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6"/>
  </p:notesMasterIdLst>
  <p:sldIdLst>
    <p:sldId id="256" r:id="rId2"/>
    <p:sldId id="359" r:id="rId3"/>
    <p:sldId id="430" r:id="rId4"/>
    <p:sldId id="392" r:id="rId5"/>
    <p:sldId id="385" r:id="rId6"/>
    <p:sldId id="409" r:id="rId7"/>
    <p:sldId id="422" r:id="rId8"/>
    <p:sldId id="393" r:id="rId9"/>
    <p:sldId id="431" r:id="rId10"/>
    <p:sldId id="435" r:id="rId11"/>
    <p:sldId id="398" r:id="rId12"/>
    <p:sldId id="259" r:id="rId13"/>
    <p:sldId id="394" r:id="rId14"/>
    <p:sldId id="432" r:id="rId15"/>
    <p:sldId id="395" r:id="rId16"/>
    <p:sldId id="396" r:id="rId17"/>
    <p:sldId id="397" r:id="rId18"/>
    <p:sldId id="401" r:id="rId19"/>
    <p:sldId id="402" r:id="rId20"/>
    <p:sldId id="433" r:id="rId21"/>
    <p:sldId id="408" r:id="rId22"/>
    <p:sldId id="355" r:id="rId23"/>
    <p:sldId id="403" r:id="rId24"/>
    <p:sldId id="417" r:id="rId25"/>
    <p:sldId id="404" r:id="rId26"/>
    <p:sldId id="405" r:id="rId27"/>
    <p:sldId id="406" r:id="rId28"/>
    <p:sldId id="407" r:id="rId29"/>
    <p:sldId id="411" r:id="rId30"/>
    <p:sldId id="410" r:id="rId31"/>
    <p:sldId id="412" r:id="rId32"/>
    <p:sldId id="415" r:id="rId33"/>
    <p:sldId id="414" r:id="rId34"/>
    <p:sldId id="416" r:id="rId35"/>
    <p:sldId id="421" r:id="rId36"/>
    <p:sldId id="418" r:id="rId37"/>
    <p:sldId id="419" r:id="rId38"/>
    <p:sldId id="424" r:id="rId39"/>
    <p:sldId id="425" r:id="rId40"/>
    <p:sldId id="426" r:id="rId41"/>
    <p:sldId id="420" r:id="rId42"/>
    <p:sldId id="423" r:id="rId43"/>
    <p:sldId id="413" r:id="rId44"/>
    <p:sldId id="25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1" d="100"/>
          <a:sy n="81" d="100"/>
        </p:scale>
        <p:origin x="658" y="6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45FB3-608F-4DC9-93E7-36556CB13786}" type="datetimeFigureOut">
              <a:rPr lang="en-AU" smtClean="0"/>
              <a:t>30/01/2026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73AEC-C1BA-4020-AB59-0800453B8A7C}" type="slidenum">
              <a:rPr lang="en-AU" smtClean="0"/>
              <a:t>‹#›</a:t>
            </a:fld>
            <a:endParaRPr lang="en-AU"/>
          </a:p>
        </p:txBody>
      </p:sp>
    </p:spTree>
    <p:extLst>
      <p:ext uri="{BB962C8B-B14F-4D97-AF65-F5344CB8AC3E}">
        <p14:creationId xmlns:p14="http://schemas.microsoft.com/office/powerpoint/2010/main" val="325578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5435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45886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307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9427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301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90428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09689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49654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3878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78581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0134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60627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77123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05688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DD2E9-9863-441D-B828-83FDB7484347}" type="datetimeFigureOut">
              <a:rPr lang="en-AU" smtClean="0"/>
              <a:pPr/>
              <a:t>30/01/2026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70353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
        <p:nvSpPr>
          <p:cNvPr id="5" name="Date Placeholder 4"/>
          <p:cNvSpPr>
            <a:spLocks noGrp="1"/>
          </p:cNvSpPr>
          <p:nvPr>
            <p:ph type="dt" sz="half" idx="10"/>
          </p:nvPr>
        </p:nvSpPr>
        <p:spPr/>
        <p:txBody>
          <a:bodyPr/>
          <a:lstStyle/>
          <a:p>
            <a:fld id="{D4ADD2E9-9863-441D-B828-83FDB7484347}" type="datetimeFigureOut">
              <a:rPr lang="en-AU" smtClean="0"/>
              <a:pPr/>
              <a:t>30/01/2026</a:t>
            </a:fld>
            <a:endParaRPr lang="en-AU"/>
          </a:p>
        </p:txBody>
      </p:sp>
    </p:spTree>
    <p:extLst>
      <p:ext uri="{BB962C8B-B14F-4D97-AF65-F5344CB8AC3E}">
        <p14:creationId xmlns:p14="http://schemas.microsoft.com/office/powerpoint/2010/main" val="355431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ADD2E9-9863-441D-B828-83FDB7484347}" type="datetimeFigureOut">
              <a:rPr lang="en-AU" smtClean="0"/>
              <a:pPr/>
              <a:t>30/01/2026</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EE3D97C-2FD3-4369-B791-7D7EA10653AE}" type="slidenum">
              <a:rPr lang="en-AU" smtClean="0"/>
              <a:pPr/>
              <a:t>‹#›</a:t>
            </a:fld>
            <a:endParaRPr lang="en-AU"/>
          </a:p>
        </p:txBody>
      </p:sp>
    </p:spTree>
    <p:extLst>
      <p:ext uri="{BB962C8B-B14F-4D97-AF65-F5344CB8AC3E}">
        <p14:creationId xmlns:p14="http://schemas.microsoft.com/office/powerpoint/2010/main" val="11178292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EDCB-4124-4F7E-AF38-633EBE571E2C}"/>
              </a:ext>
            </a:extLst>
          </p:cNvPr>
          <p:cNvSpPr>
            <a:spLocks noGrp="1"/>
          </p:cNvSpPr>
          <p:nvPr>
            <p:ph type="ctrTitle"/>
          </p:nvPr>
        </p:nvSpPr>
        <p:spPr>
          <a:xfrm>
            <a:off x="277906" y="824504"/>
            <a:ext cx="8884023" cy="1646302"/>
          </a:xfrm>
        </p:spPr>
        <p:txBody>
          <a:bodyPr/>
          <a:lstStyle/>
          <a:p>
            <a:pPr algn="l"/>
            <a:r>
              <a:rPr lang="en-US" sz="4400" dirty="0">
                <a:solidFill>
                  <a:srgbClr val="7030A0"/>
                </a:solidFill>
                <a:effectLst>
                  <a:outerShdw blurRad="38100" dist="38100" dir="2700000" algn="tl">
                    <a:srgbClr val="000000">
                      <a:alpha val="43137"/>
                    </a:srgbClr>
                  </a:outerShdw>
                </a:effectLst>
              </a:rPr>
              <a:t>Troubleshooting and Repairing Onsite &amp; Decentralized Systems</a:t>
            </a:r>
            <a:endParaRPr lang="en-AU" sz="4400" dirty="0">
              <a:solidFill>
                <a:srgbClr val="7030A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66B03A27-B631-467D-8C69-69CBB13F7818}"/>
              </a:ext>
            </a:extLst>
          </p:cNvPr>
          <p:cNvSpPr>
            <a:spLocks noGrp="1"/>
          </p:cNvSpPr>
          <p:nvPr>
            <p:ph type="subTitle" idx="1"/>
          </p:nvPr>
        </p:nvSpPr>
        <p:spPr>
          <a:xfrm>
            <a:off x="377514" y="4469373"/>
            <a:ext cx="10101510" cy="1096899"/>
          </a:xfrm>
        </p:spPr>
        <p:txBody>
          <a:bodyPr>
            <a:normAutofit/>
          </a:bodyPr>
          <a:lstStyle/>
          <a:p>
            <a:pPr algn="l"/>
            <a:r>
              <a:rPr lang="en-AU" sz="2000" dirty="0"/>
              <a:t>Ben Kele, Tim Woods, &amp; Andrew Kele</a:t>
            </a:r>
          </a:p>
          <a:p>
            <a:pPr algn="l"/>
            <a:endParaRPr lang="en-AU" sz="2000" dirty="0">
              <a:solidFill>
                <a:schemeClr val="accent2"/>
              </a:solidFill>
            </a:endParaRPr>
          </a:p>
        </p:txBody>
      </p:sp>
      <p:pic>
        <p:nvPicPr>
          <p:cNvPr id="7" name="Picture 6">
            <a:extLst>
              <a:ext uri="{FF2B5EF4-FFF2-40B4-BE49-F238E27FC236}">
                <a16:creationId xmlns:a16="http://schemas.microsoft.com/office/drawing/2014/main" id="{713381D3-21AA-4628-81CD-2B99C627A6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0611" y="502327"/>
            <a:ext cx="1748644" cy="1646137"/>
          </a:xfrm>
          <a:prstGeom prst="rect">
            <a:avLst/>
          </a:prstGeom>
        </p:spPr>
      </p:pic>
    </p:spTree>
    <p:extLst>
      <p:ext uri="{BB962C8B-B14F-4D97-AF65-F5344CB8AC3E}">
        <p14:creationId xmlns:p14="http://schemas.microsoft.com/office/powerpoint/2010/main" val="336198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9DE0-43AF-A4F8-DA28-2F889A552D69}"/>
              </a:ext>
            </a:extLst>
          </p:cNvPr>
          <p:cNvSpPr>
            <a:spLocks noGrp="1"/>
          </p:cNvSpPr>
          <p:nvPr>
            <p:ph type="title"/>
          </p:nvPr>
        </p:nvSpPr>
        <p:spPr>
          <a:xfrm>
            <a:off x="625523" y="313765"/>
            <a:ext cx="8596668" cy="1320800"/>
          </a:xfrm>
        </p:spPr>
        <p:txBody>
          <a:bodyPr/>
          <a:lstStyle/>
          <a:p>
            <a:pPr algn="ctr"/>
            <a:r>
              <a:rPr lang="en-US" dirty="0"/>
              <a:t>Failure Can Be Putting Up With OK Performance</a:t>
            </a:r>
            <a:endParaRPr lang="en-AU" dirty="0"/>
          </a:p>
        </p:txBody>
      </p:sp>
      <p:pic>
        <p:nvPicPr>
          <p:cNvPr id="6" name="Content Placeholder 5">
            <a:extLst>
              <a:ext uri="{FF2B5EF4-FFF2-40B4-BE49-F238E27FC236}">
                <a16:creationId xmlns:a16="http://schemas.microsoft.com/office/drawing/2014/main" id="{3B9BAB66-F870-11CA-DE97-035084F89B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1172" y="2342776"/>
            <a:ext cx="4801098" cy="3600823"/>
          </a:xfrm>
        </p:spPr>
      </p:pic>
      <p:pic>
        <p:nvPicPr>
          <p:cNvPr id="8" name="Content Placeholder 7">
            <a:extLst>
              <a:ext uri="{FF2B5EF4-FFF2-40B4-BE49-F238E27FC236}">
                <a16:creationId xmlns:a16="http://schemas.microsoft.com/office/drawing/2014/main" id="{14893C54-7D70-7F5C-BDEF-007AA6E673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813300" y="2231465"/>
            <a:ext cx="4775200" cy="3581400"/>
          </a:xfrm>
        </p:spPr>
      </p:pic>
    </p:spTree>
    <p:extLst>
      <p:ext uri="{BB962C8B-B14F-4D97-AF65-F5344CB8AC3E}">
        <p14:creationId xmlns:p14="http://schemas.microsoft.com/office/powerpoint/2010/main" val="402912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C2B359-5BDD-F0EA-F2FC-621A6F1C1ED2}"/>
              </a:ext>
            </a:extLst>
          </p:cNvPr>
          <p:cNvSpPr>
            <a:spLocks noGrp="1"/>
          </p:cNvSpPr>
          <p:nvPr>
            <p:ph type="title"/>
          </p:nvPr>
        </p:nvSpPr>
        <p:spPr>
          <a:xfrm>
            <a:off x="641823" y="386428"/>
            <a:ext cx="8596668" cy="1320800"/>
          </a:xfrm>
        </p:spPr>
        <p:txBody>
          <a:bodyPr/>
          <a:lstStyle/>
          <a:p>
            <a:pPr algn="ctr"/>
            <a:r>
              <a:rPr lang="en-AU" dirty="0"/>
              <a:t>Common Design Failures</a:t>
            </a:r>
          </a:p>
        </p:txBody>
      </p:sp>
      <p:sp>
        <p:nvSpPr>
          <p:cNvPr id="10" name="Content Placeholder 9">
            <a:extLst>
              <a:ext uri="{FF2B5EF4-FFF2-40B4-BE49-F238E27FC236}">
                <a16:creationId xmlns:a16="http://schemas.microsoft.com/office/drawing/2014/main" id="{D1BF6772-0712-7537-578C-DBE1DDA7CFDA}"/>
              </a:ext>
            </a:extLst>
          </p:cNvPr>
          <p:cNvSpPr>
            <a:spLocks noGrp="1"/>
          </p:cNvSpPr>
          <p:nvPr>
            <p:ph sz="half" idx="1"/>
          </p:nvPr>
        </p:nvSpPr>
        <p:spPr>
          <a:xfrm>
            <a:off x="416139" y="1912645"/>
            <a:ext cx="4524018" cy="3880772"/>
          </a:xfrm>
        </p:spPr>
        <p:txBody>
          <a:bodyPr/>
          <a:lstStyle/>
          <a:p>
            <a:r>
              <a:rPr lang="en-AU" sz="2000" dirty="0"/>
              <a:t>Design</a:t>
            </a:r>
          </a:p>
          <a:p>
            <a:pPr lvl="1"/>
            <a:r>
              <a:rPr lang="en-AU" sz="2000" dirty="0"/>
              <a:t>Wastewater volume</a:t>
            </a:r>
          </a:p>
          <a:p>
            <a:pPr lvl="1"/>
            <a:r>
              <a:rPr lang="en-AU" sz="2000" dirty="0"/>
              <a:t>Inflow wastewater quality</a:t>
            </a:r>
          </a:p>
          <a:p>
            <a:pPr lvl="1"/>
            <a:r>
              <a:rPr lang="en-AU" sz="2000" dirty="0"/>
              <a:t>Inflow wastewater generation patterns</a:t>
            </a:r>
          </a:p>
          <a:p>
            <a:pPr lvl="1"/>
            <a:r>
              <a:rPr lang="en-AU" sz="2000" dirty="0"/>
              <a:t>Soil at site</a:t>
            </a:r>
          </a:p>
          <a:p>
            <a:r>
              <a:rPr lang="en-AU" sz="2000" dirty="0"/>
              <a:t>	Domestic/Commercial/Industrial</a:t>
            </a:r>
          </a:p>
          <a:p>
            <a:pPr lvl="1"/>
            <a:r>
              <a:rPr lang="en-AU" sz="2000" dirty="0"/>
              <a:t>NSF testing process</a:t>
            </a:r>
          </a:p>
          <a:p>
            <a:pPr lvl="1"/>
            <a:r>
              <a:rPr lang="en-AU" sz="2000" dirty="0"/>
              <a:t>Treatment system selection</a:t>
            </a:r>
          </a:p>
          <a:p>
            <a:endParaRPr lang="en-AU" dirty="0"/>
          </a:p>
        </p:txBody>
      </p:sp>
      <p:pic>
        <p:nvPicPr>
          <p:cNvPr id="13" name="Content Placeholder 12">
            <a:extLst>
              <a:ext uri="{FF2B5EF4-FFF2-40B4-BE49-F238E27FC236}">
                <a16:creationId xmlns:a16="http://schemas.microsoft.com/office/drawing/2014/main" id="{70E31B8C-8544-6703-AC06-DB001827F9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1507" y="1610081"/>
            <a:ext cx="3568610" cy="4758148"/>
          </a:xfrm>
        </p:spPr>
      </p:pic>
    </p:spTree>
    <p:extLst>
      <p:ext uri="{BB962C8B-B14F-4D97-AF65-F5344CB8AC3E}">
        <p14:creationId xmlns:p14="http://schemas.microsoft.com/office/powerpoint/2010/main" val="90683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A2508-6836-8A0B-82E0-70A725982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67" y="425404"/>
            <a:ext cx="7644000" cy="5733000"/>
          </a:xfrm>
          <a:prstGeom prst="rect">
            <a:avLst/>
          </a:prstGeom>
        </p:spPr>
      </p:pic>
      <p:sp>
        <p:nvSpPr>
          <p:cNvPr id="6" name="TextBox 5">
            <a:extLst>
              <a:ext uri="{FF2B5EF4-FFF2-40B4-BE49-F238E27FC236}">
                <a16:creationId xmlns:a16="http://schemas.microsoft.com/office/drawing/2014/main" id="{83F95AC7-09FE-5332-2775-CD849B8267AC}"/>
              </a:ext>
            </a:extLst>
          </p:cNvPr>
          <p:cNvSpPr txBox="1"/>
          <p:nvPr/>
        </p:nvSpPr>
        <p:spPr>
          <a:xfrm rot="263154">
            <a:off x="2116949" y="1979347"/>
            <a:ext cx="6965980" cy="523220"/>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2800" dirty="0">
                <a:solidFill>
                  <a:srgbClr val="002060"/>
                </a:solidFill>
                <a:latin typeface="Arial Black" panose="020B0A04020102020204" pitchFamily="34" charset="0"/>
              </a:rPr>
              <a:t>Ben’s Child Care Centre</a:t>
            </a:r>
          </a:p>
        </p:txBody>
      </p:sp>
      <p:sp>
        <p:nvSpPr>
          <p:cNvPr id="7" name="TextBox 6">
            <a:extLst>
              <a:ext uri="{FF2B5EF4-FFF2-40B4-BE49-F238E27FC236}">
                <a16:creationId xmlns:a16="http://schemas.microsoft.com/office/drawing/2014/main" id="{231CFD27-81CC-2AEF-A73E-254FA09252C1}"/>
              </a:ext>
            </a:extLst>
          </p:cNvPr>
          <p:cNvSpPr txBox="1"/>
          <p:nvPr/>
        </p:nvSpPr>
        <p:spPr>
          <a:xfrm rot="263154">
            <a:off x="2296260" y="2365223"/>
            <a:ext cx="6965980" cy="307777"/>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1400" dirty="0">
                <a:solidFill>
                  <a:srgbClr val="002060"/>
                </a:solidFill>
                <a:latin typeface="Arial Black" panose="020B0A04020102020204" pitchFamily="34" charset="0"/>
              </a:rPr>
              <a:t>Kids Not Picked Up on Time will be Taught to Swear</a:t>
            </a:r>
          </a:p>
        </p:txBody>
      </p:sp>
    </p:spTree>
    <p:extLst>
      <p:ext uri="{BB962C8B-B14F-4D97-AF65-F5344CB8AC3E}">
        <p14:creationId xmlns:p14="http://schemas.microsoft.com/office/powerpoint/2010/main" val="2677084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A2508-6836-8A0B-82E0-70A725982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 y="452037"/>
            <a:ext cx="7644000" cy="5733000"/>
          </a:xfrm>
          <a:prstGeom prst="rect">
            <a:avLst/>
          </a:prstGeom>
        </p:spPr>
      </p:pic>
      <p:sp>
        <p:nvSpPr>
          <p:cNvPr id="6" name="TextBox 5">
            <a:extLst>
              <a:ext uri="{FF2B5EF4-FFF2-40B4-BE49-F238E27FC236}">
                <a16:creationId xmlns:a16="http://schemas.microsoft.com/office/drawing/2014/main" id="{83F95AC7-09FE-5332-2775-CD849B8267AC}"/>
              </a:ext>
            </a:extLst>
          </p:cNvPr>
          <p:cNvSpPr txBox="1"/>
          <p:nvPr/>
        </p:nvSpPr>
        <p:spPr>
          <a:xfrm rot="263154">
            <a:off x="1992661" y="1997102"/>
            <a:ext cx="6965980" cy="523220"/>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2800" dirty="0">
                <a:solidFill>
                  <a:srgbClr val="002060"/>
                </a:solidFill>
                <a:latin typeface="Arial Black" panose="020B0A04020102020204" pitchFamily="34" charset="0"/>
              </a:rPr>
              <a:t>Ben’s Tavern</a:t>
            </a:r>
          </a:p>
        </p:txBody>
      </p:sp>
      <p:sp>
        <p:nvSpPr>
          <p:cNvPr id="7" name="TextBox 6">
            <a:extLst>
              <a:ext uri="{FF2B5EF4-FFF2-40B4-BE49-F238E27FC236}">
                <a16:creationId xmlns:a16="http://schemas.microsoft.com/office/drawing/2014/main" id="{231CFD27-81CC-2AEF-A73E-254FA09252C1}"/>
              </a:ext>
            </a:extLst>
          </p:cNvPr>
          <p:cNvSpPr txBox="1"/>
          <p:nvPr/>
        </p:nvSpPr>
        <p:spPr>
          <a:xfrm rot="263154">
            <a:off x="2269627" y="2365222"/>
            <a:ext cx="6965980" cy="307777"/>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1400" dirty="0">
                <a:solidFill>
                  <a:srgbClr val="002060"/>
                </a:solidFill>
                <a:latin typeface="Arial Black" panose="020B0A04020102020204" pitchFamily="34" charset="0"/>
              </a:rPr>
              <a:t>You Can’t Drink All Day if You Don’t Start in the Morning</a:t>
            </a:r>
          </a:p>
        </p:txBody>
      </p:sp>
    </p:spTree>
    <p:extLst>
      <p:ext uri="{BB962C8B-B14F-4D97-AF65-F5344CB8AC3E}">
        <p14:creationId xmlns:p14="http://schemas.microsoft.com/office/powerpoint/2010/main" val="3980118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5EC912-2CB5-BF3F-12A7-EC0446DC0D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26034" b="25694"/>
          <a:stretch>
            <a:fillRect/>
          </a:stretch>
        </p:blipFill>
        <p:spPr>
          <a:xfrm>
            <a:off x="2581836" y="779929"/>
            <a:ext cx="5200944" cy="5437094"/>
          </a:xfrm>
        </p:spPr>
      </p:pic>
    </p:spTree>
    <p:extLst>
      <p:ext uri="{BB962C8B-B14F-4D97-AF65-F5344CB8AC3E}">
        <p14:creationId xmlns:p14="http://schemas.microsoft.com/office/powerpoint/2010/main" val="97860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A2508-6836-8A0B-82E0-70A725982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 y="452037"/>
            <a:ext cx="7644000" cy="5733000"/>
          </a:xfrm>
          <a:prstGeom prst="rect">
            <a:avLst/>
          </a:prstGeom>
        </p:spPr>
      </p:pic>
      <p:sp>
        <p:nvSpPr>
          <p:cNvPr id="6" name="TextBox 5">
            <a:extLst>
              <a:ext uri="{FF2B5EF4-FFF2-40B4-BE49-F238E27FC236}">
                <a16:creationId xmlns:a16="http://schemas.microsoft.com/office/drawing/2014/main" id="{83F95AC7-09FE-5332-2775-CD849B8267AC}"/>
              </a:ext>
            </a:extLst>
          </p:cNvPr>
          <p:cNvSpPr txBox="1"/>
          <p:nvPr/>
        </p:nvSpPr>
        <p:spPr>
          <a:xfrm rot="263154">
            <a:off x="1992661" y="1997102"/>
            <a:ext cx="6965980" cy="523220"/>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2800" dirty="0">
                <a:solidFill>
                  <a:srgbClr val="002060"/>
                </a:solidFill>
                <a:latin typeface="Arial Black" panose="020B0A04020102020204" pitchFamily="34" charset="0"/>
              </a:rPr>
              <a:t>Ben’s Gym</a:t>
            </a:r>
          </a:p>
        </p:txBody>
      </p:sp>
      <p:sp>
        <p:nvSpPr>
          <p:cNvPr id="7" name="TextBox 6">
            <a:extLst>
              <a:ext uri="{FF2B5EF4-FFF2-40B4-BE49-F238E27FC236}">
                <a16:creationId xmlns:a16="http://schemas.microsoft.com/office/drawing/2014/main" id="{231CFD27-81CC-2AEF-A73E-254FA09252C1}"/>
              </a:ext>
            </a:extLst>
          </p:cNvPr>
          <p:cNvSpPr txBox="1"/>
          <p:nvPr/>
        </p:nvSpPr>
        <p:spPr>
          <a:xfrm rot="263154">
            <a:off x="2296260" y="2365223"/>
            <a:ext cx="6965980" cy="307777"/>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1400" dirty="0">
                <a:solidFill>
                  <a:srgbClr val="002060"/>
                </a:solidFill>
                <a:latin typeface="Arial Black" panose="020B0A04020102020204" pitchFamily="34" charset="0"/>
              </a:rPr>
              <a:t>No, You Don’t Look Good in Lycra</a:t>
            </a:r>
          </a:p>
        </p:txBody>
      </p:sp>
    </p:spTree>
    <p:extLst>
      <p:ext uri="{BB962C8B-B14F-4D97-AF65-F5344CB8AC3E}">
        <p14:creationId xmlns:p14="http://schemas.microsoft.com/office/powerpoint/2010/main" val="2844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A2508-6836-8A0B-82E0-70A725982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 y="452037"/>
            <a:ext cx="7644000" cy="5733000"/>
          </a:xfrm>
          <a:prstGeom prst="rect">
            <a:avLst/>
          </a:prstGeom>
        </p:spPr>
      </p:pic>
      <p:sp>
        <p:nvSpPr>
          <p:cNvPr id="6" name="TextBox 5">
            <a:extLst>
              <a:ext uri="{FF2B5EF4-FFF2-40B4-BE49-F238E27FC236}">
                <a16:creationId xmlns:a16="http://schemas.microsoft.com/office/drawing/2014/main" id="{83F95AC7-09FE-5332-2775-CD849B8267AC}"/>
              </a:ext>
            </a:extLst>
          </p:cNvPr>
          <p:cNvSpPr txBox="1"/>
          <p:nvPr/>
        </p:nvSpPr>
        <p:spPr>
          <a:xfrm rot="263154">
            <a:off x="1992661" y="1997102"/>
            <a:ext cx="6965980" cy="523220"/>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2800" dirty="0">
                <a:solidFill>
                  <a:srgbClr val="002060"/>
                </a:solidFill>
                <a:latin typeface="Arial Black" panose="020B0A04020102020204" pitchFamily="34" charset="0"/>
              </a:rPr>
              <a:t>Ben’s Kebab Shop</a:t>
            </a:r>
          </a:p>
        </p:txBody>
      </p:sp>
      <p:sp>
        <p:nvSpPr>
          <p:cNvPr id="7" name="TextBox 6">
            <a:extLst>
              <a:ext uri="{FF2B5EF4-FFF2-40B4-BE49-F238E27FC236}">
                <a16:creationId xmlns:a16="http://schemas.microsoft.com/office/drawing/2014/main" id="{231CFD27-81CC-2AEF-A73E-254FA09252C1}"/>
              </a:ext>
            </a:extLst>
          </p:cNvPr>
          <p:cNvSpPr txBox="1"/>
          <p:nvPr/>
        </p:nvSpPr>
        <p:spPr>
          <a:xfrm rot="263154">
            <a:off x="2000899" y="2347467"/>
            <a:ext cx="6965980" cy="307777"/>
          </a:xfrm>
          <a:prstGeom prst="rect">
            <a:avLst/>
          </a:prstGeom>
          <a:noFill/>
          <a:scene3d>
            <a:camera prst="perspectiveContrastingRightFacing" fov="4800000">
              <a:rot lat="0" lon="18963666" rev="0"/>
            </a:camera>
            <a:lightRig rig="threePt" dir="t"/>
          </a:scene3d>
          <a:sp3d/>
        </p:spPr>
        <p:txBody>
          <a:bodyPr wrap="square" rtlCol="0">
            <a:spAutoFit/>
          </a:bodyPr>
          <a:lstStyle/>
          <a:p>
            <a:pPr algn="ctr"/>
            <a:r>
              <a:rPr lang="en-AU" sz="1400" dirty="0">
                <a:solidFill>
                  <a:srgbClr val="002060"/>
                </a:solidFill>
                <a:latin typeface="Arial Black" panose="020B0A04020102020204" pitchFamily="34" charset="0"/>
              </a:rPr>
              <a:t>Why Have Ab’s When You Can Have Kebabs</a:t>
            </a:r>
          </a:p>
        </p:txBody>
      </p:sp>
    </p:spTree>
    <p:extLst>
      <p:ext uri="{BB962C8B-B14F-4D97-AF65-F5344CB8AC3E}">
        <p14:creationId xmlns:p14="http://schemas.microsoft.com/office/powerpoint/2010/main" val="323884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AB4B-1408-32FF-DB2D-AC0AD6E37ED0}"/>
              </a:ext>
            </a:extLst>
          </p:cNvPr>
          <p:cNvSpPr>
            <a:spLocks noGrp="1"/>
          </p:cNvSpPr>
          <p:nvPr>
            <p:ph type="title"/>
          </p:nvPr>
        </p:nvSpPr>
        <p:spPr>
          <a:xfrm>
            <a:off x="597435" y="281126"/>
            <a:ext cx="8596668" cy="1320800"/>
          </a:xfrm>
        </p:spPr>
        <p:txBody>
          <a:bodyPr/>
          <a:lstStyle/>
          <a:p>
            <a:pPr algn="ctr"/>
            <a:r>
              <a:rPr lang="en-AU" dirty="0"/>
              <a:t>Varying Inflow Water Quality</a:t>
            </a:r>
          </a:p>
        </p:txBody>
      </p:sp>
      <p:sp>
        <p:nvSpPr>
          <p:cNvPr id="3" name="Content Placeholder 2">
            <a:extLst>
              <a:ext uri="{FF2B5EF4-FFF2-40B4-BE49-F238E27FC236}">
                <a16:creationId xmlns:a16="http://schemas.microsoft.com/office/drawing/2014/main" id="{69082753-A987-057C-08C1-F5E7E8F2F51C}"/>
              </a:ext>
            </a:extLst>
          </p:cNvPr>
          <p:cNvSpPr>
            <a:spLocks noGrp="1"/>
          </p:cNvSpPr>
          <p:nvPr>
            <p:ph idx="1"/>
          </p:nvPr>
        </p:nvSpPr>
        <p:spPr>
          <a:xfrm>
            <a:off x="597435" y="1177093"/>
            <a:ext cx="8596668" cy="4503814"/>
          </a:xfrm>
        </p:spPr>
        <p:txBody>
          <a:bodyPr>
            <a:noAutofit/>
          </a:bodyPr>
          <a:lstStyle/>
          <a:p>
            <a:r>
              <a:rPr lang="en-AU" sz="2000" dirty="0"/>
              <a:t>Child Care Centres</a:t>
            </a:r>
          </a:p>
          <a:p>
            <a:pPr lvl="1"/>
            <a:r>
              <a:rPr lang="en-AU" sz="2000" dirty="0"/>
              <a:t>Nappies, wet wipes, higher proportions of urine, typically not open at night</a:t>
            </a:r>
          </a:p>
          <a:p>
            <a:r>
              <a:rPr lang="en-AU" sz="2000" dirty="0"/>
              <a:t>Tavern’s</a:t>
            </a:r>
          </a:p>
          <a:p>
            <a:pPr lvl="1"/>
            <a:r>
              <a:rPr lang="en-AU" sz="2000" dirty="0"/>
              <a:t>Higher proportions of urine, disinfectants, maybe a commercial kitchen (oil &amp; grease), increased phosphorus concentration (spirits), open from late morning to late at night</a:t>
            </a:r>
          </a:p>
          <a:p>
            <a:r>
              <a:rPr lang="en-AU" sz="2000" dirty="0"/>
              <a:t>Gyms</a:t>
            </a:r>
          </a:p>
          <a:p>
            <a:pPr lvl="1"/>
            <a:r>
              <a:rPr lang="en-AU" sz="2000" dirty="0"/>
              <a:t>Dilute wastewater from showers and often open 24 hours</a:t>
            </a:r>
          </a:p>
          <a:p>
            <a:r>
              <a:rPr lang="en-AU" sz="2000" dirty="0"/>
              <a:t>Kebab Shop (fast food)</a:t>
            </a:r>
          </a:p>
          <a:p>
            <a:pPr lvl="1"/>
            <a:r>
              <a:rPr lang="en-AU" sz="2000" dirty="0"/>
              <a:t>Takeaway different wastewater from dine-in</a:t>
            </a:r>
          </a:p>
          <a:p>
            <a:pPr lvl="1"/>
            <a:r>
              <a:rPr lang="en-AU" sz="2000" dirty="0"/>
              <a:t>Oils &amp; grease much higher; even with good quality </a:t>
            </a:r>
            <a:r>
              <a:rPr lang="en-AU" sz="2000" dirty="0" err="1"/>
              <a:t>greasetrap</a:t>
            </a:r>
            <a:endParaRPr lang="en-AU" sz="2000" dirty="0"/>
          </a:p>
        </p:txBody>
      </p:sp>
    </p:spTree>
    <p:extLst>
      <p:ext uri="{BB962C8B-B14F-4D97-AF65-F5344CB8AC3E}">
        <p14:creationId xmlns:p14="http://schemas.microsoft.com/office/powerpoint/2010/main" val="2881873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6658A-CC51-E2AA-0C64-6C6C9D7BE182}"/>
              </a:ext>
            </a:extLst>
          </p:cNvPr>
          <p:cNvSpPr>
            <a:spLocks noGrp="1"/>
          </p:cNvSpPr>
          <p:nvPr>
            <p:ph type="title"/>
          </p:nvPr>
        </p:nvSpPr>
        <p:spPr>
          <a:xfrm>
            <a:off x="641824" y="369903"/>
            <a:ext cx="8596668" cy="1320800"/>
          </a:xfrm>
        </p:spPr>
        <p:txBody>
          <a:bodyPr/>
          <a:lstStyle/>
          <a:p>
            <a:pPr algn="ctr"/>
            <a:r>
              <a:rPr lang="en-AU" dirty="0"/>
              <a:t>Unusual Water Quality Issues</a:t>
            </a:r>
          </a:p>
        </p:txBody>
      </p:sp>
      <p:pic>
        <p:nvPicPr>
          <p:cNvPr id="8" name="Content Placeholder 7">
            <a:extLst>
              <a:ext uri="{FF2B5EF4-FFF2-40B4-BE49-F238E27FC236}">
                <a16:creationId xmlns:a16="http://schemas.microsoft.com/office/drawing/2014/main" id="{92C296E8-CAF9-04EF-3907-9BFC889FEF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75508" y="2123041"/>
            <a:ext cx="5078082" cy="3808561"/>
          </a:xfrm>
        </p:spPr>
      </p:pic>
      <p:pic>
        <p:nvPicPr>
          <p:cNvPr id="10" name="Content Placeholder 9">
            <a:extLst>
              <a:ext uri="{FF2B5EF4-FFF2-40B4-BE49-F238E27FC236}">
                <a16:creationId xmlns:a16="http://schemas.microsoft.com/office/drawing/2014/main" id="{EBABCD9C-D63B-A1F6-D00F-87CB67F6B6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00000">
            <a:off x="4601304" y="1930400"/>
            <a:ext cx="5324033" cy="3993024"/>
          </a:xfrm>
        </p:spPr>
      </p:pic>
    </p:spTree>
    <p:extLst>
      <p:ext uri="{BB962C8B-B14F-4D97-AF65-F5344CB8AC3E}">
        <p14:creationId xmlns:p14="http://schemas.microsoft.com/office/powerpoint/2010/main" val="1450047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86571F-6345-E571-6E74-D428D35CA059}"/>
              </a:ext>
            </a:extLst>
          </p:cNvPr>
          <p:cNvSpPr>
            <a:spLocks noGrp="1"/>
          </p:cNvSpPr>
          <p:nvPr>
            <p:ph type="title"/>
          </p:nvPr>
        </p:nvSpPr>
        <p:spPr>
          <a:xfrm>
            <a:off x="677334" y="231806"/>
            <a:ext cx="8596668" cy="1320800"/>
          </a:xfrm>
        </p:spPr>
        <p:txBody>
          <a:bodyPr/>
          <a:lstStyle/>
          <a:p>
            <a:pPr algn="ctr"/>
            <a:r>
              <a:rPr lang="en-AU" dirty="0"/>
              <a:t>Installation issues</a:t>
            </a:r>
          </a:p>
        </p:txBody>
      </p:sp>
      <p:sp>
        <p:nvSpPr>
          <p:cNvPr id="6" name="Content Placeholder 5">
            <a:extLst>
              <a:ext uri="{FF2B5EF4-FFF2-40B4-BE49-F238E27FC236}">
                <a16:creationId xmlns:a16="http://schemas.microsoft.com/office/drawing/2014/main" id="{103DA0BE-9BE7-B297-C1A8-0047658559CF}"/>
              </a:ext>
            </a:extLst>
          </p:cNvPr>
          <p:cNvSpPr>
            <a:spLocks noGrp="1"/>
          </p:cNvSpPr>
          <p:nvPr>
            <p:ph idx="1"/>
          </p:nvPr>
        </p:nvSpPr>
        <p:spPr>
          <a:xfrm>
            <a:off x="597435" y="1144657"/>
            <a:ext cx="8596668" cy="4568685"/>
          </a:xfrm>
        </p:spPr>
        <p:txBody>
          <a:bodyPr/>
          <a:lstStyle/>
          <a:p>
            <a:r>
              <a:rPr lang="en-US" dirty="0"/>
              <a:t>	</a:t>
            </a:r>
            <a:r>
              <a:rPr lang="en-US" sz="2400" dirty="0"/>
              <a:t>Site investigations</a:t>
            </a:r>
          </a:p>
          <a:p>
            <a:pPr lvl="1"/>
            <a:r>
              <a:rPr lang="en-US" sz="2400" dirty="0"/>
              <a:t>Soil tests</a:t>
            </a:r>
          </a:p>
          <a:p>
            <a:pPr lvl="1"/>
            <a:r>
              <a:rPr lang="en-US" sz="2400" dirty="0"/>
              <a:t>Set back distances</a:t>
            </a:r>
          </a:p>
          <a:p>
            <a:r>
              <a:rPr lang="en-US" sz="2400" dirty="0"/>
              <a:t>Training on installation crews</a:t>
            </a:r>
          </a:p>
          <a:p>
            <a:pPr lvl="1"/>
            <a:r>
              <a:rPr lang="en-US" sz="2400" dirty="0"/>
              <a:t>Skills shortages</a:t>
            </a:r>
          </a:p>
          <a:p>
            <a:pPr lvl="1"/>
            <a:r>
              <a:rPr lang="en-US" sz="2400" dirty="0"/>
              <a:t>Weather during installation</a:t>
            </a:r>
          </a:p>
          <a:p>
            <a:pPr lvl="1"/>
            <a:r>
              <a:rPr lang="en-US" sz="2400" dirty="0"/>
              <a:t>Coordination of trades plumbers &amp; electricians</a:t>
            </a:r>
          </a:p>
          <a:p>
            <a:r>
              <a:rPr lang="en-US" sz="2400" dirty="0"/>
              <a:t>Changes made by the client during the project delivery</a:t>
            </a:r>
          </a:p>
          <a:p>
            <a:r>
              <a:rPr lang="en-US" sz="2400" dirty="0"/>
              <a:t>Real Estate agents…</a:t>
            </a:r>
          </a:p>
          <a:p>
            <a:endParaRPr lang="en-AU" dirty="0"/>
          </a:p>
        </p:txBody>
      </p:sp>
    </p:spTree>
    <p:extLst>
      <p:ext uri="{BB962C8B-B14F-4D97-AF65-F5344CB8AC3E}">
        <p14:creationId xmlns:p14="http://schemas.microsoft.com/office/powerpoint/2010/main" val="321431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7B56-59C1-4251-A6D0-90A679CC1BAF}"/>
              </a:ext>
            </a:extLst>
          </p:cNvPr>
          <p:cNvSpPr>
            <a:spLocks noGrp="1"/>
          </p:cNvSpPr>
          <p:nvPr>
            <p:ph type="title"/>
          </p:nvPr>
        </p:nvSpPr>
        <p:spPr>
          <a:xfrm>
            <a:off x="605616" y="295835"/>
            <a:ext cx="8596668" cy="726141"/>
          </a:xfrm>
        </p:spPr>
        <p:txBody>
          <a:bodyPr/>
          <a:lstStyle/>
          <a:p>
            <a:pPr algn="ctr"/>
            <a:r>
              <a:rPr lang="en-AU" dirty="0"/>
              <a:t>Climate Map of Australia</a:t>
            </a:r>
          </a:p>
        </p:txBody>
      </p:sp>
      <p:pic>
        <p:nvPicPr>
          <p:cNvPr id="4" name="Content Placeholder 3">
            <a:extLst>
              <a:ext uri="{FF2B5EF4-FFF2-40B4-BE49-F238E27FC236}">
                <a16:creationId xmlns:a16="http://schemas.microsoft.com/office/drawing/2014/main" id="{352271C6-3A3B-4E4C-B3FA-3557E7A75700}"/>
              </a:ext>
            </a:extLst>
          </p:cNvPr>
          <p:cNvPicPr>
            <a:picLocks noGrp="1" noChangeAspect="1"/>
          </p:cNvPicPr>
          <p:nvPr>
            <p:ph idx="1"/>
          </p:nvPr>
        </p:nvPicPr>
        <p:blipFill>
          <a:blip r:embed="rId2"/>
          <a:stretch>
            <a:fillRect/>
          </a:stretch>
        </p:blipFill>
        <p:spPr>
          <a:xfrm>
            <a:off x="1065276" y="1205542"/>
            <a:ext cx="7164324" cy="4836484"/>
          </a:xfrm>
          <a:prstGeom prst="rect">
            <a:avLst/>
          </a:prstGeom>
        </p:spPr>
      </p:pic>
    </p:spTree>
    <p:extLst>
      <p:ext uri="{BB962C8B-B14F-4D97-AF65-F5344CB8AC3E}">
        <p14:creationId xmlns:p14="http://schemas.microsoft.com/office/powerpoint/2010/main" val="170116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2A10-0B35-BD38-0A6B-773B4CC24D47}"/>
              </a:ext>
            </a:extLst>
          </p:cNvPr>
          <p:cNvSpPr>
            <a:spLocks noGrp="1"/>
          </p:cNvSpPr>
          <p:nvPr>
            <p:ph type="title"/>
          </p:nvPr>
        </p:nvSpPr>
        <p:spPr>
          <a:xfrm>
            <a:off x="820769" y="417233"/>
            <a:ext cx="8596668" cy="950259"/>
          </a:xfrm>
        </p:spPr>
        <p:txBody>
          <a:bodyPr/>
          <a:lstStyle/>
          <a:p>
            <a:pPr algn="ctr"/>
            <a:r>
              <a:rPr lang="en-US" dirty="0"/>
              <a:t>Infiltration Issues</a:t>
            </a:r>
            <a:endParaRPr lang="en-AU" dirty="0"/>
          </a:p>
        </p:txBody>
      </p:sp>
      <p:pic>
        <p:nvPicPr>
          <p:cNvPr id="8" name="Content Placeholder 7">
            <a:extLst>
              <a:ext uri="{FF2B5EF4-FFF2-40B4-BE49-F238E27FC236}">
                <a16:creationId xmlns:a16="http://schemas.microsoft.com/office/drawing/2014/main" id="{36BCD089-5739-44E4-16AC-0148A6DB411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8744" y="2255576"/>
            <a:ext cx="5372356" cy="3024635"/>
          </a:xfrm>
        </p:spPr>
      </p:pic>
      <p:pic>
        <p:nvPicPr>
          <p:cNvPr id="6" name="Content Placeholder 5">
            <a:extLst>
              <a:ext uri="{FF2B5EF4-FFF2-40B4-BE49-F238E27FC236}">
                <a16:creationId xmlns:a16="http://schemas.microsoft.com/office/drawing/2014/main" id="{51C25B48-3178-EE33-C8AA-C51563024F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6024" y="1442757"/>
            <a:ext cx="3748507" cy="4998010"/>
          </a:xfrm>
        </p:spPr>
      </p:pic>
    </p:spTree>
    <p:extLst>
      <p:ext uri="{BB962C8B-B14F-4D97-AF65-F5344CB8AC3E}">
        <p14:creationId xmlns:p14="http://schemas.microsoft.com/office/powerpoint/2010/main" val="827571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9C89-FB3A-6169-1D2A-1D522E82713E}"/>
              </a:ext>
            </a:extLst>
          </p:cNvPr>
          <p:cNvSpPr>
            <a:spLocks noGrp="1"/>
          </p:cNvSpPr>
          <p:nvPr>
            <p:ph type="title"/>
          </p:nvPr>
        </p:nvSpPr>
        <p:spPr>
          <a:xfrm>
            <a:off x="677334" y="157332"/>
            <a:ext cx="8596668" cy="1320800"/>
          </a:xfrm>
        </p:spPr>
        <p:txBody>
          <a:bodyPr/>
          <a:lstStyle/>
          <a:p>
            <a:pPr algn="ctr"/>
            <a:r>
              <a:rPr lang="en-AU" dirty="0"/>
              <a:t>Soil Testing</a:t>
            </a:r>
          </a:p>
        </p:txBody>
      </p:sp>
      <p:sp>
        <p:nvSpPr>
          <p:cNvPr id="3" name="Content Placeholder 2">
            <a:extLst>
              <a:ext uri="{FF2B5EF4-FFF2-40B4-BE49-F238E27FC236}">
                <a16:creationId xmlns:a16="http://schemas.microsoft.com/office/drawing/2014/main" id="{F816DAAB-E055-6E66-CD51-8C42052583D5}"/>
              </a:ext>
            </a:extLst>
          </p:cNvPr>
          <p:cNvSpPr>
            <a:spLocks noGrp="1"/>
          </p:cNvSpPr>
          <p:nvPr>
            <p:ph idx="1"/>
          </p:nvPr>
        </p:nvSpPr>
        <p:spPr>
          <a:xfrm>
            <a:off x="677334" y="917715"/>
            <a:ext cx="8596668" cy="5323287"/>
          </a:xfrm>
        </p:spPr>
        <p:txBody>
          <a:bodyPr>
            <a:normAutofit fontScale="92500"/>
          </a:bodyPr>
          <a:lstStyle/>
          <a:p>
            <a:r>
              <a:rPr lang="en-AU" sz="2000" dirty="0"/>
              <a:t>Foundation/Structural soil tests are not suitable for on-site wastewater analysis</a:t>
            </a:r>
          </a:p>
          <a:p>
            <a:r>
              <a:rPr lang="en-AU" sz="2000" dirty="0"/>
              <a:t>Needs a sodicity analysis</a:t>
            </a:r>
          </a:p>
          <a:p>
            <a:pPr lvl="1"/>
            <a:r>
              <a:rPr lang="en-AU" sz="2000" dirty="0"/>
              <a:t>Exchangeable % of sodium (ESP)</a:t>
            </a:r>
          </a:p>
          <a:p>
            <a:pPr lvl="1"/>
            <a:r>
              <a:rPr lang="en-AU" sz="2000" dirty="0"/>
              <a:t>Cation exchange capacity (CEC)</a:t>
            </a:r>
          </a:p>
          <a:p>
            <a:pPr lvl="1"/>
            <a:r>
              <a:rPr lang="en-AU" sz="2000" dirty="0"/>
              <a:t>Organic carbon is also useful</a:t>
            </a:r>
          </a:p>
          <a:p>
            <a:r>
              <a:rPr lang="en-AU" sz="2000" dirty="0"/>
              <a:t>For nutrient leaching</a:t>
            </a:r>
          </a:p>
          <a:p>
            <a:pPr lvl="1"/>
            <a:r>
              <a:rPr lang="en-AU" sz="2000" dirty="0"/>
              <a:t>Phosphorus absorption</a:t>
            </a:r>
          </a:p>
          <a:p>
            <a:pPr lvl="2"/>
            <a:r>
              <a:rPr lang="en-AU" sz="2000" dirty="0"/>
              <a:t>% clay</a:t>
            </a:r>
          </a:p>
          <a:p>
            <a:pPr lvl="1"/>
            <a:r>
              <a:rPr lang="en-AU" sz="2000" dirty="0"/>
              <a:t>Soil texture (sand)</a:t>
            </a:r>
          </a:p>
          <a:p>
            <a:pPr lvl="2"/>
            <a:r>
              <a:rPr lang="en-AU" sz="2000" dirty="0"/>
              <a:t>Risk of nitrogen movement</a:t>
            </a:r>
          </a:p>
          <a:p>
            <a:r>
              <a:rPr lang="en-AU" sz="2000" dirty="0"/>
              <a:t>An understanding of salinity and the sodicity of the water being applied</a:t>
            </a:r>
          </a:p>
          <a:p>
            <a:r>
              <a:rPr lang="en-AU" sz="2000" dirty="0"/>
              <a:t>Distribution of the treated water needs to be even</a:t>
            </a:r>
          </a:p>
          <a:p>
            <a:pPr lvl="1"/>
            <a:endParaRPr lang="en-AU" dirty="0"/>
          </a:p>
        </p:txBody>
      </p:sp>
    </p:spTree>
    <p:extLst>
      <p:ext uri="{BB962C8B-B14F-4D97-AF65-F5344CB8AC3E}">
        <p14:creationId xmlns:p14="http://schemas.microsoft.com/office/powerpoint/2010/main" val="115930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946" y="188259"/>
            <a:ext cx="8596668" cy="1320800"/>
          </a:xfrm>
        </p:spPr>
        <p:txBody>
          <a:bodyPr/>
          <a:lstStyle/>
          <a:p>
            <a:pPr algn="ctr"/>
            <a:r>
              <a:rPr lang="en-AU" dirty="0"/>
              <a:t>Distribution Issues</a:t>
            </a:r>
          </a:p>
        </p:txBody>
      </p:sp>
      <p:pic>
        <p:nvPicPr>
          <p:cNvPr id="54274" name="Picture 2" descr="D:\Photo's Multiple Cameras\Ben Phone 2016\Camera\20190312_153057.jpg"/>
          <p:cNvPicPr>
            <a:picLocks noGrp="1" noChangeAspect="1" noChangeArrowheads="1"/>
          </p:cNvPicPr>
          <p:nvPr>
            <p:ph sz="half" idx="2"/>
          </p:nvPr>
        </p:nvPicPr>
        <p:blipFill>
          <a:blip r:embed="rId2" cstate="print"/>
          <a:srcRect/>
          <a:stretch>
            <a:fillRect/>
          </a:stretch>
        </p:blipFill>
        <p:spPr bwMode="auto">
          <a:xfrm>
            <a:off x="4713298" y="950352"/>
            <a:ext cx="3776277" cy="5035036"/>
          </a:xfrm>
          <a:prstGeom prst="rect">
            <a:avLst/>
          </a:prstGeom>
          <a:noFill/>
        </p:spPr>
      </p:pic>
      <p:pic>
        <p:nvPicPr>
          <p:cNvPr id="6" name="Picture 2" descr="9c973e78-fe9c-4bdb-af4e-11549601badb@AUSP282"/>
          <p:cNvPicPr>
            <a:picLocks noGrp="1" noChangeAspect="1" noChangeArrowheads="1"/>
          </p:cNvPicPr>
          <p:nvPr>
            <p:ph sz="half" idx="1"/>
          </p:nvPr>
        </p:nvPicPr>
        <p:blipFill>
          <a:blip r:embed="rId3" cstate="print"/>
          <a:srcRect/>
          <a:stretch>
            <a:fillRect/>
          </a:stretch>
        </p:blipFill>
        <p:spPr bwMode="auto">
          <a:xfrm rot="5400000">
            <a:off x="179441" y="1597253"/>
            <a:ext cx="5019067" cy="376430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463C7-DE9C-A331-D5D8-A51DAC3A0AAE}"/>
              </a:ext>
            </a:extLst>
          </p:cNvPr>
          <p:cNvSpPr>
            <a:spLocks noGrp="1"/>
          </p:cNvSpPr>
          <p:nvPr>
            <p:ph type="title"/>
          </p:nvPr>
        </p:nvSpPr>
        <p:spPr>
          <a:xfrm>
            <a:off x="677334" y="153033"/>
            <a:ext cx="8596668" cy="1320800"/>
          </a:xfrm>
        </p:spPr>
        <p:txBody>
          <a:bodyPr/>
          <a:lstStyle/>
          <a:p>
            <a:pPr algn="ctr"/>
            <a:r>
              <a:rPr lang="en-AU" dirty="0"/>
              <a:t>Operation and Maintenance</a:t>
            </a:r>
          </a:p>
        </p:txBody>
      </p:sp>
      <p:sp>
        <p:nvSpPr>
          <p:cNvPr id="3" name="Content Placeholder 2">
            <a:extLst>
              <a:ext uri="{FF2B5EF4-FFF2-40B4-BE49-F238E27FC236}">
                <a16:creationId xmlns:a16="http://schemas.microsoft.com/office/drawing/2014/main" id="{5DD279DE-D05E-25C4-F6E5-02DE98715562}"/>
              </a:ext>
            </a:extLst>
          </p:cNvPr>
          <p:cNvSpPr>
            <a:spLocks noGrp="1"/>
          </p:cNvSpPr>
          <p:nvPr>
            <p:ph sz="half" idx="1"/>
          </p:nvPr>
        </p:nvSpPr>
        <p:spPr>
          <a:xfrm>
            <a:off x="677334" y="1255065"/>
            <a:ext cx="4184035" cy="4620471"/>
          </a:xfrm>
        </p:spPr>
        <p:txBody>
          <a:bodyPr>
            <a:normAutofit fontScale="92500" lnSpcReduction="20000"/>
          </a:bodyPr>
          <a:lstStyle/>
          <a:p>
            <a:r>
              <a:rPr lang="en-US" sz="2000" dirty="0"/>
              <a:t>Lack of maintenance</a:t>
            </a:r>
          </a:p>
          <a:p>
            <a:pPr lvl="1"/>
            <a:r>
              <a:rPr lang="en-US" sz="2000" dirty="0"/>
              <a:t>Major competitor is people doing nothing</a:t>
            </a:r>
          </a:p>
          <a:p>
            <a:pPr lvl="1"/>
            <a:r>
              <a:rPr lang="en-US" sz="2000" dirty="0"/>
              <a:t>No such thing as maintenance free</a:t>
            </a:r>
          </a:p>
          <a:p>
            <a:r>
              <a:rPr lang="en-US" sz="2000" dirty="0"/>
              <a:t>Education of stakeholders</a:t>
            </a:r>
          </a:p>
          <a:p>
            <a:pPr lvl="1"/>
            <a:r>
              <a:rPr lang="en-US" sz="2000" dirty="0"/>
              <a:t>Many people don’t understand that maintenance is required</a:t>
            </a:r>
          </a:p>
          <a:p>
            <a:r>
              <a:rPr lang="en-US" sz="2000" dirty="0"/>
              <a:t>Training staff</a:t>
            </a:r>
          </a:p>
          <a:p>
            <a:pPr lvl="1"/>
            <a:r>
              <a:rPr lang="en-US" sz="2000" dirty="0"/>
              <a:t>Skill shortages</a:t>
            </a:r>
          </a:p>
          <a:p>
            <a:pPr lvl="1"/>
            <a:r>
              <a:rPr lang="en-US" sz="2000" dirty="0"/>
              <a:t>USA doing much better than Australia in this area</a:t>
            </a:r>
          </a:p>
          <a:p>
            <a:r>
              <a:rPr lang="en-US" sz="2000" dirty="0"/>
              <a:t>Establishing a common-sense budget for ongoing maintenance</a:t>
            </a:r>
          </a:p>
          <a:p>
            <a:endParaRPr lang="en-AU" dirty="0"/>
          </a:p>
        </p:txBody>
      </p:sp>
      <p:pic>
        <p:nvPicPr>
          <p:cNvPr id="5" name="Content Placeholder 4">
            <a:extLst>
              <a:ext uri="{FF2B5EF4-FFF2-40B4-BE49-F238E27FC236}">
                <a16:creationId xmlns:a16="http://schemas.microsoft.com/office/drawing/2014/main" id="{68008AD9-232F-8217-70CA-9467918CAA19}"/>
              </a:ext>
            </a:extLst>
          </p:cNvPr>
          <p:cNvPicPr>
            <a:picLocks noGrp="1" noChangeAspect="1"/>
          </p:cNvPicPr>
          <p:nvPr>
            <p:ph sz="half" idx="2"/>
          </p:nvPr>
        </p:nvPicPr>
        <p:blipFill>
          <a:blip r:embed="rId2"/>
          <a:stretch>
            <a:fillRect/>
          </a:stretch>
        </p:blipFill>
        <p:spPr>
          <a:xfrm>
            <a:off x="5342975" y="891651"/>
            <a:ext cx="3135198" cy="5566067"/>
          </a:xfrm>
          <a:prstGeom prst="rect">
            <a:avLst/>
          </a:prstGeom>
        </p:spPr>
      </p:pic>
    </p:spTree>
    <p:extLst>
      <p:ext uri="{BB962C8B-B14F-4D97-AF65-F5344CB8AC3E}">
        <p14:creationId xmlns:p14="http://schemas.microsoft.com/office/powerpoint/2010/main" val="31879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A9898-36F7-5D9F-3E20-0FB2AA6988E3}"/>
              </a:ext>
            </a:extLst>
          </p:cNvPr>
          <p:cNvSpPr>
            <a:spLocks noGrp="1"/>
          </p:cNvSpPr>
          <p:nvPr>
            <p:ph type="title"/>
          </p:nvPr>
        </p:nvSpPr>
        <p:spPr>
          <a:xfrm>
            <a:off x="569763" y="369903"/>
            <a:ext cx="8596668" cy="1320800"/>
          </a:xfrm>
        </p:spPr>
        <p:txBody>
          <a:bodyPr/>
          <a:lstStyle/>
          <a:p>
            <a:pPr algn="ctr"/>
            <a:r>
              <a:rPr lang="en-AU" dirty="0"/>
              <a:t>Operation and Maintenance</a:t>
            </a:r>
          </a:p>
        </p:txBody>
      </p:sp>
      <p:pic>
        <p:nvPicPr>
          <p:cNvPr id="8" name="Content Placeholder 7">
            <a:extLst>
              <a:ext uri="{FF2B5EF4-FFF2-40B4-BE49-F238E27FC236}">
                <a16:creationId xmlns:a16="http://schemas.microsoft.com/office/drawing/2014/main" id="{F7237A51-34DF-D2B7-A926-73622A0D94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235" y="1166919"/>
            <a:ext cx="7215244" cy="5411433"/>
          </a:xfrm>
        </p:spPr>
      </p:pic>
    </p:spTree>
    <p:extLst>
      <p:ext uri="{BB962C8B-B14F-4D97-AF65-F5344CB8AC3E}">
        <p14:creationId xmlns:p14="http://schemas.microsoft.com/office/powerpoint/2010/main" val="2862428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0424-0454-4605-07E9-D3FD0347C880}"/>
              </a:ext>
            </a:extLst>
          </p:cNvPr>
          <p:cNvSpPr>
            <a:spLocks noGrp="1"/>
          </p:cNvSpPr>
          <p:nvPr>
            <p:ph type="title"/>
          </p:nvPr>
        </p:nvSpPr>
        <p:spPr>
          <a:xfrm>
            <a:off x="677334" y="85817"/>
            <a:ext cx="8596668" cy="1320800"/>
          </a:xfrm>
        </p:spPr>
        <p:txBody>
          <a:bodyPr/>
          <a:lstStyle/>
          <a:p>
            <a:pPr algn="ctr"/>
            <a:r>
              <a:rPr lang="en-AU" dirty="0"/>
              <a:t>Trouble-Shooting a Failure</a:t>
            </a:r>
          </a:p>
        </p:txBody>
      </p:sp>
      <p:sp>
        <p:nvSpPr>
          <p:cNvPr id="8" name="Content Placeholder 7">
            <a:extLst>
              <a:ext uri="{FF2B5EF4-FFF2-40B4-BE49-F238E27FC236}">
                <a16:creationId xmlns:a16="http://schemas.microsoft.com/office/drawing/2014/main" id="{F4E17F85-9D82-FB7E-9CDE-F4E3A02E6702}"/>
              </a:ext>
            </a:extLst>
          </p:cNvPr>
          <p:cNvSpPr>
            <a:spLocks noGrp="1"/>
          </p:cNvSpPr>
          <p:nvPr>
            <p:ph idx="1"/>
          </p:nvPr>
        </p:nvSpPr>
        <p:spPr>
          <a:xfrm>
            <a:off x="677334" y="746216"/>
            <a:ext cx="8596668" cy="5707849"/>
          </a:xfrm>
        </p:spPr>
        <p:txBody>
          <a:bodyPr>
            <a:normAutofit lnSpcReduction="10000"/>
          </a:bodyPr>
          <a:lstStyle/>
          <a:p>
            <a:r>
              <a:rPr lang="en-AU" sz="2000" dirty="0"/>
              <a:t>Some failures are more easy to work out than others</a:t>
            </a:r>
          </a:p>
          <a:p>
            <a:pPr lvl="1"/>
            <a:r>
              <a:rPr lang="en-AU" sz="1800" dirty="0"/>
              <a:t>Pump failures</a:t>
            </a:r>
          </a:p>
          <a:p>
            <a:pPr lvl="1"/>
            <a:r>
              <a:rPr lang="en-AU" sz="1800" dirty="0"/>
              <a:t>Pipe ruptures (above ground or in tank)</a:t>
            </a:r>
          </a:p>
          <a:p>
            <a:pPr lvl="1"/>
            <a:r>
              <a:rPr lang="en-AU" sz="1800" dirty="0"/>
              <a:t>Electrical faults (breakers, etc)</a:t>
            </a:r>
          </a:p>
          <a:p>
            <a:pPr lvl="1"/>
            <a:r>
              <a:rPr lang="en-AU" sz="1800" dirty="0"/>
              <a:t>Broken aerators</a:t>
            </a:r>
          </a:p>
          <a:p>
            <a:r>
              <a:rPr lang="en-AU" sz="2000" dirty="0"/>
              <a:t>Some are harder to track down</a:t>
            </a:r>
          </a:p>
          <a:p>
            <a:pPr lvl="1"/>
            <a:r>
              <a:rPr lang="en-AU" sz="1800" dirty="0"/>
              <a:t>Clogged or always open non-return/check valves</a:t>
            </a:r>
          </a:p>
          <a:p>
            <a:pPr lvl="1"/>
            <a:r>
              <a:rPr lang="en-AU" sz="1800" dirty="0"/>
              <a:t>Splits in air lines under the water</a:t>
            </a:r>
          </a:p>
          <a:p>
            <a:pPr lvl="1"/>
            <a:r>
              <a:rPr lang="en-AU" sz="1800" dirty="0"/>
              <a:t>Buried pipe rupture/s</a:t>
            </a:r>
          </a:p>
          <a:p>
            <a:pPr lvl="1"/>
            <a:r>
              <a:rPr lang="en-AU" sz="1800" dirty="0"/>
              <a:t>Intermittent faults</a:t>
            </a:r>
          </a:p>
          <a:p>
            <a:pPr lvl="1"/>
            <a:r>
              <a:rPr lang="en-AU" sz="1800" dirty="0"/>
              <a:t>Alarm failures</a:t>
            </a:r>
          </a:p>
          <a:p>
            <a:pPr lvl="1"/>
            <a:r>
              <a:rPr lang="en-AU" sz="1800" dirty="0"/>
              <a:t>Issues with floats/level sensors</a:t>
            </a:r>
          </a:p>
          <a:p>
            <a:r>
              <a:rPr lang="en-AU" sz="2000" dirty="0"/>
              <a:t>Some are very difficult</a:t>
            </a:r>
          </a:p>
          <a:p>
            <a:pPr lvl="1"/>
            <a:r>
              <a:rPr lang="en-AU" sz="1800" dirty="0"/>
              <a:t>Treated water quality</a:t>
            </a:r>
          </a:p>
          <a:p>
            <a:pPr lvl="1"/>
            <a:r>
              <a:rPr lang="en-AU" sz="1800" dirty="0"/>
              <a:t>Dispersal field failures</a:t>
            </a:r>
          </a:p>
        </p:txBody>
      </p:sp>
    </p:spTree>
    <p:extLst>
      <p:ext uri="{BB962C8B-B14F-4D97-AF65-F5344CB8AC3E}">
        <p14:creationId xmlns:p14="http://schemas.microsoft.com/office/powerpoint/2010/main" val="171376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F6D6F-D0AC-9A88-6DD2-5368CD8A211B}"/>
              </a:ext>
            </a:extLst>
          </p:cNvPr>
          <p:cNvSpPr>
            <a:spLocks noGrp="1"/>
          </p:cNvSpPr>
          <p:nvPr>
            <p:ph type="title"/>
          </p:nvPr>
        </p:nvSpPr>
        <p:spPr/>
        <p:txBody>
          <a:bodyPr/>
          <a:lstStyle/>
          <a:p>
            <a:pPr algn="ctr"/>
            <a:r>
              <a:rPr lang="en-AU" dirty="0"/>
              <a:t>Water Quality Issues</a:t>
            </a:r>
          </a:p>
        </p:txBody>
      </p:sp>
      <p:sp>
        <p:nvSpPr>
          <p:cNvPr id="5" name="Content Placeholder 4">
            <a:extLst>
              <a:ext uri="{FF2B5EF4-FFF2-40B4-BE49-F238E27FC236}">
                <a16:creationId xmlns:a16="http://schemas.microsoft.com/office/drawing/2014/main" id="{19B79550-A85A-40ED-2995-B6901518AAB2}"/>
              </a:ext>
            </a:extLst>
          </p:cNvPr>
          <p:cNvSpPr>
            <a:spLocks noGrp="1"/>
          </p:cNvSpPr>
          <p:nvPr>
            <p:ph sz="half" idx="1"/>
          </p:nvPr>
        </p:nvSpPr>
        <p:spPr>
          <a:xfrm>
            <a:off x="194198" y="1393795"/>
            <a:ext cx="4781470" cy="4980372"/>
          </a:xfrm>
        </p:spPr>
        <p:txBody>
          <a:bodyPr>
            <a:normAutofit lnSpcReduction="10000"/>
          </a:bodyPr>
          <a:lstStyle/>
          <a:p>
            <a:r>
              <a:rPr lang="en-AU" dirty="0"/>
              <a:t>These can be hard to trouble shoot</a:t>
            </a:r>
          </a:p>
          <a:p>
            <a:r>
              <a:rPr lang="en-AU" dirty="0"/>
              <a:t>We don’t often test for the things that can cause issues with water quality</a:t>
            </a:r>
          </a:p>
          <a:p>
            <a:pPr lvl="1"/>
            <a:r>
              <a:rPr lang="en-AU" dirty="0"/>
              <a:t>For example a high BOD5 or nitrogen result requires additional testing to diagnose the problem</a:t>
            </a:r>
          </a:p>
          <a:p>
            <a:pPr lvl="1"/>
            <a:r>
              <a:rPr lang="en-AU" dirty="0"/>
              <a:t>Total organic carbon test is often required</a:t>
            </a:r>
          </a:p>
          <a:p>
            <a:pPr lvl="1"/>
            <a:r>
              <a:rPr lang="en-AU" dirty="0"/>
              <a:t>Dissolved oxygen</a:t>
            </a:r>
          </a:p>
          <a:p>
            <a:pPr lvl="1"/>
            <a:r>
              <a:rPr lang="en-AU" dirty="0"/>
              <a:t>Sometimes a sulphur test</a:t>
            </a:r>
          </a:p>
          <a:p>
            <a:pPr lvl="1"/>
            <a:r>
              <a:rPr lang="en-AU" dirty="0"/>
              <a:t>Beneficial microorganism count can be helpful</a:t>
            </a:r>
          </a:p>
          <a:p>
            <a:pPr lvl="2"/>
            <a:r>
              <a:rPr lang="en-AU" dirty="0"/>
              <a:t>Non-fastidious heterotrophic bacteria </a:t>
            </a:r>
          </a:p>
          <a:p>
            <a:r>
              <a:rPr lang="en-AU" dirty="0"/>
              <a:t>Water quality issues can be caused by strange things; such as 2-in-1 shampoo and conditioner	</a:t>
            </a:r>
          </a:p>
          <a:p>
            <a:pPr lvl="1"/>
            <a:endParaRPr lang="en-AU" dirty="0"/>
          </a:p>
        </p:txBody>
      </p:sp>
      <p:pic>
        <p:nvPicPr>
          <p:cNvPr id="6" name="Content Placeholder 5">
            <a:extLst>
              <a:ext uri="{FF2B5EF4-FFF2-40B4-BE49-F238E27FC236}">
                <a16:creationId xmlns:a16="http://schemas.microsoft.com/office/drawing/2014/main" id="{09752206-03EC-AA65-5708-9BE331CDFA8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5240338" y="2644680"/>
            <a:ext cx="3881437" cy="2911665"/>
          </a:xfrm>
          <a:prstGeom prst="rect">
            <a:avLst/>
          </a:prstGeom>
        </p:spPr>
      </p:pic>
    </p:spTree>
    <p:extLst>
      <p:ext uri="{BB962C8B-B14F-4D97-AF65-F5344CB8AC3E}">
        <p14:creationId xmlns:p14="http://schemas.microsoft.com/office/powerpoint/2010/main" val="108705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C95A9-C99D-893F-3DD1-1032225A80DF}"/>
              </a:ext>
            </a:extLst>
          </p:cNvPr>
          <p:cNvSpPr>
            <a:spLocks noGrp="1"/>
          </p:cNvSpPr>
          <p:nvPr>
            <p:ph type="title"/>
          </p:nvPr>
        </p:nvSpPr>
        <p:spPr>
          <a:xfrm>
            <a:off x="677334" y="201227"/>
            <a:ext cx="8596668" cy="1320800"/>
          </a:xfrm>
        </p:spPr>
        <p:txBody>
          <a:bodyPr/>
          <a:lstStyle/>
          <a:p>
            <a:pPr algn="ctr"/>
            <a:r>
              <a:rPr lang="en-AU" dirty="0"/>
              <a:t>Water Quality Issues</a:t>
            </a:r>
          </a:p>
        </p:txBody>
      </p:sp>
      <p:sp>
        <p:nvSpPr>
          <p:cNvPr id="6" name="Content Placeholder 5">
            <a:extLst>
              <a:ext uri="{FF2B5EF4-FFF2-40B4-BE49-F238E27FC236}">
                <a16:creationId xmlns:a16="http://schemas.microsoft.com/office/drawing/2014/main" id="{84BA1B63-2CF4-1DA1-90EC-E73002FB853B}"/>
              </a:ext>
            </a:extLst>
          </p:cNvPr>
          <p:cNvSpPr>
            <a:spLocks noGrp="1"/>
          </p:cNvSpPr>
          <p:nvPr>
            <p:ph idx="1"/>
          </p:nvPr>
        </p:nvSpPr>
        <p:spPr>
          <a:xfrm>
            <a:off x="677334" y="891083"/>
            <a:ext cx="8596668" cy="5305531"/>
          </a:xfrm>
        </p:spPr>
        <p:txBody>
          <a:bodyPr/>
          <a:lstStyle/>
          <a:p>
            <a:r>
              <a:rPr lang="en-AU" dirty="0"/>
              <a:t>Standard tests</a:t>
            </a:r>
          </a:p>
          <a:p>
            <a:pPr lvl="1"/>
            <a:r>
              <a:rPr lang="en-AU" dirty="0"/>
              <a:t>pH, salinity (EC or TDS), BOD5, nitrogen, phosphorus, total suspended solids, </a:t>
            </a:r>
            <a:r>
              <a:rPr lang="en-AU" dirty="0" err="1"/>
              <a:t>fecal</a:t>
            </a:r>
            <a:r>
              <a:rPr lang="en-AU" dirty="0"/>
              <a:t> coliforms, etc are useful but quite often miss what is causing a treatment problem in a on-site or decentralized system</a:t>
            </a:r>
          </a:p>
          <a:p>
            <a:r>
              <a:rPr lang="en-AU" dirty="0"/>
              <a:t>Diagnostic tests may include</a:t>
            </a:r>
          </a:p>
          <a:p>
            <a:pPr lvl="1"/>
            <a:r>
              <a:rPr lang="en-AU" dirty="0"/>
              <a:t>The different types of nitrogen (ammonia, nitrite, nitrate, etc)</a:t>
            </a:r>
          </a:p>
          <a:p>
            <a:pPr lvl="1"/>
            <a:r>
              <a:rPr lang="en-AU" dirty="0"/>
              <a:t>Chemical oxygen demand and total organic carbon</a:t>
            </a:r>
          </a:p>
          <a:p>
            <a:pPr lvl="1"/>
            <a:r>
              <a:rPr lang="en-AU" dirty="0"/>
              <a:t>Sulphur (essential nutrient for many beneficial microbes)</a:t>
            </a:r>
          </a:p>
          <a:p>
            <a:pPr lvl="1"/>
            <a:r>
              <a:rPr lang="en-AU" dirty="0"/>
              <a:t>Heavy metals</a:t>
            </a:r>
          </a:p>
          <a:p>
            <a:pPr lvl="1"/>
            <a:r>
              <a:rPr lang="en-AU" dirty="0"/>
              <a:t>Comparison of the different salts; sodium, potassium, calcium &amp; </a:t>
            </a:r>
            <a:r>
              <a:rPr lang="en-AU" dirty="0" err="1"/>
              <a:t>magneisum</a:t>
            </a:r>
            <a:endParaRPr lang="en-AU" dirty="0"/>
          </a:p>
          <a:p>
            <a:pPr lvl="1"/>
            <a:r>
              <a:rPr lang="en-AU" dirty="0"/>
              <a:t>A wider microorganisms analysis</a:t>
            </a:r>
          </a:p>
          <a:p>
            <a:r>
              <a:rPr lang="en-AU" dirty="0"/>
              <a:t>Water quality problems can occur because something is in too low a concentration or too high a concentration</a:t>
            </a:r>
          </a:p>
          <a:p>
            <a:pPr lvl="1"/>
            <a:r>
              <a:rPr lang="en-AU" dirty="0"/>
              <a:t>Outside the typical range</a:t>
            </a:r>
          </a:p>
          <a:p>
            <a:pPr lvl="1"/>
            <a:r>
              <a:rPr lang="en-AU" dirty="0"/>
              <a:t>Total organic carbon is an example</a:t>
            </a:r>
          </a:p>
        </p:txBody>
      </p:sp>
    </p:spTree>
    <p:extLst>
      <p:ext uri="{BB962C8B-B14F-4D97-AF65-F5344CB8AC3E}">
        <p14:creationId xmlns:p14="http://schemas.microsoft.com/office/powerpoint/2010/main" val="413834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903E-5FDF-A945-EF0F-0ADBF214ABE8}"/>
              </a:ext>
            </a:extLst>
          </p:cNvPr>
          <p:cNvSpPr>
            <a:spLocks noGrp="1"/>
          </p:cNvSpPr>
          <p:nvPr>
            <p:ph type="title"/>
          </p:nvPr>
        </p:nvSpPr>
        <p:spPr/>
        <p:txBody>
          <a:bodyPr/>
          <a:lstStyle/>
          <a:p>
            <a:pPr algn="ctr"/>
            <a:r>
              <a:rPr lang="en-AU" dirty="0"/>
              <a:t>Water Quality Issues</a:t>
            </a:r>
          </a:p>
        </p:txBody>
      </p:sp>
      <p:sp>
        <p:nvSpPr>
          <p:cNvPr id="3" name="Content Placeholder 2">
            <a:extLst>
              <a:ext uri="{FF2B5EF4-FFF2-40B4-BE49-F238E27FC236}">
                <a16:creationId xmlns:a16="http://schemas.microsoft.com/office/drawing/2014/main" id="{06F2D968-1108-9221-A7D7-469E3D57BD57}"/>
              </a:ext>
            </a:extLst>
          </p:cNvPr>
          <p:cNvSpPr>
            <a:spLocks noGrp="1"/>
          </p:cNvSpPr>
          <p:nvPr>
            <p:ph sz="half" idx="1"/>
          </p:nvPr>
        </p:nvSpPr>
        <p:spPr>
          <a:xfrm>
            <a:off x="301841" y="1714244"/>
            <a:ext cx="4536489" cy="4221439"/>
          </a:xfrm>
        </p:spPr>
        <p:txBody>
          <a:bodyPr/>
          <a:lstStyle/>
          <a:p>
            <a:r>
              <a:rPr lang="en-AU" dirty="0"/>
              <a:t>Hydraulic retention time</a:t>
            </a:r>
          </a:p>
          <a:p>
            <a:pPr lvl="1"/>
            <a:r>
              <a:rPr lang="en-AU" dirty="0"/>
              <a:t>Short circuits are a frequent cause of failure</a:t>
            </a:r>
          </a:p>
          <a:p>
            <a:pPr lvl="1"/>
            <a:r>
              <a:rPr lang="en-AU" dirty="0"/>
              <a:t>Just because a tank has a certain volume doesn’t mean that the water will be in that space for a specific length of time</a:t>
            </a:r>
          </a:p>
          <a:p>
            <a:pPr lvl="1"/>
            <a:r>
              <a:rPr lang="en-AU" dirty="0"/>
              <a:t>Dye tests can be very useful</a:t>
            </a:r>
          </a:p>
          <a:p>
            <a:pPr lvl="2"/>
            <a:r>
              <a:rPr lang="en-AU" dirty="0"/>
              <a:t>Determine the actual residence time</a:t>
            </a:r>
          </a:p>
          <a:p>
            <a:pPr lvl="1"/>
            <a:r>
              <a:rPr lang="en-AU" dirty="0"/>
              <a:t>Peak flows are easy to underestimate</a:t>
            </a:r>
          </a:p>
          <a:p>
            <a:pPr lvl="1"/>
            <a:r>
              <a:rPr lang="en-AU" dirty="0"/>
              <a:t>Installing a larger tank right from the start can prevent problems from occurring later</a:t>
            </a:r>
          </a:p>
        </p:txBody>
      </p:sp>
      <p:pic>
        <p:nvPicPr>
          <p:cNvPr id="5" name="Content Placeholder 4">
            <a:extLst>
              <a:ext uri="{FF2B5EF4-FFF2-40B4-BE49-F238E27FC236}">
                <a16:creationId xmlns:a16="http://schemas.microsoft.com/office/drawing/2014/main" id="{E31F9E46-D799-85B1-8B4D-6310774E8A24}"/>
              </a:ext>
            </a:extLst>
          </p:cNvPr>
          <p:cNvPicPr>
            <a:picLocks noGrp="1" noChangeAspect="1"/>
          </p:cNvPicPr>
          <p:nvPr>
            <p:ph sz="half" idx="2"/>
          </p:nvPr>
        </p:nvPicPr>
        <p:blipFill>
          <a:blip r:embed="rId2"/>
          <a:stretch>
            <a:fillRect/>
          </a:stretch>
        </p:blipFill>
        <p:spPr>
          <a:xfrm>
            <a:off x="5152200" y="1857750"/>
            <a:ext cx="4765693" cy="4077933"/>
          </a:xfrm>
          <a:prstGeom prst="rect">
            <a:avLst/>
          </a:prstGeom>
        </p:spPr>
      </p:pic>
    </p:spTree>
    <p:extLst>
      <p:ext uri="{BB962C8B-B14F-4D97-AF65-F5344CB8AC3E}">
        <p14:creationId xmlns:p14="http://schemas.microsoft.com/office/powerpoint/2010/main" val="1542420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534478-680F-2DF6-3B2A-0A65649B9CDC}"/>
              </a:ext>
            </a:extLst>
          </p:cNvPr>
          <p:cNvSpPr>
            <a:spLocks noGrp="1"/>
          </p:cNvSpPr>
          <p:nvPr>
            <p:ph type="title"/>
          </p:nvPr>
        </p:nvSpPr>
        <p:spPr/>
        <p:txBody>
          <a:bodyPr/>
          <a:lstStyle/>
          <a:p>
            <a:pPr algn="ctr"/>
            <a:r>
              <a:rPr lang="en-AU" dirty="0"/>
              <a:t>Repairs</a:t>
            </a:r>
          </a:p>
        </p:txBody>
      </p:sp>
      <p:sp>
        <p:nvSpPr>
          <p:cNvPr id="6" name="Content Placeholder 5">
            <a:extLst>
              <a:ext uri="{FF2B5EF4-FFF2-40B4-BE49-F238E27FC236}">
                <a16:creationId xmlns:a16="http://schemas.microsoft.com/office/drawing/2014/main" id="{4591DD07-8C78-80D3-7203-EA59FB1212FA}"/>
              </a:ext>
            </a:extLst>
          </p:cNvPr>
          <p:cNvSpPr>
            <a:spLocks noGrp="1"/>
          </p:cNvSpPr>
          <p:nvPr>
            <p:ph idx="1"/>
          </p:nvPr>
        </p:nvSpPr>
        <p:spPr>
          <a:xfrm>
            <a:off x="677334" y="1583541"/>
            <a:ext cx="8596668" cy="3880773"/>
          </a:xfrm>
        </p:spPr>
        <p:txBody>
          <a:bodyPr/>
          <a:lstStyle/>
          <a:p>
            <a:r>
              <a:rPr lang="en-AU" dirty="0"/>
              <a:t>A lot of people just suggest replacement rather than repairing or adjusting an existing system</a:t>
            </a:r>
          </a:p>
          <a:p>
            <a:pPr lvl="1"/>
            <a:r>
              <a:rPr lang="en-AU" dirty="0"/>
              <a:t>Sometimes replacement is the right answer</a:t>
            </a:r>
          </a:p>
          <a:p>
            <a:r>
              <a:rPr lang="en-AU" dirty="0"/>
              <a:t>You can learn a great deal by troubleshooting and repairing systems</a:t>
            </a:r>
          </a:p>
          <a:p>
            <a:pPr lvl="1"/>
            <a:r>
              <a:rPr lang="en-AU" dirty="0"/>
              <a:t>This can improve your designs</a:t>
            </a:r>
          </a:p>
          <a:p>
            <a:pPr lvl="1"/>
            <a:r>
              <a:rPr lang="en-AU" dirty="0"/>
              <a:t>You can also get very frustrated…</a:t>
            </a:r>
          </a:p>
          <a:p>
            <a:r>
              <a:rPr lang="en-AU" dirty="0"/>
              <a:t>Understanding what has gone wrong and why is key to fixing the problem</a:t>
            </a:r>
          </a:p>
          <a:p>
            <a:r>
              <a:rPr lang="en-AU" dirty="0"/>
              <a:t>Many of my trouble-shooting projects have started by fixing ‘dodgy’ repairs that misdiagnosed the original problem</a:t>
            </a:r>
          </a:p>
        </p:txBody>
      </p:sp>
    </p:spTree>
    <p:extLst>
      <p:ext uri="{BB962C8B-B14F-4D97-AF65-F5344CB8AC3E}">
        <p14:creationId xmlns:p14="http://schemas.microsoft.com/office/powerpoint/2010/main" val="9076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6054-848E-348F-8E89-7186D52CFB69}"/>
              </a:ext>
            </a:extLst>
          </p:cNvPr>
          <p:cNvSpPr>
            <a:spLocks noGrp="1"/>
          </p:cNvSpPr>
          <p:nvPr>
            <p:ph type="title"/>
          </p:nvPr>
        </p:nvSpPr>
        <p:spPr>
          <a:xfrm>
            <a:off x="1017995" y="535281"/>
            <a:ext cx="8596668" cy="842682"/>
          </a:xfrm>
        </p:spPr>
        <p:txBody>
          <a:bodyPr/>
          <a:lstStyle/>
          <a:p>
            <a:pPr algn="ctr"/>
            <a:r>
              <a:rPr lang="en-US" dirty="0"/>
              <a:t>Summer In Australia</a:t>
            </a:r>
            <a:endParaRPr lang="en-AU" dirty="0"/>
          </a:p>
        </p:txBody>
      </p:sp>
      <p:pic>
        <p:nvPicPr>
          <p:cNvPr id="6" name="Content Placeholder 5">
            <a:extLst>
              <a:ext uri="{FF2B5EF4-FFF2-40B4-BE49-F238E27FC236}">
                <a16:creationId xmlns:a16="http://schemas.microsoft.com/office/drawing/2014/main" id="{69C4DB24-9C8A-C086-E4F9-2C435923E3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2027" y="1526729"/>
            <a:ext cx="5271078" cy="3953308"/>
          </a:xfrm>
        </p:spPr>
      </p:pic>
      <p:pic>
        <p:nvPicPr>
          <p:cNvPr id="8" name="Content Placeholder 7">
            <a:extLst>
              <a:ext uri="{FF2B5EF4-FFF2-40B4-BE49-F238E27FC236}">
                <a16:creationId xmlns:a16="http://schemas.microsoft.com/office/drawing/2014/main" id="{0FDAE4DC-CC42-EBFC-E01E-79BA75D7C1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9566" b="28482"/>
          <a:stretch>
            <a:fillRect/>
          </a:stretch>
        </p:blipFill>
        <p:spPr>
          <a:xfrm>
            <a:off x="5741783" y="1526729"/>
            <a:ext cx="4349234" cy="3953308"/>
          </a:xfrm>
        </p:spPr>
      </p:pic>
    </p:spTree>
    <p:extLst>
      <p:ext uri="{BB962C8B-B14F-4D97-AF65-F5344CB8AC3E}">
        <p14:creationId xmlns:p14="http://schemas.microsoft.com/office/powerpoint/2010/main" val="701905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3748D-DC04-5FF0-6631-33F9AD566FFC}"/>
              </a:ext>
            </a:extLst>
          </p:cNvPr>
          <p:cNvSpPr>
            <a:spLocks noGrp="1"/>
          </p:cNvSpPr>
          <p:nvPr>
            <p:ph type="title"/>
          </p:nvPr>
        </p:nvSpPr>
        <p:spPr/>
        <p:txBody>
          <a:bodyPr/>
          <a:lstStyle/>
          <a:p>
            <a:pPr algn="ctr"/>
            <a:r>
              <a:rPr lang="en-AU" dirty="0"/>
              <a:t>Repairs: Aeration</a:t>
            </a:r>
          </a:p>
        </p:txBody>
      </p:sp>
      <p:sp>
        <p:nvSpPr>
          <p:cNvPr id="3" name="Content Placeholder 2">
            <a:extLst>
              <a:ext uri="{FF2B5EF4-FFF2-40B4-BE49-F238E27FC236}">
                <a16:creationId xmlns:a16="http://schemas.microsoft.com/office/drawing/2014/main" id="{653BAB6C-A06B-2060-9671-8CE0C5FEC1CE}"/>
              </a:ext>
            </a:extLst>
          </p:cNvPr>
          <p:cNvSpPr>
            <a:spLocks noGrp="1"/>
          </p:cNvSpPr>
          <p:nvPr>
            <p:ph sz="half" idx="1"/>
          </p:nvPr>
        </p:nvSpPr>
        <p:spPr>
          <a:xfrm>
            <a:off x="301018" y="1637808"/>
            <a:ext cx="4184035" cy="4610592"/>
          </a:xfrm>
        </p:spPr>
        <p:txBody>
          <a:bodyPr/>
          <a:lstStyle/>
          <a:p>
            <a:r>
              <a:rPr lang="en-US" sz="2000" dirty="0"/>
              <a:t>Volume of air</a:t>
            </a:r>
          </a:p>
          <a:p>
            <a:r>
              <a:rPr lang="en-US" sz="2000" dirty="0"/>
              <a:t>Surface area of air</a:t>
            </a:r>
          </a:p>
          <a:p>
            <a:r>
              <a:rPr lang="en-US" sz="2000" dirty="0"/>
              <a:t>Temperature of air</a:t>
            </a:r>
          </a:p>
          <a:p>
            <a:r>
              <a:rPr lang="en-US" sz="2000" dirty="0"/>
              <a:t>Oxygen transfer rate</a:t>
            </a:r>
          </a:p>
          <a:p>
            <a:r>
              <a:rPr lang="en-US" sz="2000" dirty="0"/>
              <a:t>Closely tied to the health of beneficial microorganisms</a:t>
            </a:r>
          </a:p>
          <a:p>
            <a:r>
              <a:rPr lang="en-US" sz="2000" dirty="0"/>
              <a:t>Can be too much in case of nitrogen transformation</a:t>
            </a:r>
          </a:p>
          <a:p>
            <a:r>
              <a:rPr lang="en-US" sz="2000" dirty="0"/>
              <a:t>Reducing air volume for energy efficiency can be a false saving</a:t>
            </a:r>
          </a:p>
          <a:p>
            <a:endParaRPr lang="en-AU" dirty="0"/>
          </a:p>
        </p:txBody>
      </p:sp>
      <p:pic>
        <p:nvPicPr>
          <p:cNvPr id="5" name="Content Placeholder 4">
            <a:extLst>
              <a:ext uri="{FF2B5EF4-FFF2-40B4-BE49-F238E27FC236}">
                <a16:creationId xmlns:a16="http://schemas.microsoft.com/office/drawing/2014/main" id="{B6FE88BD-A036-D58B-EC2F-F2A5ACFA4484}"/>
              </a:ext>
            </a:extLst>
          </p:cNvPr>
          <p:cNvPicPr>
            <a:picLocks noGrp="1" noChangeAspect="1"/>
          </p:cNvPicPr>
          <p:nvPr>
            <p:ph sz="half" idx="2"/>
          </p:nvPr>
        </p:nvPicPr>
        <p:blipFill>
          <a:blip r:embed="rId2"/>
          <a:stretch>
            <a:fillRect/>
          </a:stretch>
        </p:blipFill>
        <p:spPr>
          <a:xfrm>
            <a:off x="4576173" y="1776770"/>
            <a:ext cx="5074145" cy="3807284"/>
          </a:xfrm>
          <a:prstGeom prst="rect">
            <a:avLst/>
          </a:prstGeom>
        </p:spPr>
      </p:pic>
    </p:spTree>
    <p:extLst>
      <p:ext uri="{BB962C8B-B14F-4D97-AF65-F5344CB8AC3E}">
        <p14:creationId xmlns:p14="http://schemas.microsoft.com/office/powerpoint/2010/main" val="202984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83A8-B7DC-036B-7C1E-8C40DC678021}"/>
              </a:ext>
            </a:extLst>
          </p:cNvPr>
          <p:cNvSpPr>
            <a:spLocks noGrp="1"/>
          </p:cNvSpPr>
          <p:nvPr>
            <p:ph type="title"/>
          </p:nvPr>
        </p:nvSpPr>
        <p:spPr>
          <a:xfrm>
            <a:off x="721723" y="365357"/>
            <a:ext cx="8596668" cy="1320800"/>
          </a:xfrm>
        </p:spPr>
        <p:txBody>
          <a:bodyPr/>
          <a:lstStyle/>
          <a:p>
            <a:pPr algn="ctr"/>
            <a:r>
              <a:rPr lang="en-AU" dirty="0"/>
              <a:t>Beneficial Bacteria</a:t>
            </a:r>
          </a:p>
        </p:txBody>
      </p:sp>
      <p:sp>
        <p:nvSpPr>
          <p:cNvPr id="3" name="Content Placeholder 2">
            <a:extLst>
              <a:ext uri="{FF2B5EF4-FFF2-40B4-BE49-F238E27FC236}">
                <a16:creationId xmlns:a16="http://schemas.microsoft.com/office/drawing/2014/main" id="{D830DA3E-1DB9-1F97-37CF-720DC2CCDF97}"/>
              </a:ext>
            </a:extLst>
          </p:cNvPr>
          <p:cNvSpPr>
            <a:spLocks noGrp="1"/>
          </p:cNvSpPr>
          <p:nvPr>
            <p:ph sz="half" idx="1"/>
          </p:nvPr>
        </p:nvSpPr>
        <p:spPr>
          <a:xfrm>
            <a:off x="996930" y="1239708"/>
            <a:ext cx="4184035" cy="5054560"/>
          </a:xfrm>
        </p:spPr>
        <p:txBody>
          <a:bodyPr/>
          <a:lstStyle/>
          <a:p>
            <a:r>
              <a:rPr lang="en-AU" dirty="0"/>
              <a:t>Beneficial bacteria</a:t>
            </a:r>
          </a:p>
          <a:p>
            <a:pPr lvl="1"/>
            <a:r>
              <a:rPr lang="en-AU" dirty="0"/>
              <a:t>Growth media</a:t>
            </a:r>
          </a:p>
          <a:p>
            <a:pPr lvl="1"/>
            <a:r>
              <a:rPr lang="en-AU" dirty="0"/>
              <a:t>Retention time</a:t>
            </a:r>
          </a:p>
          <a:p>
            <a:pPr lvl="1"/>
            <a:r>
              <a:rPr lang="en-AU" dirty="0"/>
              <a:t>Different oxygen conditions</a:t>
            </a:r>
          </a:p>
          <a:p>
            <a:pPr lvl="1"/>
            <a:r>
              <a:rPr lang="en-AU" dirty="0"/>
              <a:t>Harmful chemicals </a:t>
            </a:r>
          </a:p>
          <a:p>
            <a:pPr lvl="1"/>
            <a:r>
              <a:rPr lang="en-AU" dirty="0"/>
              <a:t>Environmental conditions</a:t>
            </a:r>
          </a:p>
          <a:p>
            <a:pPr lvl="1"/>
            <a:r>
              <a:rPr lang="en-AU" dirty="0"/>
              <a:t>Temperature</a:t>
            </a:r>
          </a:p>
          <a:p>
            <a:r>
              <a:rPr lang="en-AU" dirty="0"/>
              <a:t>Naturally present</a:t>
            </a:r>
          </a:p>
          <a:p>
            <a:pPr lvl="1"/>
            <a:r>
              <a:rPr lang="en-AU" dirty="0"/>
              <a:t>Can be purchased as an additive</a:t>
            </a:r>
          </a:p>
          <a:p>
            <a:r>
              <a:rPr lang="en-AU" dirty="0"/>
              <a:t>Plenty of chemicals can impede their performance and impact on water quality </a:t>
            </a:r>
          </a:p>
          <a:p>
            <a:r>
              <a:rPr lang="en-AU" dirty="0"/>
              <a:t>Don’t like intermittent flows</a:t>
            </a:r>
          </a:p>
          <a:p>
            <a:endParaRPr lang="en-AU" dirty="0"/>
          </a:p>
        </p:txBody>
      </p:sp>
      <p:pic>
        <p:nvPicPr>
          <p:cNvPr id="6" name="Content Placeholder 5">
            <a:extLst>
              <a:ext uri="{FF2B5EF4-FFF2-40B4-BE49-F238E27FC236}">
                <a16:creationId xmlns:a16="http://schemas.microsoft.com/office/drawing/2014/main" id="{6E8460A4-FB8F-3BF4-601F-F9F30105293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4707495" y="2308429"/>
            <a:ext cx="4891169" cy="2753728"/>
          </a:xfrm>
        </p:spPr>
      </p:pic>
    </p:spTree>
    <p:extLst>
      <p:ext uri="{BB962C8B-B14F-4D97-AF65-F5344CB8AC3E}">
        <p14:creationId xmlns:p14="http://schemas.microsoft.com/office/powerpoint/2010/main" val="755991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02BB-C743-7FA6-E05D-E01073795B7E}"/>
              </a:ext>
            </a:extLst>
          </p:cNvPr>
          <p:cNvSpPr>
            <a:spLocks noGrp="1"/>
          </p:cNvSpPr>
          <p:nvPr>
            <p:ph type="title"/>
          </p:nvPr>
        </p:nvSpPr>
        <p:spPr>
          <a:xfrm>
            <a:off x="602141" y="133987"/>
            <a:ext cx="8596668" cy="1320800"/>
          </a:xfrm>
        </p:spPr>
        <p:txBody>
          <a:bodyPr/>
          <a:lstStyle/>
          <a:p>
            <a:pPr algn="ctr"/>
            <a:r>
              <a:rPr lang="en-AU" dirty="0"/>
              <a:t>Hydraulic Retention Time</a:t>
            </a:r>
          </a:p>
        </p:txBody>
      </p:sp>
      <p:pic>
        <p:nvPicPr>
          <p:cNvPr id="5" name="Content Placeholder 4">
            <a:extLst>
              <a:ext uri="{FF2B5EF4-FFF2-40B4-BE49-F238E27FC236}">
                <a16:creationId xmlns:a16="http://schemas.microsoft.com/office/drawing/2014/main" id="{9422C6F8-204D-D8EE-BAD9-6D9EC869F2F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14775" y="989723"/>
            <a:ext cx="4184034" cy="5578713"/>
          </a:xfrm>
        </p:spPr>
      </p:pic>
      <p:sp>
        <p:nvSpPr>
          <p:cNvPr id="6" name="Content Placeholder 5">
            <a:extLst>
              <a:ext uri="{FF2B5EF4-FFF2-40B4-BE49-F238E27FC236}">
                <a16:creationId xmlns:a16="http://schemas.microsoft.com/office/drawing/2014/main" id="{A03A320F-9B05-CE7E-04CC-200BCCC6AFC5}"/>
              </a:ext>
            </a:extLst>
          </p:cNvPr>
          <p:cNvSpPr>
            <a:spLocks noGrp="1"/>
          </p:cNvSpPr>
          <p:nvPr>
            <p:ph sz="half" idx="2"/>
          </p:nvPr>
        </p:nvSpPr>
        <p:spPr>
          <a:xfrm>
            <a:off x="470189" y="1454787"/>
            <a:ext cx="4184034" cy="4648584"/>
          </a:xfrm>
        </p:spPr>
        <p:txBody>
          <a:bodyPr>
            <a:normAutofit/>
          </a:bodyPr>
          <a:lstStyle/>
          <a:p>
            <a:r>
              <a:rPr lang="en-AU" dirty="0"/>
              <a:t>An undersized system is always undersized</a:t>
            </a:r>
          </a:p>
          <a:p>
            <a:r>
              <a:rPr lang="en-AU" dirty="0"/>
              <a:t>But some systems can be too big as well </a:t>
            </a:r>
          </a:p>
          <a:p>
            <a:pPr lvl="1"/>
            <a:r>
              <a:rPr lang="en-AU" dirty="0"/>
              <a:t>Not enough food for the system to work as designed</a:t>
            </a:r>
          </a:p>
          <a:p>
            <a:r>
              <a:rPr lang="en-AU" dirty="0"/>
              <a:t>Biological systems typically need the longer periods of time</a:t>
            </a:r>
          </a:p>
          <a:p>
            <a:r>
              <a:rPr lang="en-AU" dirty="0"/>
              <a:t>Some tanks can have baffles retro-fitted</a:t>
            </a:r>
          </a:p>
          <a:p>
            <a:r>
              <a:rPr lang="en-AU" dirty="0"/>
              <a:t>Changes in pipework can also help with retention time</a:t>
            </a:r>
          </a:p>
        </p:txBody>
      </p:sp>
    </p:spTree>
    <p:extLst>
      <p:ext uri="{BB962C8B-B14F-4D97-AF65-F5344CB8AC3E}">
        <p14:creationId xmlns:p14="http://schemas.microsoft.com/office/powerpoint/2010/main" val="62865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1F3E54-703B-B4B4-55E7-9E1C8EAF0A2B}"/>
              </a:ext>
            </a:extLst>
          </p:cNvPr>
          <p:cNvSpPr>
            <a:spLocks noGrp="1"/>
          </p:cNvSpPr>
          <p:nvPr>
            <p:ph type="title"/>
          </p:nvPr>
        </p:nvSpPr>
        <p:spPr>
          <a:xfrm>
            <a:off x="659578" y="227860"/>
            <a:ext cx="8596668" cy="793072"/>
          </a:xfrm>
        </p:spPr>
        <p:txBody>
          <a:bodyPr/>
          <a:lstStyle/>
          <a:p>
            <a:pPr algn="ctr"/>
            <a:r>
              <a:rPr lang="en-AU" dirty="0"/>
              <a:t>Hydraulic Retention Time</a:t>
            </a:r>
          </a:p>
        </p:txBody>
      </p:sp>
      <p:pic>
        <p:nvPicPr>
          <p:cNvPr id="7" name="Content Placeholder 6">
            <a:extLst>
              <a:ext uri="{FF2B5EF4-FFF2-40B4-BE49-F238E27FC236}">
                <a16:creationId xmlns:a16="http://schemas.microsoft.com/office/drawing/2014/main" id="{ED13EEB6-B98B-7C90-4FE5-E86AB1E67A40}"/>
              </a:ext>
            </a:extLst>
          </p:cNvPr>
          <p:cNvPicPr>
            <a:picLocks noGrp="1" noChangeAspect="1"/>
          </p:cNvPicPr>
          <p:nvPr>
            <p:ph idx="1"/>
          </p:nvPr>
        </p:nvPicPr>
        <p:blipFill>
          <a:blip r:embed="rId2"/>
          <a:stretch>
            <a:fillRect/>
          </a:stretch>
        </p:blipFill>
        <p:spPr>
          <a:xfrm>
            <a:off x="1171852" y="1020931"/>
            <a:ext cx="7901127" cy="5521269"/>
          </a:xfrm>
          <a:prstGeom prst="rect">
            <a:avLst/>
          </a:prstGeom>
        </p:spPr>
      </p:pic>
    </p:spTree>
    <p:extLst>
      <p:ext uri="{BB962C8B-B14F-4D97-AF65-F5344CB8AC3E}">
        <p14:creationId xmlns:p14="http://schemas.microsoft.com/office/powerpoint/2010/main" val="1007876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5328-0031-0B49-123B-2AD3B799D9E0}"/>
              </a:ext>
            </a:extLst>
          </p:cNvPr>
          <p:cNvSpPr>
            <a:spLocks noGrp="1"/>
          </p:cNvSpPr>
          <p:nvPr>
            <p:ph type="title"/>
          </p:nvPr>
        </p:nvSpPr>
        <p:spPr>
          <a:xfrm>
            <a:off x="677334" y="609600"/>
            <a:ext cx="8596668" cy="837460"/>
          </a:xfrm>
        </p:spPr>
        <p:txBody>
          <a:bodyPr/>
          <a:lstStyle/>
          <a:p>
            <a:pPr algn="ctr"/>
            <a:r>
              <a:rPr lang="en-AU" dirty="0"/>
              <a:t>Soil Repair</a:t>
            </a:r>
          </a:p>
        </p:txBody>
      </p:sp>
      <p:sp>
        <p:nvSpPr>
          <p:cNvPr id="3" name="Content Placeholder 2">
            <a:extLst>
              <a:ext uri="{FF2B5EF4-FFF2-40B4-BE49-F238E27FC236}">
                <a16:creationId xmlns:a16="http://schemas.microsoft.com/office/drawing/2014/main" id="{21C6ACA6-03ED-92CE-3C8A-D840AC8B4EE3}"/>
              </a:ext>
            </a:extLst>
          </p:cNvPr>
          <p:cNvSpPr>
            <a:spLocks noGrp="1"/>
          </p:cNvSpPr>
          <p:nvPr>
            <p:ph idx="1"/>
          </p:nvPr>
        </p:nvSpPr>
        <p:spPr>
          <a:xfrm>
            <a:off x="677334" y="1509205"/>
            <a:ext cx="8596668" cy="4532158"/>
          </a:xfrm>
        </p:spPr>
        <p:txBody>
          <a:bodyPr/>
          <a:lstStyle/>
          <a:p>
            <a:r>
              <a:rPr lang="en-US" dirty="0"/>
              <a:t>Dispersal area or part of the treatment system?</a:t>
            </a:r>
          </a:p>
          <a:p>
            <a:pPr lvl="1"/>
            <a:r>
              <a:rPr lang="en-US" dirty="0"/>
              <a:t>Such as irrigation versus mounds</a:t>
            </a:r>
          </a:p>
          <a:p>
            <a:r>
              <a:rPr lang="en-US" dirty="0"/>
              <a:t>Application rate</a:t>
            </a:r>
          </a:p>
          <a:p>
            <a:pPr lvl="1"/>
            <a:r>
              <a:rPr lang="en-US" dirty="0"/>
              <a:t>Even distribution</a:t>
            </a:r>
          </a:p>
          <a:p>
            <a:pPr lvl="1"/>
            <a:r>
              <a:rPr lang="en-US" dirty="0"/>
              <a:t>Intermittent dosing (sequencing valve)</a:t>
            </a:r>
          </a:p>
          <a:p>
            <a:pPr lvl="1"/>
            <a:r>
              <a:rPr lang="en-US" dirty="0"/>
              <a:t>Pump controller with small doses; rather than floats which send a relatively large volume of the tank</a:t>
            </a:r>
          </a:p>
          <a:p>
            <a:r>
              <a:rPr lang="en-US" dirty="0"/>
              <a:t>Basic good gardening advice</a:t>
            </a:r>
          </a:p>
          <a:p>
            <a:pPr lvl="1"/>
            <a:r>
              <a:rPr lang="en-US" dirty="0"/>
              <a:t>Gypsum and organic carbon (compost)</a:t>
            </a:r>
          </a:p>
          <a:p>
            <a:pPr lvl="1"/>
            <a:r>
              <a:rPr lang="en-US" dirty="0"/>
              <a:t>This can be counter-intuitive, as compost has a high BOD5/COD</a:t>
            </a:r>
          </a:p>
          <a:p>
            <a:pPr lvl="1"/>
            <a:r>
              <a:rPr lang="en-US" dirty="0"/>
              <a:t>Difference between applying to soil and disposing to water</a:t>
            </a:r>
          </a:p>
          <a:p>
            <a:pPr lvl="1"/>
            <a:r>
              <a:rPr lang="en-US" dirty="0"/>
              <a:t>Gypsum repairs soil from the adverse impacts of sodicity</a:t>
            </a:r>
          </a:p>
          <a:p>
            <a:endParaRPr lang="en-AU" dirty="0"/>
          </a:p>
        </p:txBody>
      </p:sp>
    </p:spTree>
    <p:extLst>
      <p:ext uri="{BB962C8B-B14F-4D97-AF65-F5344CB8AC3E}">
        <p14:creationId xmlns:p14="http://schemas.microsoft.com/office/powerpoint/2010/main" val="187705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33CE-DFBA-BC57-FDE3-189B8C890F74}"/>
              </a:ext>
            </a:extLst>
          </p:cNvPr>
          <p:cNvSpPr>
            <a:spLocks noGrp="1"/>
          </p:cNvSpPr>
          <p:nvPr>
            <p:ph type="title"/>
          </p:nvPr>
        </p:nvSpPr>
        <p:spPr>
          <a:xfrm>
            <a:off x="749938" y="110972"/>
            <a:ext cx="8596668" cy="1320800"/>
          </a:xfrm>
        </p:spPr>
        <p:txBody>
          <a:bodyPr/>
          <a:lstStyle/>
          <a:p>
            <a:pPr algn="ctr"/>
            <a:r>
              <a:rPr lang="en-AU" dirty="0"/>
              <a:t>Soil Repair</a:t>
            </a:r>
          </a:p>
        </p:txBody>
      </p:sp>
      <p:pic>
        <p:nvPicPr>
          <p:cNvPr id="5" name="Content Placeholder 4">
            <a:extLst>
              <a:ext uri="{FF2B5EF4-FFF2-40B4-BE49-F238E27FC236}">
                <a16:creationId xmlns:a16="http://schemas.microsoft.com/office/drawing/2014/main" id="{296FC13B-3E59-3053-4B5B-8AB1657789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751" y="900837"/>
            <a:ext cx="7641042" cy="5730782"/>
          </a:xfrm>
        </p:spPr>
      </p:pic>
    </p:spTree>
    <p:extLst>
      <p:ext uri="{BB962C8B-B14F-4D97-AF65-F5344CB8AC3E}">
        <p14:creationId xmlns:p14="http://schemas.microsoft.com/office/powerpoint/2010/main" val="983553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A1E1-EBF4-78ED-089C-34715EB6324F}"/>
              </a:ext>
            </a:extLst>
          </p:cNvPr>
          <p:cNvSpPr>
            <a:spLocks noGrp="1"/>
          </p:cNvSpPr>
          <p:nvPr>
            <p:ph type="title"/>
          </p:nvPr>
        </p:nvSpPr>
        <p:spPr>
          <a:xfrm>
            <a:off x="659579" y="263371"/>
            <a:ext cx="8596668" cy="1320800"/>
          </a:xfrm>
        </p:spPr>
        <p:txBody>
          <a:bodyPr/>
          <a:lstStyle/>
          <a:p>
            <a:pPr algn="ctr"/>
            <a:r>
              <a:rPr lang="en-AU" dirty="0"/>
              <a:t>Case Study</a:t>
            </a:r>
          </a:p>
        </p:txBody>
      </p:sp>
      <p:pic>
        <p:nvPicPr>
          <p:cNvPr id="5" name="Content Placeholder 4">
            <a:extLst>
              <a:ext uri="{FF2B5EF4-FFF2-40B4-BE49-F238E27FC236}">
                <a16:creationId xmlns:a16="http://schemas.microsoft.com/office/drawing/2014/main" id="{33E862E5-CEA7-1A79-4C80-5F99C1F1D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054" y="1022691"/>
            <a:ext cx="7429250" cy="5571938"/>
          </a:xfrm>
        </p:spPr>
      </p:pic>
    </p:spTree>
    <p:extLst>
      <p:ext uri="{BB962C8B-B14F-4D97-AF65-F5344CB8AC3E}">
        <p14:creationId xmlns:p14="http://schemas.microsoft.com/office/powerpoint/2010/main" val="3526224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43F6F5-F468-32DB-487C-EB4DBF216A10}"/>
              </a:ext>
            </a:extLst>
          </p:cNvPr>
          <p:cNvSpPr>
            <a:spLocks noGrp="1"/>
          </p:cNvSpPr>
          <p:nvPr>
            <p:ph type="title"/>
          </p:nvPr>
        </p:nvSpPr>
        <p:spPr>
          <a:xfrm>
            <a:off x="624068" y="325514"/>
            <a:ext cx="8596668" cy="1320800"/>
          </a:xfrm>
        </p:spPr>
        <p:txBody>
          <a:bodyPr/>
          <a:lstStyle/>
          <a:p>
            <a:pPr algn="ctr"/>
            <a:r>
              <a:rPr lang="en-AU" dirty="0"/>
              <a:t>Case Study</a:t>
            </a:r>
          </a:p>
        </p:txBody>
      </p:sp>
      <p:pic>
        <p:nvPicPr>
          <p:cNvPr id="8" name="Content Placeholder 7">
            <a:extLst>
              <a:ext uri="{FF2B5EF4-FFF2-40B4-BE49-F238E27FC236}">
                <a16:creationId xmlns:a16="http://schemas.microsoft.com/office/drawing/2014/main" id="{1A9EC2A8-25A5-E5E5-2E62-7519D46E09E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527510" y="2039265"/>
            <a:ext cx="4924202" cy="3693151"/>
          </a:xfrm>
        </p:spPr>
      </p:pic>
      <p:pic>
        <p:nvPicPr>
          <p:cNvPr id="10" name="Content Placeholder 9">
            <a:extLst>
              <a:ext uri="{FF2B5EF4-FFF2-40B4-BE49-F238E27FC236}">
                <a16:creationId xmlns:a16="http://schemas.microsoft.com/office/drawing/2014/main" id="{2288CAB5-A07D-DEDA-7793-26DA4F5E27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592993" y="2039265"/>
            <a:ext cx="4924203" cy="3693151"/>
          </a:xfrm>
        </p:spPr>
      </p:pic>
    </p:spTree>
    <p:extLst>
      <p:ext uri="{BB962C8B-B14F-4D97-AF65-F5344CB8AC3E}">
        <p14:creationId xmlns:p14="http://schemas.microsoft.com/office/powerpoint/2010/main" val="1555087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4126D-A3A5-CE41-71D9-6BAE0EC846A5}"/>
              </a:ext>
            </a:extLst>
          </p:cNvPr>
          <p:cNvSpPr>
            <a:spLocks noGrp="1"/>
          </p:cNvSpPr>
          <p:nvPr>
            <p:ph type="title"/>
          </p:nvPr>
        </p:nvSpPr>
        <p:spPr>
          <a:xfrm>
            <a:off x="800308" y="245616"/>
            <a:ext cx="8596668" cy="1320800"/>
          </a:xfrm>
        </p:spPr>
        <p:txBody>
          <a:bodyPr/>
          <a:lstStyle/>
          <a:p>
            <a:pPr algn="ctr"/>
            <a:r>
              <a:rPr lang="en-AU" dirty="0"/>
              <a:t>Case Study</a:t>
            </a:r>
          </a:p>
        </p:txBody>
      </p:sp>
      <p:pic>
        <p:nvPicPr>
          <p:cNvPr id="8" name="Content Placeholder 7">
            <a:extLst>
              <a:ext uri="{FF2B5EF4-FFF2-40B4-BE49-F238E27FC236}">
                <a16:creationId xmlns:a16="http://schemas.microsoft.com/office/drawing/2014/main" id="{079B5339-D5A7-2866-70C0-304EC6DDFF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308" y="1175166"/>
            <a:ext cx="8351422" cy="4701851"/>
          </a:xfrm>
        </p:spPr>
      </p:pic>
    </p:spTree>
    <p:extLst>
      <p:ext uri="{BB962C8B-B14F-4D97-AF65-F5344CB8AC3E}">
        <p14:creationId xmlns:p14="http://schemas.microsoft.com/office/powerpoint/2010/main" val="1880512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71E2-1B07-2869-C7EE-B59BF8612A4A}"/>
              </a:ext>
            </a:extLst>
          </p:cNvPr>
          <p:cNvSpPr>
            <a:spLocks noGrp="1"/>
          </p:cNvSpPr>
          <p:nvPr>
            <p:ph type="title"/>
          </p:nvPr>
        </p:nvSpPr>
        <p:spPr>
          <a:xfrm>
            <a:off x="739478" y="10523"/>
            <a:ext cx="8596668" cy="1320800"/>
          </a:xfrm>
        </p:spPr>
        <p:txBody>
          <a:bodyPr/>
          <a:lstStyle/>
          <a:p>
            <a:pPr algn="ctr"/>
            <a:r>
              <a:rPr lang="en-AU" dirty="0"/>
              <a:t>Case Study</a:t>
            </a:r>
          </a:p>
        </p:txBody>
      </p:sp>
      <p:pic>
        <p:nvPicPr>
          <p:cNvPr id="5" name="Content Placeholder 4">
            <a:extLst>
              <a:ext uri="{FF2B5EF4-FFF2-40B4-BE49-F238E27FC236}">
                <a16:creationId xmlns:a16="http://schemas.microsoft.com/office/drawing/2014/main" id="{3D6D4C6B-927D-C7F6-F126-86F1ABB009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08490" y="3718187"/>
            <a:ext cx="5258644" cy="2960615"/>
          </a:xfrm>
        </p:spPr>
      </p:pic>
      <p:pic>
        <p:nvPicPr>
          <p:cNvPr id="7" name="Content Placeholder 4">
            <a:extLst>
              <a:ext uri="{FF2B5EF4-FFF2-40B4-BE49-F238E27FC236}">
                <a16:creationId xmlns:a16="http://schemas.microsoft.com/office/drawing/2014/main" id="{B11D9190-9DFC-1234-296A-9B6E1F7C7B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17377" y="670923"/>
            <a:ext cx="5258644" cy="2960615"/>
          </a:xfrm>
        </p:spPr>
      </p:pic>
    </p:spTree>
    <p:extLst>
      <p:ext uri="{BB962C8B-B14F-4D97-AF65-F5344CB8AC3E}">
        <p14:creationId xmlns:p14="http://schemas.microsoft.com/office/powerpoint/2010/main" val="3577388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80C4-6116-E851-5DD9-74E714AC5C1D}"/>
              </a:ext>
            </a:extLst>
          </p:cNvPr>
          <p:cNvSpPr>
            <a:spLocks noGrp="1"/>
          </p:cNvSpPr>
          <p:nvPr>
            <p:ph type="title"/>
          </p:nvPr>
        </p:nvSpPr>
        <p:spPr>
          <a:xfrm>
            <a:off x="533477" y="442345"/>
            <a:ext cx="8596668" cy="1320800"/>
          </a:xfrm>
        </p:spPr>
        <p:txBody>
          <a:bodyPr/>
          <a:lstStyle/>
          <a:p>
            <a:pPr algn="ctr"/>
            <a:r>
              <a:rPr lang="en-GB" dirty="0"/>
              <a:t>Australian On-Site &amp; Decentralized Sites</a:t>
            </a:r>
            <a:endParaRPr lang="en-AU" dirty="0"/>
          </a:p>
        </p:txBody>
      </p:sp>
      <p:pic>
        <p:nvPicPr>
          <p:cNvPr id="5" name="Content Placeholder 4">
            <a:extLst>
              <a:ext uri="{FF2B5EF4-FFF2-40B4-BE49-F238E27FC236}">
                <a16:creationId xmlns:a16="http://schemas.microsoft.com/office/drawing/2014/main" id="{D058C4CD-DF30-6E6C-B75C-A0F5587F6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781" y="1375269"/>
            <a:ext cx="8782060" cy="4944300"/>
          </a:xfrm>
        </p:spPr>
      </p:pic>
    </p:spTree>
    <p:extLst>
      <p:ext uri="{BB962C8B-B14F-4D97-AF65-F5344CB8AC3E}">
        <p14:creationId xmlns:p14="http://schemas.microsoft.com/office/powerpoint/2010/main" val="2298376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2CA15-0DD5-A06E-DFBA-EF2DFDE5DFD5}"/>
              </a:ext>
            </a:extLst>
          </p:cNvPr>
          <p:cNvSpPr>
            <a:spLocks noGrp="1"/>
          </p:cNvSpPr>
          <p:nvPr>
            <p:ph type="title"/>
          </p:nvPr>
        </p:nvSpPr>
        <p:spPr>
          <a:xfrm>
            <a:off x="801622" y="156369"/>
            <a:ext cx="8596668" cy="1320800"/>
          </a:xfrm>
        </p:spPr>
        <p:txBody>
          <a:bodyPr/>
          <a:lstStyle/>
          <a:p>
            <a:pPr algn="ctr"/>
            <a:r>
              <a:rPr lang="en-AU" dirty="0"/>
              <a:t>Case Study</a:t>
            </a:r>
          </a:p>
        </p:txBody>
      </p:sp>
      <p:pic>
        <p:nvPicPr>
          <p:cNvPr id="10" name="Content Placeholder 9">
            <a:extLst>
              <a:ext uri="{FF2B5EF4-FFF2-40B4-BE49-F238E27FC236}">
                <a16:creationId xmlns:a16="http://schemas.microsoft.com/office/drawing/2014/main" id="{5F565A60-9460-018E-1E5D-D28143628C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725607" y="2097380"/>
            <a:ext cx="5398920" cy="3039591"/>
          </a:xfrm>
        </p:spPr>
      </p:pic>
      <p:pic>
        <p:nvPicPr>
          <p:cNvPr id="8" name="Content Placeholder 7">
            <a:extLst>
              <a:ext uri="{FF2B5EF4-FFF2-40B4-BE49-F238E27FC236}">
                <a16:creationId xmlns:a16="http://schemas.microsoft.com/office/drawing/2014/main" id="{5551E38B-F5DB-4E37-355F-1A30C2E72D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056510" y="2097380"/>
            <a:ext cx="5398921" cy="3039592"/>
          </a:xfrm>
        </p:spPr>
      </p:pic>
    </p:spTree>
    <p:extLst>
      <p:ext uri="{BB962C8B-B14F-4D97-AF65-F5344CB8AC3E}">
        <p14:creationId xmlns:p14="http://schemas.microsoft.com/office/powerpoint/2010/main" val="1209276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D45E-3A56-6BA3-6B38-4A8C20C08854}"/>
              </a:ext>
            </a:extLst>
          </p:cNvPr>
          <p:cNvSpPr>
            <a:spLocks noGrp="1"/>
          </p:cNvSpPr>
          <p:nvPr>
            <p:ph type="title"/>
          </p:nvPr>
        </p:nvSpPr>
        <p:spPr>
          <a:xfrm>
            <a:off x="1094585" y="680622"/>
            <a:ext cx="8596668" cy="1320800"/>
          </a:xfrm>
        </p:spPr>
        <p:txBody>
          <a:bodyPr/>
          <a:lstStyle/>
          <a:p>
            <a:pPr algn="ctr"/>
            <a:r>
              <a:rPr lang="en-AU" dirty="0"/>
              <a:t>Case Study</a:t>
            </a:r>
          </a:p>
        </p:txBody>
      </p:sp>
      <p:pic>
        <p:nvPicPr>
          <p:cNvPr id="8" name="Content Placeholder 7">
            <a:extLst>
              <a:ext uri="{FF2B5EF4-FFF2-40B4-BE49-F238E27FC236}">
                <a16:creationId xmlns:a16="http://schemas.microsoft.com/office/drawing/2014/main" id="{F380A21E-2C88-EC65-AEEC-73629BD8DF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4305" y="2194712"/>
            <a:ext cx="5574577" cy="3138486"/>
          </a:xfrm>
        </p:spPr>
      </p:pic>
      <p:pic>
        <p:nvPicPr>
          <p:cNvPr id="6" name="Content Placeholder 5">
            <a:extLst>
              <a:ext uri="{FF2B5EF4-FFF2-40B4-BE49-F238E27FC236}">
                <a16:creationId xmlns:a16="http://schemas.microsoft.com/office/drawing/2014/main" id="{788D8291-4F2C-FB7C-2C97-5D4448E031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2803" y="2194711"/>
            <a:ext cx="4184650" cy="3138487"/>
          </a:xfrm>
        </p:spPr>
      </p:pic>
    </p:spTree>
    <p:extLst>
      <p:ext uri="{BB962C8B-B14F-4D97-AF65-F5344CB8AC3E}">
        <p14:creationId xmlns:p14="http://schemas.microsoft.com/office/powerpoint/2010/main" val="380590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8EF4-9EB0-8C84-B0B1-3CCE9B00D189}"/>
              </a:ext>
            </a:extLst>
          </p:cNvPr>
          <p:cNvSpPr>
            <a:spLocks noGrp="1"/>
          </p:cNvSpPr>
          <p:nvPr>
            <p:ph type="title"/>
          </p:nvPr>
        </p:nvSpPr>
        <p:spPr>
          <a:xfrm>
            <a:off x="952542" y="149206"/>
            <a:ext cx="8596668" cy="1320800"/>
          </a:xfrm>
        </p:spPr>
        <p:txBody>
          <a:bodyPr/>
          <a:lstStyle/>
          <a:p>
            <a:pPr algn="ctr"/>
            <a:r>
              <a:rPr lang="en-AU" dirty="0"/>
              <a:t>Case Study</a:t>
            </a:r>
          </a:p>
        </p:txBody>
      </p:sp>
      <p:pic>
        <p:nvPicPr>
          <p:cNvPr id="8" name="Content Placeholder 7">
            <a:extLst>
              <a:ext uri="{FF2B5EF4-FFF2-40B4-BE49-F238E27FC236}">
                <a16:creationId xmlns:a16="http://schemas.microsoft.com/office/drawing/2014/main" id="{9B76D311-F620-F5DB-0740-8C44173FA3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970359" y="2107155"/>
            <a:ext cx="5159235" cy="2904648"/>
          </a:xfrm>
        </p:spPr>
      </p:pic>
      <p:pic>
        <p:nvPicPr>
          <p:cNvPr id="6" name="Content Placeholder 5">
            <a:extLst>
              <a:ext uri="{FF2B5EF4-FFF2-40B4-BE49-F238E27FC236}">
                <a16:creationId xmlns:a16="http://schemas.microsoft.com/office/drawing/2014/main" id="{35C7E640-5904-270E-5FD5-620A8C3CDF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256747" y="2107154"/>
            <a:ext cx="5159233" cy="2904648"/>
          </a:xfrm>
        </p:spPr>
      </p:pic>
    </p:spTree>
    <p:extLst>
      <p:ext uri="{BB962C8B-B14F-4D97-AF65-F5344CB8AC3E}">
        <p14:creationId xmlns:p14="http://schemas.microsoft.com/office/powerpoint/2010/main" val="3769198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069C81-1827-0B3A-7F97-7953BC4E3426}"/>
              </a:ext>
            </a:extLst>
          </p:cNvPr>
          <p:cNvSpPr>
            <a:spLocks noGrp="1"/>
          </p:cNvSpPr>
          <p:nvPr>
            <p:ph type="title"/>
          </p:nvPr>
        </p:nvSpPr>
        <p:spPr>
          <a:xfrm>
            <a:off x="939146" y="503068"/>
            <a:ext cx="8596668" cy="1320800"/>
          </a:xfrm>
        </p:spPr>
        <p:txBody>
          <a:bodyPr/>
          <a:lstStyle/>
          <a:p>
            <a:pPr algn="ctr"/>
            <a:r>
              <a:rPr lang="en-AU" dirty="0"/>
              <a:t>What Can Be Achieved?</a:t>
            </a:r>
          </a:p>
        </p:txBody>
      </p:sp>
      <p:pic>
        <p:nvPicPr>
          <p:cNvPr id="8" name="Content Placeholder 7">
            <a:extLst>
              <a:ext uri="{FF2B5EF4-FFF2-40B4-BE49-F238E27FC236}">
                <a16:creationId xmlns:a16="http://schemas.microsoft.com/office/drawing/2014/main" id="{1E5AF5FE-4A49-DD84-9401-67B29333F1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953" y="1488281"/>
            <a:ext cx="8299861" cy="4672822"/>
          </a:xfrm>
        </p:spPr>
      </p:pic>
    </p:spTree>
    <p:extLst>
      <p:ext uri="{BB962C8B-B14F-4D97-AF65-F5344CB8AC3E}">
        <p14:creationId xmlns:p14="http://schemas.microsoft.com/office/powerpoint/2010/main" val="723255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1000">
              <a:schemeClr val="accent2">
                <a:lumMod val="0"/>
                <a:lumOff val="100000"/>
              </a:schemeClr>
            </a:gs>
            <a:gs pos="18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EDCB-4124-4F7E-AF38-633EBE571E2C}"/>
              </a:ext>
            </a:extLst>
          </p:cNvPr>
          <p:cNvSpPr>
            <a:spLocks noGrp="1"/>
          </p:cNvSpPr>
          <p:nvPr>
            <p:ph type="title"/>
          </p:nvPr>
        </p:nvSpPr>
        <p:spPr>
          <a:xfrm>
            <a:off x="1069848" y="196247"/>
            <a:ext cx="8596668" cy="1320800"/>
          </a:xfrm>
        </p:spPr>
        <p:txBody>
          <a:bodyPr>
            <a:normAutofit/>
          </a:bodyPr>
          <a:lstStyle/>
          <a:p>
            <a:pPr algn="ctr"/>
            <a:r>
              <a:rPr lang="en-AU" sz="6000" dirty="0">
                <a:solidFill>
                  <a:srgbClr val="7030A0"/>
                </a:solidFill>
                <a:effectLst>
                  <a:outerShdw blurRad="38100" dist="38100" dir="2700000" algn="tl">
                    <a:srgbClr val="000000">
                      <a:alpha val="43137"/>
                    </a:srgbClr>
                  </a:outerShdw>
                </a:effectLst>
              </a:rPr>
              <a:t>Conclusion</a:t>
            </a:r>
          </a:p>
        </p:txBody>
      </p:sp>
      <p:sp>
        <p:nvSpPr>
          <p:cNvPr id="3" name="Subtitle 2">
            <a:extLst>
              <a:ext uri="{FF2B5EF4-FFF2-40B4-BE49-F238E27FC236}">
                <a16:creationId xmlns:a16="http://schemas.microsoft.com/office/drawing/2014/main" id="{66B03A27-B631-467D-8C69-69CBB13F7818}"/>
              </a:ext>
            </a:extLst>
          </p:cNvPr>
          <p:cNvSpPr>
            <a:spLocks noGrp="1"/>
          </p:cNvSpPr>
          <p:nvPr>
            <p:ph idx="1"/>
          </p:nvPr>
        </p:nvSpPr>
        <p:spPr/>
        <p:txBody>
          <a:bodyPr>
            <a:normAutofit/>
          </a:bodyPr>
          <a:lstStyle/>
          <a:p>
            <a:pPr algn="l">
              <a:buFont typeface="Wingdings" pitchFamily="2" charset="2"/>
              <a:buChar char="Ø"/>
            </a:pPr>
            <a:endParaRPr lang="en-AU" sz="2000" dirty="0">
              <a:solidFill>
                <a:srgbClr val="7030A0"/>
              </a:solidFill>
            </a:endParaRPr>
          </a:p>
          <a:p>
            <a:pPr algn="l">
              <a:buFont typeface="Wingdings" pitchFamily="2" charset="2"/>
              <a:buChar char="Ø"/>
            </a:pPr>
            <a:endParaRPr lang="en-AU" sz="2000" dirty="0">
              <a:solidFill>
                <a:srgbClr val="7030A0"/>
              </a:solidFill>
            </a:endParaRPr>
          </a:p>
          <a:p>
            <a:pPr algn="l">
              <a:buFont typeface="Wingdings" pitchFamily="2" charset="2"/>
              <a:buChar char="Ø"/>
            </a:pPr>
            <a:endParaRPr lang="en-AU" sz="2000" dirty="0">
              <a:solidFill>
                <a:srgbClr val="7030A0"/>
              </a:solidFill>
            </a:endParaRPr>
          </a:p>
          <a:p>
            <a:pPr lvl="1" algn="l">
              <a:buFont typeface="Wingdings" pitchFamily="2" charset="2"/>
              <a:buChar char="Ø"/>
            </a:pPr>
            <a:endParaRPr lang="en-AU" dirty="0">
              <a:solidFill>
                <a:srgbClr val="7030A0"/>
              </a:solidFill>
            </a:endParaRPr>
          </a:p>
        </p:txBody>
      </p:sp>
      <p:sp>
        <p:nvSpPr>
          <p:cNvPr id="4" name="TextBox 3">
            <a:extLst>
              <a:ext uri="{FF2B5EF4-FFF2-40B4-BE49-F238E27FC236}">
                <a16:creationId xmlns:a16="http://schemas.microsoft.com/office/drawing/2014/main" id="{B5AD0037-052A-40E1-DC9A-6F767C0FE115}"/>
              </a:ext>
            </a:extLst>
          </p:cNvPr>
          <p:cNvSpPr txBox="1"/>
          <p:nvPr/>
        </p:nvSpPr>
        <p:spPr>
          <a:xfrm>
            <a:off x="886968" y="1326307"/>
            <a:ext cx="9208008"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7030A0"/>
                </a:solidFill>
              </a:rPr>
              <a:t>You can learn a great deal about how wastewater treatment systems operate by trouble-shooting and repairing existing installations</a:t>
            </a:r>
          </a:p>
          <a:p>
            <a:pPr marL="285750" indent="-285750">
              <a:buFont typeface="Arial" panose="020B0604020202020204" pitchFamily="34" charset="0"/>
              <a:buChar char="•"/>
            </a:pPr>
            <a:r>
              <a:rPr lang="en-GB" sz="2400" dirty="0">
                <a:solidFill>
                  <a:srgbClr val="7030A0"/>
                </a:solidFill>
              </a:rPr>
              <a:t>You may need a different set of diagnostic tests to work out what is going wrong, than your standard water quality tests</a:t>
            </a:r>
          </a:p>
          <a:p>
            <a:pPr marL="285750" indent="-285750">
              <a:buFont typeface="Arial" panose="020B0604020202020204" pitchFamily="34" charset="0"/>
              <a:buChar char="•"/>
            </a:pPr>
            <a:r>
              <a:rPr lang="en-GB" sz="2400" dirty="0">
                <a:solidFill>
                  <a:srgbClr val="7030A0"/>
                </a:solidFill>
              </a:rPr>
              <a:t>You need to look back to how the system was originally designed, how it was installed, and how it is has been operated and maintained, to fully understand which is going on at the site. </a:t>
            </a:r>
          </a:p>
          <a:p>
            <a:pPr marL="285750" indent="-285750">
              <a:buFont typeface="Arial" panose="020B0604020202020204" pitchFamily="34" charset="0"/>
              <a:buChar char="•"/>
            </a:pPr>
            <a:r>
              <a:rPr lang="en-GB" sz="2400" dirty="0">
                <a:solidFill>
                  <a:srgbClr val="7030A0"/>
                </a:solidFill>
              </a:rPr>
              <a:t>People have different definitions of failure</a:t>
            </a:r>
          </a:p>
          <a:p>
            <a:pPr marL="285750" indent="-285750">
              <a:buFont typeface="Arial" panose="020B0604020202020204" pitchFamily="34" charset="0"/>
              <a:buChar char="•"/>
            </a:pPr>
            <a:r>
              <a:rPr lang="en-GB" sz="2400" dirty="0">
                <a:solidFill>
                  <a:srgbClr val="7030A0"/>
                </a:solidFill>
              </a:rPr>
              <a:t>Not everything can be repaired; sometimes starting again is the right answer</a:t>
            </a:r>
          </a:p>
          <a:p>
            <a:pPr marL="285750" indent="-285750">
              <a:buFont typeface="Arial" panose="020B0604020202020204" pitchFamily="34" charset="0"/>
              <a:buChar char="•"/>
            </a:pPr>
            <a:r>
              <a:rPr lang="en-GB" sz="2400" dirty="0">
                <a:solidFill>
                  <a:srgbClr val="7030A0"/>
                </a:solidFill>
              </a:rPr>
              <a:t>Learning from other peoples mistakes can be less stressful than learning from your own…</a:t>
            </a:r>
            <a:endParaRPr lang="en-AU" sz="2400" dirty="0">
              <a:solidFill>
                <a:srgbClr val="7030A0"/>
              </a:solidFill>
            </a:endParaRPr>
          </a:p>
        </p:txBody>
      </p:sp>
    </p:spTree>
    <p:extLst>
      <p:ext uri="{BB962C8B-B14F-4D97-AF65-F5344CB8AC3E}">
        <p14:creationId xmlns:p14="http://schemas.microsoft.com/office/powerpoint/2010/main" val="338895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DEEF-0BCB-0D48-25F8-6F6DF5436C33}"/>
              </a:ext>
            </a:extLst>
          </p:cNvPr>
          <p:cNvSpPr>
            <a:spLocks noGrp="1"/>
          </p:cNvSpPr>
          <p:nvPr>
            <p:ph type="title"/>
          </p:nvPr>
        </p:nvSpPr>
        <p:spPr>
          <a:xfrm>
            <a:off x="677334" y="387658"/>
            <a:ext cx="8596668" cy="1320800"/>
          </a:xfrm>
        </p:spPr>
        <p:txBody>
          <a:bodyPr/>
          <a:lstStyle/>
          <a:p>
            <a:pPr algn="ctr"/>
            <a:r>
              <a:rPr lang="en-AU" dirty="0"/>
              <a:t>How is Failure Defined?</a:t>
            </a:r>
          </a:p>
        </p:txBody>
      </p:sp>
      <p:sp>
        <p:nvSpPr>
          <p:cNvPr id="3" name="Content Placeholder 2">
            <a:extLst>
              <a:ext uri="{FF2B5EF4-FFF2-40B4-BE49-F238E27FC236}">
                <a16:creationId xmlns:a16="http://schemas.microsoft.com/office/drawing/2014/main" id="{CCB6F8A4-C568-547A-EB26-8AB5211DD54F}"/>
              </a:ext>
            </a:extLst>
          </p:cNvPr>
          <p:cNvSpPr>
            <a:spLocks noGrp="1"/>
          </p:cNvSpPr>
          <p:nvPr>
            <p:ph idx="1"/>
          </p:nvPr>
        </p:nvSpPr>
        <p:spPr>
          <a:xfrm>
            <a:off x="677334" y="1166289"/>
            <a:ext cx="8596668" cy="5074713"/>
          </a:xfrm>
        </p:spPr>
        <p:txBody>
          <a:bodyPr>
            <a:normAutofit/>
          </a:bodyPr>
          <a:lstStyle/>
          <a:p>
            <a:r>
              <a:rPr lang="en-AU" sz="2400" dirty="0"/>
              <a:t>On-site and Decentralized systems fail (frequently)</a:t>
            </a:r>
          </a:p>
          <a:p>
            <a:r>
              <a:rPr lang="en-AU" sz="2400" dirty="0"/>
              <a:t>Different stakeholders may have varying definitions of failure (in regards to importance to them)</a:t>
            </a:r>
          </a:p>
          <a:p>
            <a:pPr lvl="1"/>
            <a:r>
              <a:rPr lang="en-AU" sz="2200" dirty="0"/>
              <a:t>Owners</a:t>
            </a:r>
          </a:p>
          <a:p>
            <a:pPr lvl="2"/>
            <a:r>
              <a:rPr lang="en-AU" sz="2000" dirty="0"/>
              <a:t>Odor, noise, cost of operation, surface pooling, etc</a:t>
            </a:r>
          </a:p>
          <a:p>
            <a:pPr lvl="1"/>
            <a:r>
              <a:rPr lang="en-AU" sz="2200" dirty="0"/>
              <a:t>Regulators</a:t>
            </a:r>
          </a:p>
          <a:p>
            <a:pPr lvl="2"/>
            <a:r>
              <a:rPr lang="en-AU" sz="2000" dirty="0"/>
              <a:t>Water Quality, environmental impact, etc</a:t>
            </a:r>
          </a:p>
          <a:p>
            <a:pPr lvl="1"/>
            <a:r>
              <a:rPr lang="en-AU" sz="2200" dirty="0"/>
              <a:t>Manufacturers and Installers</a:t>
            </a:r>
          </a:p>
          <a:p>
            <a:pPr lvl="2"/>
            <a:r>
              <a:rPr lang="en-AU" sz="2000" dirty="0"/>
              <a:t>Frequency of call-outs, false alarms, etc</a:t>
            </a:r>
          </a:p>
          <a:p>
            <a:r>
              <a:rPr lang="en-AU" sz="2400" dirty="0"/>
              <a:t>Failure can be caused by many factors</a:t>
            </a:r>
          </a:p>
        </p:txBody>
      </p:sp>
    </p:spTree>
    <p:extLst>
      <p:ext uri="{BB962C8B-B14F-4D97-AF65-F5344CB8AC3E}">
        <p14:creationId xmlns:p14="http://schemas.microsoft.com/office/powerpoint/2010/main" val="32809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086A-3A12-F750-3ACD-077BED2623BC}"/>
              </a:ext>
            </a:extLst>
          </p:cNvPr>
          <p:cNvSpPr>
            <a:spLocks noGrp="1"/>
          </p:cNvSpPr>
          <p:nvPr>
            <p:ph type="title"/>
          </p:nvPr>
        </p:nvSpPr>
        <p:spPr>
          <a:xfrm>
            <a:off x="625195" y="115171"/>
            <a:ext cx="8596668" cy="1320800"/>
          </a:xfrm>
        </p:spPr>
        <p:txBody>
          <a:bodyPr/>
          <a:lstStyle/>
          <a:p>
            <a:pPr algn="ctr"/>
            <a:r>
              <a:rPr lang="en-US" dirty="0"/>
              <a:t>How do you Define Failure?</a:t>
            </a:r>
            <a:br>
              <a:rPr lang="en-US" dirty="0"/>
            </a:br>
            <a:endParaRPr lang="en-AU" dirty="0"/>
          </a:p>
        </p:txBody>
      </p:sp>
      <p:pic>
        <p:nvPicPr>
          <p:cNvPr id="5" name="Content Placeholder 4">
            <a:extLst>
              <a:ext uri="{FF2B5EF4-FFF2-40B4-BE49-F238E27FC236}">
                <a16:creationId xmlns:a16="http://schemas.microsoft.com/office/drawing/2014/main" id="{63267080-76D3-34FD-B8E7-2705D1BD9C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247952" y="1582921"/>
            <a:ext cx="5626082" cy="4219561"/>
          </a:xfrm>
        </p:spPr>
      </p:pic>
      <p:pic>
        <p:nvPicPr>
          <p:cNvPr id="3" name="Content Placeholder 3">
            <a:extLst>
              <a:ext uri="{FF2B5EF4-FFF2-40B4-BE49-F238E27FC236}">
                <a16:creationId xmlns:a16="http://schemas.microsoft.com/office/drawing/2014/main" id="{8C9852E6-D6A7-2CDD-6190-858BC5369904}"/>
              </a:ext>
            </a:extLst>
          </p:cNvPr>
          <p:cNvPicPr>
            <a:picLocks noChangeAspect="1"/>
          </p:cNvPicPr>
          <p:nvPr/>
        </p:nvPicPr>
        <p:blipFill>
          <a:blip r:embed="rId3"/>
          <a:stretch>
            <a:fillRect/>
          </a:stretch>
        </p:blipFill>
        <p:spPr>
          <a:xfrm>
            <a:off x="373321" y="879664"/>
            <a:ext cx="4372441" cy="5626079"/>
          </a:xfrm>
          <a:prstGeom prst="rect">
            <a:avLst/>
          </a:prstGeom>
        </p:spPr>
      </p:pic>
    </p:spTree>
    <p:extLst>
      <p:ext uri="{BB962C8B-B14F-4D97-AF65-F5344CB8AC3E}">
        <p14:creationId xmlns:p14="http://schemas.microsoft.com/office/powerpoint/2010/main" val="108618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E3C6-EC9D-17A8-F24C-E18D503A24F5}"/>
              </a:ext>
            </a:extLst>
          </p:cNvPr>
          <p:cNvSpPr>
            <a:spLocks noGrp="1"/>
          </p:cNvSpPr>
          <p:nvPr>
            <p:ph type="title"/>
          </p:nvPr>
        </p:nvSpPr>
        <p:spPr>
          <a:xfrm>
            <a:off x="766110" y="155575"/>
            <a:ext cx="8596668" cy="1320800"/>
          </a:xfrm>
        </p:spPr>
        <p:txBody>
          <a:bodyPr/>
          <a:lstStyle/>
          <a:p>
            <a:pPr algn="ctr"/>
            <a:r>
              <a:rPr lang="en-AU" dirty="0"/>
              <a:t>People…</a:t>
            </a:r>
          </a:p>
        </p:txBody>
      </p:sp>
      <p:pic>
        <p:nvPicPr>
          <p:cNvPr id="5" name="Content Placeholder 4">
            <a:extLst>
              <a:ext uri="{FF2B5EF4-FFF2-40B4-BE49-F238E27FC236}">
                <a16:creationId xmlns:a16="http://schemas.microsoft.com/office/drawing/2014/main" id="{7627A2DE-655C-59C0-5A63-E28E8650F2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562" y="909970"/>
            <a:ext cx="7723272" cy="5792455"/>
          </a:xfrm>
        </p:spPr>
      </p:pic>
    </p:spTree>
    <p:extLst>
      <p:ext uri="{BB962C8B-B14F-4D97-AF65-F5344CB8AC3E}">
        <p14:creationId xmlns:p14="http://schemas.microsoft.com/office/powerpoint/2010/main" val="272794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DE01F-DDDD-7A9F-2DDE-66CC57247528}"/>
              </a:ext>
            </a:extLst>
          </p:cNvPr>
          <p:cNvSpPr>
            <a:spLocks noGrp="1"/>
          </p:cNvSpPr>
          <p:nvPr>
            <p:ph type="title"/>
          </p:nvPr>
        </p:nvSpPr>
        <p:spPr/>
        <p:txBody>
          <a:bodyPr/>
          <a:lstStyle/>
          <a:p>
            <a:pPr algn="ctr"/>
            <a:r>
              <a:rPr lang="en-AU" dirty="0"/>
              <a:t>What Causes Failure</a:t>
            </a:r>
          </a:p>
        </p:txBody>
      </p:sp>
      <p:sp>
        <p:nvSpPr>
          <p:cNvPr id="3" name="Content Placeholder 2">
            <a:extLst>
              <a:ext uri="{FF2B5EF4-FFF2-40B4-BE49-F238E27FC236}">
                <a16:creationId xmlns:a16="http://schemas.microsoft.com/office/drawing/2014/main" id="{9B102657-B164-171B-AF7D-E90BDF9CD81F}"/>
              </a:ext>
            </a:extLst>
          </p:cNvPr>
          <p:cNvSpPr>
            <a:spLocks noGrp="1"/>
          </p:cNvSpPr>
          <p:nvPr>
            <p:ph idx="1"/>
          </p:nvPr>
        </p:nvSpPr>
        <p:spPr>
          <a:xfrm>
            <a:off x="677334" y="1592419"/>
            <a:ext cx="8596668" cy="3880773"/>
          </a:xfrm>
        </p:spPr>
        <p:txBody>
          <a:bodyPr>
            <a:noAutofit/>
          </a:bodyPr>
          <a:lstStyle/>
          <a:p>
            <a:r>
              <a:rPr lang="en-AU" sz="2400" dirty="0"/>
              <a:t>Original design</a:t>
            </a:r>
          </a:p>
          <a:p>
            <a:pPr lvl="1"/>
            <a:r>
              <a:rPr lang="en-AU" sz="2400" dirty="0"/>
              <a:t>Site inspection</a:t>
            </a:r>
          </a:p>
          <a:p>
            <a:pPr lvl="1"/>
            <a:r>
              <a:rPr lang="en-AU" sz="2400" dirty="0"/>
              <a:t>Information from the client</a:t>
            </a:r>
          </a:p>
          <a:p>
            <a:pPr lvl="1"/>
            <a:r>
              <a:rPr lang="en-AU" sz="2400" dirty="0"/>
              <a:t>System selection</a:t>
            </a:r>
          </a:p>
          <a:p>
            <a:pPr lvl="2"/>
            <a:r>
              <a:rPr lang="en-AU" sz="2400" dirty="0"/>
              <a:t>Fit-for-purpose</a:t>
            </a:r>
          </a:p>
          <a:p>
            <a:r>
              <a:rPr lang="en-AU" sz="2400" dirty="0"/>
              <a:t>Lack of ongoing maintenance</a:t>
            </a:r>
          </a:p>
          <a:p>
            <a:pPr lvl="1"/>
            <a:r>
              <a:rPr lang="en-AU" sz="2400" dirty="0"/>
              <a:t>Institutional knowledge disappears…</a:t>
            </a:r>
          </a:p>
          <a:p>
            <a:r>
              <a:rPr lang="en-AU" sz="2400" dirty="0"/>
              <a:t>System has reached the end of its working life</a:t>
            </a:r>
          </a:p>
          <a:p>
            <a:r>
              <a:rPr lang="en-AU" sz="2400" dirty="0"/>
              <a:t>Changes in the site over time</a:t>
            </a:r>
          </a:p>
        </p:txBody>
      </p:sp>
    </p:spTree>
    <p:extLst>
      <p:ext uri="{BB962C8B-B14F-4D97-AF65-F5344CB8AC3E}">
        <p14:creationId xmlns:p14="http://schemas.microsoft.com/office/powerpoint/2010/main" val="61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A8D68-5391-F5FE-57A3-8C07328B93C8}"/>
              </a:ext>
            </a:extLst>
          </p:cNvPr>
          <p:cNvSpPr>
            <a:spLocks noGrp="1"/>
          </p:cNvSpPr>
          <p:nvPr>
            <p:ph type="title"/>
          </p:nvPr>
        </p:nvSpPr>
        <p:spPr>
          <a:xfrm>
            <a:off x="916696" y="842683"/>
            <a:ext cx="8596668" cy="1320800"/>
          </a:xfrm>
        </p:spPr>
        <p:txBody>
          <a:bodyPr/>
          <a:lstStyle/>
          <a:p>
            <a:pPr algn="ctr"/>
            <a:r>
              <a:rPr lang="en-US" dirty="0"/>
              <a:t>Failure Can be Slow</a:t>
            </a:r>
            <a:endParaRPr lang="en-AU" dirty="0"/>
          </a:p>
        </p:txBody>
      </p:sp>
      <p:pic>
        <p:nvPicPr>
          <p:cNvPr id="7" name="Content Placeholder 6">
            <a:extLst>
              <a:ext uri="{FF2B5EF4-FFF2-40B4-BE49-F238E27FC236}">
                <a16:creationId xmlns:a16="http://schemas.microsoft.com/office/drawing/2014/main" id="{5718831D-821E-EAD8-60C3-3E2BA1070F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328" y="2003146"/>
            <a:ext cx="5185702" cy="3889276"/>
          </a:xfrm>
        </p:spPr>
      </p:pic>
      <p:pic>
        <p:nvPicPr>
          <p:cNvPr id="9" name="Content Placeholder 8">
            <a:extLst>
              <a:ext uri="{FF2B5EF4-FFF2-40B4-BE49-F238E27FC236}">
                <a16:creationId xmlns:a16="http://schemas.microsoft.com/office/drawing/2014/main" id="{C761B20E-4782-FF40-00B1-5577190ABE9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5030" y="2003145"/>
            <a:ext cx="5185703" cy="3889277"/>
          </a:xfrm>
        </p:spPr>
      </p:pic>
    </p:spTree>
    <p:extLst>
      <p:ext uri="{BB962C8B-B14F-4D97-AF65-F5344CB8AC3E}">
        <p14:creationId xmlns:p14="http://schemas.microsoft.com/office/powerpoint/2010/main" val="357611522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25231</TotalTime>
  <Words>1277</Words>
  <Application>Microsoft Office PowerPoint</Application>
  <PresentationFormat>Widescreen</PresentationFormat>
  <Paragraphs>206</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Black</vt:lpstr>
      <vt:lpstr>Calibri</vt:lpstr>
      <vt:lpstr>Trebuchet MS</vt:lpstr>
      <vt:lpstr>Wingdings</vt:lpstr>
      <vt:lpstr>Wingdings 3</vt:lpstr>
      <vt:lpstr>Facet</vt:lpstr>
      <vt:lpstr>Troubleshooting and Repairing Onsite &amp; Decentralized Systems</vt:lpstr>
      <vt:lpstr>Climate Map of Australia</vt:lpstr>
      <vt:lpstr>Summer In Australia</vt:lpstr>
      <vt:lpstr>Australian On-Site &amp; Decentralized Sites</vt:lpstr>
      <vt:lpstr>How is Failure Defined?</vt:lpstr>
      <vt:lpstr>How do you Define Failure? </vt:lpstr>
      <vt:lpstr>People…</vt:lpstr>
      <vt:lpstr>What Causes Failure</vt:lpstr>
      <vt:lpstr>Failure Can be Slow</vt:lpstr>
      <vt:lpstr>Failure Can Be Putting Up With OK Performance</vt:lpstr>
      <vt:lpstr>Common Design Failures</vt:lpstr>
      <vt:lpstr>PowerPoint Presentation</vt:lpstr>
      <vt:lpstr>PowerPoint Presentation</vt:lpstr>
      <vt:lpstr>PowerPoint Presentation</vt:lpstr>
      <vt:lpstr>PowerPoint Presentation</vt:lpstr>
      <vt:lpstr>PowerPoint Presentation</vt:lpstr>
      <vt:lpstr>Varying Inflow Water Quality</vt:lpstr>
      <vt:lpstr>Unusual Water Quality Issues</vt:lpstr>
      <vt:lpstr>Installation issues</vt:lpstr>
      <vt:lpstr>Infiltration Issues</vt:lpstr>
      <vt:lpstr>Soil Testing</vt:lpstr>
      <vt:lpstr>Distribution Issues</vt:lpstr>
      <vt:lpstr>Operation and Maintenance</vt:lpstr>
      <vt:lpstr>Operation and Maintenance</vt:lpstr>
      <vt:lpstr>Trouble-Shooting a Failure</vt:lpstr>
      <vt:lpstr>Water Quality Issues</vt:lpstr>
      <vt:lpstr>Water Quality Issues</vt:lpstr>
      <vt:lpstr>Water Quality Issues</vt:lpstr>
      <vt:lpstr>Repairs</vt:lpstr>
      <vt:lpstr>Repairs: Aeration</vt:lpstr>
      <vt:lpstr>Beneficial Bacteria</vt:lpstr>
      <vt:lpstr>Hydraulic Retention Time</vt:lpstr>
      <vt:lpstr>Hydraulic Retention Time</vt:lpstr>
      <vt:lpstr>Soil Repair</vt:lpstr>
      <vt:lpstr>Soil Repair</vt:lpstr>
      <vt:lpstr>Case Study</vt:lpstr>
      <vt:lpstr>Case Study</vt:lpstr>
      <vt:lpstr>Case Study</vt:lpstr>
      <vt:lpstr>Case Study</vt:lpstr>
      <vt:lpstr>Case Study</vt:lpstr>
      <vt:lpstr>Case Study</vt:lpstr>
      <vt:lpstr>Case Study</vt:lpstr>
      <vt:lpstr>What Can Be Achieved?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Arris Arris</dc:creator>
  <cp:lastModifiedBy>Arris Arris</cp:lastModifiedBy>
  <cp:revision>1618</cp:revision>
  <dcterms:created xsi:type="dcterms:W3CDTF">2018-08-28T07:58:50Z</dcterms:created>
  <dcterms:modified xsi:type="dcterms:W3CDTF">2026-01-29T14:40:20Z</dcterms:modified>
</cp:coreProperties>
</file>