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4"/>
  </p:notesMasterIdLst>
  <p:sldIdLst>
    <p:sldId id="256" r:id="rId2"/>
    <p:sldId id="257" r:id="rId3"/>
    <p:sldId id="258" r:id="rId4"/>
    <p:sldId id="341" r:id="rId5"/>
    <p:sldId id="342" r:id="rId6"/>
    <p:sldId id="343" r:id="rId7"/>
    <p:sldId id="259" r:id="rId8"/>
    <p:sldId id="340" r:id="rId9"/>
    <p:sldId id="344" r:id="rId10"/>
    <p:sldId id="276" r:id="rId11"/>
    <p:sldId id="277" r:id="rId12"/>
    <p:sldId id="281" r:id="rId13"/>
    <p:sldId id="282" r:id="rId14"/>
    <p:sldId id="318" r:id="rId15"/>
    <p:sldId id="319" r:id="rId16"/>
    <p:sldId id="321" r:id="rId17"/>
    <p:sldId id="320" r:id="rId18"/>
    <p:sldId id="279" r:id="rId19"/>
    <p:sldId id="280" r:id="rId20"/>
    <p:sldId id="283" r:id="rId21"/>
    <p:sldId id="299" r:id="rId22"/>
    <p:sldId id="284" r:id="rId23"/>
    <p:sldId id="288" r:id="rId24"/>
    <p:sldId id="285" r:id="rId25"/>
    <p:sldId id="286" r:id="rId26"/>
    <p:sldId id="287" r:id="rId27"/>
    <p:sldId id="292" r:id="rId28"/>
    <p:sldId id="289" r:id="rId29"/>
    <p:sldId id="290" r:id="rId30"/>
    <p:sldId id="293" r:id="rId31"/>
    <p:sldId id="294" r:id="rId32"/>
    <p:sldId id="295" r:id="rId33"/>
    <p:sldId id="296" r:id="rId34"/>
    <p:sldId id="322" r:id="rId35"/>
    <p:sldId id="260" r:id="rId36"/>
    <p:sldId id="297" r:id="rId37"/>
    <p:sldId id="263" r:id="rId38"/>
    <p:sldId id="271" r:id="rId39"/>
    <p:sldId id="261" r:id="rId40"/>
    <p:sldId id="272" r:id="rId41"/>
    <p:sldId id="324" r:id="rId42"/>
    <p:sldId id="323" r:id="rId43"/>
    <p:sldId id="337" r:id="rId44"/>
    <p:sldId id="325" r:id="rId45"/>
    <p:sldId id="326" r:id="rId46"/>
    <p:sldId id="328" r:id="rId47"/>
    <p:sldId id="327" r:id="rId48"/>
    <p:sldId id="332" r:id="rId49"/>
    <p:sldId id="333" r:id="rId50"/>
    <p:sldId id="334" r:id="rId51"/>
    <p:sldId id="329" r:id="rId52"/>
    <p:sldId id="335" r:id="rId53"/>
    <p:sldId id="336" r:id="rId54"/>
    <p:sldId id="331" r:id="rId55"/>
    <p:sldId id="338" r:id="rId56"/>
    <p:sldId id="330" r:id="rId57"/>
    <p:sldId id="300" r:id="rId58"/>
    <p:sldId id="301" r:id="rId59"/>
    <p:sldId id="302" r:id="rId60"/>
    <p:sldId id="311" r:id="rId61"/>
    <p:sldId id="314" r:id="rId62"/>
    <p:sldId id="307" r:id="rId63"/>
    <p:sldId id="310" r:id="rId64"/>
    <p:sldId id="309" r:id="rId65"/>
    <p:sldId id="308" r:id="rId66"/>
    <p:sldId id="312" r:id="rId67"/>
    <p:sldId id="315" r:id="rId68"/>
    <p:sldId id="316" r:id="rId69"/>
    <p:sldId id="303" r:id="rId70"/>
    <p:sldId id="339" r:id="rId71"/>
    <p:sldId id="317" r:id="rId72"/>
    <p:sldId id="275" r:id="rId73"/>
  </p:sldIdLst>
  <p:sldSz cx="12192000" cy="6858000"/>
  <p:notesSz cx="6858000" cy="12192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7D32"/>
    <a:srgbClr val="0D47A1"/>
    <a:srgbClr val="2563EB"/>
    <a:srgbClr val="FF8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48" autoAdjust="0"/>
    <p:restoredTop sz="63080" autoAdjust="0"/>
  </p:normalViewPr>
  <p:slideViewPr>
    <p:cSldViewPr snapToGrid="0" snapToObjects="1">
      <p:cViewPr varScale="1">
        <p:scale>
          <a:sx n="60" d="100"/>
          <a:sy n="60" d="100"/>
        </p:scale>
        <p:origin x="1387"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2426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58EF6-FA94-203C-159E-F692D76863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731910-29D8-B4BD-DF4B-EF8CD17728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2CCE11-65B9-9E4C-2CD9-89339B4C9C47}"/>
              </a:ext>
            </a:extLst>
          </p:cNvPr>
          <p:cNvSpPr>
            <a:spLocks noGrp="1"/>
          </p:cNvSpPr>
          <p:nvPr>
            <p:ph type="body" idx="1"/>
          </p:nvPr>
        </p:nvSpPr>
        <p:spPr/>
        <p:txBody>
          <a:bodyPr/>
          <a:lstStyle/>
          <a:p>
            <a:r>
              <a:rPr lang="en-US" dirty="0"/>
              <a:t>
</a:t>
            </a:r>
          </a:p>
        </p:txBody>
      </p:sp>
      <p:sp>
        <p:nvSpPr>
          <p:cNvPr id="4" name="Slide Number Placeholder 3">
            <a:extLst>
              <a:ext uri="{FF2B5EF4-FFF2-40B4-BE49-F238E27FC236}">
                <a16:creationId xmlns:a16="http://schemas.microsoft.com/office/drawing/2014/main" id="{5F348176-E262-923B-6672-9547995C95F8}"/>
              </a:ext>
            </a:extLst>
          </p:cNvPr>
          <p:cNvSpPr>
            <a:spLocks noGrp="1"/>
          </p:cNvSpPr>
          <p:nvPr>
            <p:ph type="sldNum" sz="quarter" idx="10"/>
          </p:nvPr>
        </p:nvSpPr>
        <p:spPr/>
        <p:txBody>
          <a:bodyPr/>
          <a:lstStyle/>
          <a:p>
            <a:fld id="{F7021451-1387-4CA6-816F-3879F97B5CBC}" type="slidenum">
              <a:rPr lang="en-US"/>
              <a:t>10</a:t>
            </a:fld>
            <a:endParaRPr lang="en-US" dirty="0"/>
          </a:p>
        </p:txBody>
      </p:sp>
    </p:spTree>
    <p:extLst>
      <p:ext uri="{BB962C8B-B14F-4D97-AF65-F5344CB8AC3E}">
        <p14:creationId xmlns:p14="http://schemas.microsoft.com/office/powerpoint/2010/main" val="597173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8A76D-EE5E-9484-A50D-F3CECBF9FA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58693A-C93F-6648-7A70-3090D0569E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C54246-B301-06DB-2F8A-BC41A0D07D70}"/>
              </a:ext>
            </a:extLst>
          </p:cNvPr>
          <p:cNvSpPr>
            <a:spLocks noGrp="1"/>
          </p:cNvSpPr>
          <p:nvPr>
            <p:ph type="body" idx="1"/>
          </p:nvPr>
        </p:nvSpPr>
        <p:spPr/>
        <p:txBody>
          <a:bodyPr/>
          <a:lstStyle/>
          <a:p>
            <a:r>
              <a:rPr lang="en-US" altLang="en-US" sz="1200" dirty="0"/>
              <a:t>Homeowners Generally do not know this info</a:t>
            </a:r>
          </a:p>
          <a:p>
            <a:r>
              <a:rPr lang="en-US" altLang="en-US" sz="1200" dirty="0"/>
              <a:t>Follow up with an email with these same questions and requests for documents</a:t>
            </a:r>
          </a:p>
          <a:p>
            <a:endParaRPr lang="en-US" dirty="0"/>
          </a:p>
        </p:txBody>
      </p:sp>
      <p:sp>
        <p:nvSpPr>
          <p:cNvPr id="4" name="Slide Number Placeholder 3">
            <a:extLst>
              <a:ext uri="{FF2B5EF4-FFF2-40B4-BE49-F238E27FC236}">
                <a16:creationId xmlns:a16="http://schemas.microsoft.com/office/drawing/2014/main" id="{61F8B242-D112-9B65-D884-9E54CC9434A3}"/>
              </a:ext>
            </a:extLst>
          </p:cNvPr>
          <p:cNvSpPr>
            <a:spLocks noGrp="1"/>
          </p:cNvSpPr>
          <p:nvPr>
            <p:ph type="sldNum" sz="quarter" idx="10"/>
          </p:nvPr>
        </p:nvSpPr>
        <p:spPr/>
        <p:txBody>
          <a:bodyPr/>
          <a:lstStyle/>
          <a:p>
            <a:fld id="{F7021451-1387-4CA6-816F-3879F97B5CBC}" type="slidenum">
              <a:rPr lang="en-US"/>
              <a:t>11</a:t>
            </a:fld>
            <a:endParaRPr lang="en-US" dirty="0"/>
          </a:p>
        </p:txBody>
      </p:sp>
    </p:spTree>
    <p:extLst>
      <p:ext uri="{BB962C8B-B14F-4D97-AF65-F5344CB8AC3E}">
        <p14:creationId xmlns:p14="http://schemas.microsoft.com/office/powerpoint/2010/main" val="1304457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B15C0-EB04-9531-735F-36FB459655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79781F-50FE-E46D-EBE2-5AD7DDB009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5A029D-2FF5-6D1D-4F38-C275E8CB2FEC}"/>
              </a:ext>
            </a:extLst>
          </p:cNvPr>
          <p:cNvSpPr>
            <a:spLocks noGrp="1"/>
          </p:cNvSpPr>
          <p:nvPr>
            <p:ph type="body" idx="1"/>
          </p:nvPr>
        </p:nvSpPr>
        <p:spPr/>
        <p:txBody>
          <a:bodyPr/>
          <a:lstStyle/>
          <a:p>
            <a:r>
              <a:rPr lang="en-US" dirty="0"/>
              <a:t>
</a:t>
            </a:r>
          </a:p>
        </p:txBody>
      </p:sp>
      <p:sp>
        <p:nvSpPr>
          <p:cNvPr id="4" name="Slide Number Placeholder 3">
            <a:extLst>
              <a:ext uri="{FF2B5EF4-FFF2-40B4-BE49-F238E27FC236}">
                <a16:creationId xmlns:a16="http://schemas.microsoft.com/office/drawing/2014/main" id="{A1004DA7-B1D8-1398-CB5D-1B644F645192}"/>
              </a:ext>
            </a:extLst>
          </p:cNvPr>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23293923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847AB-7347-91DF-48E1-D887655745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55307C-754F-898C-D336-3311E23FC7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D47386-AFA8-C1F5-CAB8-62EB1FDED3FC}"/>
              </a:ext>
            </a:extLst>
          </p:cNvPr>
          <p:cNvSpPr>
            <a:spLocks noGrp="1"/>
          </p:cNvSpPr>
          <p:nvPr>
            <p:ph type="body" idx="1"/>
          </p:nvPr>
        </p:nvSpPr>
        <p:spPr/>
        <p:txBody>
          <a:bodyPr/>
          <a:lstStyle/>
          <a:p>
            <a:r>
              <a:rPr lang="en-US" dirty="0"/>
              <a:t>
Start a list of questions: Things that do not make sense or sound suspicious. As the investigation progresses many questions will be crossed off the list, the ones that remain unanswered generally lead to where we dig further.</a:t>
            </a:r>
          </a:p>
          <a:p>
            <a:endParaRPr lang="en-US" dirty="0"/>
          </a:p>
          <a:p>
            <a:r>
              <a:rPr lang="en-US" dirty="0"/>
              <a:t>Septic Plans (Current &amp; any previous plans on record)</a:t>
            </a:r>
          </a:p>
          <a:p>
            <a:pPr marL="171450" indent="-171450">
              <a:buFontTx/>
              <a:buChar char="-"/>
            </a:pPr>
            <a:r>
              <a:rPr lang="en-US" dirty="0"/>
              <a:t>Soil/perc test results</a:t>
            </a:r>
          </a:p>
          <a:p>
            <a:pPr marL="171450" indent="-171450">
              <a:buFontTx/>
              <a:buChar char="-"/>
            </a:pPr>
            <a:r>
              <a:rPr lang="en-US" dirty="0"/>
              <a:t>Drainage (stormwater, water-softener/pool discharge)</a:t>
            </a:r>
          </a:p>
          <a:p>
            <a:pPr marL="171450" indent="-171450">
              <a:buFontTx/>
              <a:buChar char="-"/>
            </a:pPr>
            <a:r>
              <a:rPr lang="en-US" dirty="0"/>
              <a:t>Grey water systems</a:t>
            </a:r>
          </a:p>
        </p:txBody>
      </p:sp>
      <p:sp>
        <p:nvSpPr>
          <p:cNvPr id="4" name="Slide Number Placeholder 3">
            <a:extLst>
              <a:ext uri="{FF2B5EF4-FFF2-40B4-BE49-F238E27FC236}">
                <a16:creationId xmlns:a16="http://schemas.microsoft.com/office/drawing/2014/main" id="{4D3A9611-A46A-EC55-0077-A653AB04CEFC}"/>
              </a:ext>
            </a:extLst>
          </p:cNvPr>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23015934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97212-F481-01C1-7626-771195AA4C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72450C-3836-6FFD-7B6B-599664250E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15A311-E47A-0AA6-BFF2-E0F622239D0B}"/>
              </a:ext>
            </a:extLst>
          </p:cNvPr>
          <p:cNvSpPr>
            <a:spLocks noGrp="1"/>
          </p:cNvSpPr>
          <p:nvPr>
            <p:ph type="body" idx="1"/>
          </p:nvPr>
        </p:nvSpPr>
        <p:spPr/>
        <p:txBody>
          <a:bodyPr/>
          <a:lstStyle/>
          <a:p>
            <a:r>
              <a:rPr lang="en-US" dirty="0"/>
              <a:t>
As-built – can clarify the situation or make it worse</a:t>
            </a:r>
          </a:p>
          <a:p>
            <a:endParaRPr lang="en-US" dirty="0"/>
          </a:p>
          <a:p>
            <a:r>
              <a:rPr lang="en-US" dirty="0"/>
              <a:t>Google Earth:</a:t>
            </a:r>
          </a:p>
          <a:p>
            <a:r>
              <a:rPr lang="en-US" dirty="0"/>
              <a:t>- Can be used to verify parts of As-Built</a:t>
            </a:r>
          </a:p>
          <a:p>
            <a:pPr marL="171450" indent="-171450">
              <a:buFontTx/>
              <a:buChar char="-"/>
            </a:pPr>
            <a:r>
              <a:rPr lang="en-US" dirty="0"/>
              <a:t>Grass coloring over time</a:t>
            </a:r>
          </a:p>
          <a:p>
            <a:pPr marL="171450" indent="-171450">
              <a:buFontTx/>
              <a:buChar char="-"/>
            </a:pPr>
            <a:r>
              <a:rPr lang="en-US" dirty="0"/>
              <a:t>Site History – Construction, significant landscaping changes, </a:t>
            </a:r>
          </a:p>
          <a:p>
            <a:pPr marL="171450" indent="-171450">
              <a:buFontTx/>
              <a:buChar char="-"/>
            </a:pPr>
            <a:r>
              <a:rPr lang="en-US" dirty="0"/>
              <a:t>Everyone in the neighborhood has mounded systems but this house…</a:t>
            </a:r>
          </a:p>
        </p:txBody>
      </p:sp>
      <p:sp>
        <p:nvSpPr>
          <p:cNvPr id="4" name="Slide Number Placeholder 3">
            <a:extLst>
              <a:ext uri="{FF2B5EF4-FFF2-40B4-BE49-F238E27FC236}">
                <a16:creationId xmlns:a16="http://schemas.microsoft.com/office/drawing/2014/main" id="{753029A1-7C68-188C-F9DC-5ED83D2AC7F4}"/>
              </a:ext>
            </a:extLst>
          </p:cNvPr>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5342245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5D4A5-995A-F9D4-E002-8284375591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4179B9-8C31-0FB4-FB70-2BE8C10898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9222E7-ACEE-CD43-9163-542AD2877DFF}"/>
              </a:ext>
            </a:extLst>
          </p:cNvPr>
          <p:cNvSpPr>
            <a:spLocks noGrp="1"/>
          </p:cNvSpPr>
          <p:nvPr>
            <p:ph type="body" idx="1"/>
          </p:nvPr>
        </p:nvSpPr>
        <p:spPr/>
        <p:txBody>
          <a:bodyPr/>
          <a:lstStyle/>
          <a:p>
            <a:r>
              <a:rPr lang="en-US" dirty="0"/>
              <a:t>
City Water: compare actual water use with design flow – Consider lawn irrigation and other non-septic water uses</a:t>
            </a:r>
          </a:p>
          <a:p>
            <a:r>
              <a:rPr lang="en-US" dirty="0"/>
              <a:t>Well water: alternative methods of estimating water use: </a:t>
            </a:r>
          </a:p>
          <a:p>
            <a:pPr marL="171450" indent="-171450">
              <a:buFontTx/>
              <a:buChar char="-"/>
            </a:pPr>
            <a:r>
              <a:rPr lang="en-US" dirty="0"/>
              <a:t>dosing counters/pump counters. (can install counter &lt;$100)</a:t>
            </a:r>
          </a:p>
          <a:p>
            <a:pPr marL="171450" indent="-171450">
              <a:buFontTx/>
              <a:buChar char="-"/>
            </a:pPr>
            <a:r>
              <a:rPr lang="en-US" dirty="0"/>
              <a:t>Pump septic tank and inspect daily to determine how long takes to refill.</a:t>
            </a:r>
          </a:p>
          <a:p>
            <a:endParaRPr lang="en-US" dirty="0"/>
          </a:p>
          <a:p>
            <a:r>
              <a:rPr lang="en-US" dirty="0" err="1"/>
              <a:t>O&amp;M</a:t>
            </a:r>
            <a:r>
              <a:rPr lang="en-US" dirty="0"/>
              <a:t> records often ONLY source for some relevant info: weird things flushed, missing effluent filters, previous emergencies/events. Differences between previous and current owners. Total lack of maintenance despite owners assertions. </a:t>
            </a:r>
          </a:p>
        </p:txBody>
      </p:sp>
      <p:sp>
        <p:nvSpPr>
          <p:cNvPr id="4" name="Slide Number Placeholder 3">
            <a:extLst>
              <a:ext uri="{FF2B5EF4-FFF2-40B4-BE49-F238E27FC236}">
                <a16:creationId xmlns:a16="http://schemas.microsoft.com/office/drawing/2014/main" id="{F787C54F-5AC2-5856-58CC-78B92B4D9030}"/>
              </a:ext>
            </a:extLst>
          </p:cNvPr>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28678144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684A4-9EC4-EDB0-D50A-5A99C31076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C6646D-18FA-856E-9FB7-C1C8F73B68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18DDA7-BCE7-5806-599F-477C2D3C0169}"/>
              </a:ext>
            </a:extLst>
          </p:cNvPr>
          <p:cNvSpPr>
            <a:spLocks noGrp="1"/>
          </p:cNvSpPr>
          <p:nvPr>
            <p:ph type="body" idx="1"/>
          </p:nvPr>
        </p:nvSpPr>
        <p:spPr/>
        <p:txBody>
          <a:bodyPr/>
          <a:lstStyle/>
          <a:p>
            <a:pPr marL="171450" indent="-171450">
              <a:buFontTx/>
              <a:buChar char="-"/>
            </a:pPr>
            <a:r>
              <a:rPr lang="en-US" dirty="0"/>
              <a:t>Sources of photos: Homeowner, installers/designers, Health Officials</a:t>
            </a:r>
          </a:p>
          <a:p>
            <a:pPr marL="171450" indent="-171450">
              <a:buFontTx/>
              <a:buChar char="-"/>
            </a:pPr>
            <a:r>
              <a:rPr lang="en-US" dirty="0"/>
              <a:t>Some states/districts HD require photos of installations – good practice</a:t>
            </a:r>
          </a:p>
          <a:p>
            <a:pPr marL="171450" indent="-171450">
              <a:buFontTx/>
              <a:buChar char="-"/>
            </a:pPr>
            <a:r>
              <a:rPr lang="en-US" dirty="0"/>
              <a:t>Photos can indicate:</a:t>
            </a:r>
          </a:p>
          <a:p>
            <a:pPr marL="628650" lvl="1" indent="-171450">
              <a:buFontTx/>
              <a:buChar char="-"/>
            </a:pPr>
            <a:r>
              <a:rPr lang="en-US" dirty="0"/>
              <a:t>Weather during installation (snow, rain, dry)</a:t>
            </a:r>
          </a:p>
          <a:p>
            <a:pPr marL="628650" lvl="1" indent="-171450">
              <a:buFontTx/>
              <a:buChar char="-"/>
            </a:pPr>
            <a:r>
              <a:rPr lang="en-US" dirty="0"/>
              <a:t>Who else was on site</a:t>
            </a:r>
          </a:p>
          <a:p>
            <a:pPr marL="628650" lvl="1" indent="-171450">
              <a:buFontTx/>
              <a:buChar char="-"/>
            </a:pPr>
            <a:r>
              <a:rPr lang="en-US" dirty="0"/>
              <a:t>Specific products/materials used</a:t>
            </a:r>
          </a:p>
          <a:p>
            <a:pPr marL="628650" lvl="1" indent="-171450">
              <a:buFontTx/>
              <a:buChar char="-"/>
            </a:pPr>
            <a:r>
              <a:rPr lang="en-US" dirty="0"/>
              <a:t>Configurations &amp; locations</a:t>
            </a:r>
          </a:p>
          <a:p>
            <a:pPr marL="628650" lvl="1" indent="-171450">
              <a:buFontTx/>
              <a:buChar char="-"/>
            </a:pPr>
            <a:r>
              <a:rPr lang="en-US" dirty="0"/>
              <a:t>Indication of level of profession</a:t>
            </a:r>
          </a:p>
          <a:p>
            <a:pPr marL="628650" lvl="1" indent="-171450">
              <a:buFontTx/>
              <a:buChar char="-"/>
            </a:pPr>
            <a:endParaRPr lang="en-US" dirty="0"/>
          </a:p>
          <a:p>
            <a:pPr marL="0" indent="0">
              <a:buFontTx/>
              <a:buNone/>
            </a:pPr>
            <a:r>
              <a:rPr lang="en-US" dirty="0"/>
              <a:t>
</a:t>
            </a:r>
          </a:p>
        </p:txBody>
      </p:sp>
      <p:sp>
        <p:nvSpPr>
          <p:cNvPr id="4" name="Slide Number Placeholder 3">
            <a:extLst>
              <a:ext uri="{FF2B5EF4-FFF2-40B4-BE49-F238E27FC236}">
                <a16:creationId xmlns:a16="http://schemas.microsoft.com/office/drawing/2014/main" id="{98F9AA6D-3139-1755-FF91-AD8F92DC7659}"/>
              </a:ext>
            </a:extLst>
          </p:cNvPr>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22099060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ABD26B-8620-18EF-A841-2C33C216CD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482B3D-81B5-6CAF-989B-F903CEE920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BC8FE4-2296-BCC3-7597-9987250A5DAB}"/>
              </a:ext>
            </a:extLst>
          </p:cNvPr>
          <p:cNvSpPr>
            <a:spLocks noGrp="1"/>
          </p:cNvSpPr>
          <p:nvPr>
            <p:ph type="body" idx="1"/>
          </p:nvPr>
        </p:nvSpPr>
        <p:spPr/>
        <p:txBody>
          <a:bodyPr/>
          <a:lstStyle/>
          <a:p>
            <a:r>
              <a:rPr lang="en-US" dirty="0"/>
              <a:t>
List of Questions:</a:t>
            </a:r>
          </a:p>
          <a:p>
            <a:pPr marL="171450" indent="-171450">
              <a:buFontTx/>
              <a:buChar char="-"/>
            </a:pPr>
            <a:r>
              <a:rPr lang="en-US" dirty="0"/>
              <a:t>Try not to make assumptions: Just because the plans and as-built show an effluent filter does not mean its still there.</a:t>
            </a:r>
          </a:p>
          <a:p>
            <a:pPr marL="171450" indent="-171450">
              <a:buFontTx/>
              <a:buChar char="-"/>
            </a:pPr>
            <a:r>
              <a:rPr lang="en-US" dirty="0"/>
              <a:t>Make note of any anomalies: dept to bedrock or groundwater on this site vs others in the area</a:t>
            </a:r>
          </a:p>
          <a:p>
            <a:pPr marL="171450" indent="-171450">
              <a:buFontTx/>
              <a:buChar char="-"/>
            </a:pPr>
            <a:r>
              <a:rPr lang="en-US" dirty="0"/>
              <a:t>Differences b/w plans and as-built – were different products/pumps used vs what the plans called for?</a:t>
            </a:r>
          </a:p>
          <a:p>
            <a:pPr marL="171450" indent="-171450">
              <a:buFontTx/>
              <a:buChar char="-"/>
            </a:pPr>
            <a:r>
              <a:rPr lang="en-US" dirty="0"/>
              <a:t>Anything suspicious – add it to the list of questions</a:t>
            </a:r>
          </a:p>
        </p:txBody>
      </p:sp>
      <p:sp>
        <p:nvSpPr>
          <p:cNvPr id="4" name="Slide Number Placeholder 3">
            <a:extLst>
              <a:ext uri="{FF2B5EF4-FFF2-40B4-BE49-F238E27FC236}">
                <a16:creationId xmlns:a16="http://schemas.microsoft.com/office/drawing/2014/main" id="{086BEB1E-29A5-3E52-6058-16EA00BAF2DB}"/>
              </a:ext>
            </a:extLst>
          </p:cNvPr>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30663826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B02C8B-E40F-5E0C-3E28-267AB74186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68F74C-51AD-E1ED-9683-4E375B52C6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A92654-1FB6-F3A5-AE56-FD28D0CE54F8}"/>
              </a:ext>
            </a:extLst>
          </p:cNvPr>
          <p:cNvSpPr>
            <a:spLocks noGrp="1"/>
          </p:cNvSpPr>
          <p:nvPr>
            <p:ph type="body" idx="1"/>
          </p:nvPr>
        </p:nvSpPr>
        <p:spPr/>
        <p:txBody>
          <a:bodyPr/>
          <a:lstStyle/>
          <a:p>
            <a:r>
              <a:rPr lang="en-US" dirty="0"/>
              <a:t>
- Being diplomatic here is important, everyone has their own incentives – This group is NOT going to show up looking like this picture</a:t>
            </a:r>
          </a:p>
          <a:p>
            <a:pPr marL="171450" indent="-171450">
              <a:buFontTx/>
              <a:buChar char="-"/>
            </a:pPr>
            <a:r>
              <a:rPr lang="en-US" dirty="0"/>
              <a:t>Often fingers have already been pointed, and accusations/insults have been thrown – some parties its best not to invite…</a:t>
            </a:r>
          </a:p>
          <a:p>
            <a:pPr marL="171450" indent="-171450">
              <a:buFontTx/>
              <a:buChar char="-"/>
            </a:pPr>
            <a:r>
              <a:rPr lang="en-US" dirty="0"/>
              <a:t>Homeowners on-site usually require a handler (someone solely there just to explain what is going on and what the discussion is about)</a:t>
            </a:r>
          </a:p>
          <a:p>
            <a:pPr marL="628650" lvl="1" indent="-171450">
              <a:buFontTx/>
              <a:buChar char="-"/>
            </a:pPr>
            <a:r>
              <a:rPr lang="en-US" dirty="0"/>
              <a:t>Interview the Homeowner separately if possible</a:t>
            </a:r>
          </a:p>
          <a:p>
            <a:endParaRPr lang="en-US" dirty="0"/>
          </a:p>
          <a:p>
            <a:r>
              <a:rPr lang="en-US" dirty="0"/>
              <a:t>Photo: Who doe each of these cartoons represent? – The installer is on the right, checking out the Health Inspector, the guy with the saw is the homeowner ready to DIY a fix right?</a:t>
            </a:r>
          </a:p>
        </p:txBody>
      </p:sp>
      <p:sp>
        <p:nvSpPr>
          <p:cNvPr id="4" name="Slide Number Placeholder 3">
            <a:extLst>
              <a:ext uri="{FF2B5EF4-FFF2-40B4-BE49-F238E27FC236}">
                <a16:creationId xmlns:a16="http://schemas.microsoft.com/office/drawing/2014/main" id="{9898DED7-5521-426F-9237-EAAC3C607010}"/>
              </a:ext>
            </a:extLst>
          </p:cNvPr>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4598396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8FDF5-3D9F-20BD-9031-CCE11227FD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1B6B4B-3684-9B2D-602D-9EF1D34508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BBC1B3-80BE-6FA7-5497-572FAA3B8102}"/>
              </a:ext>
            </a:extLst>
          </p:cNvPr>
          <p:cNvSpPr>
            <a:spLocks noGrp="1"/>
          </p:cNvSpPr>
          <p:nvPr>
            <p:ph type="body" idx="1"/>
          </p:nvPr>
        </p:nvSpPr>
        <p:spPr/>
        <p:txBody>
          <a:bodyPr/>
          <a:lstStyle/>
          <a:p>
            <a:r>
              <a:rPr lang="en-US" dirty="0"/>
              <a:t>Sampling Equipment: method of getting effluent samples, Sludge Judge, 
</a:t>
            </a:r>
          </a:p>
          <a:p>
            <a:r>
              <a:rPr lang="en-US" dirty="0"/>
              <a:t>When taking effluent samples: Order bottles/supplies from lab &amp; get ICE</a:t>
            </a:r>
          </a:p>
          <a:p>
            <a:pPr marL="171450" indent="-171450">
              <a:buFontTx/>
              <a:buChar char="-"/>
            </a:pPr>
            <a:r>
              <a:rPr lang="en-US" dirty="0"/>
              <a:t>Borrow your buddy's cooler, don’t use your own!</a:t>
            </a:r>
          </a:p>
          <a:p>
            <a:pPr marL="171450" indent="-171450">
              <a:buFontTx/>
              <a:buChar char="-"/>
            </a:pPr>
            <a:r>
              <a:rPr lang="en-US" dirty="0"/>
              <a:t>I also bring change of shoes, soap and water, Mosquito &amp; Wasp spray</a:t>
            </a:r>
          </a:p>
          <a:p>
            <a:pPr marL="171450" indent="-171450">
              <a:buFontTx/>
              <a:buChar char="-"/>
            </a:pPr>
            <a:r>
              <a:rPr lang="en-US" dirty="0"/>
              <a:t>Long hook for removing deep septic tank covers</a:t>
            </a:r>
          </a:p>
        </p:txBody>
      </p:sp>
      <p:sp>
        <p:nvSpPr>
          <p:cNvPr id="4" name="Slide Number Placeholder 3">
            <a:extLst>
              <a:ext uri="{FF2B5EF4-FFF2-40B4-BE49-F238E27FC236}">
                <a16:creationId xmlns:a16="http://schemas.microsoft.com/office/drawing/2014/main" id="{5EBEDC74-4AEC-54DA-DA88-677B0E9D5400}"/>
              </a:ext>
            </a:extLst>
          </p:cNvPr>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807526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7A523-E654-FE1D-91B5-D9AB2F87EE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3A3606-38B9-743D-0B4D-B55897A68D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F9AC1A-E977-E25F-BB26-31F5F0163FAD}"/>
              </a:ext>
            </a:extLst>
          </p:cNvPr>
          <p:cNvSpPr>
            <a:spLocks noGrp="1"/>
          </p:cNvSpPr>
          <p:nvPr>
            <p:ph type="body" idx="1"/>
          </p:nvPr>
        </p:nvSpPr>
        <p:spPr/>
        <p:txBody>
          <a:bodyPr/>
          <a:lstStyle/>
          <a:p>
            <a:r>
              <a:rPr lang="en-US" dirty="0"/>
              <a:t>Having a plan once you arrive on site will keep you from missing things. This is a good plan: modify as needed.
</a:t>
            </a:r>
          </a:p>
          <a:p>
            <a:r>
              <a:rPr lang="en-US" dirty="0"/>
              <a:t>Interviewing the Homeowner and asking for a tour can be helpful, especially if investigating the system alone. (can save a LOT of time/digging)</a:t>
            </a:r>
          </a:p>
        </p:txBody>
      </p:sp>
      <p:sp>
        <p:nvSpPr>
          <p:cNvPr id="4" name="Slide Number Placeholder 3">
            <a:extLst>
              <a:ext uri="{FF2B5EF4-FFF2-40B4-BE49-F238E27FC236}">
                <a16:creationId xmlns:a16="http://schemas.microsoft.com/office/drawing/2014/main" id="{63444ACF-F98B-90FB-DDF0-707BF653E709}"/>
              </a:ext>
            </a:extLst>
          </p:cNvPr>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3581693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6126F-3AFB-DFA7-8CF2-333CC07184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A03976-D270-2BE6-2653-302C37EEA1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FF8B5A-95A3-BC72-E725-4DB016FAB845}"/>
              </a:ext>
            </a:extLst>
          </p:cNvPr>
          <p:cNvSpPr>
            <a:spLocks noGrp="1"/>
          </p:cNvSpPr>
          <p:nvPr>
            <p:ph type="body" idx="1"/>
          </p:nvPr>
        </p:nvSpPr>
        <p:spPr/>
        <p:txBody>
          <a:bodyPr/>
          <a:lstStyle/>
          <a:p>
            <a:r>
              <a:rPr lang="en-US" dirty="0"/>
              <a:t>
Where the fun begins right? Gazing into someone's septic tank always feels like I sneaked a look into their personal journal or underwear drawer. Like it’s their deep dark most private secrets.</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13D84B59-342C-57EC-F281-A7B80FDEF634}"/>
              </a:ext>
            </a:extLst>
          </p:cNvPr>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29390405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7AED0-4666-89EB-601A-14940FA7A2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AFB478-478B-54EF-0F34-7378DE141C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94BDBA-343B-A6B5-4B26-851CE5F528C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avoid the Problem area as it can give tunnel vision. If all time/attention is on the symptom, we can easily overlook the cause accidently. *</a:t>
            </a:r>
          </a:p>
          <a:p>
            <a:r>
              <a:rPr lang="en-US" dirty="0"/>
              <a:t>
What differences do you see with the as-built and google earth? Driveway, Pool location, </a:t>
            </a:r>
          </a:p>
          <a:p>
            <a:endParaRPr lang="en-US" dirty="0"/>
          </a:p>
          <a:p>
            <a:r>
              <a:rPr lang="en-US" dirty="0"/>
              <a:t>Google Earth – copy &amp; paste a picture from above into word doc</a:t>
            </a:r>
          </a:p>
          <a:p>
            <a:r>
              <a:rPr lang="en-US" dirty="0"/>
              <a:t>Copy &amp; paste picture of as-built into word – Windows/Shift/S to clip picture – Click on picture – Picture format – transparency – resize and overlay onto google earth picture</a:t>
            </a:r>
          </a:p>
          <a:p>
            <a:r>
              <a:rPr lang="en-US" dirty="0"/>
              <a:t>May or may-not be helpful</a:t>
            </a:r>
          </a:p>
        </p:txBody>
      </p:sp>
      <p:sp>
        <p:nvSpPr>
          <p:cNvPr id="4" name="Slide Number Placeholder 3">
            <a:extLst>
              <a:ext uri="{FF2B5EF4-FFF2-40B4-BE49-F238E27FC236}">
                <a16:creationId xmlns:a16="http://schemas.microsoft.com/office/drawing/2014/main" id="{31200068-9E6C-4D18-3DD8-D2603B3CD9E9}"/>
              </a:ext>
            </a:extLst>
          </p:cNvPr>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38211368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1613C-6D36-9172-1DFE-8640259549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8296FC-E474-263A-82F1-6AAC7F19C9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B0D595-2943-2A2B-F6B8-867A74C9E83D}"/>
              </a:ext>
            </a:extLst>
          </p:cNvPr>
          <p:cNvSpPr>
            <a:spLocks noGrp="1"/>
          </p:cNvSpPr>
          <p:nvPr>
            <p:ph type="body" idx="1"/>
          </p:nvPr>
        </p:nvSpPr>
        <p:spPr/>
        <p:txBody>
          <a:bodyPr/>
          <a:lstStyle/>
          <a:p>
            <a:r>
              <a:rPr lang="en-US" dirty="0"/>
              <a:t>
Mark out spots on As-built using paint/flags</a:t>
            </a:r>
          </a:p>
          <a:p>
            <a:pPr marL="171450" indent="-171450">
              <a:buFontTx/>
              <a:buChar char="-"/>
            </a:pPr>
            <a:r>
              <a:rPr lang="en-US" dirty="0"/>
              <a:t>Septic Tanks, Pump chambers, D-Box, Field, Inspection Ports, Vents, Etc.</a:t>
            </a:r>
          </a:p>
          <a:p>
            <a:pPr marL="171450" indent="-171450">
              <a:buFontTx/>
              <a:buChar char="-"/>
            </a:pPr>
            <a:r>
              <a:rPr lang="en-US" dirty="0"/>
              <a:t>Keep eye out for other clues: soggy areas, greener grass, lush vegetation, lack of snow cover, </a:t>
            </a:r>
          </a:p>
        </p:txBody>
      </p:sp>
      <p:sp>
        <p:nvSpPr>
          <p:cNvPr id="4" name="Slide Number Placeholder 3">
            <a:extLst>
              <a:ext uri="{FF2B5EF4-FFF2-40B4-BE49-F238E27FC236}">
                <a16:creationId xmlns:a16="http://schemas.microsoft.com/office/drawing/2014/main" id="{F198C6AC-9DBE-495A-B39C-9DCB4890B473}"/>
              </a:ext>
            </a:extLst>
          </p:cNvPr>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39837912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93457-9700-F873-D8E3-8BC13A33EB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689530-1BA1-976D-5B61-1791F105A8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9F9833-B9AC-0AAC-0AC5-EDEDD1F49923}"/>
              </a:ext>
            </a:extLst>
          </p:cNvPr>
          <p:cNvSpPr>
            <a:spLocks noGrp="1"/>
          </p:cNvSpPr>
          <p:nvPr>
            <p:ph type="body" idx="1"/>
          </p:nvPr>
        </p:nvSpPr>
        <p:spPr/>
        <p:txBody>
          <a:bodyPr/>
          <a:lstStyle/>
          <a:p>
            <a:r>
              <a:rPr lang="en-US" dirty="0"/>
              <a:t>
Document, Document, Document. Take pictures, </a:t>
            </a:r>
            <a:r>
              <a:rPr lang="en-US" b="1" dirty="0"/>
              <a:t>don’t get tunnel vision</a:t>
            </a:r>
            <a:r>
              <a:rPr lang="en-US" dirty="0"/>
              <a:t>.</a:t>
            </a:r>
          </a:p>
        </p:txBody>
      </p:sp>
      <p:sp>
        <p:nvSpPr>
          <p:cNvPr id="4" name="Slide Number Placeholder 3">
            <a:extLst>
              <a:ext uri="{FF2B5EF4-FFF2-40B4-BE49-F238E27FC236}">
                <a16:creationId xmlns:a16="http://schemas.microsoft.com/office/drawing/2014/main" id="{844A84E2-F972-15B1-4DB6-B95A294378D9}"/>
              </a:ext>
            </a:extLst>
          </p:cNvPr>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37104498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35CF4-9DE7-F54C-2A46-923816B5F8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F3273C-52A8-BF2C-51AA-92FFEE295A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96445D-2519-9039-A7E5-9CA99E0BDC95}"/>
              </a:ext>
            </a:extLst>
          </p:cNvPr>
          <p:cNvSpPr>
            <a:spLocks noGrp="1"/>
          </p:cNvSpPr>
          <p:nvPr>
            <p:ph type="body" idx="1"/>
          </p:nvPr>
        </p:nvSpPr>
        <p:spPr/>
        <p:txBody>
          <a:bodyPr/>
          <a:lstStyle/>
          <a:p>
            <a:r>
              <a:rPr lang="en-US" dirty="0"/>
              <a:t>
Once we see the obvious problems, why is important to keep looking?</a:t>
            </a:r>
          </a:p>
        </p:txBody>
      </p:sp>
      <p:sp>
        <p:nvSpPr>
          <p:cNvPr id="4" name="Slide Number Placeholder 3">
            <a:extLst>
              <a:ext uri="{FF2B5EF4-FFF2-40B4-BE49-F238E27FC236}">
                <a16:creationId xmlns:a16="http://schemas.microsoft.com/office/drawing/2014/main" id="{BFC24B0B-3DAF-7315-DFD4-1271A009DC20}"/>
              </a:ext>
            </a:extLst>
          </p:cNvPr>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21313577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01D10-38BF-16E6-AE86-175FA3879F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483A27-AA9D-DD82-125A-4207E083C6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A98417-9BAF-053E-6CF4-7A74BD554424}"/>
              </a:ext>
            </a:extLst>
          </p:cNvPr>
          <p:cNvSpPr>
            <a:spLocks noGrp="1"/>
          </p:cNvSpPr>
          <p:nvPr>
            <p:ph type="body" idx="1"/>
          </p:nvPr>
        </p:nvSpPr>
        <p:spPr/>
        <p:txBody>
          <a:bodyPr/>
          <a:lstStyle/>
          <a:p>
            <a:pPr marL="171450" indent="-171450">
              <a:buFontTx/>
              <a:buChar char="-"/>
            </a:pPr>
            <a:r>
              <a:rPr lang="en-US" dirty="0"/>
              <a:t>You will miss important clues by skipping ahead and end up wasting time</a:t>
            </a:r>
          </a:p>
        </p:txBody>
      </p:sp>
      <p:sp>
        <p:nvSpPr>
          <p:cNvPr id="4" name="Slide Number Placeholder 3">
            <a:extLst>
              <a:ext uri="{FF2B5EF4-FFF2-40B4-BE49-F238E27FC236}">
                <a16:creationId xmlns:a16="http://schemas.microsoft.com/office/drawing/2014/main" id="{E2B6315F-2654-1914-1DA7-D57D5712FE6A}"/>
              </a:ext>
            </a:extLst>
          </p:cNvPr>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2228445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6E9F35-6BAA-B154-787A-783787A257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A76AC6-7BCF-F812-C577-5DE3E5E573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6E34D3-A372-C689-1BAA-E7C439077CBA}"/>
              </a:ext>
            </a:extLst>
          </p:cNvPr>
          <p:cNvSpPr>
            <a:spLocks noGrp="1"/>
          </p:cNvSpPr>
          <p:nvPr>
            <p:ph type="body" idx="1"/>
          </p:nvPr>
        </p:nvSpPr>
        <p:spPr/>
        <p:txBody>
          <a:bodyPr/>
          <a:lstStyle/>
          <a:p>
            <a:r>
              <a:rPr lang="en-US" dirty="0"/>
              <a:t>Inside home: Toilet dye leak tests are easy to do, also gives opportunity to see if fixtures are leaking/dripping, extra bathroom/kitchen not aware of – *6 industrial washing machines*</a:t>
            </a:r>
          </a:p>
          <a:p>
            <a:pPr marL="171450" indent="-171450">
              <a:buFontTx/>
              <a:buChar char="-"/>
            </a:pPr>
            <a:r>
              <a:rPr lang="en-US" dirty="0"/>
              <a:t>Drains are slow or gurgling, ask to see them too.</a:t>
            </a:r>
          </a:p>
          <a:p>
            <a:pPr marL="171450" indent="-171450">
              <a:buFontTx/>
              <a:buChar char="-"/>
            </a:pPr>
            <a:r>
              <a:rPr lang="en-US" dirty="0"/>
              <a:t>Backing up into home, ask to see location</a:t>
            </a:r>
          </a:p>
          <a:p>
            <a:pPr marL="171450" indent="-171450">
              <a:buFontTx/>
              <a:buChar char="-"/>
            </a:pPr>
            <a:r>
              <a:rPr lang="en-US" dirty="0"/>
              <a:t>Ask to shut off all water use during investigation – will help identify leaky fixtures at septic tank/D-Box</a:t>
            </a:r>
          </a:p>
          <a:p>
            <a:pPr marL="171450" indent="-171450">
              <a:buFontTx/>
              <a:buChar char="-"/>
            </a:pPr>
            <a:endParaRPr lang="en-US" dirty="0"/>
          </a:p>
          <a:p>
            <a:pPr marL="171450" indent="-171450">
              <a:buFontTx/>
              <a:buChar char="-"/>
            </a:pPr>
            <a:r>
              <a:rPr lang="en-US" dirty="0"/>
              <a:t>Cleanouts – are they backed up or clear?</a:t>
            </a:r>
          </a:p>
          <a:p>
            <a:pPr marL="171450" indent="-171450">
              <a:buFontTx/>
              <a:buChar char="-"/>
            </a:pPr>
            <a:r>
              <a:rPr lang="en-US" dirty="0"/>
              <a:t>Venting: How to test? Smoke test</a:t>
            </a:r>
          </a:p>
          <a:p>
            <a:endParaRPr lang="en-US" dirty="0"/>
          </a:p>
        </p:txBody>
      </p:sp>
      <p:sp>
        <p:nvSpPr>
          <p:cNvPr id="4" name="Slide Number Placeholder 3">
            <a:extLst>
              <a:ext uri="{FF2B5EF4-FFF2-40B4-BE49-F238E27FC236}">
                <a16:creationId xmlns:a16="http://schemas.microsoft.com/office/drawing/2014/main" id="{68A7AE93-A31E-63D7-2842-300D7F8D3C97}"/>
              </a:ext>
            </a:extLst>
          </p:cNvPr>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23713226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69147-2DCF-E836-0078-7258AA75CC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42A449-6E39-9572-2AC5-B47F4895D2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FC159E-0463-5319-735E-D218F93D8FC9}"/>
              </a:ext>
            </a:extLst>
          </p:cNvPr>
          <p:cNvSpPr>
            <a:spLocks noGrp="1"/>
          </p:cNvSpPr>
          <p:nvPr>
            <p:ph type="body" idx="1"/>
          </p:nvPr>
        </p:nvSpPr>
        <p:spPr/>
        <p:txBody>
          <a:bodyPr/>
          <a:lstStyle/>
          <a:p>
            <a:r>
              <a:rPr lang="en-US" dirty="0"/>
              <a:t>
</a:t>
            </a:r>
          </a:p>
        </p:txBody>
      </p:sp>
      <p:sp>
        <p:nvSpPr>
          <p:cNvPr id="4" name="Slide Number Placeholder 3">
            <a:extLst>
              <a:ext uri="{FF2B5EF4-FFF2-40B4-BE49-F238E27FC236}">
                <a16:creationId xmlns:a16="http://schemas.microsoft.com/office/drawing/2014/main" id="{CDDAABF3-5712-FB56-FACF-1993605A501D}"/>
              </a:ext>
            </a:extLst>
          </p:cNvPr>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7700139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49CD7-85D5-B590-EA76-608D5D1092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932A8D-97E7-6B90-6655-6B31DC3B30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54086F-B258-49D9-E54B-8291387D913D}"/>
              </a:ext>
            </a:extLst>
          </p:cNvPr>
          <p:cNvSpPr>
            <a:spLocks noGrp="1"/>
          </p:cNvSpPr>
          <p:nvPr>
            <p:ph type="body" idx="1"/>
          </p:nvPr>
        </p:nvSpPr>
        <p:spPr/>
        <p:txBody>
          <a:bodyPr/>
          <a:lstStyle/>
          <a:p>
            <a:r>
              <a:rPr lang="en-US" dirty="0"/>
              <a:t>
Septic Tank:</a:t>
            </a:r>
          </a:p>
          <a:p>
            <a:r>
              <a:rPr lang="en-US" dirty="0"/>
              <a:t>Uncover both inlet &amp; outlet: Note the condition, crust level, color, etc.</a:t>
            </a:r>
          </a:p>
        </p:txBody>
      </p:sp>
      <p:sp>
        <p:nvSpPr>
          <p:cNvPr id="4" name="Slide Number Placeholder 3">
            <a:extLst>
              <a:ext uri="{FF2B5EF4-FFF2-40B4-BE49-F238E27FC236}">
                <a16:creationId xmlns:a16="http://schemas.microsoft.com/office/drawing/2014/main" id="{A3DD8C86-8085-C243-1E82-70E2329219BD}"/>
              </a:ext>
            </a:extLst>
          </p:cNvPr>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992873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[Sources]
- https://web.uri.edu/owt/homeowners/understanding-septic-systems/ (diagram)
- https://doh.wa.gov/community-and-environment/wastewater-management/septic-system/signs-failure (general description of failures)
  </a:t>
            </a:r>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D7597-A2B9-39C5-C1A0-153476B5AC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35BBED-D8E8-FDF6-26AA-BB0CBD27B8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1000D6-35FB-AF0F-5FC3-6D74FD9207B5}"/>
              </a:ext>
            </a:extLst>
          </p:cNvPr>
          <p:cNvSpPr>
            <a:spLocks noGrp="1"/>
          </p:cNvSpPr>
          <p:nvPr>
            <p:ph type="body" idx="1"/>
          </p:nvPr>
        </p:nvSpPr>
        <p:spPr/>
        <p:txBody>
          <a:bodyPr/>
          <a:lstStyle/>
          <a:p>
            <a:pPr marL="171450" indent="-171450">
              <a:buFontTx/>
              <a:buChar char="-"/>
            </a:pPr>
            <a:endParaRPr lang="en-US" dirty="0"/>
          </a:p>
          <a:p>
            <a:pPr marL="171450" indent="-171450">
              <a:buFontTx/>
              <a:buChar char="-"/>
            </a:pPr>
            <a:r>
              <a:rPr lang="en-US" dirty="0"/>
              <a:t>Septic Tank</a:t>
            </a:r>
          </a:p>
          <a:p>
            <a:pPr marL="628650" lvl="1" indent="-171450">
              <a:buFontTx/>
              <a:buChar char="-"/>
            </a:pPr>
            <a:r>
              <a:rPr lang="en-US" dirty="0"/>
              <a:t>Inspect Inlet &amp; Outlet side - Take pictures - Looking for clues: Heavy solid buildup – solids in outlet side, evidence of “high-tide” events</a:t>
            </a:r>
          </a:p>
          <a:p>
            <a:pPr marL="628650" lvl="1" indent="-171450">
              <a:buFontTx/>
              <a:buChar char="-"/>
            </a:pPr>
            <a:r>
              <a:rPr lang="en-US" dirty="0"/>
              <a:t>Effluent Filter Condition: Remove and inspect – if water level goes down after removal: Clean Effluent Filter – Maintenance required/change schedule. If Effluent Filter is perfectly clean: what's wrong?</a:t>
            </a:r>
          </a:p>
          <a:p>
            <a:pPr marL="628650" lvl="1" indent="-171450">
              <a:buFontTx/>
              <a:buChar char="-"/>
            </a:pPr>
            <a:endParaRPr lang="en-US" dirty="0"/>
          </a:p>
          <a:p>
            <a:r>
              <a:rPr lang="en-US" dirty="0"/>
              <a:t>
</a:t>
            </a:r>
          </a:p>
        </p:txBody>
      </p:sp>
      <p:sp>
        <p:nvSpPr>
          <p:cNvPr id="4" name="Slide Number Placeholder 3">
            <a:extLst>
              <a:ext uri="{FF2B5EF4-FFF2-40B4-BE49-F238E27FC236}">
                <a16:creationId xmlns:a16="http://schemas.microsoft.com/office/drawing/2014/main" id="{E8A583C1-A84B-BF67-D293-F5B3C8D06BB0}"/>
              </a:ext>
            </a:extLst>
          </p:cNvPr>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9278975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28586-4143-8026-1C4A-CB37984454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FF02E1-6957-03EA-B0AA-565F769808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3AF177-FB34-06A9-6A80-F8750B4DE071}"/>
              </a:ext>
            </a:extLst>
          </p:cNvPr>
          <p:cNvSpPr>
            <a:spLocks noGrp="1"/>
          </p:cNvSpPr>
          <p:nvPr>
            <p:ph type="body" idx="1"/>
          </p:nvPr>
        </p:nvSpPr>
        <p:spPr/>
        <p:txBody>
          <a:bodyPr/>
          <a:lstStyle/>
          <a:p>
            <a:r>
              <a:rPr lang="en-US" dirty="0"/>
              <a:t>Not all systems have D-Boxes
What does it tell you if the D-box is flooded?</a:t>
            </a:r>
          </a:p>
          <a:p>
            <a:endParaRPr lang="en-US" dirty="0"/>
          </a:p>
          <a:p>
            <a:r>
              <a:rPr lang="en-US" dirty="0"/>
              <a:t>Snake camera: (no D-Box: Pressure systems – cleanouts or use vents/endcaps of laterals)</a:t>
            </a:r>
          </a:p>
          <a:p>
            <a:pPr marL="228600" indent="-228600">
              <a:buAutoNum type="arabicPeriod"/>
            </a:pPr>
            <a:r>
              <a:rPr lang="en-US" dirty="0"/>
              <a:t>Laterals clear, level, damaged/broken/crushed, full. </a:t>
            </a:r>
          </a:p>
          <a:p>
            <a:pPr marL="0" indent="0">
              <a:buNone/>
            </a:pPr>
            <a:r>
              <a:rPr lang="en-US" dirty="0"/>
              <a:t>Can confirm length of laterals with wire tie on camera cable. What do cobwebs in a lateral tell you?</a:t>
            </a:r>
          </a:p>
          <a:p>
            <a:pPr marL="0" indent="0">
              <a:buNone/>
            </a:pPr>
            <a:r>
              <a:rPr lang="en-US" dirty="0"/>
              <a:t>2. Solids in the lateral: saturated for long periods or solids getting past effluent filter</a:t>
            </a:r>
          </a:p>
          <a:p>
            <a:pPr marL="0" indent="0">
              <a:buNone/>
            </a:pPr>
            <a:r>
              <a:rPr lang="en-US" dirty="0"/>
              <a:t>System with effluent filter but found </a:t>
            </a:r>
            <a:r>
              <a:rPr lang="en-US" dirty="0" err="1"/>
              <a:t>wetwipes</a:t>
            </a:r>
            <a:r>
              <a:rPr lang="en-US" dirty="0"/>
              <a:t> in the lateral – How? MX records showed missing effluent filter last pump…</a:t>
            </a:r>
          </a:p>
          <a:p>
            <a:endParaRPr lang="en-US" dirty="0"/>
          </a:p>
          <a:p>
            <a:r>
              <a:rPr lang="en-US" dirty="0"/>
              <a:t>Why pull samples from D-Box &amp; outlet side of septic tank?</a:t>
            </a:r>
          </a:p>
        </p:txBody>
      </p:sp>
      <p:sp>
        <p:nvSpPr>
          <p:cNvPr id="4" name="Slide Number Placeholder 3">
            <a:extLst>
              <a:ext uri="{FF2B5EF4-FFF2-40B4-BE49-F238E27FC236}">
                <a16:creationId xmlns:a16="http://schemas.microsoft.com/office/drawing/2014/main" id="{0B3D7776-C84D-E77C-13A3-D1F94F9C84F6}"/>
              </a:ext>
            </a:extLst>
          </p:cNvPr>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234381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93490-6D46-50BE-4204-23511F341C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5BE77C-326D-D99B-5592-41B7BFDCED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23C54E-85C4-A4EF-7BC2-25C330821650}"/>
              </a:ext>
            </a:extLst>
          </p:cNvPr>
          <p:cNvSpPr>
            <a:spLocks noGrp="1"/>
          </p:cNvSpPr>
          <p:nvPr>
            <p:ph type="body" idx="1"/>
          </p:nvPr>
        </p:nvSpPr>
        <p:spPr/>
        <p:txBody>
          <a:bodyPr/>
          <a:lstStyle/>
          <a:p>
            <a:r>
              <a:rPr lang="en-US" dirty="0"/>
              <a:t>
</a:t>
            </a:r>
          </a:p>
        </p:txBody>
      </p:sp>
      <p:sp>
        <p:nvSpPr>
          <p:cNvPr id="4" name="Slide Number Placeholder 3">
            <a:extLst>
              <a:ext uri="{FF2B5EF4-FFF2-40B4-BE49-F238E27FC236}">
                <a16:creationId xmlns:a16="http://schemas.microsoft.com/office/drawing/2014/main" id="{8D1AC301-1828-A23B-6599-B3454247EAA1}"/>
              </a:ext>
            </a:extLst>
          </p:cNvPr>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5467076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14E31-4673-C2A6-E42A-E19A839006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12E836-A60F-E9C5-ABE6-991B694CA1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A65FF6-3D22-8BEC-B9BA-B3F762A4728F}"/>
              </a:ext>
            </a:extLst>
          </p:cNvPr>
          <p:cNvSpPr>
            <a:spLocks noGrp="1"/>
          </p:cNvSpPr>
          <p:nvPr>
            <p:ph type="body" idx="1"/>
          </p:nvPr>
        </p:nvSpPr>
        <p:spPr/>
        <p:txBody>
          <a:bodyPr/>
          <a:lstStyle/>
          <a:p>
            <a:pPr lvl="1">
              <a:spcAft>
                <a:spcPts val="1800"/>
              </a:spcAft>
              <a:buClr>
                <a:srgbClr val="3C6EB4"/>
              </a:buClr>
              <a:buFontTx/>
              <a:buNone/>
            </a:pPr>
            <a:r>
              <a:rPr lang="en-US" altLang="en-US" sz="2800" dirty="0">
                <a:latin typeface="Arial" charset="0"/>
              </a:rPr>
              <a:t>Observation Ports</a:t>
            </a:r>
          </a:p>
          <a:p>
            <a:pPr lvl="1">
              <a:spcAft>
                <a:spcPts val="1800"/>
              </a:spcAft>
              <a:buClr>
                <a:srgbClr val="3C6EB4"/>
              </a:buClr>
              <a:buFontTx/>
              <a:buNone/>
            </a:pPr>
            <a:r>
              <a:rPr lang="en-US" altLang="en-US" sz="2800" dirty="0">
                <a:latin typeface="Arial" charset="0"/>
              </a:rPr>
              <a:t>Note soil condition</a:t>
            </a:r>
          </a:p>
          <a:p>
            <a:pPr lvl="1">
              <a:spcAft>
                <a:spcPts val="1800"/>
              </a:spcAft>
              <a:buClr>
                <a:srgbClr val="3C6EB4"/>
              </a:buClr>
              <a:buFontTx/>
              <a:buNone/>
            </a:pPr>
            <a:r>
              <a:rPr lang="en-US" altLang="en-US" sz="2800" dirty="0">
                <a:latin typeface="Arial" charset="0"/>
              </a:rPr>
              <a:t>Note vegetation</a:t>
            </a:r>
          </a:p>
          <a:p>
            <a:pPr lvl="1">
              <a:spcAft>
                <a:spcPts val="1800"/>
              </a:spcAft>
              <a:buClr>
                <a:srgbClr val="3C6EB4"/>
              </a:buClr>
              <a:buFontTx/>
              <a:buNone/>
            </a:pPr>
            <a:r>
              <a:rPr lang="en-US" altLang="en-US" sz="2800" dirty="0">
                <a:latin typeface="Arial" charset="0"/>
              </a:rPr>
              <a:t>Test hole: inside STA: biomat development, saturation levels, </a:t>
            </a:r>
          </a:p>
          <a:p>
            <a:pPr lvl="1">
              <a:spcAft>
                <a:spcPts val="1800"/>
              </a:spcAft>
              <a:buClr>
                <a:srgbClr val="3C6EB4"/>
              </a:buClr>
              <a:buFontTx/>
              <a:buNone/>
            </a:pPr>
            <a:r>
              <a:rPr lang="en-US" altLang="en-US" sz="2800" dirty="0">
                <a:latin typeface="Arial" charset="0"/>
              </a:rPr>
              <a:t>Correctly sized</a:t>
            </a:r>
          </a:p>
          <a:p>
            <a:pPr lvl="1">
              <a:spcAft>
                <a:spcPts val="1800"/>
              </a:spcAft>
              <a:buClr>
                <a:srgbClr val="3C6EB4"/>
              </a:buClr>
              <a:buFontTx/>
              <a:buNone/>
            </a:pPr>
            <a:r>
              <a:rPr lang="en-US" altLang="en-US" sz="2800" dirty="0">
                <a:latin typeface="Arial" charset="0"/>
              </a:rPr>
              <a:t>Does the system match the plan – I’ve witnessed major differences between As-Builts and actual system</a:t>
            </a:r>
          </a:p>
          <a:p>
            <a:pPr lvl="1">
              <a:spcAft>
                <a:spcPts val="1800"/>
              </a:spcAft>
              <a:buClr>
                <a:srgbClr val="3C6EB4"/>
              </a:buClr>
              <a:buFontTx/>
              <a:buNone/>
            </a:pPr>
            <a:r>
              <a:rPr lang="en-US" sz="2800" dirty="0">
                <a:latin typeface="Arial" charset="0"/>
              </a:rPr>
              <a:t>Snake system, use wire tie on cable to mark length</a:t>
            </a:r>
            <a:endParaRPr lang="en-US" dirty="0"/>
          </a:p>
        </p:txBody>
      </p:sp>
      <p:sp>
        <p:nvSpPr>
          <p:cNvPr id="4" name="Slide Number Placeholder 3">
            <a:extLst>
              <a:ext uri="{FF2B5EF4-FFF2-40B4-BE49-F238E27FC236}">
                <a16:creationId xmlns:a16="http://schemas.microsoft.com/office/drawing/2014/main" id="{8B7AED85-A0D0-FA68-8C62-085F69F2B302}"/>
              </a:ext>
            </a:extLst>
          </p:cNvPr>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37460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D7438-BF51-A573-1202-EBD2AF5533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680C72-4227-A8B0-A461-1ABD57C35D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509D94-C68A-2500-2D19-F0E2B7CC7F2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E0874F0-5750-C7BB-43CA-5FA688BE6342}"/>
              </a:ext>
            </a:extLst>
          </p:cNvPr>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8978125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these are your observations: make note of the details of who, what, when, why, &amp; how. The details are important.</a:t>
            </a:r>
          </a:p>
          <a:p>
            <a:endParaRPr lang="en-US" dirty="0"/>
          </a:p>
          <a:p>
            <a:r>
              <a:rPr lang="en-US" dirty="0"/>
              <a:t>Damp/spongy soil: entire system or just part. Over septic tank or D-box? Does it have foul odor?</a:t>
            </a:r>
          </a:p>
          <a:p>
            <a:endParaRPr lang="en-US" dirty="0"/>
          </a:p>
          <a:p>
            <a:endParaRPr lang="en-US" dirty="0"/>
          </a:p>
          <a:p>
            <a:r>
              <a:rPr lang="en-US" dirty="0"/>
              <a:t>Greening over STA: is there also damp/spongy soil?</a:t>
            </a:r>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C60FB-6768-6A2A-DE8D-0AFA3DDD77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278373-274B-40C8-AE4C-848BA23F1B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1812F5-977A-1CB7-E4DB-EAB92F8B8183}"/>
              </a:ext>
            </a:extLst>
          </p:cNvPr>
          <p:cNvSpPr>
            <a:spLocks noGrp="1"/>
          </p:cNvSpPr>
          <p:nvPr>
            <p:ph type="body" idx="1"/>
          </p:nvPr>
        </p:nvSpPr>
        <p:spPr/>
        <p:txBody>
          <a:bodyPr/>
          <a:lstStyle/>
          <a:p>
            <a:pPr lvl="1">
              <a:spcAft>
                <a:spcPts val="1800"/>
              </a:spcAft>
              <a:buClr>
                <a:srgbClr val="3C6EB4"/>
              </a:buClr>
              <a:buFontTx/>
              <a:buChar char="•"/>
            </a:pPr>
            <a:r>
              <a:rPr lang="en-US" altLang="en-US" sz="2800" dirty="0">
                <a:latin typeface="Arial" charset="0"/>
              </a:rPr>
              <a:t>We can’t see everything - If something isn’t right… keep looking.</a:t>
            </a:r>
          </a:p>
          <a:p>
            <a:pPr lvl="2">
              <a:spcAft>
                <a:spcPts val="1800"/>
              </a:spcAft>
              <a:buClr>
                <a:srgbClr val="3C6EB4"/>
              </a:buClr>
              <a:buFontTx/>
              <a:buChar char="•"/>
            </a:pPr>
            <a:r>
              <a:rPr lang="en-US" altLang="en-US" sz="2800" dirty="0">
                <a:latin typeface="Arial" charset="0"/>
              </a:rPr>
              <a:t>Limiting layers, unlevel laterals, broken pipes, clogs</a:t>
            </a:r>
          </a:p>
          <a:p>
            <a:pPr lvl="1">
              <a:spcAft>
                <a:spcPts val="1800"/>
              </a:spcAft>
              <a:buClr>
                <a:srgbClr val="3C6EB4"/>
              </a:buClr>
              <a:buFontTx/>
              <a:buChar char="•"/>
            </a:pPr>
            <a:r>
              <a:rPr lang="en-US" altLang="en-US" sz="2800" dirty="0">
                <a:latin typeface="Arial" charset="0"/>
              </a:rPr>
              <a:t>This is a start to the investigation, be careful not to draw conclusions prior to results returning.</a:t>
            </a:r>
          </a:p>
          <a:p>
            <a:pPr lvl="1">
              <a:spcAft>
                <a:spcPts val="1800"/>
              </a:spcAft>
              <a:buClr>
                <a:srgbClr val="3C6EB4"/>
              </a:buClr>
              <a:buFontTx/>
              <a:buChar char="•"/>
            </a:pPr>
            <a:r>
              <a:rPr lang="en-US" altLang="en-US" sz="2800" dirty="0">
                <a:latin typeface="Arial" charset="0"/>
              </a:rPr>
              <a:t>Not all systems are the same, not all homes are the same, not all soils are the same… </a:t>
            </a:r>
          </a:p>
          <a:p>
            <a:pPr lvl="1">
              <a:spcAft>
                <a:spcPts val="1800"/>
              </a:spcAft>
              <a:buClr>
                <a:srgbClr val="3C6EB4"/>
              </a:buClr>
              <a:buFontTx/>
              <a:buChar char="•"/>
            </a:pPr>
            <a:r>
              <a:rPr lang="en-US" altLang="en-US" sz="2800" dirty="0">
                <a:latin typeface="Arial" charset="0"/>
              </a:rPr>
              <a:t>Slow and steady</a:t>
            </a:r>
          </a:p>
          <a:p>
            <a:pPr lvl="1">
              <a:spcAft>
                <a:spcPts val="1800"/>
              </a:spcAft>
              <a:buClr>
                <a:srgbClr val="3C6EB4"/>
              </a:buClr>
              <a:buFontTx/>
              <a:buChar char="•"/>
            </a:pPr>
            <a:r>
              <a:rPr lang="en-US" altLang="en-US" sz="2800" dirty="0">
                <a:latin typeface="Arial" charset="0"/>
              </a:rPr>
              <a:t>Confer with your team, they may have ideas or questions you did not think of</a:t>
            </a:r>
          </a:p>
          <a:p>
            <a:endParaRPr lang="en-US" dirty="0"/>
          </a:p>
        </p:txBody>
      </p:sp>
      <p:sp>
        <p:nvSpPr>
          <p:cNvPr id="4" name="Slide Number Placeholder 3">
            <a:extLst>
              <a:ext uri="{FF2B5EF4-FFF2-40B4-BE49-F238E27FC236}">
                <a16:creationId xmlns:a16="http://schemas.microsoft.com/office/drawing/2014/main" id="{3771B4EA-A8ED-4113-501F-B03488CC2AA6}"/>
              </a:ext>
            </a:extLst>
          </p:cNvPr>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693182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Hydraulic Overload: IF water use records are available: how do they compare to the design flow?</a:t>
            </a:r>
          </a:p>
          <a:p>
            <a:r>
              <a:rPr lang="en-US" dirty="0"/>
              <a:t>
[Sources]
- https://www.epa.gov/septic/resolving-septic-system-malfunctions
- https://content.ces.ncsu.edu/why-do-septic-systems-fail
- https://doh.wa.gov/sites/default/files/legacy/Documents/Pubs//337-099.pdf (clogging layer/HLR discussion)
  </a:t>
            </a:r>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[Sources]
- https://content.ces.ncsu.edu/why-do-septic-systems-fail (water overload, filter cleaning, damage)
- https://kingcounty.gov/en/dept/dph/health-safety/environmental-health/on-site-sewage-systems/maintaining-your-system/sewage-spills-septic-system-failure/ (dye tests used to confirm surfacing sewage source)
- https://www.revisor.mn.gov/rules/7080.1500/ (compliance criteria examples)
  </a:t>
            </a:r>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BC3EA-1CCC-0BD5-162B-97630FF56F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F56B85-CA55-39BC-31C4-6FD5E97013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2846E1-3A34-EEE5-71B4-807A03A8FFF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0DD55CD-448E-494D-0E02-98CCB2FE6F3C}"/>
              </a:ext>
            </a:extLst>
          </p:cNvPr>
          <p:cNvSpPr>
            <a:spLocks noGrp="1"/>
          </p:cNvSpPr>
          <p:nvPr>
            <p:ph type="sldNum" sz="quarter" idx="10"/>
          </p:nvPr>
        </p:nvSpPr>
        <p:spPr/>
        <p:txBody>
          <a:bodyPr/>
          <a:lstStyle/>
          <a:p>
            <a:fld id="{F7021451-1387-4CA6-816F-3879F97B5CBC}" type="slidenum">
              <a:rPr lang="en-US"/>
              <a:t>4</a:t>
            </a:fld>
            <a:endParaRPr lang="en-US" dirty="0"/>
          </a:p>
        </p:txBody>
      </p:sp>
    </p:spTree>
    <p:extLst>
      <p:ext uri="{BB962C8B-B14F-4D97-AF65-F5344CB8AC3E}">
        <p14:creationId xmlns:p14="http://schemas.microsoft.com/office/powerpoint/2010/main" val="10511213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Submit Labs </a:t>
            </a:r>
          </a:p>
          <a:p>
            <a:pPr marL="0" indent="0">
              <a:buNone/>
            </a:pPr>
            <a:r>
              <a:rPr lang="en-US" dirty="0"/>
              <a:t>- Effluent Samples - the basic labs are BOD, TSS, FOG, pH, DO,</a:t>
            </a:r>
          </a:p>
          <a:p>
            <a:pPr marL="628650" lvl="1" indent="-171450">
              <a:buFontTx/>
              <a:buChar char="-"/>
            </a:pPr>
            <a:r>
              <a:rPr lang="en-US" dirty="0"/>
              <a:t>If suspected water softer – dissolved metals (sodium)</a:t>
            </a:r>
          </a:p>
          <a:p>
            <a:pPr marL="628650" lvl="1" indent="-171450">
              <a:buFontTx/>
              <a:buChar char="-"/>
            </a:pPr>
            <a:r>
              <a:rPr lang="en-US" dirty="0"/>
              <a:t>If suspected soaps – surfactants </a:t>
            </a:r>
          </a:p>
          <a:p>
            <a:pPr marL="171450" lvl="0" indent="-171450">
              <a:buFontTx/>
              <a:buChar char="-"/>
            </a:pPr>
            <a:r>
              <a:rPr lang="en-US" dirty="0"/>
              <a:t>Sand Sieve – </a:t>
            </a:r>
          </a:p>
          <a:p>
            <a:pPr marL="628650" lvl="1" indent="-171450">
              <a:buFontTx/>
              <a:buChar char="-"/>
            </a:pPr>
            <a:r>
              <a:rPr lang="en-US" dirty="0"/>
              <a:t>Manufacture specified sand</a:t>
            </a:r>
          </a:p>
          <a:p>
            <a:pPr marL="628650" lvl="1" indent="-171450">
              <a:buFontTx/>
              <a:buChar char="-"/>
            </a:pPr>
            <a:r>
              <a:rPr lang="en-US" dirty="0"/>
              <a:t>Fill Package Sand – Most states have specifications</a:t>
            </a:r>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1FA34-A4A2-BC41-7878-FECB79D14C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645740-9996-A3B3-D248-3FDE5C94DA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178FA5-DA8D-D19B-5576-A1BB9F12625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2E58C24-8F53-F849-F57D-222875FCA451}"/>
              </a:ext>
            </a:extLst>
          </p:cNvPr>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9385487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F5554-9927-3C15-BC18-5C6BFD31C5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AB04DE-036D-DC82-C3A5-2D8BAD9098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10039D-B134-E404-94AA-3EF5F86BD35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675FDD7-4685-2CF4-DE70-A64926AC076E}"/>
              </a:ext>
            </a:extLst>
          </p:cNvPr>
          <p:cNvSpPr>
            <a:spLocks noGrp="1"/>
          </p:cNvSpPr>
          <p:nvPr>
            <p:ph type="sldNum" sz="quarter" idx="10"/>
          </p:nvPr>
        </p:nvSpPr>
        <p:spPr/>
        <p:txBody>
          <a:bodyPr/>
          <a:lstStyle/>
          <a:p>
            <a:fld id="{F7021451-1387-4CA6-816F-3879F97B5CBC}" type="slidenum">
              <a:rPr lang="en-US"/>
              <a:t>42</a:t>
            </a:fld>
            <a:endParaRPr lang="en-US"/>
          </a:p>
        </p:txBody>
      </p:sp>
    </p:spTree>
    <p:extLst>
      <p:ext uri="{BB962C8B-B14F-4D97-AF65-F5344CB8AC3E}">
        <p14:creationId xmlns:p14="http://schemas.microsoft.com/office/powerpoint/2010/main" val="32661438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DD0EA-0417-2891-AEBE-6304B07DAE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CF4E5C-B0DE-154C-FD29-89CAB2BCBB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7402FE-CEC6-FC46-64FC-E53CA82DEA0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22F16CD-5D9A-17AD-F582-C610FAC6BEAC}"/>
              </a:ext>
            </a:extLst>
          </p:cNvPr>
          <p:cNvSpPr>
            <a:spLocks noGrp="1"/>
          </p:cNvSpPr>
          <p:nvPr>
            <p:ph type="sldNum" sz="quarter" idx="10"/>
          </p:nvPr>
        </p:nvSpPr>
        <p:spPr/>
        <p:txBody>
          <a:bodyPr/>
          <a:lstStyle/>
          <a:p>
            <a:fld id="{F7021451-1387-4CA6-816F-3879F97B5CBC}" type="slidenum">
              <a:rPr lang="en-US"/>
              <a:t>43</a:t>
            </a:fld>
            <a:endParaRPr lang="en-US"/>
          </a:p>
        </p:txBody>
      </p:sp>
    </p:spTree>
    <p:extLst>
      <p:ext uri="{BB962C8B-B14F-4D97-AF65-F5344CB8AC3E}">
        <p14:creationId xmlns:p14="http://schemas.microsoft.com/office/powerpoint/2010/main" val="15042279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69CF2-0AE0-020E-AB08-7FD8D626E7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A3C699-5786-D2FF-7677-F0E985FE8D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1DB101-5F80-F23D-C11D-ADCD3B6764A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C3937F5-B250-A07A-55B1-D543051ECB90}"/>
              </a:ext>
            </a:extLst>
          </p:cNvPr>
          <p:cNvSpPr>
            <a:spLocks noGrp="1"/>
          </p:cNvSpPr>
          <p:nvPr>
            <p:ph type="sldNum" sz="quarter" idx="10"/>
          </p:nvPr>
        </p:nvSpPr>
        <p:spPr/>
        <p:txBody>
          <a:bodyPr/>
          <a:lstStyle/>
          <a:p>
            <a:fld id="{F7021451-1387-4CA6-816F-3879F97B5CBC}" type="slidenum">
              <a:rPr lang="en-US"/>
              <a:t>44</a:t>
            </a:fld>
            <a:endParaRPr lang="en-US"/>
          </a:p>
        </p:txBody>
      </p:sp>
    </p:spTree>
    <p:extLst>
      <p:ext uri="{BB962C8B-B14F-4D97-AF65-F5344CB8AC3E}">
        <p14:creationId xmlns:p14="http://schemas.microsoft.com/office/powerpoint/2010/main" val="33476709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CD9E23-2239-5017-064B-9B9D0620F7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432A7C-D44D-779B-DD60-E416402F22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92125F-0CE3-AF1D-1F99-5DE70E446461}"/>
              </a:ext>
            </a:extLst>
          </p:cNvPr>
          <p:cNvSpPr>
            <a:spLocks noGrp="1"/>
          </p:cNvSpPr>
          <p:nvPr>
            <p:ph type="body" idx="1"/>
          </p:nvPr>
        </p:nvSpPr>
        <p:spPr/>
        <p:txBody>
          <a:bodyPr/>
          <a:lstStyle/>
          <a:p>
            <a:r>
              <a:rPr lang="en-US" dirty="0"/>
              <a:t>CT Estimated daily flows: 528 gpd</a:t>
            </a:r>
          </a:p>
          <a:p>
            <a:endParaRPr lang="en-US" dirty="0"/>
          </a:p>
        </p:txBody>
      </p:sp>
      <p:sp>
        <p:nvSpPr>
          <p:cNvPr id="4" name="Slide Number Placeholder 3">
            <a:extLst>
              <a:ext uri="{FF2B5EF4-FFF2-40B4-BE49-F238E27FC236}">
                <a16:creationId xmlns:a16="http://schemas.microsoft.com/office/drawing/2014/main" id="{6BE4FA2D-D0D9-5A32-DBE1-7AD44AFFD0CE}"/>
              </a:ext>
            </a:extLst>
          </p:cNvPr>
          <p:cNvSpPr>
            <a:spLocks noGrp="1"/>
          </p:cNvSpPr>
          <p:nvPr>
            <p:ph type="sldNum" sz="quarter" idx="10"/>
          </p:nvPr>
        </p:nvSpPr>
        <p:spPr/>
        <p:txBody>
          <a:bodyPr/>
          <a:lstStyle/>
          <a:p>
            <a:fld id="{F7021451-1387-4CA6-816F-3879F97B5CBC}" type="slidenum">
              <a:rPr lang="en-US"/>
              <a:t>45</a:t>
            </a:fld>
            <a:endParaRPr lang="en-US"/>
          </a:p>
        </p:txBody>
      </p:sp>
    </p:spTree>
    <p:extLst>
      <p:ext uri="{BB962C8B-B14F-4D97-AF65-F5344CB8AC3E}">
        <p14:creationId xmlns:p14="http://schemas.microsoft.com/office/powerpoint/2010/main" val="14784424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46C9B-501F-F920-89AE-5B1351A167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CDCA26-3CC8-AC61-9AA5-C2BDF34BC4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F0B8D2-45B6-C446-60B2-3650EDFFE475}"/>
              </a:ext>
            </a:extLst>
          </p:cNvPr>
          <p:cNvSpPr>
            <a:spLocks noGrp="1"/>
          </p:cNvSpPr>
          <p:nvPr>
            <p:ph type="body" idx="1"/>
          </p:nvPr>
        </p:nvSpPr>
        <p:spPr/>
        <p:txBody>
          <a:bodyPr/>
          <a:lstStyle/>
          <a:p>
            <a:r>
              <a:rPr lang="en-US" dirty="0"/>
              <a:t>Is this suspicious?</a:t>
            </a:r>
          </a:p>
        </p:txBody>
      </p:sp>
      <p:sp>
        <p:nvSpPr>
          <p:cNvPr id="4" name="Slide Number Placeholder 3">
            <a:extLst>
              <a:ext uri="{FF2B5EF4-FFF2-40B4-BE49-F238E27FC236}">
                <a16:creationId xmlns:a16="http://schemas.microsoft.com/office/drawing/2014/main" id="{30C02760-9E2F-CFA8-5ABA-A8FB4BA359FE}"/>
              </a:ext>
            </a:extLst>
          </p:cNvPr>
          <p:cNvSpPr>
            <a:spLocks noGrp="1"/>
          </p:cNvSpPr>
          <p:nvPr>
            <p:ph type="sldNum" sz="quarter" idx="10"/>
          </p:nvPr>
        </p:nvSpPr>
        <p:spPr/>
        <p:txBody>
          <a:bodyPr/>
          <a:lstStyle/>
          <a:p>
            <a:fld id="{F7021451-1387-4CA6-816F-3879F97B5CBC}" type="slidenum">
              <a:rPr lang="en-US"/>
              <a:t>46</a:t>
            </a:fld>
            <a:endParaRPr lang="en-US"/>
          </a:p>
        </p:txBody>
      </p:sp>
    </p:spTree>
    <p:extLst>
      <p:ext uri="{BB962C8B-B14F-4D97-AF65-F5344CB8AC3E}">
        <p14:creationId xmlns:p14="http://schemas.microsoft.com/office/powerpoint/2010/main" val="20786179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B9A77-5954-768E-64E6-ED81A198F5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14FBB6-5FCA-3A07-CB6E-4B03FB1C14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BFCF9B-CB91-5F63-3F02-4CF1C79EBD95}"/>
              </a:ext>
            </a:extLst>
          </p:cNvPr>
          <p:cNvSpPr>
            <a:spLocks noGrp="1"/>
          </p:cNvSpPr>
          <p:nvPr>
            <p:ph type="body" idx="1"/>
          </p:nvPr>
        </p:nvSpPr>
        <p:spPr/>
        <p:txBody>
          <a:bodyPr/>
          <a:lstStyle/>
          <a:p>
            <a:r>
              <a:rPr lang="en-US" dirty="0"/>
              <a:t>Clearly this site has some history</a:t>
            </a:r>
          </a:p>
          <a:p>
            <a:endParaRPr lang="en-US" dirty="0"/>
          </a:p>
        </p:txBody>
      </p:sp>
      <p:sp>
        <p:nvSpPr>
          <p:cNvPr id="4" name="Slide Number Placeholder 3">
            <a:extLst>
              <a:ext uri="{FF2B5EF4-FFF2-40B4-BE49-F238E27FC236}">
                <a16:creationId xmlns:a16="http://schemas.microsoft.com/office/drawing/2014/main" id="{071D5B43-2314-848C-DCF3-87E95AB2C945}"/>
              </a:ext>
            </a:extLst>
          </p:cNvPr>
          <p:cNvSpPr>
            <a:spLocks noGrp="1"/>
          </p:cNvSpPr>
          <p:nvPr>
            <p:ph type="sldNum" sz="quarter" idx="10"/>
          </p:nvPr>
        </p:nvSpPr>
        <p:spPr/>
        <p:txBody>
          <a:bodyPr/>
          <a:lstStyle/>
          <a:p>
            <a:fld id="{F7021451-1387-4CA6-816F-3879F97B5CBC}" type="slidenum">
              <a:rPr lang="en-US"/>
              <a:t>47</a:t>
            </a:fld>
            <a:endParaRPr lang="en-US"/>
          </a:p>
        </p:txBody>
      </p:sp>
    </p:spTree>
    <p:extLst>
      <p:ext uri="{BB962C8B-B14F-4D97-AF65-F5344CB8AC3E}">
        <p14:creationId xmlns:p14="http://schemas.microsoft.com/office/powerpoint/2010/main" val="7991106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B11AD-C3AD-CA37-7E08-E2B228F934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A09242-A714-50E4-52B8-CA820D827C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090184-DC3C-DF68-F018-5B4D37B09EEE}"/>
              </a:ext>
            </a:extLst>
          </p:cNvPr>
          <p:cNvSpPr>
            <a:spLocks noGrp="1"/>
          </p:cNvSpPr>
          <p:nvPr>
            <p:ph type="body" idx="1"/>
          </p:nvPr>
        </p:nvSpPr>
        <p:spPr/>
        <p:txBody>
          <a:bodyPr/>
          <a:lstStyle/>
          <a:p>
            <a:r>
              <a:rPr lang="en-US" dirty="0"/>
              <a:t>CT Estimated daily flows: 528 gpd</a:t>
            </a:r>
          </a:p>
          <a:p>
            <a:endParaRPr lang="en-US" dirty="0"/>
          </a:p>
        </p:txBody>
      </p:sp>
      <p:sp>
        <p:nvSpPr>
          <p:cNvPr id="4" name="Slide Number Placeholder 3">
            <a:extLst>
              <a:ext uri="{FF2B5EF4-FFF2-40B4-BE49-F238E27FC236}">
                <a16:creationId xmlns:a16="http://schemas.microsoft.com/office/drawing/2014/main" id="{9EAB6EE5-F18D-B138-5320-4E31988919AB}"/>
              </a:ext>
            </a:extLst>
          </p:cNvPr>
          <p:cNvSpPr>
            <a:spLocks noGrp="1"/>
          </p:cNvSpPr>
          <p:nvPr>
            <p:ph type="sldNum" sz="quarter" idx="10"/>
          </p:nvPr>
        </p:nvSpPr>
        <p:spPr/>
        <p:txBody>
          <a:bodyPr/>
          <a:lstStyle/>
          <a:p>
            <a:fld id="{F7021451-1387-4CA6-816F-3879F97B5CBC}" type="slidenum">
              <a:rPr lang="en-US"/>
              <a:t>48</a:t>
            </a:fld>
            <a:endParaRPr lang="en-US"/>
          </a:p>
        </p:txBody>
      </p:sp>
    </p:spTree>
    <p:extLst>
      <p:ext uri="{BB962C8B-B14F-4D97-AF65-F5344CB8AC3E}">
        <p14:creationId xmlns:p14="http://schemas.microsoft.com/office/powerpoint/2010/main" val="213012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427E4-8C9B-3F3F-5570-E9A81A3D5D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E866A0-84F9-4198-D450-DFA9AA0A31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FBCA3B-AA19-BF78-76FB-57385E3589C5}"/>
              </a:ext>
            </a:extLst>
          </p:cNvPr>
          <p:cNvSpPr>
            <a:spLocks noGrp="1"/>
          </p:cNvSpPr>
          <p:nvPr>
            <p:ph type="body" idx="1"/>
          </p:nvPr>
        </p:nvSpPr>
        <p:spPr/>
        <p:txBody>
          <a:bodyPr/>
          <a:lstStyle/>
          <a:p>
            <a:r>
              <a:rPr lang="en-US" dirty="0"/>
              <a:t>CT Estimated daily flows: 528 gpd</a:t>
            </a:r>
          </a:p>
          <a:p>
            <a:endParaRPr lang="en-US" dirty="0"/>
          </a:p>
        </p:txBody>
      </p:sp>
      <p:sp>
        <p:nvSpPr>
          <p:cNvPr id="4" name="Slide Number Placeholder 3">
            <a:extLst>
              <a:ext uri="{FF2B5EF4-FFF2-40B4-BE49-F238E27FC236}">
                <a16:creationId xmlns:a16="http://schemas.microsoft.com/office/drawing/2014/main" id="{5D08EEBD-CE1D-D4FB-3A38-5693B0E16B1E}"/>
              </a:ext>
            </a:extLst>
          </p:cNvPr>
          <p:cNvSpPr>
            <a:spLocks noGrp="1"/>
          </p:cNvSpPr>
          <p:nvPr>
            <p:ph type="sldNum" sz="quarter" idx="10"/>
          </p:nvPr>
        </p:nvSpPr>
        <p:spPr/>
        <p:txBody>
          <a:bodyPr/>
          <a:lstStyle/>
          <a:p>
            <a:fld id="{F7021451-1387-4CA6-816F-3879F97B5CBC}" type="slidenum">
              <a:rPr lang="en-US"/>
              <a:t>49</a:t>
            </a:fld>
            <a:endParaRPr lang="en-US"/>
          </a:p>
        </p:txBody>
      </p:sp>
    </p:spTree>
    <p:extLst>
      <p:ext uri="{BB962C8B-B14F-4D97-AF65-F5344CB8AC3E}">
        <p14:creationId xmlns:p14="http://schemas.microsoft.com/office/powerpoint/2010/main" val="2161344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60ADC-28D0-CC65-2300-795DA81017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11BEE5-1CEF-F24F-3C2D-F2E8D98A1C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F220BF-3C60-4734-EB93-666C5CD047F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B09DDDD-7693-1E81-D7F9-83128CB1A2E3}"/>
              </a:ext>
            </a:extLst>
          </p:cNvPr>
          <p:cNvSpPr>
            <a:spLocks noGrp="1"/>
          </p:cNvSpPr>
          <p:nvPr>
            <p:ph type="sldNum" sz="quarter" idx="10"/>
          </p:nvPr>
        </p:nvSpPr>
        <p:spPr/>
        <p:txBody>
          <a:bodyPr/>
          <a:lstStyle/>
          <a:p>
            <a:fld id="{F7021451-1387-4CA6-816F-3879F97B5CBC}" type="slidenum">
              <a:rPr lang="en-US"/>
              <a:t>5</a:t>
            </a:fld>
            <a:endParaRPr lang="en-US" dirty="0"/>
          </a:p>
        </p:txBody>
      </p:sp>
    </p:spTree>
    <p:extLst>
      <p:ext uri="{BB962C8B-B14F-4D97-AF65-F5344CB8AC3E}">
        <p14:creationId xmlns:p14="http://schemas.microsoft.com/office/powerpoint/2010/main" val="30307112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08B23-C3E5-4A3E-735C-6AB1BD3D23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84FBA1-C7F1-3976-8243-CC6D2A45F9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428E55-4F10-ECB8-402F-D8E94F3AEFCA}"/>
              </a:ext>
            </a:extLst>
          </p:cNvPr>
          <p:cNvSpPr>
            <a:spLocks noGrp="1"/>
          </p:cNvSpPr>
          <p:nvPr>
            <p:ph type="body" idx="1"/>
          </p:nvPr>
        </p:nvSpPr>
        <p:spPr/>
        <p:txBody>
          <a:bodyPr/>
          <a:lstStyle/>
          <a:p>
            <a:r>
              <a:rPr lang="en-US" dirty="0"/>
              <a:t>CT Estimated daily flows: 528 gpd</a:t>
            </a:r>
          </a:p>
          <a:p>
            <a:endParaRPr lang="en-US" dirty="0"/>
          </a:p>
        </p:txBody>
      </p:sp>
      <p:sp>
        <p:nvSpPr>
          <p:cNvPr id="4" name="Slide Number Placeholder 3">
            <a:extLst>
              <a:ext uri="{FF2B5EF4-FFF2-40B4-BE49-F238E27FC236}">
                <a16:creationId xmlns:a16="http://schemas.microsoft.com/office/drawing/2014/main" id="{7C70E5AD-B6E1-55FF-FAFE-5BCDF22220CA}"/>
              </a:ext>
            </a:extLst>
          </p:cNvPr>
          <p:cNvSpPr>
            <a:spLocks noGrp="1"/>
          </p:cNvSpPr>
          <p:nvPr>
            <p:ph type="sldNum" sz="quarter" idx="10"/>
          </p:nvPr>
        </p:nvSpPr>
        <p:spPr/>
        <p:txBody>
          <a:bodyPr/>
          <a:lstStyle/>
          <a:p>
            <a:fld id="{F7021451-1387-4CA6-816F-3879F97B5CBC}" type="slidenum">
              <a:rPr lang="en-US"/>
              <a:t>50</a:t>
            </a:fld>
            <a:endParaRPr lang="en-US"/>
          </a:p>
        </p:txBody>
      </p:sp>
    </p:spTree>
    <p:extLst>
      <p:ext uri="{BB962C8B-B14F-4D97-AF65-F5344CB8AC3E}">
        <p14:creationId xmlns:p14="http://schemas.microsoft.com/office/powerpoint/2010/main" val="6083125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33C16-AE27-D6A3-D287-8FDF791C77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E9C8E8-E683-CFFA-9040-98D024ACAB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2729A4-BFEC-8508-93A6-9385A64B64F1}"/>
              </a:ext>
            </a:extLst>
          </p:cNvPr>
          <p:cNvSpPr>
            <a:spLocks noGrp="1"/>
          </p:cNvSpPr>
          <p:nvPr>
            <p:ph type="body" idx="1"/>
          </p:nvPr>
        </p:nvSpPr>
        <p:spPr/>
        <p:txBody>
          <a:bodyPr/>
          <a:lstStyle/>
          <a:p>
            <a:r>
              <a:rPr lang="en-US" dirty="0"/>
              <a:t>CT Estimated daily flows: 528 gpd</a:t>
            </a:r>
          </a:p>
          <a:p>
            <a:endParaRPr lang="en-US" dirty="0"/>
          </a:p>
        </p:txBody>
      </p:sp>
      <p:sp>
        <p:nvSpPr>
          <p:cNvPr id="4" name="Slide Number Placeholder 3">
            <a:extLst>
              <a:ext uri="{FF2B5EF4-FFF2-40B4-BE49-F238E27FC236}">
                <a16:creationId xmlns:a16="http://schemas.microsoft.com/office/drawing/2014/main" id="{8815C099-8798-A2E0-90A0-3751E93CBB3E}"/>
              </a:ext>
            </a:extLst>
          </p:cNvPr>
          <p:cNvSpPr>
            <a:spLocks noGrp="1"/>
          </p:cNvSpPr>
          <p:nvPr>
            <p:ph type="sldNum" sz="quarter" idx="10"/>
          </p:nvPr>
        </p:nvSpPr>
        <p:spPr/>
        <p:txBody>
          <a:bodyPr/>
          <a:lstStyle/>
          <a:p>
            <a:fld id="{F7021451-1387-4CA6-816F-3879F97B5CBC}" type="slidenum">
              <a:rPr lang="en-US"/>
              <a:t>51</a:t>
            </a:fld>
            <a:endParaRPr lang="en-US"/>
          </a:p>
        </p:txBody>
      </p:sp>
    </p:spTree>
    <p:extLst>
      <p:ext uri="{BB962C8B-B14F-4D97-AF65-F5344CB8AC3E}">
        <p14:creationId xmlns:p14="http://schemas.microsoft.com/office/powerpoint/2010/main" val="27959236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3B7496-768E-D488-264E-C96ECD90C6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3187CD-6E85-B142-51C6-3323AC4B25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D4765E-9595-6428-BE4A-93E9DF478F01}"/>
              </a:ext>
            </a:extLst>
          </p:cNvPr>
          <p:cNvSpPr>
            <a:spLocks noGrp="1"/>
          </p:cNvSpPr>
          <p:nvPr>
            <p:ph type="body" idx="1"/>
          </p:nvPr>
        </p:nvSpPr>
        <p:spPr/>
        <p:txBody>
          <a:bodyPr/>
          <a:lstStyle/>
          <a:p>
            <a:r>
              <a:rPr lang="en-US" dirty="0"/>
              <a:t>Hydraulic Overload, no evidence of stormwater intrusion</a:t>
            </a:r>
          </a:p>
          <a:p>
            <a:r>
              <a:rPr lang="en-US" dirty="0"/>
              <a:t>No evidence of solids/FOG bypassing tank</a:t>
            </a:r>
          </a:p>
          <a:p>
            <a:r>
              <a:rPr lang="en-US" dirty="0"/>
              <a:t>Poor Distribution – mildly unlevel</a:t>
            </a:r>
          </a:p>
          <a:p>
            <a:r>
              <a:rPr lang="en-US" dirty="0"/>
              <a:t>Physical Damage – Yes, likely compaction, no crushed pipe</a:t>
            </a:r>
          </a:p>
          <a:p>
            <a:r>
              <a:rPr lang="en-US" dirty="0"/>
              <a:t>Site issues – Yes
  </a:t>
            </a:r>
          </a:p>
        </p:txBody>
      </p:sp>
      <p:sp>
        <p:nvSpPr>
          <p:cNvPr id="4" name="Slide Number Placeholder 3">
            <a:extLst>
              <a:ext uri="{FF2B5EF4-FFF2-40B4-BE49-F238E27FC236}">
                <a16:creationId xmlns:a16="http://schemas.microsoft.com/office/drawing/2014/main" id="{67B84412-F02D-622C-C850-8BB17E7FF3B0}"/>
              </a:ext>
            </a:extLst>
          </p:cNvPr>
          <p:cNvSpPr>
            <a:spLocks noGrp="1"/>
          </p:cNvSpPr>
          <p:nvPr>
            <p:ph type="sldNum" sz="quarter" idx="10"/>
          </p:nvPr>
        </p:nvSpPr>
        <p:spPr/>
        <p:txBody>
          <a:bodyPr/>
          <a:lstStyle/>
          <a:p>
            <a:fld id="{F7021451-1387-4CA6-816F-3879F97B5CBC}" type="slidenum">
              <a:rPr lang="en-US"/>
              <a:t>52</a:t>
            </a:fld>
            <a:endParaRPr lang="en-US"/>
          </a:p>
        </p:txBody>
      </p:sp>
    </p:spTree>
    <p:extLst>
      <p:ext uri="{BB962C8B-B14F-4D97-AF65-F5344CB8AC3E}">
        <p14:creationId xmlns:p14="http://schemas.microsoft.com/office/powerpoint/2010/main" val="25952516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82AE8-0AC2-0EFD-BA40-F6A8662C0D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917D5B-E895-8BA3-A6CB-1310768531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B26E91-7D60-4C17-8D41-44D4FBB01847}"/>
              </a:ext>
            </a:extLst>
          </p:cNvPr>
          <p:cNvSpPr>
            <a:spLocks noGrp="1"/>
          </p:cNvSpPr>
          <p:nvPr>
            <p:ph type="body" idx="1"/>
          </p:nvPr>
        </p:nvSpPr>
        <p:spPr/>
        <p:txBody>
          <a:bodyPr/>
          <a:lstStyle/>
          <a:p>
            <a:r>
              <a:rPr lang="en-US" dirty="0"/>
              <a:t>Water Audit – family uses lots of water</a:t>
            </a:r>
          </a:p>
          <a:p>
            <a:r>
              <a:rPr lang="en-US" dirty="0"/>
              <a:t>D-Box was level</a:t>
            </a:r>
          </a:p>
          <a:p>
            <a:r>
              <a:rPr lang="en-US" dirty="0"/>
              <a:t>Jetted lines showed small deviations &lt;2 inches</a:t>
            </a:r>
          </a:p>
          <a:p>
            <a:r>
              <a:rPr lang="en-US" dirty="0"/>
              <a:t>
  </a:t>
            </a:r>
          </a:p>
        </p:txBody>
      </p:sp>
      <p:sp>
        <p:nvSpPr>
          <p:cNvPr id="4" name="Slide Number Placeholder 3">
            <a:extLst>
              <a:ext uri="{FF2B5EF4-FFF2-40B4-BE49-F238E27FC236}">
                <a16:creationId xmlns:a16="http://schemas.microsoft.com/office/drawing/2014/main" id="{A768DC09-6C6E-BBE6-8730-3FB847B53F60}"/>
              </a:ext>
            </a:extLst>
          </p:cNvPr>
          <p:cNvSpPr>
            <a:spLocks noGrp="1"/>
          </p:cNvSpPr>
          <p:nvPr>
            <p:ph type="sldNum" sz="quarter" idx="10"/>
          </p:nvPr>
        </p:nvSpPr>
        <p:spPr/>
        <p:txBody>
          <a:bodyPr/>
          <a:lstStyle/>
          <a:p>
            <a:fld id="{F7021451-1387-4CA6-816F-3879F97B5CBC}" type="slidenum">
              <a:rPr lang="en-US"/>
              <a:t>53</a:t>
            </a:fld>
            <a:endParaRPr lang="en-US"/>
          </a:p>
        </p:txBody>
      </p:sp>
    </p:spTree>
    <p:extLst>
      <p:ext uri="{BB962C8B-B14F-4D97-AF65-F5344CB8AC3E}">
        <p14:creationId xmlns:p14="http://schemas.microsoft.com/office/powerpoint/2010/main" val="1983663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9FF39-09B7-3E8D-0A40-B7B82A85AD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D8714B-BB18-5663-2D73-A6F907716C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FDBB7F-0563-DDC1-A41E-72BE5B31823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5F52AF1-D263-AB99-7548-1720B5D203D4}"/>
              </a:ext>
            </a:extLst>
          </p:cNvPr>
          <p:cNvSpPr>
            <a:spLocks noGrp="1"/>
          </p:cNvSpPr>
          <p:nvPr>
            <p:ph type="sldNum" sz="quarter" idx="10"/>
          </p:nvPr>
        </p:nvSpPr>
        <p:spPr/>
        <p:txBody>
          <a:bodyPr/>
          <a:lstStyle/>
          <a:p>
            <a:fld id="{F7021451-1387-4CA6-816F-3879F97B5CBC}" type="slidenum">
              <a:rPr lang="en-US"/>
              <a:t>54</a:t>
            </a:fld>
            <a:endParaRPr lang="en-US"/>
          </a:p>
        </p:txBody>
      </p:sp>
    </p:spTree>
    <p:extLst>
      <p:ext uri="{BB962C8B-B14F-4D97-AF65-F5344CB8AC3E}">
        <p14:creationId xmlns:p14="http://schemas.microsoft.com/office/powerpoint/2010/main" val="36201921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1F856-CE2C-E127-0B0F-CED4CD71C7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C7D949-C9AE-BCDF-46AE-1B76613C0C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F8881F-903C-25E4-4594-CEE2A57A114D}"/>
              </a:ext>
            </a:extLst>
          </p:cNvPr>
          <p:cNvSpPr>
            <a:spLocks noGrp="1"/>
          </p:cNvSpPr>
          <p:nvPr>
            <p:ph type="body" idx="1"/>
          </p:nvPr>
        </p:nvSpPr>
        <p:spPr/>
        <p:txBody>
          <a:bodyPr/>
          <a:lstStyle/>
          <a:p>
            <a:pPr marL="228600" indent="-228600">
              <a:buAutoNum type="arabicPeriod"/>
            </a:pPr>
            <a:r>
              <a:rPr lang="en-US" dirty="0"/>
              <a:t>Submit Labs – </a:t>
            </a:r>
          </a:p>
          <a:p>
            <a:pPr marL="0" indent="0">
              <a:buNone/>
            </a:pPr>
            <a:r>
              <a:rPr lang="en-US" dirty="0"/>
              <a:t>- Effluent Samples - the basic labs are BOD, TSS, FOG, pH, DO,</a:t>
            </a:r>
          </a:p>
          <a:p>
            <a:pPr marL="628650" lvl="1" indent="-171450">
              <a:buFontTx/>
              <a:buChar char="-"/>
            </a:pPr>
            <a:r>
              <a:rPr lang="en-US" dirty="0"/>
              <a:t>If suspected water softer – dissolved metals (sodium)</a:t>
            </a:r>
          </a:p>
          <a:p>
            <a:pPr marL="628650" lvl="1" indent="-171450">
              <a:buFontTx/>
              <a:buChar char="-"/>
            </a:pPr>
            <a:r>
              <a:rPr lang="en-US" dirty="0"/>
              <a:t>If suspected soaps – surfactants </a:t>
            </a:r>
          </a:p>
          <a:p>
            <a:pPr marL="171450" lvl="0" indent="-171450">
              <a:buFontTx/>
              <a:buChar char="-"/>
            </a:pPr>
            <a:r>
              <a:rPr lang="en-US" dirty="0"/>
              <a:t>Sand Sieve – </a:t>
            </a:r>
          </a:p>
          <a:p>
            <a:pPr marL="628650" lvl="1" indent="-171450">
              <a:buFontTx/>
              <a:buChar char="-"/>
            </a:pPr>
            <a:r>
              <a:rPr lang="en-US" dirty="0"/>
              <a:t>Manufacture specified sand</a:t>
            </a:r>
          </a:p>
          <a:p>
            <a:pPr marL="628650" lvl="1" indent="-171450">
              <a:buFontTx/>
              <a:buChar char="-"/>
            </a:pPr>
            <a:r>
              <a:rPr lang="en-US" dirty="0"/>
              <a:t>Fill Package Sand – Most states have specifications</a:t>
            </a:r>
          </a:p>
        </p:txBody>
      </p:sp>
      <p:sp>
        <p:nvSpPr>
          <p:cNvPr id="4" name="Slide Number Placeholder 3">
            <a:extLst>
              <a:ext uri="{FF2B5EF4-FFF2-40B4-BE49-F238E27FC236}">
                <a16:creationId xmlns:a16="http://schemas.microsoft.com/office/drawing/2014/main" id="{9773F37E-DDE7-BE8A-0FD6-D27AC0B8CD6E}"/>
              </a:ext>
            </a:extLst>
          </p:cNvPr>
          <p:cNvSpPr>
            <a:spLocks noGrp="1"/>
          </p:cNvSpPr>
          <p:nvPr>
            <p:ph type="sldNum" sz="quarter" idx="10"/>
          </p:nvPr>
        </p:nvSpPr>
        <p:spPr/>
        <p:txBody>
          <a:bodyPr/>
          <a:lstStyle/>
          <a:p>
            <a:fld id="{F7021451-1387-4CA6-816F-3879F97B5CBC}" type="slidenum">
              <a:rPr lang="en-US"/>
              <a:t>55</a:t>
            </a:fld>
            <a:endParaRPr lang="en-US"/>
          </a:p>
        </p:txBody>
      </p:sp>
    </p:spTree>
    <p:extLst>
      <p:ext uri="{BB962C8B-B14F-4D97-AF65-F5344CB8AC3E}">
        <p14:creationId xmlns:p14="http://schemas.microsoft.com/office/powerpoint/2010/main" val="120975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C54D9-09E9-8817-594B-2A22760214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21680B-6BE1-0DDC-E850-5F320B7CEE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6280A4-CE0B-0948-B9AB-FBB80A16FEC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New field was sufficient for entire house: Why did we save the old system?</a:t>
            </a:r>
          </a:p>
          <a:p>
            <a:endParaRPr lang="en-US" dirty="0"/>
          </a:p>
          <a:p>
            <a:endParaRPr lang="en-US" dirty="0"/>
          </a:p>
        </p:txBody>
      </p:sp>
      <p:sp>
        <p:nvSpPr>
          <p:cNvPr id="4" name="Slide Number Placeholder 3">
            <a:extLst>
              <a:ext uri="{FF2B5EF4-FFF2-40B4-BE49-F238E27FC236}">
                <a16:creationId xmlns:a16="http://schemas.microsoft.com/office/drawing/2014/main" id="{1D85CB07-2B5E-C7D2-7D05-FCA436080CFD}"/>
              </a:ext>
            </a:extLst>
          </p:cNvPr>
          <p:cNvSpPr>
            <a:spLocks noGrp="1"/>
          </p:cNvSpPr>
          <p:nvPr>
            <p:ph type="sldNum" sz="quarter" idx="10"/>
          </p:nvPr>
        </p:nvSpPr>
        <p:spPr/>
        <p:txBody>
          <a:bodyPr/>
          <a:lstStyle/>
          <a:p>
            <a:fld id="{F7021451-1387-4CA6-816F-3879F97B5CBC}" type="slidenum">
              <a:rPr lang="en-US"/>
              <a:t>56</a:t>
            </a:fld>
            <a:endParaRPr lang="en-US"/>
          </a:p>
        </p:txBody>
      </p:sp>
    </p:spTree>
    <p:extLst>
      <p:ext uri="{BB962C8B-B14F-4D97-AF65-F5344CB8AC3E}">
        <p14:creationId xmlns:p14="http://schemas.microsoft.com/office/powerpoint/2010/main" val="37338283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6CC8E-8FB7-CBE8-43BC-7DA4F21155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F6155A-CE01-2892-0A6B-D1BFAF769D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E1C976-DD9A-2C38-6544-FF81F122B5C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79FC895-1A8F-3D26-4D90-5C4151308A45}"/>
              </a:ext>
            </a:extLst>
          </p:cNvPr>
          <p:cNvSpPr>
            <a:spLocks noGrp="1"/>
          </p:cNvSpPr>
          <p:nvPr>
            <p:ph type="sldNum" sz="quarter" idx="10"/>
          </p:nvPr>
        </p:nvSpPr>
        <p:spPr/>
        <p:txBody>
          <a:bodyPr/>
          <a:lstStyle/>
          <a:p>
            <a:fld id="{F7021451-1387-4CA6-816F-3879F97B5CBC}" type="slidenum">
              <a:rPr lang="en-US"/>
              <a:t>57</a:t>
            </a:fld>
            <a:endParaRPr lang="en-US"/>
          </a:p>
        </p:txBody>
      </p:sp>
    </p:spTree>
    <p:extLst>
      <p:ext uri="{BB962C8B-B14F-4D97-AF65-F5344CB8AC3E}">
        <p14:creationId xmlns:p14="http://schemas.microsoft.com/office/powerpoint/2010/main" val="23835467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AB434-2C65-4C2C-9B34-48E146C039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48E60F-6D07-8B85-564C-A5A5070053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B33CD8-B39F-8953-B386-1D3D129E6E9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67F6A23-1E3A-DFC2-2284-6682905A4A55}"/>
              </a:ext>
            </a:extLst>
          </p:cNvPr>
          <p:cNvSpPr>
            <a:spLocks noGrp="1"/>
          </p:cNvSpPr>
          <p:nvPr>
            <p:ph type="sldNum" sz="quarter" idx="10"/>
          </p:nvPr>
        </p:nvSpPr>
        <p:spPr/>
        <p:txBody>
          <a:bodyPr/>
          <a:lstStyle/>
          <a:p>
            <a:fld id="{F7021451-1387-4CA6-816F-3879F97B5CBC}" type="slidenum">
              <a:rPr lang="en-US"/>
              <a:t>58</a:t>
            </a:fld>
            <a:endParaRPr lang="en-US"/>
          </a:p>
        </p:txBody>
      </p:sp>
    </p:spTree>
    <p:extLst>
      <p:ext uri="{BB962C8B-B14F-4D97-AF65-F5344CB8AC3E}">
        <p14:creationId xmlns:p14="http://schemas.microsoft.com/office/powerpoint/2010/main" val="7369648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67BA4-D4E5-F2FB-8A2A-E4F8501C2B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D26A24-6D76-2D09-C551-39705FD034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4F8435-0EC2-1359-CD11-E11BCB996F0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314E675-7C6C-5D1F-504C-B3C0074C5F79}"/>
              </a:ext>
            </a:extLst>
          </p:cNvPr>
          <p:cNvSpPr>
            <a:spLocks noGrp="1"/>
          </p:cNvSpPr>
          <p:nvPr>
            <p:ph type="sldNum" sz="quarter" idx="10"/>
          </p:nvPr>
        </p:nvSpPr>
        <p:spPr/>
        <p:txBody>
          <a:bodyPr/>
          <a:lstStyle/>
          <a:p>
            <a:fld id="{F7021451-1387-4CA6-816F-3879F97B5CBC}" type="slidenum">
              <a:rPr lang="en-US"/>
              <a:t>59</a:t>
            </a:fld>
            <a:endParaRPr lang="en-US"/>
          </a:p>
        </p:txBody>
      </p:sp>
    </p:spTree>
    <p:extLst>
      <p:ext uri="{BB962C8B-B14F-4D97-AF65-F5344CB8AC3E}">
        <p14:creationId xmlns:p14="http://schemas.microsoft.com/office/powerpoint/2010/main" val="184469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631E7-9858-4D7A-DC41-12A3404937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9335EA-563B-FBFB-5363-29DB0E174E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253AE5-135D-DB2C-F69B-16DAC10796FA}"/>
              </a:ext>
            </a:extLst>
          </p:cNvPr>
          <p:cNvSpPr>
            <a:spLocks noGrp="1"/>
          </p:cNvSpPr>
          <p:nvPr>
            <p:ph type="body" idx="1"/>
          </p:nvPr>
        </p:nvSpPr>
        <p:spPr/>
        <p:txBody>
          <a:bodyPr/>
          <a:lstStyle/>
          <a:p>
            <a:r>
              <a:rPr lang="en-US" dirty="0"/>
              <a:t>Should a distressed system be repaired or just replaced?</a:t>
            </a:r>
          </a:p>
          <a:p>
            <a:pPr marL="171450" indent="-171450">
              <a:buFontTx/>
              <a:buChar char="-"/>
            </a:pPr>
            <a:r>
              <a:rPr lang="en-US" dirty="0"/>
              <a:t>Old systems are just going to break eventually, just replace it.</a:t>
            </a:r>
          </a:p>
          <a:p>
            <a:pPr marL="171450" indent="-171450">
              <a:buFontTx/>
              <a:buChar char="-"/>
            </a:pPr>
            <a:r>
              <a:rPr lang="en-US" dirty="0"/>
              <a:t>Once the soils are damaged, they cannot be remediated</a:t>
            </a:r>
          </a:p>
          <a:p>
            <a:pPr marL="171450" indent="-171450">
              <a:buFontTx/>
              <a:buChar char="-"/>
            </a:pPr>
            <a:r>
              <a:rPr lang="en-US" dirty="0"/>
              <a:t>Fixes just allow the system to limp along before totally failing.</a:t>
            </a:r>
          </a:p>
          <a:p>
            <a:endParaRPr lang="en-US" dirty="0"/>
          </a:p>
        </p:txBody>
      </p:sp>
      <p:sp>
        <p:nvSpPr>
          <p:cNvPr id="4" name="Slide Number Placeholder 3">
            <a:extLst>
              <a:ext uri="{FF2B5EF4-FFF2-40B4-BE49-F238E27FC236}">
                <a16:creationId xmlns:a16="http://schemas.microsoft.com/office/drawing/2014/main" id="{8A5D4FEE-6EA4-7598-7783-9FF3818D515D}"/>
              </a:ext>
            </a:extLst>
          </p:cNvPr>
          <p:cNvSpPr>
            <a:spLocks noGrp="1"/>
          </p:cNvSpPr>
          <p:nvPr>
            <p:ph type="sldNum" sz="quarter" idx="10"/>
          </p:nvPr>
        </p:nvSpPr>
        <p:spPr/>
        <p:txBody>
          <a:bodyPr/>
          <a:lstStyle/>
          <a:p>
            <a:fld id="{F7021451-1387-4CA6-816F-3879F97B5CBC}" type="slidenum">
              <a:rPr lang="en-US"/>
              <a:t>6</a:t>
            </a:fld>
            <a:endParaRPr lang="en-US" dirty="0"/>
          </a:p>
        </p:txBody>
      </p:sp>
    </p:spTree>
    <p:extLst>
      <p:ext uri="{BB962C8B-B14F-4D97-AF65-F5344CB8AC3E}">
        <p14:creationId xmlns:p14="http://schemas.microsoft.com/office/powerpoint/2010/main" val="38176287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AB0D9-4049-6DE3-F3C2-A6125CF8B3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DC60E9-C2CB-FBC4-23C3-73BDF872A9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955AC2-8824-64C0-756B-725DE1C4EC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3F6D121-68D4-4BD3-0C28-F2295B9918E4}"/>
              </a:ext>
            </a:extLst>
          </p:cNvPr>
          <p:cNvSpPr>
            <a:spLocks noGrp="1"/>
          </p:cNvSpPr>
          <p:nvPr>
            <p:ph type="sldNum" sz="quarter" idx="10"/>
          </p:nvPr>
        </p:nvSpPr>
        <p:spPr/>
        <p:txBody>
          <a:bodyPr/>
          <a:lstStyle/>
          <a:p>
            <a:fld id="{F7021451-1387-4CA6-816F-3879F97B5CBC}" type="slidenum">
              <a:rPr lang="en-US"/>
              <a:t>60</a:t>
            </a:fld>
            <a:endParaRPr lang="en-US"/>
          </a:p>
        </p:txBody>
      </p:sp>
    </p:spTree>
    <p:extLst>
      <p:ext uri="{BB962C8B-B14F-4D97-AF65-F5344CB8AC3E}">
        <p14:creationId xmlns:p14="http://schemas.microsoft.com/office/powerpoint/2010/main" val="7276863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811F8-57D1-6F83-B189-A92EFCAB1F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B00A8C-E14E-C8E9-D870-AD96BE3DD7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2EFD9F-2CCC-8635-5C14-F48B9D87DA0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28E4F19-5DCD-6C0E-35DD-2606BFF8C759}"/>
              </a:ext>
            </a:extLst>
          </p:cNvPr>
          <p:cNvSpPr>
            <a:spLocks noGrp="1"/>
          </p:cNvSpPr>
          <p:nvPr>
            <p:ph type="sldNum" sz="quarter" idx="10"/>
          </p:nvPr>
        </p:nvSpPr>
        <p:spPr/>
        <p:txBody>
          <a:bodyPr/>
          <a:lstStyle/>
          <a:p>
            <a:fld id="{F7021451-1387-4CA6-816F-3879F97B5CBC}" type="slidenum">
              <a:rPr lang="en-US"/>
              <a:t>61</a:t>
            </a:fld>
            <a:endParaRPr lang="en-US"/>
          </a:p>
        </p:txBody>
      </p:sp>
    </p:spTree>
    <p:extLst>
      <p:ext uri="{BB962C8B-B14F-4D97-AF65-F5344CB8AC3E}">
        <p14:creationId xmlns:p14="http://schemas.microsoft.com/office/powerpoint/2010/main" val="4176385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F7654-071B-F40B-6903-49A00A09F8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411788-8B27-A99D-4856-3CAFF7F37A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B49489-F7F1-C220-1AFB-BCFD94F4006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9216C13-3F09-84EB-93D0-63653CD93A06}"/>
              </a:ext>
            </a:extLst>
          </p:cNvPr>
          <p:cNvSpPr>
            <a:spLocks noGrp="1"/>
          </p:cNvSpPr>
          <p:nvPr>
            <p:ph type="sldNum" sz="quarter" idx="10"/>
          </p:nvPr>
        </p:nvSpPr>
        <p:spPr/>
        <p:txBody>
          <a:bodyPr/>
          <a:lstStyle/>
          <a:p>
            <a:fld id="{F7021451-1387-4CA6-816F-3879F97B5CBC}" type="slidenum">
              <a:rPr lang="en-US"/>
              <a:t>62</a:t>
            </a:fld>
            <a:endParaRPr lang="en-US"/>
          </a:p>
        </p:txBody>
      </p:sp>
    </p:spTree>
    <p:extLst>
      <p:ext uri="{BB962C8B-B14F-4D97-AF65-F5344CB8AC3E}">
        <p14:creationId xmlns:p14="http://schemas.microsoft.com/office/powerpoint/2010/main" val="18649765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E35FD-E837-8806-3D4C-7A4D501A99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D9E208-01B4-6523-95DE-C76E02D223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BB7980-AB70-4D30-7AA4-D80E16708A5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0342259-572E-0C66-70FD-7AF767B53E6B}"/>
              </a:ext>
            </a:extLst>
          </p:cNvPr>
          <p:cNvSpPr>
            <a:spLocks noGrp="1"/>
          </p:cNvSpPr>
          <p:nvPr>
            <p:ph type="sldNum" sz="quarter" idx="10"/>
          </p:nvPr>
        </p:nvSpPr>
        <p:spPr/>
        <p:txBody>
          <a:bodyPr/>
          <a:lstStyle/>
          <a:p>
            <a:fld id="{F7021451-1387-4CA6-816F-3879F97B5CBC}" type="slidenum">
              <a:rPr lang="en-US"/>
              <a:t>63</a:t>
            </a:fld>
            <a:endParaRPr lang="en-US"/>
          </a:p>
        </p:txBody>
      </p:sp>
    </p:spTree>
    <p:extLst>
      <p:ext uri="{BB962C8B-B14F-4D97-AF65-F5344CB8AC3E}">
        <p14:creationId xmlns:p14="http://schemas.microsoft.com/office/powerpoint/2010/main" val="74402024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E5017-A635-0486-18F5-568E8321EB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C9B6E2-9B56-B22E-71D3-0AAECB8CB3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0269F1-B1B7-9FB9-8CD9-3C8F6108CBC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B7B1078-2525-3315-18B4-491EC0DB5041}"/>
              </a:ext>
            </a:extLst>
          </p:cNvPr>
          <p:cNvSpPr>
            <a:spLocks noGrp="1"/>
          </p:cNvSpPr>
          <p:nvPr>
            <p:ph type="sldNum" sz="quarter" idx="10"/>
          </p:nvPr>
        </p:nvSpPr>
        <p:spPr/>
        <p:txBody>
          <a:bodyPr/>
          <a:lstStyle/>
          <a:p>
            <a:fld id="{F7021451-1387-4CA6-816F-3879F97B5CBC}" type="slidenum">
              <a:rPr lang="en-US"/>
              <a:t>64</a:t>
            </a:fld>
            <a:endParaRPr lang="en-US"/>
          </a:p>
        </p:txBody>
      </p:sp>
    </p:spTree>
    <p:extLst>
      <p:ext uri="{BB962C8B-B14F-4D97-AF65-F5344CB8AC3E}">
        <p14:creationId xmlns:p14="http://schemas.microsoft.com/office/powerpoint/2010/main" val="175970801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2F4E4-2C14-6AF8-EDF8-259672F4AA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89399D-07B0-F09B-94C5-F3ACCE9CCB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ADE74A-F364-2817-9857-C302156C9D8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690F1B0-78C1-DC8C-C7E3-B5FC7D37B607}"/>
              </a:ext>
            </a:extLst>
          </p:cNvPr>
          <p:cNvSpPr>
            <a:spLocks noGrp="1"/>
          </p:cNvSpPr>
          <p:nvPr>
            <p:ph type="sldNum" sz="quarter" idx="10"/>
          </p:nvPr>
        </p:nvSpPr>
        <p:spPr/>
        <p:txBody>
          <a:bodyPr/>
          <a:lstStyle/>
          <a:p>
            <a:fld id="{F7021451-1387-4CA6-816F-3879F97B5CBC}" type="slidenum">
              <a:rPr lang="en-US"/>
              <a:t>65</a:t>
            </a:fld>
            <a:endParaRPr lang="en-US"/>
          </a:p>
        </p:txBody>
      </p:sp>
    </p:spTree>
    <p:extLst>
      <p:ext uri="{BB962C8B-B14F-4D97-AF65-F5344CB8AC3E}">
        <p14:creationId xmlns:p14="http://schemas.microsoft.com/office/powerpoint/2010/main" val="9938400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A0C5B-4253-7F69-DFE7-563CF61906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5797EC-DECD-26BC-35FC-8DB6B22FA1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4209BF-35BD-36BC-EEA1-27A42E9CE78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F097C5A-14EE-5DF1-659D-E58187007F32}"/>
              </a:ext>
            </a:extLst>
          </p:cNvPr>
          <p:cNvSpPr>
            <a:spLocks noGrp="1"/>
          </p:cNvSpPr>
          <p:nvPr>
            <p:ph type="sldNum" sz="quarter" idx="10"/>
          </p:nvPr>
        </p:nvSpPr>
        <p:spPr/>
        <p:txBody>
          <a:bodyPr/>
          <a:lstStyle/>
          <a:p>
            <a:fld id="{F7021451-1387-4CA6-816F-3879F97B5CBC}" type="slidenum">
              <a:rPr lang="en-US"/>
              <a:t>66</a:t>
            </a:fld>
            <a:endParaRPr lang="en-US"/>
          </a:p>
        </p:txBody>
      </p:sp>
    </p:spTree>
    <p:extLst>
      <p:ext uri="{BB962C8B-B14F-4D97-AF65-F5344CB8AC3E}">
        <p14:creationId xmlns:p14="http://schemas.microsoft.com/office/powerpoint/2010/main" val="14275962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74537D-1158-5CC2-3D41-FEE4D84B5B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B5CCC1-D299-8D28-E206-B59F9FD229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4CAA2F-3ED4-29B4-1062-1C04E3F68EB6}"/>
              </a:ext>
            </a:extLst>
          </p:cNvPr>
          <p:cNvSpPr>
            <a:spLocks noGrp="1"/>
          </p:cNvSpPr>
          <p:nvPr>
            <p:ph type="body" idx="1"/>
          </p:nvPr>
        </p:nvSpPr>
        <p:spPr/>
        <p:txBody>
          <a:bodyPr/>
          <a:lstStyle/>
          <a:p>
            <a:r>
              <a:rPr lang="en-US" dirty="0"/>
              <a:t>Hydraulic Overload – Yes – Why?</a:t>
            </a:r>
          </a:p>
          <a:p>
            <a:r>
              <a:rPr lang="en-US" dirty="0"/>
              <a:t>Solids/FOG – No</a:t>
            </a:r>
          </a:p>
          <a:p>
            <a:r>
              <a:rPr lang="en-US" dirty="0"/>
              <a:t>Poor Distribution: No
Heavy Biomat – Maybe?</a:t>
            </a:r>
          </a:p>
          <a:p>
            <a:r>
              <a:rPr lang="en-US" dirty="0"/>
              <a:t>Physical Damage – No</a:t>
            </a:r>
          </a:p>
          <a:p>
            <a:r>
              <a:rPr lang="en-US" dirty="0"/>
              <a:t>Site Issues - Yes</a:t>
            </a:r>
          </a:p>
        </p:txBody>
      </p:sp>
      <p:sp>
        <p:nvSpPr>
          <p:cNvPr id="4" name="Slide Number Placeholder 3">
            <a:extLst>
              <a:ext uri="{FF2B5EF4-FFF2-40B4-BE49-F238E27FC236}">
                <a16:creationId xmlns:a16="http://schemas.microsoft.com/office/drawing/2014/main" id="{A14BC372-6C25-6659-2D98-4B22AA07FF4D}"/>
              </a:ext>
            </a:extLst>
          </p:cNvPr>
          <p:cNvSpPr>
            <a:spLocks noGrp="1"/>
          </p:cNvSpPr>
          <p:nvPr>
            <p:ph type="sldNum" sz="quarter" idx="10"/>
          </p:nvPr>
        </p:nvSpPr>
        <p:spPr/>
        <p:txBody>
          <a:bodyPr/>
          <a:lstStyle/>
          <a:p>
            <a:fld id="{F7021451-1387-4CA6-816F-3879F97B5CBC}" type="slidenum">
              <a:rPr lang="en-US"/>
              <a:t>67</a:t>
            </a:fld>
            <a:endParaRPr lang="en-US"/>
          </a:p>
        </p:txBody>
      </p:sp>
    </p:spTree>
    <p:extLst>
      <p:ext uri="{BB962C8B-B14F-4D97-AF65-F5344CB8AC3E}">
        <p14:creationId xmlns:p14="http://schemas.microsoft.com/office/powerpoint/2010/main" val="76014058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83297-EFDA-627A-0EAD-BECC9FB484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CE1328-D0E8-9E92-60B0-1EA68BED40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93B3B5-2B4A-407A-0D89-9A7C09D81E88}"/>
              </a:ext>
            </a:extLst>
          </p:cNvPr>
          <p:cNvSpPr>
            <a:spLocks noGrp="1"/>
          </p:cNvSpPr>
          <p:nvPr>
            <p:ph type="body" idx="1"/>
          </p:nvPr>
        </p:nvSpPr>
        <p:spPr/>
        <p:txBody>
          <a:bodyPr/>
          <a:lstStyle/>
          <a:p>
            <a:r>
              <a:rPr lang="en-US" dirty="0"/>
              <a:t>Water audit – Maybe</a:t>
            </a:r>
          </a:p>
          <a:p>
            <a:r>
              <a:rPr lang="en-US" dirty="0"/>
              <a:t>Jet lines – if laterals were drained</a:t>
            </a:r>
          </a:p>
          <a:p>
            <a:r>
              <a:rPr lang="en-US" dirty="0"/>
              <a:t>Soil/Water table – </a:t>
            </a:r>
          </a:p>
          <a:p>
            <a:endParaRPr lang="en-US" dirty="0"/>
          </a:p>
          <a:p>
            <a:r>
              <a:rPr lang="en-US" dirty="0"/>
              <a:t>
  </a:t>
            </a:r>
          </a:p>
        </p:txBody>
      </p:sp>
      <p:sp>
        <p:nvSpPr>
          <p:cNvPr id="4" name="Slide Number Placeholder 3">
            <a:extLst>
              <a:ext uri="{FF2B5EF4-FFF2-40B4-BE49-F238E27FC236}">
                <a16:creationId xmlns:a16="http://schemas.microsoft.com/office/drawing/2014/main" id="{A03311BA-AF78-7897-CA84-1AC1DC278445}"/>
              </a:ext>
            </a:extLst>
          </p:cNvPr>
          <p:cNvSpPr>
            <a:spLocks noGrp="1"/>
          </p:cNvSpPr>
          <p:nvPr>
            <p:ph type="sldNum" sz="quarter" idx="10"/>
          </p:nvPr>
        </p:nvSpPr>
        <p:spPr/>
        <p:txBody>
          <a:bodyPr/>
          <a:lstStyle/>
          <a:p>
            <a:fld id="{F7021451-1387-4CA6-816F-3879F97B5CBC}" type="slidenum">
              <a:rPr lang="en-US"/>
              <a:t>68</a:t>
            </a:fld>
            <a:endParaRPr lang="en-US"/>
          </a:p>
        </p:txBody>
      </p:sp>
    </p:spTree>
    <p:extLst>
      <p:ext uri="{BB962C8B-B14F-4D97-AF65-F5344CB8AC3E}">
        <p14:creationId xmlns:p14="http://schemas.microsoft.com/office/powerpoint/2010/main" val="227513713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E10DF-CD94-2AFE-2193-992237DD88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35EC37-B6E0-797B-108D-D4C5B5973D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58010D-D083-D099-4B08-FECD374B88FA}"/>
              </a:ext>
            </a:extLst>
          </p:cNvPr>
          <p:cNvSpPr>
            <a:spLocks noGrp="1"/>
          </p:cNvSpPr>
          <p:nvPr>
            <p:ph type="body" idx="1"/>
          </p:nvPr>
        </p:nvSpPr>
        <p:spPr/>
        <p:txBody>
          <a:bodyPr/>
          <a:lstStyle/>
          <a:p>
            <a:r>
              <a:rPr lang="en-US" dirty="0"/>
              <a:t>Research into construction showed:</a:t>
            </a:r>
          </a:p>
        </p:txBody>
      </p:sp>
      <p:sp>
        <p:nvSpPr>
          <p:cNvPr id="4" name="Slide Number Placeholder 3">
            <a:extLst>
              <a:ext uri="{FF2B5EF4-FFF2-40B4-BE49-F238E27FC236}">
                <a16:creationId xmlns:a16="http://schemas.microsoft.com/office/drawing/2014/main" id="{DC2D4FBC-C69C-439F-3182-4E00C99152E3}"/>
              </a:ext>
            </a:extLst>
          </p:cNvPr>
          <p:cNvSpPr>
            <a:spLocks noGrp="1"/>
          </p:cNvSpPr>
          <p:nvPr>
            <p:ph type="sldNum" sz="quarter" idx="10"/>
          </p:nvPr>
        </p:nvSpPr>
        <p:spPr/>
        <p:txBody>
          <a:bodyPr/>
          <a:lstStyle/>
          <a:p>
            <a:fld id="{F7021451-1387-4CA6-816F-3879F97B5CBC}" type="slidenum">
              <a:rPr lang="en-US"/>
              <a:t>69</a:t>
            </a:fld>
            <a:endParaRPr lang="en-US"/>
          </a:p>
        </p:txBody>
      </p:sp>
    </p:spTree>
    <p:extLst>
      <p:ext uri="{BB962C8B-B14F-4D97-AF65-F5344CB8AC3E}">
        <p14:creationId xmlns:p14="http://schemas.microsoft.com/office/powerpoint/2010/main" val="3209263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Should a distressed system be repaired or just replaced?</a:t>
            </a:r>
          </a:p>
          <a:p>
            <a:pPr marL="171450" indent="-171450">
              <a:buFontTx/>
              <a:buChar char="-"/>
            </a:pPr>
            <a:r>
              <a:rPr lang="en-US" dirty="0"/>
              <a:t>Old systems are just going to break eventually, just replace it.</a:t>
            </a:r>
          </a:p>
          <a:p>
            <a:pPr marL="171450" indent="-171450">
              <a:buFontTx/>
              <a:buChar char="-"/>
            </a:pPr>
            <a:r>
              <a:rPr lang="en-US" dirty="0"/>
              <a:t>Once the soils are damaged, they cannot be remediated</a:t>
            </a:r>
          </a:p>
          <a:p>
            <a:pPr marL="171450" indent="-171450">
              <a:buFontTx/>
              <a:buChar char="-"/>
            </a:pPr>
            <a:r>
              <a:rPr lang="en-US" dirty="0"/>
              <a:t>Fixes just allow the system to limp along before totally failing.</a:t>
            </a:r>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EBC68-5388-7620-56F9-AF0F7E3861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FCFBCF-8E10-F0A7-0988-7966EDF75D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14DAFB-4E5D-2772-8952-B0740A01FEA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FA77537-4684-E299-4A37-0490D27806A2}"/>
              </a:ext>
            </a:extLst>
          </p:cNvPr>
          <p:cNvSpPr>
            <a:spLocks noGrp="1"/>
          </p:cNvSpPr>
          <p:nvPr>
            <p:ph type="sldNum" sz="quarter" idx="10"/>
          </p:nvPr>
        </p:nvSpPr>
        <p:spPr/>
        <p:txBody>
          <a:bodyPr/>
          <a:lstStyle/>
          <a:p>
            <a:fld id="{F7021451-1387-4CA6-816F-3879F97B5CBC}" type="slidenum">
              <a:rPr lang="en-US"/>
              <a:t>70</a:t>
            </a:fld>
            <a:endParaRPr lang="en-US" dirty="0"/>
          </a:p>
        </p:txBody>
      </p:sp>
    </p:spTree>
    <p:extLst>
      <p:ext uri="{BB962C8B-B14F-4D97-AF65-F5344CB8AC3E}">
        <p14:creationId xmlns:p14="http://schemas.microsoft.com/office/powerpoint/2010/main" val="274020537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E9027-7366-1C60-8B9E-6F4867307A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EBDABF-E253-D89A-46B2-01DD008628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D80456-E828-2C22-C545-121B8FC0811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FA800F3-7F58-78DA-7571-F3D243283B42}"/>
              </a:ext>
            </a:extLst>
          </p:cNvPr>
          <p:cNvSpPr>
            <a:spLocks noGrp="1"/>
          </p:cNvSpPr>
          <p:nvPr>
            <p:ph type="sldNum" sz="quarter" idx="10"/>
          </p:nvPr>
        </p:nvSpPr>
        <p:spPr/>
        <p:txBody>
          <a:bodyPr/>
          <a:lstStyle/>
          <a:p>
            <a:fld id="{F7021451-1387-4CA6-816F-3879F97B5CBC}" type="slidenum">
              <a:rPr lang="en-US"/>
              <a:t>71</a:t>
            </a:fld>
            <a:endParaRPr lang="en-US"/>
          </a:p>
        </p:txBody>
      </p:sp>
    </p:spTree>
    <p:extLst>
      <p:ext uri="{BB962C8B-B14F-4D97-AF65-F5344CB8AC3E}">
        <p14:creationId xmlns:p14="http://schemas.microsoft.com/office/powerpoint/2010/main" val="351471313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[Sources]
- https://www.epa.gov/septic/resolving-septic-system-malfunctions
- https://www.epa.gov/septic/types-septic-systems
- https://doh.wa.gov/community-and-environment/wastewater-management/septic-system/signs-failure
- https://doh.wa.gov/sites/default/files/legacy/Documents/Pubs//337-099.pdf
- https://www.revisor.mn.gov/rules/7080.1500/
- https://content.ces.ncsu.edu/why-do-septic-systems-fail
- https://septic.umn.edu/troubleshooting
- https://www.css.cornell.edu/cwmi/waterquality/septic/CCEWQ-YourSepticSystem-Failure.pdf
- https://web.uri.edu/owt/homeowners/understanding-septic-systems/
- https://extension.umd.edu/resource/septic-systems-and-best-available-technologies-fs-1110
  </a:t>
            </a:r>
          </a:p>
        </p:txBody>
      </p:sp>
      <p:sp>
        <p:nvSpPr>
          <p:cNvPr id="4" name="Slide Number Placeholder 3"/>
          <p:cNvSpPr>
            <a:spLocks noGrp="1"/>
          </p:cNvSpPr>
          <p:nvPr>
            <p:ph type="sldNum" sz="quarter" idx="10"/>
          </p:nvPr>
        </p:nvSpPr>
        <p:spPr/>
        <p:txBody>
          <a:bodyPr/>
          <a:lstStyle/>
          <a:p>
            <a:fld id="{F7021451-1387-4CA6-816F-3879F97B5CBC}" type="slidenum">
              <a:rPr lang="en-US"/>
              <a:t>72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24EF4-F936-8F52-187A-3886CA464A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62AA88-EEDF-3E6B-D404-451DD2191C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065726-81CA-8097-C993-8A4678AC974D}"/>
              </a:ext>
            </a:extLst>
          </p:cNvPr>
          <p:cNvSpPr>
            <a:spLocks noGrp="1"/>
          </p:cNvSpPr>
          <p:nvPr>
            <p:ph type="body" idx="1"/>
          </p:nvPr>
        </p:nvSpPr>
        <p:spPr/>
        <p:txBody>
          <a:bodyPr/>
          <a:lstStyle/>
          <a:p>
            <a:r>
              <a:rPr lang="en-US" dirty="0"/>
              <a:t>Damp or Spongy Soil over STA: Distress: using to much H2O, leak? Stormwater intrusion, poor grading, is it over the entire system or one lateral? Unequal distribution…</a:t>
            </a:r>
          </a:p>
          <a:p>
            <a:r>
              <a:rPr lang="en-US" dirty="0"/>
              <a:t>Breakout/Ponding: Distress: Broken pipe? Stormwater intrusion, poor grading.</a:t>
            </a:r>
          </a:p>
          <a:p>
            <a:r>
              <a:rPr lang="en-US" dirty="0"/>
              <a:t>Foul Odors: Distress: broken pipe, venting issues, </a:t>
            </a:r>
          </a:p>
          <a:p>
            <a:r>
              <a:rPr lang="en-US" dirty="0"/>
              <a:t>High water alarms: Distress: floats going bad, Faulty wiring, bad pump, pressure orifices clogged</a:t>
            </a:r>
          </a:p>
          <a:p>
            <a:r>
              <a:rPr lang="en-US" dirty="0"/>
              <a:t>Slow/Gurgling drains: Clogged pipes, bad plumbing, clogged effluent filter</a:t>
            </a:r>
          </a:p>
          <a:p>
            <a:r>
              <a:rPr lang="en-US" dirty="0"/>
              <a:t>Lush Vegetation/Lush Vegetation indicates a water source, likely damp/spongy soil and/or ponding.</a:t>
            </a:r>
          </a:p>
          <a:p>
            <a:r>
              <a:rPr lang="en-US" dirty="0"/>
              <a:t>Greening: Greening is NOT always bad, shallow systems will be greener over drainfields. Distress: over part of field but not the rest? NOT always bad either. Greening CAN indicate somethings up, but not always. </a:t>
            </a:r>
          </a:p>
          <a:p>
            <a:r>
              <a:rPr lang="en-US" dirty="0"/>
              <a:t>Backup into Structure: Distress: clogged pipes, clogged effluent filter, damaged D-Box, roots, etc.</a:t>
            </a:r>
          </a:p>
        </p:txBody>
      </p:sp>
      <p:sp>
        <p:nvSpPr>
          <p:cNvPr id="4" name="Slide Number Placeholder 3">
            <a:extLst>
              <a:ext uri="{FF2B5EF4-FFF2-40B4-BE49-F238E27FC236}">
                <a16:creationId xmlns:a16="http://schemas.microsoft.com/office/drawing/2014/main" id="{FFBF5EF3-E342-4EAB-393A-1633A14D980C}"/>
              </a:ext>
            </a:extLst>
          </p:cNvPr>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320332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E10B1-F6FA-7A19-5640-6EF2FA1758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F87FF7-DCA6-A75B-E45E-B5C1C418F6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A2F263-2AAB-91CA-8B8B-7C62D12769C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42088DC-1958-1ED5-C89C-D1130A6665FD}"/>
              </a:ext>
            </a:extLst>
          </p:cNvPr>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3747311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2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sv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43.png"/><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36.png"/></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56.jpg"/></Relationships>
</file>

<file path=ppt/slides/_rels/slide6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58.jpeg"/></Relationships>
</file>

<file path=ppt/slides/_rels/slide6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61.jpeg"/></Relationships>
</file>

<file path=ppt/slides/_rels/slide6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EA7A1E1-DB7F-48F1-CA57-A4F0CB69E2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6303" y="2213"/>
            <a:ext cx="9138098" cy="6853574"/>
          </a:xfrm>
          <a:prstGeom prst="rect">
            <a:avLst/>
          </a:prstGeom>
        </p:spPr>
      </p:pic>
      <p:pic>
        <p:nvPicPr>
          <p:cNvPr id="5" name="Picture 4">
            <a:extLst>
              <a:ext uri="{FF2B5EF4-FFF2-40B4-BE49-F238E27FC236}">
                <a16:creationId xmlns:a16="http://schemas.microsoft.com/office/drawing/2014/main" id="{D29248BA-95E2-A3DB-54B2-36F69AA29C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56974" y="859187"/>
            <a:ext cx="6855790" cy="5141843"/>
          </a:xfrm>
          <a:prstGeom prst="rect">
            <a:avLst/>
          </a:prstGeom>
        </p:spPr>
      </p:pic>
      <p:sp>
        <p:nvSpPr>
          <p:cNvPr id="3" name="Shape 0"/>
          <p:cNvSpPr/>
          <p:nvPr/>
        </p:nvSpPr>
        <p:spPr>
          <a:xfrm>
            <a:off x="0" y="-45720"/>
            <a:ext cx="12344402" cy="6858000"/>
          </a:xfrm>
          <a:prstGeom prst="rect">
            <a:avLst/>
          </a:prstGeom>
          <a:solidFill>
            <a:srgbClr val="000000">
              <a:alpha val="45000"/>
            </a:srgbClr>
          </a:solidFill>
          <a:ln w="12700">
            <a:solidFill>
              <a:srgbClr val="000000">
                <a:alpha val="0"/>
              </a:srgbClr>
            </a:solidFill>
            <a:prstDash val="solid"/>
          </a:ln>
        </p:spPr>
        <p:txBody>
          <a:bodyPr/>
          <a:lstStyle/>
          <a:p>
            <a:endParaRPr lang="en-US" dirty="0"/>
          </a:p>
        </p:txBody>
      </p:sp>
      <p:sp>
        <p:nvSpPr>
          <p:cNvPr id="4" name="Text 1"/>
          <p:cNvSpPr/>
          <p:nvPr/>
        </p:nvSpPr>
        <p:spPr>
          <a:xfrm>
            <a:off x="822960" y="4190109"/>
            <a:ext cx="10698480" cy="1463040"/>
          </a:xfrm>
          <a:prstGeom prst="rect">
            <a:avLst/>
          </a:prstGeom>
          <a:noFill/>
          <a:ln/>
        </p:spPr>
        <p:txBody>
          <a:bodyPr wrap="square" rtlCol="0" anchor="ctr"/>
          <a:lstStyle/>
          <a:p>
            <a:pPr marL="0" indent="0" algn="ctr">
              <a:lnSpc>
                <a:spcPct val="95000"/>
              </a:lnSpc>
              <a:buNone/>
            </a:pPr>
            <a:r>
              <a:rPr lang="en-US" sz="5200" b="1" dirty="0">
                <a:solidFill>
                  <a:srgbClr val="FFFFFF"/>
                </a:solidFill>
                <a:effectLst>
                  <a:outerShdw blurRad="38100" dist="38100" dir="2700000" algn="tl">
                    <a:srgbClr val="000000">
                      <a:alpha val="43137"/>
                    </a:srgbClr>
                  </a:outerShdw>
                </a:effectLst>
                <a:latin typeface="Calibri" pitchFamily="34" charset="0"/>
                <a:ea typeface="Calibri" pitchFamily="34" charset="-122"/>
                <a:cs typeface="Calibri" pitchFamily="34" charset="-120"/>
              </a:rPr>
              <a:t>System Failure or Distress?</a:t>
            </a:r>
          </a:p>
          <a:p>
            <a:pPr marL="0" indent="0" algn="ctr">
              <a:lnSpc>
                <a:spcPct val="95000"/>
              </a:lnSpc>
              <a:buNone/>
            </a:pPr>
            <a:r>
              <a:rPr lang="en-US" sz="4400" b="1" dirty="0">
                <a:solidFill>
                  <a:srgbClr val="FFFFFF"/>
                </a:solidFill>
                <a:effectLst>
                  <a:outerShdw blurRad="38100" dist="38100" dir="2700000" algn="tl">
                    <a:srgbClr val="000000">
                      <a:alpha val="43137"/>
                    </a:srgbClr>
                  </a:outerShdw>
                </a:effectLst>
                <a:latin typeface="Calibri" pitchFamily="34" charset="0"/>
                <a:ea typeface="Calibri" pitchFamily="34" charset="-122"/>
                <a:cs typeface="Calibri" pitchFamily="34" charset="-120"/>
              </a:rPr>
              <a:t>Troubleshooting Soil Treatment Areas (STA)</a:t>
            </a:r>
            <a:endParaRPr lang="en-US" sz="4400" b="1" dirty="0">
              <a:effectLst>
                <a:outerShdw blurRad="38100" dist="38100" dir="2700000" algn="tl">
                  <a:srgbClr val="000000">
                    <a:alpha val="43137"/>
                  </a:srgbClr>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08DD2-F5E6-0303-49E0-1F47E10D6814}"/>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316DC5EB-3E9E-DED7-97F9-AFAFB95BA534}"/>
              </a:ext>
            </a:extLst>
          </p:cNvPr>
          <p:cNvSpPr/>
          <p:nvPr/>
        </p:nvSpPr>
        <p:spPr>
          <a:xfrm>
            <a:off x="0" y="0"/>
            <a:ext cx="12191695" cy="777240"/>
          </a:xfrm>
          <a:prstGeom prst="rect">
            <a:avLst/>
          </a:prstGeom>
          <a:solidFill>
            <a:srgbClr val="1B5E20"/>
          </a:solidFill>
          <a:ln w="12700">
            <a:solidFill>
              <a:srgbClr val="1B5E20"/>
            </a:solidFill>
            <a:prstDash val="solid"/>
          </a:ln>
        </p:spPr>
        <p:txBody>
          <a:bodyPr/>
          <a:lstStyle/>
          <a:p>
            <a:endParaRPr lang="en-US" dirty="0"/>
          </a:p>
        </p:txBody>
      </p:sp>
      <p:sp>
        <p:nvSpPr>
          <p:cNvPr id="6" name="Shape 4">
            <a:extLst>
              <a:ext uri="{FF2B5EF4-FFF2-40B4-BE49-F238E27FC236}">
                <a16:creationId xmlns:a16="http://schemas.microsoft.com/office/drawing/2014/main" id="{55A4C29D-59AF-E6EE-C8CF-147C8471203D}"/>
              </a:ext>
            </a:extLst>
          </p:cNvPr>
          <p:cNvSpPr/>
          <p:nvPr/>
        </p:nvSpPr>
        <p:spPr>
          <a:xfrm>
            <a:off x="502921" y="1234440"/>
            <a:ext cx="11185854" cy="841248"/>
          </a:xfrm>
          <a:prstGeom prst="roundRect">
            <a:avLst/>
          </a:prstGeom>
          <a:solidFill>
            <a:srgbClr val="FF8F00"/>
          </a:solidFill>
          <a:ln w="12700">
            <a:solidFill>
              <a:srgbClr val="FF8F00"/>
            </a:solidFill>
            <a:prstDash val="solid"/>
          </a:ln>
        </p:spPr>
        <p:txBody>
          <a:bodyPr/>
          <a:lstStyle/>
          <a:p>
            <a:endParaRPr lang="en-US" sz="3600" dirty="0"/>
          </a:p>
          <a:p>
            <a:endParaRPr lang="en-US" sz="3600" dirty="0"/>
          </a:p>
          <a:p>
            <a:endParaRPr lang="en-US" sz="3600" dirty="0"/>
          </a:p>
          <a:p>
            <a:endParaRPr lang="en-US" sz="3600" dirty="0"/>
          </a:p>
          <a:p>
            <a:endParaRPr lang="en-US" sz="3600" dirty="0"/>
          </a:p>
          <a:p>
            <a:endParaRPr lang="en-US" sz="3600" dirty="0"/>
          </a:p>
          <a:p>
            <a:endParaRPr lang="en-US" sz="3600" dirty="0"/>
          </a:p>
          <a:p>
            <a:endParaRPr lang="en-US" sz="3600" dirty="0"/>
          </a:p>
          <a:p>
            <a:endParaRPr lang="en-US" sz="3600" dirty="0"/>
          </a:p>
          <a:p>
            <a:endParaRPr lang="en-US" sz="3600" dirty="0"/>
          </a:p>
          <a:p>
            <a:endParaRPr lang="en-US" sz="3600" dirty="0"/>
          </a:p>
          <a:p>
            <a:endParaRPr lang="en-US" sz="3600" dirty="0"/>
          </a:p>
          <a:p>
            <a:endParaRPr lang="en-US" sz="3600" dirty="0"/>
          </a:p>
        </p:txBody>
      </p:sp>
      <p:sp>
        <p:nvSpPr>
          <p:cNvPr id="7" name="Text 5">
            <a:extLst>
              <a:ext uri="{FF2B5EF4-FFF2-40B4-BE49-F238E27FC236}">
                <a16:creationId xmlns:a16="http://schemas.microsoft.com/office/drawing/2014/main" id="{0472C870-CF3C-1C3B-ED7E-8EBD0D0BD005}"/>
              </a:ext>
            </a:extLst>
          </p:cNvPr>
          <p:cNvSpPr/>
          <p:nvPr/>
        </p:nvSpPr>
        <p:spPr>
          <a:xfrm>
            <a:off x="705613" y="1472184"/>
            <a:ext cx="10150127" cy="365760"/>
          </a:xfrm>
          <a:prstGeom prst="rect">
            <a:avLst/>
          </a:prstGeom>
          <a:noFill/>
          <a:ln/>
        </p:spPr>
        <p:txBody>
          <a:bodyPr wrap="square" rtlCol="0" anchor="ctr"/>
          <a:lstStyle/>
          <a:p>
            <a:pPr marL="0" indent="0">
              <a:buNone/>
            </a:pPr>
            <a:r>
              <a:rPr lang="en-US" sz="3200" b="1" dirty="0">
                <a:solidFill>
                  <a:srgbClr val="FFFFFF"/>
                </a:solidFill>
                <a:latin typeface="Calibri" pitchFamily="34" charset="0"/>
                <a:ea typeface="Calibri" pitchFamily="34" charset="-122"/>
                <a:cs typeface="Calibri" pitchFamily="34" charset="-120"/>
              </a:rPr>
              <a:t>1) It Starts with a Call</a:t>
            </a:r>
            <a:endParaRPr lang="en-US" sz="3200" dirty="0"/>
          </a:p>
        </p:txBody>
      </p:sp>
      <p:sp>
        <p:nvSpPr>
          <p:cNvPr id="10" name="Shape 8">
            <a:extLst>
              <a:ext uri="{FF2B5EF4-FFF2-40B4-BE49-F238E27FC236}">
                <a16:creationId xmlns:a16="http://schemas.microsoft.com/office/drawing/2014/main" id="{D921B22B-8ED6-F34B-EBC0-4588A06258C8}"/>
              </a:ext>
            </a:extLst>
          </p:cNvPr>
          <p:cNvSpPr/>
          <p:nvPr/>
        </p:nvSpPr>
        <p:spPr>
          <a:xfrm>
            <a:off x="502921" y="2167128"/>
            <a:ext cx="11185854" cy="841248"/>
          </a:xfrm>
          <a:prstGeom prst="roundRect">
            <a:avLst/>
          </a:prstGeom>
          <a:solidFill>
            <a:srgbClr val="0D47A1"/>
          </a:solidFill>
          <a:ln w="12700">
            <a:solidFill>
              <a:srgbClr val="0D47A1"/>
            </a:solidFill>
            <a:prstDash val="solid"/>
          </a:ln>
        </p:spPr>
        <p:txBody>
          <a:bodyPr/>
          <a:lstStyle/>
          <a:p>
            <a:endParaRPr lang="en-US" sz="3600" dirty="0"/>
          </a:p>
          <a:p>
            <a:endParaRPr lang="en-US" sz="3600" dirty="0"/>
          </a:p>
          <a:p>
            <a:endParaRPr lang="en-US" sz="3600" dirty="0"/>
          </a:p>
          <a:p>
            <a:endParaRPr lang="en-US" sz="3600" dirty="0"/>
          </a:p>
          <a:p>
            <a:endParaRPr lang="en-US" sz="3600" dirty="0"/>
          </a:p>
          <a:p>
            <a:endParaRPr lang="en-US" sz="3600" dirty="0"/>
          </a:p>
          <a:p>
            <a:endParaRPr lang="en-US" sz="3600" dirty="0"/>
          </a:p>
          <a:p>
            <a:endParaRPr lang="en-US" sz="3600" dirty="0"/>
          </a:p>
          <a:p>
            <a:endParaRPr lang="en-US" sz="3600" dirty="0"/>
          </a:p>
        </p:txBody>
      </p:sp>
      <p:sp>
        <p:nvSpPr>
          <p:cNvPr id="11" name="Text 9">
            <a:extLst>
              <a:ext uri="{FF2B5EF4-FFF2-40B4-BE49-F238E27FC236}">
                <a16:creationId xmlns:a16="http://schemas.microsoft.com/office/drawing/2014/main" id="{831B4F04-FEFA-1DAB-41BE-3BCFA8E7EAF5}"/>
              </a:ext>
            </a:extLst>
          </p:cNvPr>
          <p:cNvSpPr/>
          <p:nvPr/>
        </p:nvSpPr>
        <p:spPr>
          <a:xfrm>
            <a:off x="705613" y="2404872"/>
            <a:ext cx="10150127" cy="365760"/>
          </a:xfrm>
          <a:prstGeom prst="rect">
            <a:avLst/>
          </a:prstGeom>
          <a:noFill/>
          <a:ln/>
        </p:spPr>
        <p:txBody>
          <a:bodyPr wrap="square" rtlCol="0" anchor="ctr"/>
          <a:lstStyle/>
          <a:p>
            <a:pPr marL="0" indent="0">
              <a:buNone/>
            </a:pPr>
            <a:r>
              <a:rPr lang="en-US" sz="3200" b="1" dirty="0">
                <a:solidFill>
                  <a:srgbClr val="FFFFFF"/>
                </a:solidFill>
                <a:latin typeface="Calibri" pitchFamily="34" charset="0"/>
                <a:ea typeface="Calibri" pitchFamily="34" charset="-122"/>
                <a:cs typeface="Calibri" pitchFamily="34" charset="-120"/>
              </a:rPr>
              <a:t>2) Gather &amp; Analyze Site Information</a:t>
            </a:r>
            <a:endParaRPr lang="en-US" sz="3200" dirty="0"/>
          </a:p>
        </p:txBody>
      </p:sp>
      <p:sp>
        <p:nvSpPr>
          <p:cNvPr id="14" name="Shape 12">
            <a:extLst>
              <a:ext uri="{FF2B5EF4-FFF2-40B4-BE49-F238E27FC236}">
                <a16:creationId xmlns:a16="http://schemas.microsoft.com/office/drawing/2014/main" id="{D50A26EF-F829-51F9-2DA6-8A0ABBDEE94C}"/>
              </a:ext>
            </a:extLst>
          </p:cNvPr>
          <p:cNvSpPr/>
          <p:nvPr/>
        </p:nvSpPr>
        <p:spPr>
          <a:xfrm>
            <a:off x="502921" y="3099816"/>
            <a:ext cx="11185854" cy="841248"/>
          </a:xfrm>
          <a:prstGeom prst="roundRect">
            <a:avLst/>
          </a:prstGeom>
          <a:solidFill>
            <a:srgbClr val="2E7D32"/>
          </a:solidFill>
          <a:ln w="12700">
            <a:solidFill>
              <a:srgbClr val="2E7D32"/>
            </a:solidFill>
            <a:prstDash val="solid"/>
          </a:ln>
        </p:spPr>
        <p:txBody>
          <a:bodyPr/>
          <a:lstStyle/>
          <a:p>
            <a:endParaRPr lang="en-US" sz="3600" dirty="0"/>
          </a:p>
        </p:txBody>
      </p:sp>
      <p:sp>
        <p:nvSpPr>
          <p:cNvPr id="15" name="Text 13">
            <a:extLst>
              <a:ext uri="{FF2B5EF4-FFF2-40B4-BE49-F238E27FC236}">
                <a16:creationId xmlns:a16="http://schemas.microsoft.com/office/drawing/2014/main" id="{C8593C07-1858-37B3-6CB6-7EB455B41491}"/>
              </a:ext>
            </a:extLst>
          </p:cNvPr>
          <p:cNvSpPr/>
          <p:nvPr/>
        </p:nvSpPr>
        <p:spPr>
          <a:xfrm>
            <a:off x="705613" y="3337560"/>
            <a:ext cx="10150127" cy="365760"/>
          </a:xfrm>
          <a:prstGeom prst="rect">
            <a:avLst/>
          </a:prstGeom>
          <a:noFill/>
          <a:ln/>
        </p:spPr>
        <p:txBody>
          <a:bodyPr wrap="square" rtlCol="0" anchor="ctr"/>
          <a:lstStyle/>
          <a:p>
            <a:pPr marL="0" indent="0">
              <a:buNone/>
            </a:pPr>
            <a:r>
              <a:rPr lang="en-US" sz="3200" b="1" dirty="0">
                <a:solidFill>
                  <a:srgbClr val="FFFFFF"/>
                </a:solidFill>
                <a:latin typeface="Calibri" pitchFamily="34" charset="0"/>
                <a:ea typeface="Calibri" pitchFamily="34" charset="-122"/>
                <a:cs typeface="Calibri" pitchFamily="34" charset="-120"/>
              </a:rPr>
              <a:t>3) Send Out Invitations</a:t>
            </a:r>
            <a:endParaRPr lang="en-US" sz="3200" dirty="0"/>
          </a:p>
        </p:txBody>
      </p:sp>
      <p:sp>
        <p:nvSpPr>
          <p:cNvPr id="18" name="Shape 16">
            <a:extLst>
              <a:ext uri="{FF2B5EF4-FFF2-40B4-BE49-F238E27FC236}">
                <a16:creationId xmlns:a16="http://schemas.microsoft.com/office/drawing/2014/main" id="{CB224EA6-8BC8-39BF-A029-51A33C57224D}"/>
              </a:ext>
            </a:extLst>
          </p:cNvPr>
          <p:cNvSpPr/>
          <p:nvPr/>
        </p:nvSpPr>
        <p:spPr>
          <a:xfrm>
            <a:off x="502921" y="4032504"/>
            <a:ext cx="11185854" cy="841248"/>
          </a:xfrm>
          <a:prstGeom prst="roundRect">
            <a:avLst/>
          </a:prstGeom>
          <a:solidFill>
            <a:srgbClr val="2563EB"/>
          </a:solidFill>
          <a:ln w="12700">
            <a:solidFill>
              <a:srgbClr val="2563EB"/>
            </a:solidFill>
            <a:prstDash val="solid"/>
          </a:ln>
        </p:spPr>
        <p:txBody>
          <a:bodyPr/>
          <a:lstStyle/>
          <a:p>
            <a:endParaRPr lang="en-US" sz="3600" dirty="0"/>
          </a:p>
        </p:txBody>
      </p:sp>
      <p:sp>
        <p:nvSpPr>
          <p:cNvPr id="19" name="Text 17">
            <a:extLst>
              <a:ext uri="{FF2B5EF4-FFF2-40B4-BE49-F238E27FC236}">
                <a16:creationId xmlns:a16="http://schemas.microsoft.com/office/drawing/2014/main" id="{F86DA27C-57D8-3878-046D-9A1B7D43D682}"/>
              </a:ext>
            </a:extLst>
          </p:cNvPr>
          <p:cNvSpPr/>
          <p:nvPr/>
        </p:nvSpPr>
        <p:spPr>
          <a:xfrm>
            <a:off x="705613" y="4270248"/>
            <a:ext cx="10150127" cy="365760"/>
          </a:xfrm>
          <a:prstGeom prst="rect">
            <a:avLst/>
          </a:prstGeom>
          <a:noFill/>
          <a:ln/>
        </p:spPr>
        <p:txBody>
          <a:bodyPr wrap="square" rtlCol="0" anchor="ctr"/>
          <a:lstStyle/>
          <a:p>
            <a:pPr marL="0" indent="0">
              <a:buNone/>
            </a:pPr>
            <a:r>
              <a:rPr lang="en-US" sz="3200" b="1" dirty="0">
                <a:solidFill>
                  <a:srgbClr val="FFFFFF"/>
                </a:solidFill>
                <a:latin typeface="Calibri" pitchFamily="34" charset="0"/>
                <a:ea typeface="Calibri" pitchFamily="34" charset="-122"/>
                <a:cs typeface="Calibri" pitchFamily="34" charset="-120"/>
              </a:rPr>
              <a:t>4) Get Your Materials Ready</a:t>
            </a:r>
            <a:endParaRPr lang="en-US" sz="3200" dirty="0"/>
          </a:p>
        </p:txBody>
      </p:sp>
      <p:sp>
        <p:nvSpPr>
          <p:cNvPr id="30" name="Text 1">
            <a:extLst>
              <a:ext uri="{FF2B5EF4-FFF2-40B4-BE49-F238E27FC236}">
                <a16:creationId xmlns:a16="http://schemas.microsoft.com/office/drawing/2014/main" id="{3BF07C5A-800F-B4D2-ADC4-12A9036ABD14}"/>
              </a:ext>
            </a:extLst>
          </p:cNvPr>
          <p:cNvSpPr/>
          <p:nvPr/>
        </p:nvSpPr>
        <p:spPr>
          <a:xfrm>
            <a:off x="502920" y="91440"/>
            <a:ext cx="11185855" cy="310896"/>
          </a:xfrm>
          <a:prstGeom prst="rect">
            <a:avLst/>
          </a:prstGeom>
          <a:noFill/>
          <a:ln/>
        </p:spPr>
        <p:txBody>
          <a:bodyPr wrap="square" rtlCol="0" anchor="ctr"/>
          <a:lstStyle/>
          <a:p>
            <a:pPr marL="0" indent="0">
              <a:buNone/>
            </a:pPr>
            <a:r>
              <a:rPr lang="en-US" sz="2600" b="1" dirty="0">
                <a:solidFill>
                  <a:srgbClr val="FFFFFF"/>
                </a:solidFill>
                <a:latin typeface="Calibri" pitchFamily="34" charset="0"/>
                <a:ea typeface="Calibri" pitchFamily="34" charset="-122"/>
                <a:cs typeface="Calibri" pitchFamily="34" charset="-120"/>
              </a:rPr>
              <a:t>Before Arrival</a:t>
            </a:r>
            <a:endParaRPr lang="en-US" sz="2600" dirty="0"/>
          </a:p>
        </p:txBody>
      </p:sp>
    </p:spTree>
    <p:extLst>
      <p:ext uri="{BB962C8B-B14F-4D97-AF65-F5344CB8AC3E}">
        <p14:creationId xmlns:p14="http://schemas.microsoft.com/office/powerpoint/2010/main" val="2282404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CE3DF-2140-B265-C755-7A20273EDC5D}"/>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3E773BAB-3B92-786C-5FB6-B9FD2CCC8A4E}"/>
              </a:ext>
            </a:extLst>
          </p:cNvPr>
          <p:cNvSpPr/>
          <p:nvPr/>
        </p:nvSpPr>
        <p:spPr>
          <a:xfrm>
            <a:off x="0" y="0"/>
            <a:ext cx="12191695" cy="777240"/>
          </a:xfrm>
          <a:prstGeom prst="rect">
            <a:avLst/>
          </a:prstGeom>
          <a:solidFill>
            <a:srgbClr val="FF8F00"/>
          </a:solidFill>
          <a:ln w="12700">
            <a:solidFill>
              <a:srgbClr val="1B5E20"/>
            </a:solidFill>
            <a:prstDash val="solid"/>
          </a:ln>
        </p:spPr>
        <p:txBody>
          <a:bodyPr/>
          <a:lstStyle/>
          <a:p>
            <a:endParaRPr lang="en-US" dirty="0"/>
          </a:p>
        </p:txBody>
      </p:sp>
      <p:sp>
        <p:nvSpPr>
          <p:cNvPr id="30" name="Text 1">
            <a:extLst>
              <a:ext uri="{FF2B5EF4-FFF2-40B4-BE49-F238E27FC236}">
                <a16:creationId xmlns:a16="http://schemas.microsoft.com/office/drawing/2014/main" id="{D4BE3B2E-33CC-78A1-22D4-65D370B54A41}"/>
              </a:ext>
            </a:extLst>
          </p:cNvPr>
          <p:cNvSpPr/>
          <p:nvPr/>
        </p:nvSpPr>
        <p:spPr>
          <a:xfrm>
            <a:off x="502920" y="91440"/>
            <a:ext cx="11185855" cy="310896"/>
          </a:xfrm>
          <a:prstGeom prst="rect">
            <a:avLst/>
          </a:prstGeom>
          <a:noFill/>
          <a:ln/>
        </p:spPr>
        <p:txBody>
          <a:bodyPr wrap="square" rtlCol="0" anchor="ctr"/>
          <a:lstStyle/>
          <a:p>
            <a:r>
              <a:rPr lang="en-US" sz="2800" b="1" dirty="0">
                <a:solidFill>
                  <a:srgbClr val="FFFFFF"/>
                </a:solidFill>
                <a:latin typeface="Calibri" pitchFamily="34" charset="0"/>
                <a:ea typeface="Calibri" pitchFamily="34" charset="-122"/>
                <a:cs typeface="Calibri" pitchFamily="34" charset="-120"/>
              </a:rPr>
              <a:t>It Starts with a Call</a:t>
            </a:r>
            <a:endParaRPr lang="en-US" sz="2600" dirty="0"/>
          </a:p>
        </p:txBody>
      </p:sp>
      <p:sp>
        <p:nvSpPr>
          <p:cNvPr id="3" name="Content Placeholder 2">
            <a:extLst>
              <a:ext uri="{FF2B5EF4-FFF2-40B4-BE49-F238E27FC236}">
                <a16:creationId xmlns:a16="http://schemas.microsoft.com/office/drawing/2014/main" id="{9FC1B1F5-3163-95D7-A95F-075AE4B1F5F0}"/>
              </a:ext>
            </a:extLst>
          </p:cNvPr>
          <p:cNvSpPr txBox="1">
            <a:spLocks/>
          </p:cNvSpPr>
          <p:nvPr/>
        </p:nvSpPr>
        <p:spPr>
          <a:xfrm>
            <a:off x="502919" y="878619"/>
            <a:ext cx="11185855" cy="487672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spcAft>
                <a:spcPts val="600"/>
              </a:spcAft>
            </a:pPr>
            <a:r>
              <a:rPr lang="en-US" altLang="en-US" sz="2800" dirty="0"/>
              <a:t>When does the problem occur?</a:t>
            </a:r>
            <a:br>
              <a:rPr lang="en-US" altLang="en-US" sz="2800" dirty="0"/>
            </a:br>
            <a:r>
              <a:rPr lang="en-US" altLang="en-US" sz="2800" dirty="0"/>
              <a:t>Seasonal… Weekends… Always…</a:t>
            </a:r>
          </a:p>
          <a:p>
            <a:pPr>
              <a:spcBef>
                <a:spcPts val="600"/>
              </a:spcBef>
              <a:spcAft>
                <a:spcPts val="600"/>
              </a:spcAft>
            </a:pPr>
            <a:r>
              <a:rPr lang="en-US" altLang="en-US" sz="2800" dirty="0"/>
              <a:t>How long have they noticed the problem?</a:t>
            </a:r>
          </a:p>
          <a:p>
            <a:pPr>
              <a:spcBef>
                <a:spcPts val="600"/>
              </a:spcBef>
              <a:spcAft>
                <a:spcPts val="600"/>
              </a:spcAft>
            </a:pPr>
            <a:r>
              <a:rPr lang="en-US" altLang="en-US" sz="2800" dirty="0"/>
              <a:t>How long have they been in the home?</a:t>
            </a:r>
          </a:p>
          <a:p>
            <a:pPr>
              <a:spcBef>
                <a:spcPts val="600"/>
              </a:spcBef>
              <a:spcAft>
                <a:spcPts val="600"/>
              </a:spcAft>
            </a:pPr>
            <a:r>
              <a:rPr lang="en-US" altLang="en-US" sz="2800" dirty="0"/>
              <a:t>How many occupants?</a:t>
            </a:r>
          </a:p>
          <a:p>
            <a:pPr>
              <a:spcBef>
                <a:spcPts val="600"/>
              </a:spcBef>
              <a:spcAft>
                <a:spcPts val="600"/>
              </a:spcAft>
            </a:pPr>
            <a:r>
              <a:rPr lang="en-US" altLang="en-US" sz="2800" dirty="0"/>
              <a:t>Any changes in water usage habits?</a:t>
            </a:r>
          </a:p>
          <a:p>
            <a:pPr>
              <a:spcBef>
                <a:spcPts val="0"/>
              </a:spcBef>
            </a:pPr>
            <a:endParaRPr lang="en-US" altLang="en-US" sz="800" dirty="0"/>
          </a:p>
          <a:p>
            <a:pPr>
              <a:spcBef>
                <a:spcPts val="600"/>
              </a:spcBef>
              <a:spcAft>
                <a:spcPts val="600"/>
              </a:spcAft>
            </a:pPr>
            <a:r>
              <a:rPr lang="en-US" altLang="en-US" sz="2800" b="1" dirty="0"/>
              <a:t>Gather basic home &amp; system details, maintenance, &amp; problem timeline</a:t>
            </a:r>
          </a:p>
          <a:p>
            <a:pPr marL="457200" lvl="1" indent="0">
              <a:spcBef>
                <a:spcPts val="0"/>
              </a:spcBef>
              <a:buNone/>
            </a:pPr>
            <a:r>
              <a:rPr lang="en-US" altLang="en-US" sz="2400" dirty="0"/>
              <a:t>- Bedrooms		- Garbage Grinder		- Date Installed</a:t>
            </a:r>
          </a:p>
          <a:p>
            <a:pPr marL="457200" lvl="1" indent="0">
              <a:spcBef>
                <a:spcPts val="0"/>
              </a:spcBef>
              <a:buNone/>
            </a:pPr>
            <a:r>
              <a:rPr lang="en-US" altLang="en-US" sz="2400" dirty="0"/>
              <a:t>- Occupants (kids/adults)	- Large/Oversized Tubs	- First noticed problems</a:t>
            </a:r>
          </a:p>
          <a:p>
            <a:pPr marL="457200" lvl="1" indent="0">
              <a:spcBef>
                <a:spcPts val="0"/>
              </a:spcBef>
              <a:buNone/>
            </a:pPr>
            <a:r>
              <a:rPr lang="en-US" altLang="en-US" sz="2400" dirty="0"/>
              <a:t>- Home Business		- Lawn Irrigation		- Date tank was last pumped</a:t>
            </a:r>
          </a:p>
        </p:txBody>
      </p:sp>
      <p:pic>
        <p:nvPicPr>
          <p:cNvPr id="4" name="Picture 2" descr="How Do You Get Someone To Answer Their Phone? - Paul Castain">
            <a:extLst>
              <a:ext uri="{FF2B5EF4-FFF2-40B4-BE49-F238E27FC236}">
                <a16:creationId xmlns:a16="http://schemas.microsoft.com/office/drawing/2014/main" id="{B8119B3C-432D-D109-D74A-7AD5D6E86F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6282" y="1217654"/>
            <a:ext cx="4111319" cy="2737437"/>
          </a:xfrm>
          <a:prstGeom prst="rect">
            <a:avLst/>
          </a:prstGeom>
          <a:noFill/>
          <a:extLst>
            <a:ext uri="{909E8E84-426E-40DD-AFC4-6F175D3DCCD1}">
              <a14:hiddenFill xmlns:a14="http://schemas.microsoft.com/office/drawing/2010/main">
                <a:solidFill>
                  <a:srgbClr val="FFFFFF"/>
                </a:solidFill>
              </a14:hiddenFill>
            </a:ext>
          </a:extLst>
        </p:spPr>
      </p:pic>
      <p:sp>
        <p:nvSpPr>
          <p:cNvPr id="5" name="Shape 14">
            <a:extLst>
              <a:ext uri="{FF2B5EF4-FFF2-40B4-BE49-F238E27FC236}">
                <a16:creationId xmlns:a16="http://schemas.microsoft.com/office/drawing/2014/main" id="{E06D9CDC-3644-082B-CB49-FF5E9E1048E4}"/>
              </a:ext>
            </a:extLst>
          </p:cNvPr>
          <p:cNvSpPr/>
          <p:nvPr/>
        </p:nvSpPr>
        <p:spPr>
          <a:xfrm>
            <a:off x="640080" y="6264973"/>
            <a:ext cx="10972800" cy="502920"/>
          </a:xfrm>
          <a:prstGeom prst="roundRect">
            <a:avLst/>
          </a:prstGeom>
          <a:solidFill>
            <a:srgbClr val="F3F4F6"/>
          </a:solidFill>
          <a:ln w="12700">
            <a:solidFill>
              <a:srgbClr val="E5E7EB"/>
            </a:solidFill>
            <a:prstDash val="solid"/>
          </a:ln>
        </p:spPr>
        <p:txBody>
          <a:bodyPr/>
          <a:lstStyle/>
          <a:p>
            <a:endParaRPr lang="en-US" dirty="0"/>
          </a:p>
        </p:txBody>
      </p:sp>
      <p:sp>
        <p:nvSpPr>
          <p:cNvPr id="6" name="Text 15">
            <a:extLst>
              <a:ext uri="{FF2B5EF4-FFF2-40B4-BE49-F238E27FC236}">
                <a16:creationId xmlns:a16="http://schemas.microsoft.com/office/drawing/2014/main" id="{71342C50-9AE9-0985-EDBA-5DAE9669E565}"/>
              </a:ext>
            </a:extLst>
          </p:cNvPr>
          <p:cNvSpPr/>
          <p:nvPr/>
        </p:nvSpPr>
        <p:spPr>
          <a:xfrm>
            <a:off x="822960" y="6314995"/>
            <a:ext cx="10607040" cy="411480"/>
          </a:xfrm>
          <a:prstGeom prst="rect">
            <a:avLst/>
          </a:prstGeom>
          <a:noFill/>
          <a:ln/>
        </p:spPr>
        <p:txBody>
          <a:bodyPr wrap="square" rtlCol="0" anchor="ctr"/>
          <a:lstStyle/>
          <a:p>
            <a:pPr marL="0" indent="0">
              <a:buNone/>
            </a:pPr>
            <a:r>
              <a:rPr lang="en-US" sz="2000" dirty="0"/>
              <a:t>What additional questions would you add to this list?</a:t>
            </a:r>
          </a:p>
        </p:txBody>
      </p:sp>
    </p:spTree>
    <p:extLst>
      <p:ext uri="{BB962C8B-B14F-4D97-AF65-F5344CB8AC3E}">
        <p14:creationId xmlns:p14="http://schemas.microsoft.com/office/powerpoint/2010/main" val="4274306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93909-CE38-0AC2-A4EA-CB9C420F4E6C}"/>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7C2615B0-6D7D-4E4B-1B19-B88865ECAA90}"/>
              </a:ext>
            </a:extLst>
          </p:cNvPr>
          <p:cNvSpPr/>
          <p:nvPr/>
        </p:nvSpPr>
        <p:spPr>
          <a:xfrm>
            <a:off x="0" y="0"/>
            <a:ext cx="12191695" cy="777240"/>
          </a:xfrm>
          <a:prstGeom prst="rect">
            <a:avLst/>
          </a:prstGeom>
          <a:solidFill>
            <a:srgbClr val="0D47A1"/>
          </a:solidFill>
          <a:ln w="12700">
            <a:solidFill>
              <a:srgbClr val="1B5E20"/>
            </a:solidFill>
            <a:prstDash val="solid"/>
          </a:ln>
        </p:spPr>
        <p:txBody>
          <a:bodyPr/>
          <a:lstStyle/>
          <a:p>
            <a:endParaRPr lang="en-US" dirty="0"/>
          </a:p>
        </p:txBody>
      </p:sp>
      <p:sp>
        <p:nvSpPr>
          <p:cNvPr id="30" name="Text 1">
            <a:extLst>
              <a:ext uri="{FF2B5EF4-FFF2-40B4-BE49-F238E27FC236}">
                <a16:creationId xmlns:a16="http://schemas.microsoft.com/office/drawing/2014/main" id="{982765B4-9BF4-218C-4293-80750395D36E}"/>
              </a:ext>
            </a:extLst>
          </p:cNvPr>
          <p:cNvSpPr/>
          <p:nvPr/>
        </p:nvSpPr>
        <p:spPr>
          <a:xfrm>
            <a:off x="502920" y="91440"/>
            <a:ext cx="11185855" cy="310896"/>
          </a:xfrm>
          <a:prstGeom prst="rect">
            <a:avLst/>
          </a:prstGeom>
          <a:noFill/>
          <a:ln/>
        </p:spPr>
        <p:txBody>
          <a:bodyPr wrap="square" rtlCol="0" anchor="ctr"/>
          <a:lstStyle/>
          <a:p>
            <a:r>
              <a:rPr lang="en-US" sz="2800" b="1" dirty="0">
                <a:solidFill>
                  <a:srgbClr val="FFFFFF"/>
                </a:solidFill>
                <a:latin typeface="Calibri" pitchFamily="34" charset="0"/>
                <a:ea typeface="Calibri" pitchFamily="34" charset="-122"/>
                <a:cs typeface="Calibri" pitchFamily="34" charset="-120"/>
              </a:rPr>
              <a:t>Gather Site Information</a:t>
            </a:r>
            <a:endParaRPr lang="en-US" sz="2600" dirty="0"/>
          </a:p>
        </p:txBody>
      </p:sp>
      <p:sp>
        <p:nvSpPr>
          <p:cNvPr id="3" name="Rectangle 4">
            <a:extLst>
              <a:ext uri="{FF2B5EF4-FFF2-40B4-BE49-F238E27FC236}">
                <a16:creationId xmlns:a16="http://schemas.microsoft.com/office/drawing/2014/main" id="{818AA471-6EB4-835A-99BA-E628620C8D8F}"/>
              </a:ext>
            </a:extLst>
          </p:cNvPr>
          <p:cNvSpPr txBox="1">
            <a:spLocks noChangeArrowheads="1"/>
          </p:cNvSpPr>
          <p:nvPr/>
        </p:nvSpPr>
        <p:spPr bwMode="auto">
          <a:xfrm>
            <a:off x="502920" y="1126438"/>
            <a:ext cx="11185855" cy="5146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 charset="0"/>
              </a:defRPr>
            </a:lvl1pPr>
            <a:lvl2pPr marL="742950" indent="-285750">
              <a:defRPr>
                <a:solidFill>
                  <a:schemeClr val="tx1"/>
                </a:solidFill>
                <a:latin typeface="Times New Roman" pitchFamily="-1" charset="0"/>
              </a:defRPr>
            </a:lvl2pPr>
            <a:lvl3pPr marL="1143000" indent="-228600">
              <a:defRPr>
                <a:solidFill>
                  <a:schemeClr val="tx1"/>
                </a:solidFill>
                <a:latin typeface="Times New Roman" pitchFamily="-1" charset="0"/>
              </a:defRPr>
            </a:lvl3pPr>
            <a:lvl4pPr marL="1600200" indent="-228600">
              <a:defRPr>
                <a:solidFill>
                  <a:schemeClr val="tx1"/>
                </a:solidFill>
                <a:latin typeface="Times New Roman" pitchFamily="-1" charset="0"/>
              </a:defRPr>
            </a:lvl4pPr>
            <a:lvl5pPr marL="2057400" indent="-228600">
              <a:defRPr>
                <a:solidFill>
                  <a:schemeClr val="tx1"/>
                </a:solidFill>
                <a:latin typeface="Times New Roman" pitchFamily="-1" charset="0"/>
              </a:defRPr>
            </a:lvl5pPr>
            <a:lvl6pPr marL="2514600" indent="-228600" eaLnBrk="0" fontAlgn="base" hangingPunct="0">
              <a:spcBef>
                <a:spcPct val="0"/>
              </a:spcBef>
              <a:spcAft>
                <a:spcPct val="0"/>
              </a:spcAft>
              <a:defRPr>
                <a:solidFill>
                  <a:schemeClr val="tx1"/>
                </a:solidFill>
                <a:latin typeface="Times New Roman" pitchFamily="-1" charset="0"/>
              </a:defRPr>
            </a:lvl6pPr>
            <a:lvl7pPr marL="2971800" indent="-228600" eaLnBrk="0" fontAlgn="base" hangingPunct="0">
              <a:spcBef>
                <a:spcPct val="0"/>
              </a:spcBef>
              <a:spcAft>
                <a:spcPct val="0"/>
              </a:spcAft>
              <a:defRPr>
                <a:solidFill>
                  <a:schemeClr val="tx1"/>
                </a:solidFill>
                <a:latin typeface="Times New Roman" pitchFamily="-1" charset="0"/>
              </a:defRPr>
            </a:lvl7pPr>
            <a:lvl8pPr marL="3429000" indent="-228600" eaLnBrk="0" fontAlgn="base" hangingPunct="0">
              <a:spcBef>
                <a:spcPct val="0"/>
              </a:spcBef>
              <a:spcAft>
                <a:spcPct val="0"/>
              </a:spcAft>
              <a:defRPr>
                <a:solidFill>
                  <a:schemeClr val="tx1"/>
                </a:solidFill>
                <a:latin typeface="Times New Roman" pitchFamily="-1" charset="0"/>
              </a:defRPr>
            </a:lvl8pPr>
            <a:lvl9pPr marL="3886200" indent="-228600" eaLnBrk="0" fontAlgn="base" hangingPunct="0">
              <a:spcBef>
                <a:spcPct val="0"/>
              </a:spcBef>
              <a:spcAft>
                <a:spcPct val="0"/>
              </a:spcAft>
              <a:defRPr>
                <a:solidFill>
                  <a:schemeClr val="tx1"/>
                </a:solidFill>
                <a:latin typeface="Times New Roman" pitchFamily="-1" charset="0"/>
              </a:defRPr>
            </a:lvl9pPr>
          </a:lstStyle>
          <a:p>
            <a:pPr>
              <a:spcAft>
                <a:spcPts val="1200"/>
              </a:spcAft>
              <a:buClr>
                <a:srgbClr val="3C6EB4"/>
              </a:buClr>
              <a:buFontTx/>
              <a:buChar char="•"/>
            </a:pPr>
            <a:r>
              <a:rPr lang="en-US" altLang="en-US" sz="2200" dirty="0">
                <a:latin typeface="Arial" charset="0"/>
              </a:rPr>
              <a:t> Gather information on the site</a:t>
            </a:r>
          </a:p>
          <a:p>
            <a:pPr lvl="2">
              <a:spcAft>
                <a:spcPts val="1200"/>
              </a:spcAft>
              <a:buClr>
                <a:srgbClr val="3C6EB4"/>
              </a:buClr>
              <a:buFontTx/>
              <a:buChar char="•"/>
            </a:pPr>
            <a:r>
              <a:rPr lang="en-US" altLang="en-US" sz="2200" dirty="0">
                <a:latin typeface="Arial" charset="0"/>
              </a:rPr>
              <a:t>Do your homework</a:t>
            </a:r>
          </a:p>
          <a:p>
            <a:pPr lvl="3">
              <a:spcAft>
                <a:spcPts val="1200"/>
              </a:spcAft>
              <a:buClr>
                <a:srgbClr val="3C6EB4"/>
              </a:buClr>
              <a:buFontTx/>
              <a:buChar char="•"/>
            </a:pPr>
            <a:r>
              <a:rPr lang="en-US" altLang="en-US" sz="2200" dirty="0">
                <a:latin typeface="Arial" charset="0"/>
              </a:rPr>
              <a:t>Plans</a:t>
            </a:r>
          </a:p>
          <a:p>
            <a:pPr lvl="3">
              <a:spcAft>
                <a:spcPts val="1200"/>
              </a:spcAft>
              <a:buClr>
                <a:srgbClr val="3C6EB4"/>
              </a:buClr>
              <a:buFontTx/>
              <a:buChar char="•"/>
            </a:pPr>
            <a:r>
              <a:rPr lang="en-US" altLang="en-US" sz="2200" dirty="0">
                <a:latin typeface="Arial" charset="0"/>
              </a:rPr>
              <a:t>Permits</a:t>
            </a:r>
          </a:p>
          <a:p>
            <a:pPr lvl="3">
              <a:spcAft>
                <a:spcPts val="1200"/>
              </a:spcAft>
              <a:buClr>
                <a:srgbClr val="3C6EB4"/>
              </a:buClr>
              <a:buFontTx/>
              <a:buChar char="•"/>
            </a:pPr>
            <a:r>
              <a:rPr lang="en-US" altLang="en-US" sz="2200" dirty="0">
                <a:latin typeface="Arial" charset="0"/>
              </a:rPr>
              <a:t>As-built</a:t>
            </a:r>
          </a:p>
          <a:p>
            <a:pPr lvl="3">
              <a:spcAft>
                <a:spcPts val="1200"/>
              </a:spcAft>
              <a:buClr>
                <a:srgbClr val="3C6EB4"/>
              </a:buClr>
              <a:buFontTx/>
              <a:buChar char="•"/>
            </a:pPr>
            <a:r>
              <a:rPr lang="en-US" altLang="en-US" sz="2200" dirty="0">
                <a:latin typeface="Arial" charset="0"/>
              </a:rPr>
              <a:t>Google Earth</a:t>
            </a:r>
          </a:p>
          <a:p>
            <a:pPr lvl="3">
              <a:spcAft>
                <a:spcPts val="1200"/>
              </a:spcAft>
              <a:buClr>
                <a:srgbClr val="3C6EB4"/>
              </a:buClr>
              <a:buFontTx/>
              <a:buChar char="•"/>
            </a:pPr>
            <a:r>
              <a:rPr lang="en-US" altLang="en-US" sz="2200" dirty="0">
                <a:latin typeface="Arial" charset="0"/>
              </a:rPr>
              <a:t>Water Usage (if available)</a:t>
            </a:r>
          </a:p>
          <a:p>
            <a:pPr lvl="3">
              <a:spcAft>
                <a:spcPts val="1200"/>
              </a:spcAft>
              <a:buClr>
                <a:srgbClr val="3C6EB4"/>
              </a:buClr>
              <a:buFontTx/>
              <a:buChar char="•"/>
            </a:pPr>
            <a:r>
              <a:rPr lang="en-US" altLang="en-US" sz="2200" dirty="0" err="1">
                <a:latin typeface="Arial" charset="0"/>
              </a:rPr>
              <a:t>O&amp;M</a:t>
            </a:r>
            <a:r>
              <a:rPr lang="en-US" altLang="en-US" sz="2200" dirty="0">
                <a:latin typeface="Arial" charset="0"/>
              </a:rPr>
              <a:t> Records</a:t>
            </a:r>
          </a:p>
          <a:p>
            <a:pPr lvl="3">
              <a:spcAft>
                <a:spcPts val="1200"/>
              </a:spcAft>
              <a:buClr>
                <a:srgbClr val="3C6EB4"/>
              </a:buClr>
              <a:buFontTx/>
              <a:buChar char="•"/>
            </a:pPr>
            <a:r>
              <a:rPr lang="en-US" altLang="en-US" sz="2200" dirty="0">
                <a:latin typeface="Arial" charset="0"/>
              </a:rPr>
              <a:t>Available Pictures</a:t>
            </a:r>
          </a:p>
        </p:txBody>
      </p:sp>
      <p:pic>
        <p:nvPicPr>
          <p:cNvPr id="4" name="Picture 3">
            <a:extLst>
              <a:ext uri="{FF2B5EF4-FFF2-40B4-BE49-F238E27FC236}">
                <a16:creationId xmlns:a16="http://schemas.microsoft.com/office/drawing/2014/main" id="{331EC119-4833-2D04-2AC6-2F2BDA9DAD5B}"/>
              </a:ext>
            </a:extLst>
          </p:cNvPr>
          <p:cNvPicPr>
            <a:picLocks noChangeAspect="1"/>
          </p:cNvPicPr>
          <p:nvPr/>
        </p:nvPicPr>
        <p:blipFill rotWithShape="1">
          <a:blip r:embed="rId3">
            <a:extLst>
              <a:ext uri="{28A0092B-C50C-407E-A947-70E740481C1C}">
                <a14:useLocalDpi xmlns:a14="http://schemas.microsoft.com/office/drawing/2010/main" val="0"/>
              </a:ext>
            </a:extLst>
          </a:blip>
          <a:srcRect b="28148"/>
          <a:stretch/>
        </p:blipFill>
        <p:spPr>
          <a:xfrm>
            <a:off x="6095847" y="1090274"/>
            <a:ext cx="5165305" cy="5021262"/>
          </a:xfrm>
          <a:prstGeom prst="rect">
            <a:avLst/>
          </a:prstGeom>
        </p:spPr>
      </p:pic>
      <p:sp>
        <p:nvSpPr>
          <p:cNvPr id="5" name="Shape 14">
            <a:extLst>
              <a:ext uri="{FF2B5EF4-FFF2-40B4-BE49-F238E27FC236}">
                <a16:creationId xmlns:a16="http://schemas.microsoft.com/office/drawing/2014/main" id="{05D0A421-2145-8B66-51B9-535E8E0F84E6}"/>
              </a:ext>
            </a:extLst>
          </p:cNvPr>
          <p:cNvSpPr/>
          <p:nvPr/>
        </p:nvSpPr>
        <p:spPr>
          <a:xfrm>
            <a:off x="640080" y="6264973"/>
            <a:ext cx="10972800" cy="502920"/>
          </a:xfrm>
          <a:prstGeom prst="roundRect">
            <a:avLst/>
          </a:prstGeom>
          <a:solidFill>
            <a:srgbClr val="F3F4F6"/>
          </a:solidFill>
          <a:ln w="12700">
            <a:solidFill>
              <a:srgbClr val="E5E7EB"/>
            </a:solidFill>
            <a:prstDash val="solid"/>
          </a:ln>
        </p:spPr>
        <p:txBody>
          <a:bodyPr/>
          <a:lstStyle/>
          <a:p>
            <a:endParaRPr lang="en-US" dirty="0"/>
          </a:p>
        </p:txBody>
      </p:sp>
      <p:sp>
        <p:nvSpPr>
          <p:cNvPr id="6" name="Text 15">
            <a:extLst>
              <a:ext uri="{FF2B5EF4-FFF2-40B4-BE49-F238E27FC236}">
                <a16:creationId xmlns:a16="http://schemas.microsoft.com/office/drawing/2014/main" id="{AFCC40A3-E827-699B-55B7-EC45311EF46B}"/>
              </a:ext>
            </a:extLst>
          </p:cNvPr>
          <p:cNvSpPr/>
          <p:nvPr/>
        </p:nvSpPr>
        <p:spPr>
          <a:xfrm>
            <a:off x="822960" y="6314995"/>
            <a:ext cx="10607040" cy="411480"/>
          </a:xfrm>
          <a:prstGeom prst="rect">
            <a:avLst/>
          </a:prstGeom>
          <a:noFill/>
          <a:ln/>
        </p:spPr>
        <p:txBody>
          <a:bodyPr wrap="square" rtlCol="0" anchor="ctr"/>
          <a:lstStyle/>
          <a:p>
            <a:pPr marL="0" indent="0">
              <a:buNone/>
            </a:pPr>
            <a:r>
              <a:rPr lang="en-US" sz="2000" dirty="0"/>
              <a:t>What else could help?</a:t>
            </a:r>
          </a:p>
        </p:txBody>
      </p:sp>
    </p:spTree>
    <p:extLst>
      <p:ext uri="{BB962C8B-B14F-4D97-AF65-F5344CB8AC3E}">
        <p14:creationId xmlns:p14="http://schemas.microsoft.com/office/powerpoint/2010/main" val="3370011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F902D-2741-060D-FF44-B8B78DBEC80E}"/>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C9BB2404-654F-2E3E-683A-D5814EA13B10}"/>
              </a:ext>
            </a:extLst>
          </p:cNvPr>
          <p:cNvSpPr/>
          <p:nvPr/>
        </p:nvSpPr>
        <p:spPr>
          <a:xfrm>
            <a:off x="0" y="0"/>
            <a:ext cx="12191695" cy="777240"/>
          </a:xfrm>
          <a:prstGeom prst="rect">
            <a:avLst/>
          </a:prstGeom>
          <a:solidFill>
            <a:srgbClr val="0D47A1"/>
          </a:solidFill>
          <a:ln w="12700">
            <a:solidFill>
              <a:srgbClr val="1B5E20"/>
            </a:solidFill>
            <a:prstDash val="solid"/>
          </a:ln>
        </p:spPr>
        <p:txBody>
          <a:bodyPr/>
          <a:lstStyle/>
          <a:p>
            <a:endParaRPr lang="en-US"/>
          </a:p>
        </p:txBody>
      </p:sp>
      <p:sp>
        <p:nvSpPr>
          <p:cNvPr id="30" name="Text 1">
            <a:extLst>
              <a:ext uri="{FF2B5EF4-FFF2-40B4-BE49-F238E27FC236}">
                <a16:creationId xmlns:a16="http://schemas.microsoft.com/office/drawing/2014/main" id="{6C26FA38-8A99-FC0B-30F5-C1656CD6015F}"/>
              </a:ext>
            </a:extLst>
          </p:cNvPr>
          <p:cNvSpPr/>
          <p:nvPr/>
        </p:nvSpPr>
        <p:spPr>
          <a:xfrm>
            <a:off x="502920" y="91440"/>
            <a:ext cx="11185855" cy="310896"/>
          </a:xfrm>
          <a:prstGeom prst="rect">
            <a:avLst/>
          </a:prstGeom>
          <a:noFill/>
          <a:ln/>
        </p:spPr>
        <p:txBody>
          <a:bodyPr wrap="square" rtlCol="0" anchor="ctr"/>
          <a:lstStyle/>
          <a:p>
            <a:r>
              <a:rPr lang="en-US" sz="2800" b="1" dirty="0">
                <a:solidFill>
                  <a:srgbClr val="FFFFFF"/>
                </a:solidFill>
                <a:latin typeface="Calibri" pitchFamily="34" charset="0"/>
                <a:ea typeface="Calibri" pitchFamily="34" charset="-122"/>
                <a:cs typeface="Calibri" pitchFamily="34" charset="-120"/>
              </a:rPr>
              <a:t>Gather Site Information – Homework Analyze: Septic Plans</a:t>
            </a:r>
            <a:endParaRPr lang="en-US" sz="2600" dirty="0"/>
          </a:p>
        </p:txBody>
      </p:sp>
      <p:sp>
        <p:nvSpPr>
          <p:cNvPr id="3" name="Rectangle 4">
            <a:extLst>
              <a:ext uri="{FF2B5EF4-FFF2-40B4-BE49-F238E27FC236}">
                <a16:creationId xmlns:a16="http://schemas.microsoft.com/office/drawing/2014/main" id="{F3EE6B1D-D140-9E62-37C9-588F5B725CC8}"/>
              </a:ext>
            </a:extLst>
          </p:cNvPr>
          <p:cNvSpPr txBox="1">
            <a:spLocks noChangeArrowheads="1"/>
          </p:cNvSpPr>
          <p:nvPr/>
        </p:nvSpPr>
        <p:spPr bwMode="auto">
          <a:xfrm>
            <a:off x="502921" y="1126438"/>
            <a:ext cx="6095492" cy="5228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 charset="0"/>
              </a:defRPr>
            </a:lvl1pPr>
            <a:lvl2pPr marL="742950" indent="-285750">
              <a:defRPr>
                <a:solidFill>
                  <a:schemeClr val="tx1"/>
                </a:solidFill>
                <a:latin typeface="Times New Roman" pitchFamily="-1" charset="0"/>
              </a:defRPr>
            </a:lvl2pPr>
            <a:lvl3pPr marL="1143000" indent="-228600">
              <a:defRPr>
                <a:solidFill>
                  <a:schemeClr val="tx1"/>
                </a:solidFill>
                <a:latin typeface="Times New Roman" pitchFamily="-1" charset="0"/>
              </a:defRPr>
            </a:lvl3pPr>
            <a:lvl4pPr marL="1600200" indent="-228600">
              <a:defRPr>
                <a:solidFill>
                  <a:schemeClr val="tx1"/>
                </a:solidFill>
                <a:latin typeface="Times New Roman" pitchFamily="-1" charset="0"/>
              </a:defRPr>
            </a:lvl4pPr>
            <a:lvl5pPr marL="2057400" indent="-228600">
              <a:defRPr>
                <a:solidFill>
                  <a:schemeClr val="tx1"/>
                </a:solidFill>
                <a:latin typeface="Times New Roman" pitchFamily="-1" charset="0"/>
              </a:defRPr>
            </a:lvl5pPr>
            <a:lvl6pPr marL="2514600" indent="-228600" eaLnBrk="0" fontAlgn="base" hangingPunct="0">
              <a:spcBef>
                <a:spcPct val="0"/>
              </a:spcBef>
              <a:spcAft>
                <a:spcPct val="0"/>
              </a:spcAft>
              <a:defRPr>
                <a:solidFill>
                  <a:schemeClr val="tx1"/>
                </a:solidFill>
                <a:latin typeface="Times New Roman" pitchFamily="-1" charset="0"/>
              </a:defRPr>
            </a:lvl6pPr>
            <a:lvl7pPr marL="2971800" indent="-228600" eaLnBrk="0" fontAlgn="base" hangingPunct="0">
              <a:spcBef>
                <a:spcPct val="0"/>
              </a:spcBef>
              <a:spcAft>
                <a:spcPct val="0"/>
              </a:spcAft>
              <a:defRPr>
                <a:solidFill>
                  <a:schemeClr val="tx1"/>
                </a:solidFill>
                <a:latin typeface="Times New Roman" pitchFamily="-1" charset="0"/>
              </a:defRPr>
            </a:lvl7pPr>
            <a:lvl8pPr marL="3429000" indent="-228600" eaLnBrk="0" fontAlgn="base" hangingPunct="0">
              <a:spcBef>
                <a:spcPct val="0"/>
              </a:spcBef>
              <a:spcAft>
                <a:spcPct val="0"/>
              </a:spcAft>
              <a:defRPr>
                <a:solidFill>
                  <a:schemeClr val="tx1"/>
                </a:solidFill>
                <a:latin typeface="Times New Roman" pitchFamily="-1" charset="0"/>
              </a:defRPr>
            </a:lvl8pPr>
            <a:lvl9pPr marL="3886200" indent="-228600" eaLnBrk="0" fontAlgn="base" hangingPunct="0">
              <a:spcBef>
                <a:spcPct val="0"/>
              </a:spcBef>
              <a:spcAft>
                <a:spcPct val="0"/>
              </a:spcAft>
              <a:defRPr>
                <a:solidFill>
                  <a:schemeClr val="tx1"/>
                </a:solidFill>
                <a:latin typeface="Times New Roman" pitchFamily="-1" charset="0"/>
              </a:defRPr>
            </a:lvl9pPr>
          </a:lstStyle>
          <a:p>
            <a:pPr>
              <a:spcAft>
                <a:spcPts val="1200"/>
              </a:spcAft>
              <a:buClr>
                <a:srgbClr val="3C6EB4"/>
              </a:buClr>
              <a:buFontTx/>
              <a:buChar char="•"/>
            </a:pPr>
            <a:r>
              <a:rPr lang="en-US" altLang="en-US" sz="2200" dirty="0">
                <a:latin typeface="Arial" charset="0"/>
              </a:rPr>
              <a:t> Analyze the information</a:t>
            </a:r>
          </a:p>
          <a:p>
            <a:pPr lvl="1">
              <a:spcAft>
                <a:spcPts val="1200"/>
              </a:spcAft>
              <a:buClr>
                <a:srgbClr val="3C6EB4"/>
              </a:buClr>
              <a:buFontTx/>
              <a:buChar char="•"/>
            </a:pPr>
            <a:r>
              <a:rPr lang="en-US" altLang="en-US" sz="2200" dirty="0">
                <a:latin typeface="Arial" charset="0"/>
              </a:rPr>
              <a:t>Compare known vs unknown</a:t>
            </a:r>
          </a:p>
          <a:p>
            <a:pPr marL="457200" lvl="1" indent="0">
              <a:spcAft>
                <a:spcPts val="1200"/>
              </a:spcAft>
              <a:buClr>
                <a:srgbClr val="3C6EB4"/>
              </a:buClr>
            </a:pPr>
            <a:r>
              <a:rPr lang="en-US" altLang="en-US" sz="2200" dirty="0">
                <a:latin typeface="Arial" charset="0"/>
              </a:rPr>
              <a:t> </a:t>
            </a:r>
          </a:p>
          <a:p>
            <a:pPr>
              <a:spcAft>
                <a:spcPts val="1200"/>
              </a:spcAft>
              <a:buClr>
                <a:srgbClr val="3C6EB4"/>
              </a:buClr>
              <a:buFontTx/>
              <a:buChar char="•"/>
            </a:pPr>
            <a:r>
              <a:rPr lang="en-US" altLang="en-US" sz="2200" b="1" dirty="0">
                <a:latin typeface="Arial" charset="0"/>
              </a:rPr>
              <a:t> Start a list of questions</a:t>
            </a:r>
          </a:p>
          <a:p>
            <a:pPr lvl="1">
              <a:spcAft>
                <a:spcPts val="1200"/>
              </a:spcAft>
              <a:buClr>
                <a:srgbClr val="3C6EB4"/>
              </a:buClr>
              <a:buFontTx/>
              <a:buChar char="•"/>
            </a:pPr>
            <a:endParaRPr lang="en-US" altLang="en-US" sz="2200" b="1" dirty="0">
              <a:latin typeface="Arial" charset="0"/>
            </a:endParaRPr>
          </a:p>
          <a:p>
            <a:pPr lvl="1">
              <a:spcAft>
                <a:spcPts val="1200"/>
              </a:spcAft>
              <a:buClr>
                <a:srgbClr val="3C6EB4"/>
              </a:buClr>
              <a:buFontTx/>
              <a:buChar char="•"/>
            </a:pPr>
            <a:r>
              <a:rPr lang="en-US" altLang="en-US" sz="2200" b="1" dirty="0">
                <a:latin typeface="Arial" charset="0"/>
              </a:rPr>
              <a:t>Septic Plans:</a:t>
            </a:r>
          </a:p>
          <a:p>
            <a:pPr lvl="2">
              <a:spcAft>
                <a:spcPts val="1200"/>
              </a:spcAft>
              <a:buClr>
                <a:srgbClr val="3C6EB4"/>
              </a:buClr>
              <a:buFontTx/>
              <a:buChar char="•"/>
            </a:pPr>
            <a:r>
              <a:rPr lang="en-US" altLang="en-US" sz="2200" dirty="0">
                <a:latin typeface="Arial" charset="0"/>
              </a:rPr>
              <a:t>Sized appropriately?</a:t>
            </a:r>
          </a:p>
          <a:p>
            <a:pPr lvl="2">
              <a:spcAft>
                <a:spcPts val="1200"/>
              </a:spcAft>
              <a:buClr>
                <a:srgbClr val="3C6EB4"/>
              </a:buClr>
              <a:buFontTx/>
              <a:buChar char="•"/>
            </a:pPr>
            <a:r>
              <a:rPr lang="en-US" altLang="en-US" sz="2200" dirty="0">
                <a:latin typeface="Arial" charset="0"/>
              </a:rPr>
              <a:t>Soil information</a:t>
            </a:r>
          </a:p>
          <a:p>
            <a:pPr lvl="2">
              <a:spcAft>
                <a:spcPts val="1200"/>
              </a:spcAft>
              <a:buClr>
                <a:srgbClr val="3C6EB4"/>
              </a:buClr>
              <a:buFontTx/>
              <a:buChar char="•"/>
            </a:pPr>
            <a:r>
              <a:rPr lang="en-US" altLang="en-US" sz="2200" dirty="0">
                <a:latin typeface="Arial" charset="0"/>
              </a:rPr>
              <a:t>Date Planned vs Installed</a:t>
            </a:r>
          </a:p>
          <a:p>
            <a:pPr lvl="2">
              <a:spcAft>
                <a:spcPts val="1200"/>
              </a:spcAft>
              <a:buClr>
                <a:srgbClr val="3C6EB4"/>
              </a:buClr>
              <a:buFontTx/>
              <a:buChar char="•"/>
            </a:pPr>
            <a:r>
              <a:rPr lang="en-US" altLang="en-US" sz="2200" dirty="0">
                <a:latin typeface="Arial" charset="0"/>
              </a:rPr>
              <a:t>Note any conflicting info</a:t>
            </a:r>
          </a:p>
        </p:txBody>
      </p:sp>
      <p:pic>
        <p:nvPicPr>
          <p:cNvPr id="9" name="Picture 8">
            <a:extLst>
              <a:ext uri="{FF2B5EF4-FFF2-40B4-BE49-F238E27FC236}">
                <a16:creationId xmlns:a16="http://schemas.microsoft.com/office/drawing/2014/main" id="{E35A3935-5CA8-2E3F-0205-0878C5613291}"/>
              </a:ext>
            </a:extLst>
          </p:cNvPr>
          <p:cNvPicPr>
            <a:picLocks noChangeAspect="1"/>
          </p:cNvPicPr>
          <p:nvPr/>
        </p:nvPicPr>
        <p:blipFill>
          <a:blip r:embed="rId3"/>
          <a:stretch>
            <a:fillRect/>
          </a:stretch>
        </p:blipFill>
        <p:spPr>
          <a:xfrm>
            <a:off x="5810461" y="1349450"/>
            <a:ext cx="6077798" cy="4382112"/>
          </a:xfrm>
          <a:prstGeom prst="rect">
            <a:avLst/>
          </a:prstGeom>
        </p:spPr>
      </p:pic>
    </p:spTree>
    <p:extLst>
      <p:ext uri="{BB962C8B-B14F-4D97-AF65-F5344CB8AC3E}">
        <p14:creationId xmlns:p14="http://schemas.microsoft.com/office/powerpoint/2010/main" val="25814325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D7EA6-2B16-3C80-4378-E58BACA072AC}"/>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C23FD490-5B40-8C91-DF2F-5DAAA2E54D0C}"/>
              </a:ext>
            </a:extLst>
          </p:cNvPr>
          <p:cNvSpPr/>
          <p:nvPr/>
        </p:nvSpPr>
        <p:spPr>
          <a:xfrm>
            <a:off x="0" y="0"/>
            <a:ext cx="12191695" cy="777240"/>
          </a:xfrm>
          <a:prstGeom prst="rect">
            <a:avLst/>
          </a:prstGeom>
          <a:solidFill>
            <a:srgbClr val="0D47A1"/>
          </a:solidFill>
          <a:ln w="12700">
            <a:solidFill>
              <a:srgbClr val="1B5E20"/>
            </a:solidFill>
            <a:prstDash val="solid"/>
          </a:ln>
        </p:spPr>
        <p:txBody>
          <a:bodyPr/>
          <a:lstStyle/>
          <a:p>
            <a:endParaRPr lang="en-US" dirty="0"/>
          </a:p>
        </p:txBody>
      </p:sp>
      <p:sp>
        <p:nvSpPr>
          <p:cNvPr id="30" name="Text 1">
            <a:extLst>
              <a:ext uri="{FF2B5EF4-FFF2-40B4-BE49-F238E27FC236}">
                <a16:creationId xmlns:a16="http://schemas.microsoft.com/office/drawing/2014/main" id="{8BFA2220-5CA7-49A2-6D1C-6A66EDC55E11}"/>
              </a:ext>
            </a:extLst>
          </p:cNvPr>
          <p:cNvSpPr/>
          <p:nvPr/>
        </p:nvSpPr>
        <p:spPr>
          <a:xfrm>
            <a:off x="502920" y="91440"/>
            <a:ext cx="11185855" cy="310896"/>
          </a:xfrm>
          <a:prstGeom prst="rect">
            <a:avLst/>
          </a:prstGeom>
          <a:noFill/>
          <a:ln/>
        </p:spPr>
        <p:txBody>
          <a:bodyPr wrap="square" rtlCol="0" anchor="ctr"/>
          <a:lstStyle/>
          <a:p>
            <a:r>
              <a:rPr lang="en-US" sz="2800" b="1" dirty="0">
                <a:solidFill>
                  <a:srgbClr val="FFFFFF"/>
                </a:solidFill>
                <a:latin typeface="Calibri" pitchFamily="34" charset="0"/>
                <a:ea typeface="Calibri" pitchFamily="34" charset="-122"/>
                <a:cs typeface="Calibri" pitchFamily="34" charset="-120"/>
              </a:rPr>
              <a:t>Gather Site Information – Homework Analyze: As-Built &amp; Google Earth</a:t>
            </a:r>
            <a:endParaRPr lang="en-US" sz="2600" dirty="0"/>
          </a:p>
        </p:txBody>
      </p:sp>
      <p:pic>
        <p:nvPicPr>
          <p:cNvPr id="6" name="Picture 5" descr="image001">
            <a:extLst>
              <a:ext uri="{FF2B5EF4-FFF2-40B4-BE49-F238E27FC236}">
                <a16:creationId xmlns:a16="http://schemas.microsoft.com/office/drawing/2014/main" id="{17A35C47-E132-1C5B-7511-86F0074321BF}"/>
              </a:ext>
            </a:extLst>
          </p:cNvPr>
          <p:cNvPicPr>
            <a:picLocks noGrp="1" noChangeAspect="1" noChangeArrowheads="1"/>
          </p:cNvPicPr>
          <p:nvPr/>
        </p:nvPicPr>
        <p:blipFill rotWithShape="1">
          <a:blip r:embed="rId3">
            <a:extLst>
              <a:ext uri="{28A0092B-C50C-407E-A947-70E740481C1C}">
                <a14:useLocalDpi xmlns:a14="http://schemas.microsoft.com/office/drawing/2010/main" val="0"/>
              </a:ext>
            </a:extLst>
          </a:blip>
          <a:srcRect l="59512" t="38623" r="25330" b="33037"/>
          <a:stretch/>
        </p:blipFill>
        <p:spPr bwMode="auto">
          <a:xfrm>
            <a:off x="6712712" y="1288742"/>
            <a:ext cx="4852635" cy="5113106"/>
          </a:xfrm>
          <a:prstGeom prst="rect">
            <a:avLst/>
          </a:prstGeom>
          <a:noFill/>
          <a:ln>
            <a:noFill/>
          </a:ln>
          <a:effectLst>
            <a:outerShdw blurRad="50800" dist="12700" dir="5400000" sx="103000" sy="103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a:extLst>
              <a:ext uri="{FF2B5EF4-FFF2-40B4-BE49-F238E27FC236}">
                <a16:creationId xmlns:a16="http://schemas.microsoft.com/office/drawing/2014/main" id="{654F5891-6200-1A52-D56E-97E8FD7BF07F}"/>
              </a:ext>
            </a:extLst>
          </p:cNvPr>
          <p:cNvSpPr txBox="1">
            <a:spLocks noChangeArrowheads="1"/>
          </p:cNvSpPr>
          <p:nvPr/>
        </p:nvSpPr>
        <p:spPr bwMode="auto">
          <a:xfrm>
            <a:off x="502921" y="1126438"/>
            <a:ext cx="6095492" cy="573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 charset="0"/>
              </a:defRPr>
            </a:lvl1pPr>
            <a:lvl2pPr marL="742950" indent="-285750">
              <a:defRPr>
                <a:solidFill>
                  <a:schemeClr val="tx1"/>
                </a:solidFill>
                <a:latin typeface="Times New Roman" pitchFamily="-1" charset="0"/>
              </a:defRPr>
            </a:lvl2pPr>
            <a:lvl3pPr marL="1143000" indent="-228600">
              <a:defRPr>
                <a:solidFill>
                  <a:schemeClr val="tx1"/>
                </a:solidFill>
                <a:latin typeface="Times New Roman" pitchFamily="-1" charset="0"/>
              </a:defRPr>
            </a:lvl3pPr>
            <a:lvl4pPr marL="1600200" indent="-228600">
              <a:defRPr>
                <a:solidFill>
                  <a:schemeClr val="tx1"/>
                </a:solidFill>
                <a:latin typeface="Times New Roman" pitchFamily="-1" charset="0"/>
              </a:defRPr>
            </a:lvl4pPr>
            <a:lvl5pPr marL="2057400" indent="-228600">
              <a:defRPr>
                <a:solidFill>
                  <a:schemeClr val="tx1"/>
                </a:solidFill>
                <a:latin typeface="Times New Roman" pitchFamily="-1" charset="0"/>
              </a:defRPr>
            </a:lvl5pPr>
            <a:lvl6pPr marL="2514600" indent="-228600" eaLnBrk="0" fontAlgn="base" hangingPunct="0">
              <a:spcBef>
                <a:spcPct val="0"/>
              </a:spcBef>
              <a:spcAft>
                <a:spcPct val="0"/>
              </a:spcAft>
              <a:defRPr>
                <a:solidFill>
                  <a:schemeClr val="tx1"/>
                </a:solidFill>
                <a:latin typeface="Times New Roman" pitchFamily="-1" charset="0"/>
              </a:defRPr>
            </a:lvl6pPr>
            <a:lvl7pPr marL="2971800" indent="-228600" eaLnBrk="0" fontAlgn="base" hangingPunct="0">
              <a:spcBef>
                <a:spcPct val="0"/>
              </a:spcBef>
              <a:spcAft>
                <a:spcPct val="0"/>
              </a:spcAft>
              <a:defRPr>
                <a:solidFill>
                  <a:schemeClr val="tx1"/>
                </a:solidFill>
                <a:latin typeface="Times New Roman" pitchFamily="-1" charset="0"/>
              </a:defRPr>
            </a:lvl7pPr>
            <a:lvl8pPr marL="3429000" indent="-228600" eaLnBrk="0" fontAlgn="base" hangingPunct="0">
              <a:spcBef>
                <a:spcPct val="0"/>
              </a:spcBef>
              <a:spcAft>
                <a:spcPct val="0"/>
              </a:spcAft>
              <a:defRPr>
                <a:solidFill>
                  <a:schemeClr val="tx1"/>
                </a:solidFill>
                <a:latin typeface="Times New Roman" pitchFamily="-1" charset="0"/>
              </a:defRPr>
            </a:lvl8pPr>
            <a:lvl9pPr marL="3886200" indent="-228600" eaLnBrk="0" fontAlgn="base" hangingPunct="0">
              <a:spcBef>
                <a:spcPct val="0"/>
              </a:spcBef>
              <a:spcAft>
                <a:spcPct val="0"/>
              </a:spcAft>
              <a:defRPr>
                <a:solidFill>
                  <a:schemeClr val="tx1"/>
                </a:solidFill>
                <a:latin typeface="Times New Roman" pitchFamily="-1" charset="0"/>
              </a:defRPr>
            </a:lvl9pPr>
          </a:lstStyle>
          <a:p>
            <a:pPr>
              <a:spcBef>
                <a:spcPts val="600"/>
              </a:spcBef>
              <a:spcAft>
                <a:spcPts val="600"/>
              </a:spcAft>
              <a:buClr>
                <a:srgbClr val="3C6EB4"/>
              </a:buClr>
              <a:buFontTx/>
              <a:buChar char="•"/>
            </a:pPr>
            <a:r>
              <a:rPr lang="en-US" altLang="en-US" sz="2200" dirty="0">
                <a:latin typeface="Arial" charset="0"/>
              </a:rPr>
              <a:t> Analyze the information</a:t>
            </a:r>
          </a:p>
          <a:p>
            <a:pPr lvl="1">
              <a:buClr>
                <a:srgbClr val="3C6EB4"/>
              </a:buClr>
              <a:buFontTx/>
              <a:buChar char="•"/>
            </a:pPr>
            <a:r>
              <a:rPr lang="en-US" altLang="en-US" sz="2200" dirty="0">
                <a:latin typeface="Arial" charset="0"/>
              </a:rPr>
              <a:t>Compare known vs unknown</a:t>
            </a:r>
          </a:p>
          <a:p>
            <a:pPr lvl="2">
              <a:buClr>
                <a:srgbClr val="3C6EB4"/>
              </a:buClr>
              <a:buFontTx/>
              <a:buChar char="•"/>
            </a:pPr>
            <a:r>
              <a:rPr lang="en-US" altLang="en-US" sz="2200" dirty="0">
                <a:latin typeface="Arial" charset="0"/>
              </a:rPr>
              <a:t>Add to list of questions</a:t>
            </a:r>
          </a:p>
          <a:p>
            <a:pPr lvl="2">
              <a:buClr>
                <a:srgbClr val="3C6EB4"/>
              </a:buClr>
              <a:buFontTx/>
              <a:buChar char="•"/>
            </a:pPr>
            <a:endParaRPr lang="en-US" altLang="en-US" sz="800" dirty="0">
              <a:latin typeface="Arial" charset="0"/>
            </a:endParaRPr>
          </a:p>
          <a:p>
            <a:pPr lvl="1">
              <a:spcBef>
                <a:spcPts val="600"/>
              </a:spcBef>
              <a:spcAft>
                <a:spcPts val="600"/>
              </a:spcAft>
              <a:buClr>
                <a:srgbClr val="3C6EB4"/>
              </a:buClr>
              <a:buFontTx/>
              <a:buChar char="•"/>
            </a:pPr>
            <a:r>
              <a:rPr lang="en-US" altLang="en-US" sz="2200" b="1" dirty="0">
                <a:latin typeface="Arial" charset="0"/>
              </a:rPr>
              <a:t>As-built:</a:t>
            </a:r>
          </a:p>
          <a:p>
            <a:pPr lvl="2">
              <a:spcBef>
                <a:spcPts val="600"/>
              </a:spcBef>
              <a:spcAft>
                <a:spcPts val="600"/>
              </a:spcAft>
              <a:buClr>
                <a:srgbClr val="3C6EB4"/>
              </a:buClr>
              <a:buFontTx/>
              <a:buChar char="•"/>
            </a:pPr>
            <a:r>
              <a:rPr lang="en-US" altLang="en-US" sz="2200" dirty="0">
                <a:latin typeface="Arial" charset="0"/>
              </a:rPr>
              <a:t>Does it match the septic plans?</a:t>
            </a:r>
          </a:p>
          <a:p>
            <a:pPr lvl="2">
              <a:spcBef>
                <a:spcPts val="600"/>
              </a:spcBef>
              <a:spcAft>
                <a:spcPts val="600"/>
              </a:spcAft>
              <a:buClr>
                <a:srgbClr val="3C6EB4"/>
              </a:buClr>
              <a:buFontTx/>
              <a:buChar char="•"/>
            </a:pPr>
            <a:r>
              <a:rPr lang="en-US" altLang="en-US" sz="2200" dirty="0">
                <a:latin typeface="Arial" charset="0"/>
              </a:rPr>
              <a:t>Sized Appropriately?</a:t>
            </a:r>
          </a:p>
          <a:p>
            <a:pPr lvl="2">
              <a:spcBef>
                <a:spcPts val="600"/>
              </a:spcBef>
              <a:spcAft>
                <a:spcPts val="600"/>
              </a:spcAft>
              <a:buClr>
                <a:srgbClr val="3C6EB4"/>
              </a:buClr>
              <a:buFontTx/>
              <a:buChar char="•"/>
            </a:pPr>
            <a:r>
              <a:rPr lang="en-US" altLang="en-US" sz="2200" dirty="0">
                <a:latin typeface="Arial" charset="0"/>
              </a:rPr>
              <a:t>Correct products used as per plans?</a:t>
            </a:r>
          </a:p>
          <a:p>
            <a:pPr lvl="1">
              <a:spcBef>
                <a:spcPts val="600"/>
              </a:spcBef>
              <a:spcAft>
                <a:spcPts val="600"/>
              </a:spcAft>
              <a:buClr>
                <a:srgbClr val="3C6EB4"/>
              </a:buClr>
              <a:buFontTx/>
              <a:buChar char="•"/>
            </a:pPr>
            <a:endParaRPr lang="en-US" altLang="en-US" sz="800" b="1" dirty="0">
              <a:latin typeface="Arial" charset="0"/>
            </a:endParaRPr>
          </a:p>
          <a:p>
            <a:pPr lvl="1">
              <a:spcBef>
                <a:spcPts val="600"/>
              </a:spcBef>
              <a:spcAft>
                <a:spcPts val="600"/>
              </a:spcAft>
              <a:buClr>
                <a:srgbClr val="3C6EB4"/>
              </a:buClr>
              <a:buFontTx/>
              <a:buChar char="•"/>
            </a:pPr>
            <a:r>
              <a:rPr lang="en-US" altLang="en-US" sz="2200" b="1" dirty="0">
                <a:latin typeface="Arial" charset="0"/>
              </a:rPr>
              <a:t>Google Earth:</a:t>
            </a:r>
          </a:p>
          <a:p>
            <a:pPr lvl="2">
              <a:spcBef>
                <a:spcPts val="600"/>
              </a:spcBef>
              <a:spcAft>
                <a:spcPts val="600"/>
              </a:spcAft>
              <a:buClr>
                <a:srgbClr val="3C6EB4"/>
              </a:buClr>
              <a:buFontTx/>
              <a:buChar char="•"/>
            </a:pPr>
            <a:r>
              <a:rPr lang="en-US" altLang="en-US" sz="2200" dirty="0">
                <a:latin typeface="Arial" charset="0"/>
              </a:rPr>
              <a:t>History &amp; Site Details</a:t>
            </a:r>
          </a:p>
          <a:p>
            <a:pPr lvl="2">
              <a:spcBef>
                <a:spcPts val="600"/>
              </a:spcBef>
              <a:spcAft>
                <a:spcPts val="600"/>
              </a:spcAft>
              <a:buClr>
                <a:srgbClr val="3C6EB4"/>
              </a:buClr>
              <a:buFontTx/>
              <a:buChar char="•"/>
            </a:pPr>
            <a:r>
              <a:rPr lang="en-US" altLang="en-US" sz="2200" dirty="0">
                <a:latin typeface="Arial" charset="0"/>
              </a:rPr>
              <a:t>Changes over time</a:t>
            </a:r>
          </a:p>
        </p:txBody>
      </p:sp>
    </p:spTree>
    <p:extLst>
      <p:ext uri="{BB962C8B-B14F-4D97-AF65-F5344CB8AC3E}">
        <p14:creationId xmlns:p14="http://schemas.microsoft.com/office/powerpoint/2010/main" val="30561811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EEA19-7800-D0C0-1165-61AD6D3F2C78}"/>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1918ECA8-A2BE-1213-8DBA-626B46BAB7DA}"/>
              </a:ext>
            </a:extLst>
          </p:cNvPr>
          <p:cNvSpPr/>
          <p:nvPr/>
        </p:nvSpPr>
        <p:spPr>
          <a:xfrm>
            <a:off x="0" y="0"/>
            <a:ext cx="12191695" cy="777240"/>
          </a:xfrm>
          <a:prstGeom prst="rect">
            <a:avLst/>
          </a:prstGeom>
          <a:solidFill>
            <a:srgbClr val="0D47A1"/>
          </a:solidFill>
          <a:ln w="12700">
            <a:solidFill>
              <a:srgbClr val="1B5E20"/>
            </a:solidFill>
            <a:prstDash val="solid"/>
          </a:ln>
        </p:spPr>
        <p:txBody>
          <a:bodyPr/>
          <a:lstStyle/>
          <a:p>
            <a:endParaRPr lang="en-US" dirty="0"/>
          </a:p>
        </p:txBody>
      </p:sp>
      <p:sp>
        <p:nvSpPr>
          <p:cNvPr id="30" name="Text 1">
            <a:extLst>
              <a:ext uri="{FF2B5EF4-FFF2-40B4-BE49-F238E27FC236}">
                <a16:creationId xmlns:a16="http://schemas.microsoft.com/office/drawing/2014/main" id="{A50C1FF1-12EE-1E4F-0554-7E0D9E886948}"/>
              </a:ext>
            </a:extLst>
          </p:cNvPr>
          <p:cNvSpPr/>
          <p:nvPr/>
        </p:nvSpPr>
        <p:spPr>
          <a:xfrm>
            <a:off x="502920" y="91440"/>
            <a:ext cx="11185855" cy="310896"/>
          </a:xfrm>
          <a:prstGeom prst="rect">
            <a:avLst/>
          </a:prstGeom>
          <a:noFill/>
          <a:ln/>
        </p:spPr>
        <p:txBody>
          <a:bodyPr wrap="square" rtlCol="0" anchor="ctr"/>
          <a:lstStyle/>
          <a:p>
            <a:r>
              <a:rPr lang="en-US" sz="2800" b="1" dirty="0">
                <a:solidFill>
                  <a:srgbClr val="FFFFFF"/>
                </a:solidFill>
                <a:latin typeface="Calibri" pitchFamily="34" charset="0"/>
                <a:ea typeface="Calibri" pitchFamily="34" charset="-122"/>
                <a:cs typeface="Calibri" pitchFamily="34" charset="-120"/>
              </a:rPr>
              <a:t>Gather Site Information – Homework Analyze: Water &amp; </a:t>
            </a:r>
            <a:r>
              <a:rPr lang="en-US" sz="2800" b="1" dirty="0" err="1">
                <a:solidFill>
                  <a:srgbClr val="FFFFFF"/>
                </a:solidFill>
                <a:latin typeface="Calibri" pitchFamily="34" charset="0"/>
                <a:ea typeface="Calibri" pitchFamily="34" charset="-122"/>
                <a:cs typeface="Calibri" pitchFamily="34" charset="-120"/>
              </a:rPr>
              <a:t>O&amp;M</a:t>
            </a:r>
            <a:r>
              <a:rPr lang="en-US" sz="2800" b="1" dirty="0">
                <a:solidFill>
                  <a:srgbClr val="FFFFFF"/>
                </a:solidFill>
                <a:latin typeface="Calibri" pitchFamily="34" charset="0"/>
                <a:ea typeface="Calibri" pitchFamily="34" charset="-122"/>
                <a:cs typeface="Calibri" pitchFamily="34" charset="-120"/>
              </a:rPr>
              <a:t> Records</a:t>
            </a:r>
            <a:endParaRPr lang="en-US" sz="2600" dirty="0"/>
          </a:p>
        </p:txBody>
      </p:sp>
      <p:sp>
        <p:nvSpPr>
          <p:cNvPr id="4" name="Rectangle 4">
            <a:extLst>
              <a:ext uri="{FF2B5EF4-FFF2-40B4-BE49-F238E27FC236}">
                <a16:creationId xmlns:a16="http://schemas.microsoft.com/office/drawing/2014/main" id="{A07F11E8-284D-6B01-B96C-A72DE0253844}"/>
              </a:ext>
            </a:extLst>
          </p:cNvPr>
          <p:cNvSpPr txBox="1">
            <a:spLocks noChangeArrowheads="1"/>
          </p:cNvSpPr>
          <p:nvPr/>
        </p:nvSpPr>
        <p:spPr bwMode="auto">
          <a:xfrm>
            <a:off x="502921" y="1126438"/>
            <a:ext cx="6095492" cy="573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 charset="0"/>
              </a:defRPr>
            </a:lvl1pPr>
            <a:lvl2pPr marL="742950" indent="-285750">
              <a:defRPr>
                <a:solidFill>
                  <a:schemeClr val="tx1"/>
                </a:solidFill>
                <a:latin typeface="Times New Roman" pitchFamily="-1" charset="0"/>
              </a:defRPr>
            </a:lvl2pPr>
            <a:lvl3pPr marL="1143000" indent="-228600">
              <a:defRPr>
                <a:solidFill>
                  <a:schemeClr val="tx1"/>
                </a:solidFill>
                <a:latin typeface="Times New Roman" pitchFamily="-1" charset="0"/>
              </a:defRPr>
            </a:lvl3pPr>
            <a:lvl4pPr marL="1600200" indent="-228600">
              <a:defRPr>
                <a:solidFill>
                  <a:schemeClr val="tx1"/>
                </a:solidFill>
                <a:latin typeface="Times New Roman" pitchFamily="-1" charset="0"/>
              </a:defRPr>
            </a:lvl4pPr>
            <a:lvl5pPr marL="2057400" indent="-228600">
              <a:defRPr>
                <a:solidFill>
                  <a:schemeClr val="tx1"/>
                </a:solidFill>
                <a:latin typeface="Times New Roman" pitchFamily="-1" charset="0"/>
              </a:defRPr>
            </a:lvl5pPr>
            <a:lvl6pPr marL="2514600" indent="-228600" eaLnBrk="0" fontAlgn="base" hangingPunct="0">
              <a:spcBef>
                <a:spcPct val="0"/>
              </a:spcBef>
              <a:spcAft>
                <a:spcPct val="0"/>
              </a:spcAft>
              <a:defRPr>
                <a:solidFill>
                  <a:schemeClr val="tx1"/>
                </a:solidFill>
                <a:latin typeface="Times New Roman" pitchFamily="-1" charset="0"/>
              </a:defRPr>
            </a:lvl6pPr>
            <a:lvl7pPr marL="2971800" indent="-228600" eaLnBrk="0" fontAlgn="base" hangingPunct="0">
              <a:spcBef>
                <a:spcPct val="0"/>
              </a:spcBef>
              <a:spcAft>
                <a:spcPct val="0"/>
              </a:spcAft>
              <a:defRPr>
                <a:solidFill>
                  <a:schemeClr val="tx1"/>
                </a:solidFill>
                <a:latin typeface="Times New Roman" pitchFamily="-1" charset="0"/>
              </a:defRPr>
            </a:lvl7pPr>
            <a:lvl8pPr marL="3429000" indent="-228600" eaLnBrk="0" fontAlgn="base" hangingPunct="0">
              <a:spcBef>
                <a:spcPct val="0"/>
              </a:spcBef>
              <a:spcAft>
                <a:spcPct val="0"/>
              </a:spcAft>
              <a:defRPr>
                <a:solidFill>
                  <a:schemeClr val="tx1"/>
                </a:solidFill>
                <a:latin typeface="Times New Roman" pitchFamily="-1" charset="0"/>
              </a:defRPr>
            </a:lvl8pPr>
            <a:lvl9pPr marL="3886200" indent="-228600" eaLnBrk="0" fontAlgn="base" hangingPunct="0">
              <a:spcBef>
                <a:spcPct val="0"/>
              </a:spcBef>
              <a:spcAft>
                <a:spcPct val="0"/>
              </a:spcAft>
              <a:defRPr>
                <a:solidFill>
                  <a:schemeClr val="tx1"/>
                </a:solidFill>
                <a:latin typeface="Times New Roman" pitchFamily="-1" charset="0"/>
              </a:defRPr>
            </a:lvl9pPr>
          </a:lstStyle>
          <a:p>
            <a:pPr>
              <a:spcBef>
                <a:spcPts val="600"/>
              </a:spcBef>
              <a:spcAft>
                <a:spcPts val="600"/>
              </a:spcAft>
              <a:buClr>
                <a:srgbClr val="3C6EB4"/>
              </a:buClr>
              <a:buFontTx/>
              <a:buChar char="•"/>
            </a:pPr>
            <a:r>
              <a:rPr lang="en-US" altLang="en-US" sz="2200" dirty="0">
                <a:latin typeface="Arial" charset="0"/>
              </a:rPr>
              <a:t> Analyze the information</a:t>
            </a:r>
          </a:p>
          <a:p>
            <a:pPr lvl="1">
              <a:buClr>
                <a:srgbClr val="3C6EB4"/>
              </a:buClr>
              <a:buFontTx/>
              <a:buChar char="•"/>
            </a:pPr>
            <a:r>
              <a:rPr lang="en-US" altLang="en-US" sz="2200" dirty="0">
                <a:latin typeface="Arial" charset="0"/>
              </a:rPr>
              <a:t>Compare known vs unknown</a:t>
            </a:r>
          </a:p>
          <a:p>
            <a:pPr lvl="2">
              <a:buClr>
                <a:srgbClr val="3C6EB4"/>
              </a:buClr>
              <a:buFontTx/>
              <a:buChar char="•"/>
            </a:pPr>
            <a:r>
              <a:rPr lang="en-US" altLang="en-US" sz="2200" dirty="0">
                <a:latin typeface="Arial" charset="0"/>
              </a:rPr>
              <a:t>Add to list of questions</a:t>
            </a:r>
          </a:p>
          <a:p>
            <a:pPr lvl="2">
              <a:buClr>
                <a:srgbClr val="3C6EB4"/>
              </a:buClr>
              <a:buFontTx/>
              <a:buChar char="•"/>
            </a:pPr>
            <a:endParaRPr lang="en-US" altLang="en-US" sz="800" dirty="0">
              <a:latin typeface="Arial" charset="0"/>
            </a:endParaRPr>
          </a:p>
          <a:p>
            <a:pPr lvl="1">
              <a:spcBef>
                <a:spcPts val="600"/>
              </a:spcBef>
              <a:spcAft>
                <a:spcPts val="600"/>
              </a:spcAft>
              <a:buClr>
                <a:srgbClr val="3C6EB4"/>
              </a:buClr>
              <a:buFontTx/>
              <a:buChar char="•"/>
            </a:pPr>
            <a:r>
              <a:rPr lang="en-US" altLang="en-US" sz="2200" b="1" dirty="0">
                <a:latin typeface="Arial" charset="0"/>
              </a:rPr>
              <a:t>Water Use</a:t>
            </a:r>
          </a:p>
          <a:p>
            <a:pPr lvl="2">
              <a:spcBef>
                <a:spcPts val="600"/>
              </a:spcBef>
              <a:spcAft>
                <a:spcPts val="600"/>
              </a:spcAft>
              <a:buClr>
                <a:srgbClr val="3C6EB4"/>
              </a:buClr>
              <a:buFontTx/>
              <a:buChar char="•"/>
            </a:pPr>
            <a:r>
              <a:rPr lang="en-US" altLang="en-US" sz="2200" dirty="0">
                <a:latin typeface="Arial" charset="0"/>
              </a:rPr>
              <a:t>City Water bill</a:t>
            </a:r>
          </a:p>
          <a:p>
            <a:pPr lvl="2">
              <a:spcBef>
                <a:spcPts val="600"/>
              </a:spcBef>
              <a:spcAft>
                <a:spcPts val="600"/>
              </a:spcAft>
              <a:buClr>
                <a:srgbClr val="3C6EB4"/>
              </a:buClr>
              <a:buFontTx/>
              <a:buChar char="•"/>
            </a:pPr>
            <a:r>
              <a:rPr lang="en-US" altLang="en-US" sz="2200" dirty="0">
                <a:latin typeface="Arial" charset="0"/>
              </a:rPr>
              <a:t>Well</a:t>
            </a:r>
          </a:p>
          <a:p>
            <a:pPr lvl="3">
              <a:spcBef>
                <a:spcPts val="600"/>
              </a:spcBef>
              <a:spcAft>
                <a:spcPts val="600"/>
              </a:spcAft>
              <a:buClr>
                <a:srgbClr val="3C6EB4"/>
              </a:buClr>
              <a:buFontTx/>
              <a:buChar char="•"/>
            </a:pPr>
            <a:r>
              <a:rPr lang="en-US" altLang="en-US" sz="2200" dirty="0">
                <a:latin typeface="Arial" charset="0"/>
              </a:rPr>
              <a:t>Counter/meter?</a:t>
            </a:r>
          </a:p>
          <a:p>
            <a:pPr lvl="3">
              <a:spcBef>
                <a:spcPts val="600"/>
              </a:spcBef>
              <a:spcAft>
                <a:spcPts val="600"/>
              </a:spcAft>
              <a:buClr>
                <a:srgbClr val="3C6EB4"/>
              </a:buClr>
              <a:buFontTx/>
              <a:buChar char="•"/>
            </a:pPr>
            <a:r>
              <a:rPr lang="en-US" altLang="en-US" sz="2200" dirty="0">
                <a:latin typeface="Arial" charset="0"/>
              </a:rPr>
              <a:t>Alternative options to estimate water use?</a:t>
            </a:r>
          </a:p>
          <a:p>
            <a:pPr lvl="1">
              <a:spcBef>
                <a:spcPts val="600"/>
              </a:spcBef>
              <a:spcAft>
                <a:spcPts val="600"/>
              </a:spcAft>
              <a:buClr>
                <a:srgbClr val="3C6EB4"/>
              </a:buClr>
              <a:buFontTx/>
              <a:buChar char="•"/>
            </a:pPr>
            <a:r>
              <a:rPr lang="en-US" altLang="en-US" sz="2200" b="1" dirty="0" err="1">
                <a:latin typeface="Arial" charset="0"/>
              </a:rPr>
              <a:t>O&amp;M</a:t>
            </a:r>
            <a:r>
              <a:rPr lang="en-US" altLang="en-US" sz="2200" b="1" dirty="0">
                <a:latin typeface="Arial" charset="0"/>
              </a:rPr>
              <a:t> Records</a:t>
            </a:r>
          </a:p>
          <a:p>
            <a:pPr lvl="2">
              <a:spcBef>
                <a:spcPts val="600"/>
              </a:spcBef>
              <a:spcAft>
                <a:spcPts val="600"/>
              </a:spcAft>
              <a:buClr>
                <a:srgbClr val="3C6EB4"/>
              </a:buClr>
              <a:buFontTx/>
              <a:buChar char="•"/>
            </a:pPr>
            <a:r>
              <a:rPr lang="en-US" altLang="en-US" sz="2200" dirty="0">
                <a:latin typeface="Arial" charset="0"/>
              </a:rPr>
              <a:t>Pumping/maintenance records</a:t>
            </a:r>
          </a:p>
        </p:txBody>
      </p:sp>
      <p:pic>
        <p:nvPicPr>
          <p:cNvPr id="10" name="Picture 9">
            <a:extLst>
              <a:ext uri="{FF2B5EF4-FFF2-40B4-BE49-F238E27FC236}">
                <a16:creationId xmlns:a16="http://schemas.microsoft.com/office/drawing/2014/main" id="{B06AF610-F84E-C5CF-CA4C-2E547958C885}"/>
              </a:ext>
            </a:extLst>
          </p:cNvPr>
          <p:cNvPicPr>
            <a:picLocks noChangeAspect="1"/>
          </p:cNvPicPr>
          <p:nvPr/>
        </p:nvPicPr>
        <p:blipFill>
          <a:blip r:embed="rId3"/>
          <a:stretch>
            <a:fillRect/>
          </a:stretch>
        </p:blipFill>
        <p:spPr>
          <a:xfrm>
            <a:off x="6748413" y="942389"/>
            <a:ext cx="5258534" cy="5601482"/>
          </a:xfrm>
          <a:prstGeom prst="rect">
            <a:avLst/>
          </a:prstGeom>
        </p:spPr>
      </p:pic>
    </p:spTree>
    <p:extLst>
      <p:ext uri="{BB962C8B-B14F-4D97-AF65-F5344CB8AC3E}">
        <p14:creationId xmlns:p14="http://schemas.microsoft.com/office/powerpoint/2010/main" val="3129511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117505-62F5-39C5-A928-EE46018DDA6D}"/>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867A8C17-B368-419E-D174-F2AD58F0D978}"/>
              </a:ext>
            </a:extLst>
          </p:cNvPr>
          <p:cNvSpPr/>
          <p:nvPr/>
        </p:nvSpPr>
        <p:spPr>
          <a:xfrm>
            <a:off x="0" y="0"/>
            <a:ext cx="12191695" cy="777240"/>
          </a:xfrm>
          <a:prstGeom prst="rect">
            <a:avLst/>
          </a:prstGeom>
          <a:solidFill>
            <a:srgbClr val="0D47A1"/>
          </a:solidFill>
          <a:ln w="12700">
            <a:solidFill>
              <a:srgbClr val="1B5E20"/>
            </a:solidFill>
            <a:prstDash val="solid"/>
          </a:ln>
        </p:spPr>
        <p:txBody>
          <a:bodyPr/>
          <a:lstStyle/>
          <a:p>
            <a:endParaRPr lang="en-US" dirty="0"/>
          </a:p>
        </p:txBody>
      </p:sp>
      <p:sp>
        <p:nvSpPr>
          <p:cNvPr id="30" name="Text 1">
            <a:extLst>
              <a:ext uri="{FF2B5EF4-FFF2-40B4-BE49-F238E27FC236}">
                <a16:creationId xmlns:a16="http://schemas.microsoft.com/office/drawing/2014/main" id="{C59B2438-8299-FA0C-E055-ECFE21FF7B12}"/>
              </a:ext>
            </a:extLst>
          </p:cNvPr>
          <p:cNvSpPr/>
          <p:nvPr/>
        </p:nvSpPr>
        <p:spPr>
          <a:xfrm>
            <a:off x="502920" y="91440"/>
            <a:ext cx="11185855" cy="310896"/>
          </a:xfrm>
          <a:prstGeom prst="rect">
            <a:avLst/>
          </a:prstGeom>
          <a:noFill/>
          <a:ln/>
        </p:spPr>
        <p:txBody>
          <a:bodyPr wrap="square" rtlCol="0" anchor="ctr"/>
          <a:lstStyle/>
          <a:p>
            <a:r>
              <a:rPr lang="en-US" sz="2800" b="1" dirty="0">
                <a:solidFill>
                  <a:srgbClr val="FFFFFF"/>
                </a:solidFill>
                <a:latin typeface="Calibri" pitchFamily="34" charset="0"/>
                <a:ea typeface="Calibri" pitchFamily="34" charset="-122"/>
                <a:cs typeface="Calibri" pitchFamily="34" charset="-120"/>
              </a:rPr>
              <a:t>Gather Site Information – Homework Analyze: Pictures</a:t>
            </a:r>
            <a:endParaRPr lang="en-US" sz="2600" dirty="0"/>
          </a:p>
        </p:txBody>
      </p:sp>
      <p:sp>
        <p:nvSpPr>
          <p:cNvPr id="4" name="Rectangle 4">
            <a:extLst>
              <a:ext uri="{FF2B5EF4-FFF2-40B4-BE49-F238E27FC236}">
                <a16:creationId xmlns:a16="http://schemas.microsoft.com/office/drawing/2014/main" id="{5A20E051-6E54-FE5F-8EC7-6ABBE7618F92}"/>
              </a:ext>
            </a:extLst>
          </p:cNvPr>
          <p:cNvSpPr txBox="1">
            <a:spLocks noChangeArrowheads="1"/>
          </p:cNvSpPr>
          <p:nvPr/>
        </p:nvSpPr>
        <p:spPr bwMode="auto">
          <a:xfrm>
            <a:off x="508001" y="1126438"/>
            <a:ext cx="6095492" cy="573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 charset="0"/>
              </a:defRPr>
            </a:lvl1pPr>
            <a:lvl2pPr marL="742950" indent="-285750">
              <a:defRPr>
                <a:solidFill>
                  <a:schemeClr val="tx1"/>
                </a:solidFill>
                <a:latin typeface="Times New Roman" pitchFamily="-1" charset="0"/>
              </a:defRPr>
            </a:lvl2pPr>
            <a:lvl3pPr marL="1143000" indent="-228600">
              <a:defRPr>
                <a:solidFill>
                  <a:schemeClr val="tx1"/>
                </a:solidFill>
                <a:latin typeface="Times New Roman" pitchFamily="-1" charset="0"/>
              </a:defRPr>
            </a:lvl3pPr>
            <a:lvl4pPr marL="1600200" indent="-228600">
              <a:defRPr>
                <a:solidFill>
                  <a:schemeClr val="tx1"/>
                </a:solidFill>
                <a:latin typeface="Times New Roman" pitchFamily="-1" charset="0"/>
              </a:defRPr>
            </a:lvl4pPr>
            <a:lvl5pPr marL="2057400" indent="-228600">
              <a:defRPr>
                <a:solidFill>
                  <a:schemeClr val="tx1"/>
                </a:solidFill>
                <a:latin typeface="Times New Roman" pitchFamily="-1" charset="0"/>
              </a:defRPr>
            </a:lvl5pPr>
            <a:lvl6pPr marL="2514600" indent="-228600" eaLnBrk="0" fontAlgn="base" hangingPunct="0">
              <a:spcBef>
                <a:spcPct val="0"/>
              </a:spcBef>
              <a:spcAft>
                <a:spcPct val="0"/>
              </a:spcAft>
              <a:defRPr>
                <a:solidFill>
                  <a:schemeClr val="tx1"/>
                </a:solidFill>
                <a:latin typeface="Times New Roman" pitchFamily="-1" charset="0"/>
              </a:defRPr>
            </a:lvl6pPr>
            <a:lvl7pPr marL="2971800" indent="-228600" eaLnBrk="0" fontAlgn="base" hangingPunct="0">
              <a:spcBef>
                <a:spcPct val="0"/>
              </a:spcBef>
              <a:spcAft>
                <a:spcPct val="0"/>
              </a:spcAft>
              <a:defRPr>
                <a:solidFill>
                  <a:schemeClr val="tx1"/>
                </a:solidFill>
                <a:latin typeface="Times New Roman" pitchFamily="-1" charset="0"/>
              </a:defRPr>
            </a:lvl7pPr>
            <a:lvl8pPr marL="3429000" indent="-228600" eaLnBrk="0" fontAlgn="base" hangingPunct="0">
              <a:spcBef>
                <a:spcPct val="0"/>
              </a:spcBef>
              <a:spcAft>
                <a:spcPct val="0"/>
              </a:spcAft>
              <a:defRPr>
                <a:solidFill>
                  <a:schemeClr val="tx1"/>
                </a:solidFill>
                <a:latin typeface="Times New Roman" pitchFamily="-1" charset="0"/>
              </a:defRPr>
            </a:lvl8pPr>
            <a:lvl9pPr marL="3886200" indent="-228600" eaLnBrk="0" fontAlgn="base" hangingPunct="0">
              <a:spcBef>
                <a:spcPct val="0"/>
              </a:spcBef>
              <a:spcAft>
                <a:spcPct val="0"/>
              </a:spcAft>
              <a:defRPr>
                <a:solidFill>
                  <a:schemeClr val="tx1"/>
                </a:solidFill>
                <a:latin typeface="Times New Roman" pitchFamily="-1" charset="0"/>
              </a:defRPr>
            </a:lvl9pPr>
          </a:lstStyle>
          <a:p>
            <a:pPr>
              <a:spcBef>
                <a:spcPts val="600"/>
              </a:spcBef>
              <a:spcAft>
                <a:spcPts val="600"/>
              </a:spcAft>
              <a:buClr>
                <a:srgbClr val="3C6EB4"/>
              </a:buClr>
              <a:buFontTx/>
              <a:buChar char="•"/>
            </a:pPr>
            <a:r>
              <a:rPr lang="en-US" altLang="en-US" sz="2200" dirty="0">
                <a:latin typeface="Arial" panose="020B0604020202020204" pitchFamily="34" charset="0"/>
                <a:cs typeface="Arial" panose="020B0604020202020204" pitchFamily="34" charset="0"/>
              </a:rPr>
              <a:t> Analyze the information</a:t>
            </a:r>
          </a:p>
          <a:p>
            <a:pPr lvl="1">
              <a:buClr>
                <a:srgbClr val="3C6EB4"/>
              </a:buClr>
              <a:buFontTx/>
              <a:buChar char="•"/>
            </a:pPr>
            <a:r>
              <a:rPr lang="en-US" altLang="en-US" sz="2200" dirty="0">
                <a:latin typeface="Arial" panose="020B0604020202020204" pitchFamily="34" charset="0"/>
                <a:cs typeface="Arial" panose="020B0604020202020204" pitchFamily="34" charset="0"/>
              </a:rPr>
              <a:t>Compare known vs unknown </a:t>
            </a:r>
          </a:p>
          <a:p>
            <a:pPr lvl="2">
              <a:buClr>
                <a:srgbClr val="3C6EB4"/>
              </a:buClr>
              <a:buFontTx/>
              <a:buChar char="•"/>
            </a:pPr>
            <a:r>
              <a:rPr lang="en-US" altLang="en-US" sz="2200" dirty="0">
                <a:latin typeface="Arial" panose="020B0604020202020204" pitchFamily="34" charset="0"/>
                <a:cs typeface="Arial" panose="020B0604020202020204" pitchFamily="34" charset="0"/>
              </a:rPr>
              <a:t>Add to list of questions</a:t>
            </a:r>
          </a:p>
          <a:p>
            <a:pPr lvl="1">
              <a:spcBef>
                <a:spcPts val="600"/>
              </a:spcBef>
              <a:spcAft>
                <a:spcPts val="600"/>
              </a:spcAft>
              <a:buClr>
                <a:srgbClr val="3C6EB4"/>
              </a:buClr>
              <a:buFontTx/>
              <a:buChar char="•"/>
            </a:pPr>
            <a:endParaRPr lang="en-US" altLang="en-US" sz="2200" b="1" dirty="0">
              <a:latin typeface="Arial" panose="020B0604020202020204" pitchFamily="34" charset="0"/>
              <a:cs typeface="Arial" panose="020B0604020202020204" pitchFamily="34" charset="0"/>
            </a:endParaRPr>
          </a:p>
          <a:p>
            <a:pPr lvl="1">
              <a:spcBef>
                <a:spcPts val="600"/>
              </a:spcBef>
              <a:spcAft>
                <a:spcPts val="600"/>
              </a:spcAft>
              <a:buClr>
                <a:srgbClr val="3C6EB4"/>
              </a:buClr>
              <a:buFontTx/>
              <a:buChar char="•"/>
            </a:pPr>
            <a:r>
              <a:rPr lang="en-US" altLang="en-US" sz="2200" b="1" dirty="0">
                <a:latin typeface="Arial" panose="020B0604020202020204" pitchFamily="34" charset="0"/>
                <a:cs typeface="Arial" panose="020B0604020202020204" pitchFamily="34" charset="0"/>
              </a:rPr>
              <a:t>Pictures - </a:t>
            </a:r>
            <a:r>
              <a:rPr lang="en-US" altLang="en-US" sz="2200" dirty="0">
                <a:latin typeface="Arial" panose="020B0604020202020204" pitchFamily="34" charset="0"/>
                <a:cs typeface="Arial" panose="020B0604020202020204" pitchFamily="34" charset="0"/>
              </a:rPr>
              <a:t>Worth 1000 words</a:t>
            </a:r>
          </a:p>
          <a:p>
            <a:pPr lvl="2">
              <a:spcBef>
                <a:spcPts val="600"/>
              </a:spcBef>
              <a:spcAft>
                <a:spcPts val="600"/>
              </a:spcAft>
              <a:buClr>
                <a:srgbClr val="3C6EB4"/>
              </a:buClr>
              <a:buFontTx/>
              <a:buChar char="•"/>
            </a:pPr>
            <a:r>
              <a:rPr lang="en-US" sz="2200" dirty="0">
                <a:latin typeface="Arial" panose="020B0604020202020204" pitchFamily="34" charset="0"/>
                <a:cs typeface="Arial" panose="020B0604020202020204" pitchFamily="34" charset="0"/>
              </a:rPr>
              <a:t>Weather/date of installation</a:t>
            </a:r>
          </a:p>
          <a:p>
            <a:pPr lvl="2">
              <a:spcBef>
                <a:spcPts val="600"/>
              </a:spcBef>
              <a:spcAft>
                <a:spcPts val="600"/>
              </a:spcAft>
              <a:buClr>
                <a:srgbClr val="3C6EB4"/>
              </a:buClr>
              <a:buFontTx/>
              <a:buChar char="•"/>
            </a:pPr>
            <a:r>
              <a:rPr lang="en-US" sz="2200" dirty="0">
                <a:latin typeface="Arial" panose="020B0604020202020204" pitchFamily="34" charset="0"/>
                <a:cs typeface="Arial" panose="020B0604020202020204" pitchFamily="34" charset="0"/>
              </a:rPr>
              <a:t>Who else was on-site</a:t>
            </a:r>
          </a:p>
          <a:p>
            <a:pPr lvl="2">
              <a:spcBef>
                <a:spcPts val="600"/>
              </a:spcBef>
              <a:spcAft>
                <a:spcPts val="600"/>
              </a:spcAft>
              <a:buClr>
                <a:srgbClr val="3C6EB4"/>
              </a:buClr>
              <a:buFontTx/>
              <a:buChar char="•"/>
            </a:pPr>
            <a:r>
              <a:rPr lang="en-US" sz="2200" dirty="0">
                <a:latin typeface="Arial" panose="020B0604020202020204" pitchFamily="34" charset="0"/>
                <a:cs typeface="Arial" panose="020B0604020202020204" pitchFamily="34" charset="0"/>
              </a:rPr>
              <a:t>Products/materials used</a:t>
            </a:r>
          </a:p>
          <a:p>
            <a:pPr lvl="2">
              <a:spcBef>
                <a:spcPts val="600"/>
              </a:spcBef>
              <a:spcAft>
                <a:spcPts val="600"/>
              </a:spcAft>
              <a:buClr>
                <a:srgbClr val="3C6EB4"/>
              </a:buClr>
              <a:buFontTx/>
              <a:buChar char="•"/>
            </a:pPr>
            <a:r>
              <a:rPr lang="en-US" sz="2200" dirty="0">
                <a:latin typeface="Arial" panose="020B0604020202020204" pitchFamily="34" charset="0"/>
                <a:cs typeface="Arial" panose="020B0604020202020204" pitchFamily="34" charset="0"/>
              </a:rPr>
              <a:t>Configuration &amp; locations</a:t>
            </a:r>
          </a:p>
          <a:p>
            <a:pPr lvl="2">
              <a:spcBef>
                <a:spcPts val="600"/>
              </a:spcBef>
              <a:spcAft>
                <a:spcPts val="600"/>
              </a:spcAft>
              <a:buClr>
                <a:srgbClr val="3C6EB4"/>
              </a:buClr>
              <a:buFontTx/>
              <a:buChar char="•"/>
            </a:pPr>
            <a:r>
              <a:rPr lang="en-US" sz="2200" dirty="0">
                <a:latin typeface="Arial" panose="020B0604020202020204" pitchFamily="34" charset="0"/>
                <a:cs typeface="Arial" panose="020B0604020202020204" pitchFamily="34" charset="0"/>
              </a:rPr>
              <a:t>Indication of level of profession</a:t>
            </a:r>
          </a:p>
        </p:txBody>
      </p:sp>
      <p:pic>
        <p:nvPicPr>
          <p:cNvPr id="5" name="Picture 4">
            <a:extLst>
              <a:ext uri="{FF2B5EF4-FFF2-40B4-BE49-F238E27FC236}">
                <a16:creationId xmlns:a16="http://schemas.microsoft.com/office/drawing/2014/main" id="{B4050CD4-6D7B-A387-B8F5-2D84D6932AC9}"/>
              </a:ext>
            </a:extLst>
          </p:cNvPr>
          <p:cNvPicPr>
            <a:picLocks noChangeAspect="1"/>
          </p:cNvPicPr>
          <p:nvPr/>
        </p:nvPicPr>
        <p:blipFill>
          <a:blip r:embed="rId3"/>
          <a:stretch>
            <a:fillRect/>
          </a:stretch>
        </p:blipFill>
        <p:spPr>
          <a:xfrm>
            <a:off x="5768340" y="1344728"/>
            <a:ext cx="5715000" cy="4286250"/>
          </a:xfrm>
          <a:prstGeom prst="rect">
            <a:avLst/>
          </a:prstGeom>
        </p:spPr>
      </p:pic>
    </p:spTree>
    <p:extLst>
      <p:ext uri="{BB962C8B-B14F-4D97-AF65-F5344CB8AC3E}">
        <p14:creationId xmlns:p14="http://schemas.microsoft.com/office/powerpoint/2010/main" val="40019460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01271F-CF7D-4109-E6A6-271D664A9E39}"/>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5A57491B-5175-70C5-E8D3-9CBF3B6A8C35}"/>
              </a:ext>
            </a:extLst>
          </p:cNvPr>
          <p:cNvSpPr/>
          <p:nvPr/>
        </p:nvSpPr>
        <p:spPr>
          <a:xfrm>
            <a:off x="0" y="0"/>
            <a:ext cx="12191695" cy="777240"/>
          </a:xfrm>
          <a:prstGeom prst="rect">
            <a:avLst/>
          </a:prstGeom>
          <a:solidFill>
            <a:srgbClr val="0D47A1"/>
          </a:solidFill>
          <a:ln w="12700">
            <a:solidFill>
              <a:srgbClr val="1B5E20"/>
            </a:solidFill>
            <a:prstDash val="solid"/>
          </a:ln>
        </p:spPr>
        <p:txBody>
          <a:bodyPr/>
          <a:lstStyle/>
          <a:p>
            <a:endParaRPr lang="en-US" dirty="0"/>
          </a:p>
        </p:txBody>
      </p:sp>
      <p:sp>
        <p:nvSpPr>
          <p:cNvPr id="30" name="Text 1">
            <a:extLst>
              <a:ext uri="{FF2B5EF4-FFF2-40B4-BE49-F238E27FC236}">
                <a16:creationId xmlns:a16="http://schemas.microsoft.com/office/drawing/2014/main" id="{6FB41AE2-ABFD-6B92-C76A-67488FE6E8F3}"/>
              </a:ext>
            </a:extLst>
          </p:cNvPr>
          <p:cNvSpPr/>
          <p:nvPr/>
        </p:nvSpPr>
        <p:spPr>
          <a:xfrm>
            <a:off x="502920" y="91440"/>
            <a:ext cx="11185855" cy="310896"/>
          </a:xfrm>
          <a:prstGeom prst="rect">
            <a:avLst/>
          </a:prstGeom>
          <a:noFill/>
          <a:ln/>
        </p:spPr>
        <p:txBody>
          <a:bodyPr wrap="square" rtlCol="0" anchor="ctr"/>
          <a:lstStyle/>
          <a:p>
            <a:r>
              <a:rPr lang="en-US" sz="2800" b="1" dirty="0">
                <a:solidFill>
                  <a:srgbClr val="FFFFFF"/>
                </a:solidFill>
                <a:latin typeface="Calibri" pitchFamily="34" charset="0"/>
                <a:ea typeface="Calibri" pitchFamily="34" charset="-122"/>
                <a:cs typeface="Calibri" pitchFamily="34" charset="-120"/>
              </a:rPr>
              <a:t>Gather Site Information – Homework Analyze: List of Questions</a:t>
            </a:r>
            <a:endParaRPr lang="en-US" sz="2600" dirty="0"/>
          </a:p>
        </p:txBody>
      </p:sp>
      <p:pic>
        <p:nvPicPr>
          <p:cNvPr id="6" name="Picture 5" descr="Person writing in planner">
            <a:extLst>
              <a:ext uri="{FF2B5EF4-FFF2-40B4-BE49-F238E27FC236}">
                <a16:creationId xmlns:a16="http://schemas.microsoft.com/office/drawing/2014/main" id="{F4EB4E51-1781-5E8A-67B2-D837999E5BFF}"/>
              </a:ext>
            </a:extLst>
          </p:cNvPr>
          <p:cNvPicPr>
            <a:picLocks noGrp="1" noChangeAspect="1" noChangeArrowheads="1"/>
          </p:cNvPicPr>
          <p:nvPr/>
        </p:nvPicPr>
        <p:blipFill>
          <a:blip r:embed="rId3"/>
          <a:srcRect l="18365" r="18365"/>
          <a:stretch/>
        </p:blipFill>
        <p:spPr bwMode="auto">
          <a:xfrm>
            <a:off x="6836140" y="1126438"/>
            <a:ext cx="4852635" cy="5113106"/>
          </a:xfrm>
          <a:prstGeom prst="rect">
            <a:avLst/>
          </a:prstGeom>
          <a:noFill/>
          <a:ln>
            <a:noFill/>
          </a:ln>
          <a:effectLst>
            <a:outerShdw blurRad="50800" dist="12700" dir="5400000" sx="103000" sy="103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a:extLst>
              <a:ext uri="{FF2B5EF4-FFF2-40B4-BE49-F238E27FC236}">
                <a16:creationId xmlns:a16="http://schemas.microsoft.com/office/drawing/2014/main" id="{71B74A89-4E02-BF0B-7D9A-A4DE818AD7E7}"/>
              </a:ext>
            </a:extLst>
          </p:cNvPr>
          <p:cNvSpPr txBox="1">
            <a:spLocks noChangeArrowheads="1"/>
          </p:cNvSpPr>
          <p:nvPr/>
        </p:nvSpPr>
        <p:spPr bwMode="auto">
          <a:xfrm>
            <a:off x="502921" y="1126438"/>
            <a:ext cx="6095492" cy="5294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 charset="0"/>
              </a:defRPr>
            </a:lvl1pPr>
            <a:lvl2pPr marL="742950" indent="-285750">
              <a:defRPr>
                <a:solidFill>
                  <a:schemeClr val="tx1"/>
                </a:solidFill>
                <a:latin typeface="Times New Roman" pitchFamily="-1" charset="0"/>
              </a:defRPr>
            </a:lvl2pPr>
            <a:lvl3pPr marL="1143000" indent="-228600">
              <a:defRPr>
                <a:solidFill>
                  <a:schemeClr val="tx1"/>
                </a:solidFill>
                <a:latin typeface="Times New Roman" pitchFamily="-1" charset="0"/>
              </a:defRPr>
            </a:lvl3pPr>
            <a:lvl4pPr marL="1600200" indent="-228600">
              <a:defRPr>
                <a:solidFill>
                  <a:schemeClr val="tx1"/>
                </a:solidFill>
                <a:latin typeface="Times New Roman" pitchFamily="-1" charset="0"/>
              </a:defRPr>
            </a:lvl4pPr>
            <a:lvl5pPr marL="2057400" indent="-228600">
              <a:defRPr>
                <a:solidFill>
                  <a:schemeClr val="tx1"/>
                </a:solidFill>
                <a:latin typeface="Times New Roman" pitchFamily="-1" charset="0"/>
              </a:defRPr>
            </a:lvl5pPr>
            <a:lvl6pPr marL="2514600" indent="-228600" eaLnBrk="0" fontAlgn="base" hangingPunct="0">
              <a:spcBef>
                <a:spcPct val="0"/>
              </a:spcBef>
              <a:spcAft>
                <a:spcPct val="0"/>
              </a:spcAft>
              <a:defRPr>
                <a:solidFill>
                  <a:schemeClr val="tx1"/>
                </a:solidFill>
                <a:latin typeface="Times New Roman" pitchFamily="-1" charset="0"/>
              </a:defRPr>
            </a:lvl6pPr>
            <a:lvl7pPr marL="2971800" indent="-228600" eaLnBrk="0" fontAlgn="base" hangingPunct="0">
              <a:spcBef>
                <a:spcPct val="0"/>
              </a:spcBef>
              <a:spcAft>
                <a:spcPct val="0"/>
              </a:spcAft>
              <a:defRPr>
                <a:solidFill>
                  <a:schemeClr val="tx1"/>
                </a:solidFill>
                <a:latin typeface="Times New Roman" pitchFamily="-1" charset="0"/>
              </a:defRPr>
            </a:lvl7pPr>
            <a:lvl8pPr marL="3429000" indent="-228600" eaLnBrk="0" fontAlgn="base" hangingPunct="0">
              <a:spcBef>
                <a:spcPct val="0"/>
              </a:spcBef>
              <a:spcAft>
                <a:spcPct val="0"/>
              </a:spcAft>
              <a:defRPr>
                <a:solidFill>
                  <a:schemeClr val="tx1"/>
                </a:solidFill>
                <a:latin typeface="Times New Roman" pitchFamily="-1" charset="0"/>
              </a:defRPr>
            </a:lvl8pPr>
            <a:lvl9pPr marL="3886200" indent="-228600" eaLnBrk="0" fontAlgn="base" hangingPunct="0">
              <a:spcBef>
                <a:spcPct val="0"/>
              </a:spcBef>
              <a:spcAft>
                <a:spcPct val="0"/>
              </a:spcAft>
              <a:defRPr>
                <a:solidFill>
                  <a:schemeClr val="tx1"/>
                </a:solidFill>
                <a:latin typeface="Times New Roman" pitchFamily="-1" charset="0"/>
              </a:defRPr>
            </a:lvl9pPr>
          </a:lstStyle>
          <a:p>
            <a:pPr>
              <a:spcBef>
                <a:spcPts val="600"/>
              </a:spcBef>
              <a:spcAft>
                <a:spcPts val="600"/>
              </a:spcAft>
              <a:buClr>
                <a:srgbClr val="3C6EB4"/>
              </a:buClr>
              <a:buFontTx/>
              <a:buChar char="•"/>
            </a:pPr>
            <a:r>
              <a:rPr lang="en-US" altLang="en-US" sz="2200" dirty="0">
                <a:latin typeface="Arial" charset="0"/>
              </a:rPr>
              <a:t> Analyze the information</a:t>
            </a:r>
          </a:p>
          <a:p>
            <a:pPr lvl="1">
              <a:buClr>
                <a:srgbClr val="3C6EB4"/>
              </a:buClr>
              <a:buFontTx/>
              <a:buChar char="•"/>
            </a:pPr>
            <a:r>
              <a:rPr lang="en-US" altLang="en-US" sz="2200" dirty="0">
                <a:latin typeface="Arial" charset="0"/>
              </a:rPr>
              <a:t>Compare known vs unknown </a:t>
            </a:r>
          </a:p>
          <a:p>
            <a:pPr lvl="1">
              <a:spcBef>
                <a:spcPts val="600"/>
              </a:spcBef>
              <a:spcAft>
                <a:spcPts val="600"/>
              </a:spcAft>
              <a:buClr>
                <a:srgbClr val="3C6EB4"/>
              </a:buClr>
              <a:buFontTx/>
              <a:buChar char="•"/>
            </a:pPr>
            <a:endParaRPr lang="en-US" altLang="en-US" sz="800" b="1" dirty="0">
              <a:latin typeface="Arial" charset="0"/>
            </a:endParaRPr>
          </a:p>
          <a:p>
            <a:pPr>
              <a:spcBef>
                <a:spcPts val="600"/>
              </a:spcBef>
              <a:spcAft>
                <a:spcPts val="600"/>
              </a:spcAft>
              <a:buClr>
                <a:srgbClr val="3C6EB4"/>
              </a:buClr>
              <a:buFontTx/>
              <a:buChar char="•"/>
            </a:pPr>
            <a:r>
              <a:rPr lang="en-US" altLang="en-US" sz="2200" b="1" dirty="0">
                <a:latin typeface="Arial" charset="0"/>
              </a:rPr>
              <a:t> List of Questions:</a:t>
            </a:r>
          </a:p>
          <a:p>
            <a:pPr lvl="1">
              <a:spcBef>
                <a:spcPts val="600"/>
              </a:spcBef>
              <a:spcAft>
                <a:spcPts val="600"/>
              </a:spcAft>
              <a:buClr>
                <a:srgbClr val="3C6EB4"/>
              </a:buClr>
              <a:buFontTx/>
              <a:buChar char="•"/>
            </a:pPr>
            <a:r>
              <a:rPr lang="en-US" altLang="en-US" sz="2200" dirty="0">
                <a:latin typeface="Arial" charset="0"/>
              </a:rPr>
              <a:t>Try not to make assumptions at this point</a:t>
            </a:r>
          </a:p>
          <a:p>
            <a:pPr lvl="1">
              <a:spcBef>
                <a:spcPts val="600"/>
              </a:spcBef>
              <a:spcAft>
                <a:spcPts val="600"/>
              </a:spcAft>
              <a:buClr>
                <a:srgbClr val="3C6EB4"/>
              </a:buClr>
              <a:buFontTx/>
              <a:buChar char="•"/>
            </a:pPr>
            <a:r>
              <a:rPr lang="en-US" altLang="en-US" sz="2200" dirty="0">
                <a:latin typeface="Arial" charset="0"/>
              </a:rPr>
              <a:t>List concerns:</a:t>
            </a:r>
          </a:p>
          <a:p>
            <a:pPr lvl="2">
              <a:spcBef>
                <a:spcPts val="600"/>
              </a:spcBef>
              <a:spcAft>
                <a:spcPts val="600"/>
              </a:spcAft>
              <a:buClr>
                <a:srgbClr val="3C6EB4"/>
              </a:buClr>
              <a:buFontTx/>
              <a:buChar char="•"/>
            </a:pPr>
            <a:r>
              <a:rPr lang="en-US" altLang="en-US" sz="2200" dirty="0">
                <a:latin typeface="Arial" charset="0"/>
              </a:rPr>
              <a:t>Differences b/w Plans &amp; As-Built</a:t>
            </a:r>
          </a:p>
          <a:p>
            <a:pPr lvl="2">
              <a:spcBef>
                <a:spcPts val="600"/>
              </a:spcBef>
              <a:spcAft>
                <a:spcPts val="600"/>
              </a:spcAft>
              <a:buClr>
                <a:srgbClr val="3C6EB4"/>
              </a:buClr>
              <a:buFontTx/>
              <a:buChar char="•"/>
            </a:pPr>
            <a:r>
              <a:rPr lang="en-US" altLang="en-US" sz="2200" dirty="0">
                <a:latin typeface="Arial" charset="0"/>
              </a:rPr>
              <a:t>Soil analysis </a:t>
            </a:r>
          </a:p>
          <a:p>
            <a:pPr lvl="3">
              <a:spcBef>
                <a:spcPts val="600"/>
              </a:spcBef>
              <a:spcAft>
                <a:spcPts val="600"/>
              </a:spcAft>
              <a:buClr>
                <a:srgbClr val="3C6EB4"/>
              </a:buClr>
              <a:buFontTx/>
              <a:buChar char="•"/>
            </a:pPr>
            <a:r>
              <a:rPr lang="en-US" altLang="en-US" sz="2200" dirty="0">
                <a:latin typeface="Arial" charset="0"/>
              </a:rPr>
              <a:t>Depth to limiting layers unusual?</a:t>
            </a:r>
          </a:p>
          <a:p>
            <a:pPr lvl="2">
              <a:spcBef>
                <a:spcPts val="600"/>
              </a:spcBef>
              <a:spcAft>
                <a:spcPts val="600"/>
              </a:spcAft>
              <a:buClr>
                <a:srgbClr val="3C6EB4"/>
              </a:buClr>
              <a:buFontTx/>
              <a:buChar char="•"/>
            </a:pPr>
            <a:r>
              <a:rPr lang="en-US" altLang="en-US" sz="2200" dirty="0">
                <a:latin typeface="Arial" charset="0"/>
              </a:rPr>
              <a:t>Anything suspicious – add to the list</a:t>
            </a:r>
          </a:p>
          <a:p>
            <a:pPr lvl="1">
              <a:spcBef>
                <a:spcPts val="600"/>
              </a:spcBef>
              <a:spcAft>
                <a:spcPts val="600"/>
              </a:spcAft>
              <a:buClr>
                <a:srgbClr val="3C6EB4"/>
              </a:buClr>
              <a:buFontTx/>
              <a:buChar char="•"/>
            </a:pPr>
            <a:r>
              <a:rPr lang="en-US" altLang="en-US" sz="2200" dirty="0">
                <a:latin typeface="Arial" charset="0"/>
              </a:rPr>
              <a:t>List helps develop plan on-site</a:t>
            </a:r>
          </a:p>
        </p:txBody>
      </p:sp>
    </p:spTree>
    <p:extLst>
      <p:ext uri="{BB962C8B-B14F-4D97-AF65-F5344CB8AC3E}">
        <p14:creationId xmlns:p14="http://schemas.microsoft.com/office/powerpoint/2010/main" val="37200958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D0E915-67E4-9B21-6FDA-E91B565A2F48}"/>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A70843F7-89D7-F776-9004-2D0F4B9E315A}"/>
              </a:ext>
            </a:extLst>
          </p:cNvPr>
          <p:cNvSpPr/>
          <p:nvPr/>
        </p:nvSpPr>
        <p:spPr>
          <a:xfrm>
            <a:off x="0" y="0"/>
            <a:ext cx="12191695" cy="777240"/>
          </a:xfrm>
          <a:prstGeom prst="rect">
            <a:avLst/>
          </a:prstGeom>
          <a:solidFill>
            <a:srgbClr val="2E7D32"/>
          </a:solidFill>
          <a:ln w="12700">
            <a:solidFill>
              <a:srgbClr val="1B5E20"/>
            </a:solidFill>
            <a:prstDash val="solid"/>
          </a:ln>
        </p:spPr>
        <p:txBody>
          <a:bodyPr/>
          <a:lstStyle/>
          <a:p>
            <a:endParaRPr lang="en-US"/>
          </a:p>
        </p:txBody>
      </p:sp>
      <p:sp>
        <p:nvSpPr>
          <p:cNvPr id="30" name="Text 1">
            <a:extLst>
              <a:ext uri="{FF2B5EF4-FFF2-40B4-BE49-F238E27FC236}">
                <a16:creationId xmlns:a16="http://schemas.microsoft.com/office/drawing/2014/main" id="{FC1C8899-416A-D703-3D12-5D1BD34B5BDE}"/>
              </a:ext>
            </a:extLst>
          </p:cNvPr>
          <p:cNvSpPr/>
          <p:nvPr/>
        </p:nvSpPr>
        <p:spPr>
          <a:xfrm>
            <a:off x="502920" y="91440"/>
            <a:ext cx="11185855" cy="310896"/>
          </a:xfrm>
          <a:prstGeom prst="rect">
            <a:avLst/>
          </a:prstGeom>
          <a:noFill/>
          <a:ln/>
        </p:spPr>
        <p:txBody>
          <a:bodyPr wrap="square" rtlCol="0" anchor="ctr"/>
          <a:lstStyle/>
          <a:p>
            <a:r>
              <a:rPr lang="en-US" sz="2800" b="1" dirty="0">
                <a:solidFill>
                  <a:srgbClr val="FFFFFF"/>
                </a:solidFill>
                <a:latin typeface="Calibri" pitchFamily="34" charset="0"/>
                <a:ea typeface="Calibri" pitchFamily="34" charset="-122"/>
                <a:cs typeface="Calibri" pitchFamily="34" charset="-120"/>
              </a:rPr>
              <a:t>Send Out Invitations</a:t>
            </a:r>
            <a:endParaRPr lang="en-US" sz="2600" dirty="0"/>
          </a:p>
        </p:txBody>
      </p:sp>
      <p:sp>
        <p:nvSpPr>
          <p:cNvPr id="3" name="Rectangle 4">
            <a:extLst>
              <a:ext uri="{FF2B5EF4-FFF2-40B4-BE49-F238E27FC236}">
                <a16:creationId xmlns:a16="http://schemas.microsoft.com/office/drawing/2014/main" id="{EC5B09B8-8B55-51C3-D33F-A2F984072ABA}"/>
              </a:ext>
            </a:extLst>
          </p:cNvPr>
          <p:cNvSpPr txBox="1">
            <a:spLocks noChangeArrowheads="1"/>
          </p:cNvSpPr>
          <p:nvPr/>
        </p:nvSpPr>
        <p:spPr bwMode="auto">
          <a:xfrm>
            <a:off x="502921" y="1443545"/>
            <a:ext cx="4221480" cy="432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lvl="1">
              <a:spcAft>
                <a:spcPts val="1800"/>
              </a:spcAft>
              <a:buClr>
                <a:srgbClr val="3C6EB4"/>
              </a:buClr>
              <a:buFontTx/>
              <a:buChar char="•"/>
            </a:pPr>
            <a:r>
              <a:rPr lang="en-US" altLang="en-US" sz="2800" dirty="0">
                <a:latin typeface="Arial" charset="0"/>
              </a:rPr>
              <a:t>Local Regulator</a:t>
            </a:r>
          </a:p>
          <a:p>
            <a:pPr lvl="1">
              <a:spcAft>
                <a:spcPts val="1800"/>
              </a:spcAft>
              <a:buClr>
                <a:srgbClr val="3C6EB4"/>
              </a:buClr>
              <a:buFontTx/>
              <a:buChar char="•"/>
            </a:pPr>
            <a:r>
              <a:rPr lang="en-US" altLang="en-US" sz="2800" dirty="0">
                <a:latin typeface="Arial" charset="0"/>
              </a:rPr>
              <a:t>Contractor</a:t>
            </a:r>
          </a:p>
          <a:p>
            <a:pPr lvl="1">
              <a:spcAft>
                <a:spcPts val="1800"/>
              </a:spcAft>
              <a:buClr>
                <a:srgbClr val="3C6EB4"/>
              </a:buClr>
              <a:buFontTx/>
              <a:buChar char="•"/>
            </a:pPr>
            <a:r>
              <a:rPr lang="en-US" altLang="en-US" sz="2800" dirty="0">
                <a:latin typeface="Arial" charset="0"/>
              </a:rPr>
              <a:t>Engineer</a:t>
            </a:r>
          </a:p>
          <a:p>
            <a:pPr lvl="1">
              <a:spcAft>
                <a:spcPts val="1800"/>
              </a:spcAft>
              <a:buClr>
                <a:srgbClr val="3C6EB4"/>
              </a:buClr>
              <a:buFontTx/>
              <a:buChar char="•"/>
            </a:pPr>
            <a:r>
              <a:rPr lang="en-US" altLang="en-US" sz="2800" dirty="0">
                <a:latin typeface="Arial" charset="0"/>
              </a:rPr>
              <a:t>Builder</a:t>
            </a:r>
          </a:p>
          <a:p>
            <a:pPr lvl="1">
              <a:spcAft>
                <a:spcPts val="1800"/>
              </a:spcAft>
              <a:buClr>
                <a:srgbClr val="3C6EB4"/>
              </a:buClr>
              <a:buFontTx/>
              <a:buChar char="•"/>
            </a:pPr>
            <a:endParaRPr lang="en-US" altLang="en-US" sz="2800" dirty="0">
              <a:latin typeface="Arial" charset="0"/>
            </a:endParaRPr>
          </a:p>
          <a:p>
            <a:pPr lvl="1">
              <a:spcAft>
                <a:spcPts val="1800"/>
              </a:spcAft>
              <a:buClr>
                <a:srgbClr val="3C6EB4"/>
              </a:buClr>
              <a:buFontTx/>
              <a:buChar char="•"/>
            </a:pPr>
            <a:r>
              <a:rPr lang="en-US" altLang="en-US" sz="2800" dirty="0">
                <a:latin typeface="Arial" charset="0"/>
              </a:rPr>
              <a:t>Homeowner usually is not a help</a:t>
            </a:r>
          </a:p>
          <a:p>
            <a:pPr lvl="1"/>
            <a:endParaRPr lang="en-US" altLang="en-US" sz="2000" dirty="0">
              <a:solidFill>
                <a:schemeClr val="tx2"/>
              </a:solidFill>
              <a:latin typeface="Arial" charset="0"/>
            </a:endParaRPr>
          </a:p>
          <a:p>
            <a:endParaRPr lang="en-US" altLang="en-US" sz="2000" dirty="0">
              <a:solidFill>
                <a:schemeClr val="tx2"/>
              </a:solidFill>
              <a:latin typeface="Arial" charset="0"/>
            </a:endParaRPr>
          </a:p>
        </p:txBody>
      </p:sp>
      <p:pic>
        <p:nvPicPr>
          <p:cNvPr id="4" name="Picture 2" descr="Royalty Free Architect Customer Engineer Construction Clip ...">
            <a:extLst>
              <a:ext uri="{FF2B5EF4-FFF2-40B4-BE49-F238E27FC236}">
                <a16:creationId xmlns:a16="http://schemas.microsoft.com/office/drawing/2014/main" id="{3523F19B-22DD-1A82-6327-B41A17C05A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843" y="1221044"/>
            <a:ext cx="5172832" cy="5172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4380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45148-3928-E0E3-0EF3-24321E8DF423}"/>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79A387F8-189D-7603-5433-B33F75B0D884}"/>
              </a:ext>
            </a:extLst>
          </p:cNvPr>
          <p:cNvSpPr/>
          <p:nvPr/>
        </p:nvSpPr>
        <p:spPr>
          <a:xfrm>
            <a:off x="0" y="0"/>
            <a:ext cx="12191695" cy="777240"/>
          </a:xfrm>
          <a:prstGeom prst="rect">
            <a:avLst/>
          </a:prstGeom>
          <a:solidFill>
            <a:srgbClr val="2563EB"/>
          </a:solidFill>
          <a:ln w="12700">
            <a:solidFill>
              <a:srgbClr val="1B5E20"/>
            </a:solidFill>
            <a:prstDash val="solid"/>
          </a:ln>
        </p:spPr>
        <p:txBody>
          <a:bodyPr/>
          <a:lstStyle/>
          <a:p>
            <a:endParaRPr lang="en-US"/>
          </a:p>
        </p:txBody>
      </p:sp>
      <p:sp>
        <p:nvSpPr>
          <p:cNvPr id="30" name="Text 1">
            <a:extLst>
              <a:ext uri="{FF2B5EF4-FFF2-40B4-BE49-F238E27FC236}">
                <a16:creationId xmlns:a16="http://schemas.microsoft.com/office/drawing/2014/main" id="{57E3E34D-4683-0681-984F-364168BA3126}"/>
              </a:ext>
            </a:extLst>
          </p:cNvPr>
          <p:cNvSpPr/>
          <p:nvPr/>
        </p:nvSpPr>
        <p:spPr>
          <a:xfrm>
            <a:off x="502920" y="91440"/>
            <a:ext cx="11185855" cy="310896"/>
          </a:xfrm>
          <a:prstGeom prst="rect">
            <a:avLst/>
          </a:prstGeom>
          <a:noFill/>
          <a:ln/>
        </p:spPr>
        <p:txBody>
          <a:bodyPr wrap="square" rtlCol="0" anchor="ctr"/>
          <a:lstStyle/>
          <a:p>
            <a:r>
              <a:rPr lang="en-US" sz="2800" b="1" dirty="0">
                <a:solidFill>
                  <a:srgbClr val="FFFFFF"/>
                </a:solidFill>
                <a:latin typeface="Calibri" pitchFamily="34" charset="0"/>
                <a:ea typeface="Calibri" pitchFamily="34" charset="-122"/>
                <a:cs typeface="Calibri" pitchFamily="34" charset="-120"/>
              </a:rPr>
              <a:t>Get Your Materials Ready</a:t>
            </a:r>
            <a:endParaRPr lang="en-US" sz="2600" dirty="0"/>
          </a:p>
        </p:txBody>
      </p:sp>
      <p:sp>
        <p:nvSpPr>
          <p:cNvPr id="5" name="Rectangle 4">
            <a:extLst>
              <a:ext uri="{FF2B5EF4-FFF2-40B4-BE49-F238E27FC236}">
                <a16:creationId xmlns:a16="http://schemas.microsoft.com/office/drawing/2014/main" id="{386BE91E-FC11-B072-F386-EC3BA406CECA}"/>
              </a:ext>
            </a:extLst>
          </p:cNvPr>
          <p:cNvSpPr txBox="1">
            <a:spLocks noChangeArrowheads="1"/>
          </p:cNvSpPr>
          <p:nvPr/>
        </p:nvSpPr>
        <p:spPr bwMode="auto">
          <a:xfrm>
            <a:off x="502920" y="1443545"/>
            <a:ext cx="3698019" cy="4911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lvl="1">
              <a:spcBef>
                <a:spcPts val="600"/>
              </a:spcBef>
              <a:spcAft>
                <a:spcPts val="600"/>
              </a:spcAft>
              <a:buClr>
                <a:srgbClr val="3C6EB4"/>
              </a:buClr>
              <a:buFontTx/>
              <a:buChar char="•"/>
            </a:pPr>
            <a:r>
              <a:rPr lang="en-US" altLang="en-US" sz="2800" dirty="0">
                <a:latin typeface="Arial" charset="0"/>
              </a:rPr>
              <a:t>Probe</a:t>
            </a:r>
          </a:p>
          <a:p>
            <a:pPr lvl="1">
              <a:spcBef>
                <a:spcPts val="600"/>
              </a:spcBef>
              <a:spcAft>
                <a:spcPts val="600"/>
              </a:spcAft>
              <a:buClr>
                <a:srgbClr val="3C6EB4"/>
              </a:buClr>
              <a:buFontTx/>
              <a:buChar char="•"/>
            </a:pPr>
            <a:r>
              <a:rPr lang="en-US" altLang="en-US" sz="2800" dirty="0">
                <a:latin typeface="Arial" charset="0"/>
              </a:rPr>
              <a:t>Auger</a:t>
            </a:r>
          </a:p>
          <a:p>
            <a:pPr lvl="1">
              <a:spcBef>
                <a:spcPts val="600"/>
              </a:spcBef>
              <a:spcAft>
                <a:spcPts val="600"/>
              </a:spcAft>
              <a:buClr>
                <a:srgbClr val="3C6EB4"/>
              </a:buClr>
              <a:buFontTx/>
              <a:buChar char="•"/>
            </a:pPr>
            <a:r>
              <a:rPr lang="en-US" altLang="en-US" sz="2800" dirty="0">
                <a:latin typeface="Arial" charset="0"/>
              </a:rPr>
              <a:t>Tape Measure</a:t>
            </a:r>
          </a:p>
          <a:p>
            <a:pPr lvl="1">
              <a:spcBef>
                <a:spcPts val="600"/>
              </a:spcBef>
              <a:spcAft>
                <a:spcPts val="600"/>
              </a:spcAft>
              <a:buClr>
                <a:srgbClr val="3C6EB4"/>
              </a:buClr>
              <a:buFontTx/>
              <a:buChar char="•"/>
            </a:pPr>
            <a:r>
              <a:rPr lang="en-US" altLang="en-US" sz="2800" dirty="0">
                <a:latin typeface="Arial" charset="0"/>
              </a:rPr>
              <a:t>Gloves</a:t>
            </a:r>
          </a:p>
          <a:p>
            <a:pPr lvl="1">
              <a:spcBef>
                <a:spcPts val="600"/>
              </a:spcBef>
              <a:spcAft>
                <a:spcPts val="600"/>
              </a:spcAft>
              <a:buClr>
                <a:srgbClr val="3C6EB4"/>
              </a:buClr>
              <a:buFontTx/>
              <a:buChar char="•"/>
            </a:pPr>
            <a:r>
              <a:rPr lang="en-US" altLang="en-US" sz="2800" dirty="0">
                <a:latin typeface="Arial" charset="0"/>
              </a:rPr>
              <a:t>Camera</a:t>
            </a:r>
          </a:p>
          <a:p>
            <a:pPr lvl="1">
              <a:spcBef>
                <a:spcPts val="600"/>
              </a:spcBef>
              <a:spcAft>
                <a:spcPts val="600"/>
              </a:spcAft>
              <a:buClr>
                <a:srgbClr val="3C6EB4"/>
              </a:buClr>
              <a:buFontTx/>
              <a:buChar char="•"/>
            </a:pPr>
            <a:r>
              <a:rPr lang="en-US" altLang="en-US" sz="2800" dirty="0">
                <a:latin typeface="Arial" charset="0"/>
              </a:rPr>
              <a:t>Shovel</a:t>
            </a:r>
          </a:p>
          <a:p>
            <a:pPr lvl="1">
              <a:spcBef>
                <a:spcPts val="600"/>
              </a:spcBef>
              <a:spcAft>
                <a:spcPts val="600"/>
              </a:spcAft>
              <a:buClr>
                <a:srgbClr val="3C6EB4"/>
              </a:buClr>
              <a:buFontTx/>
              <a:buChar char="•"/>
            </a:pPr>
            <a:r>
              <a:rPr lang="en-US" altLang="en-US" sz="2800" dirty="0">
                <a:latin typeface="Arial" charset="0"/>
              </a:rPr>
              <a:t>Marking Paint</a:t>
            </a:r>
          </a:p>
          <a:p>
            <a:pPr lvl="1">
              <a:spcBef>
                <a:spcPts val="600"/>
              </a:spcBef>
              <a:spcAft>
                <a:spcPts val="600"/>
              </a:spcAft>
              <a:buClr>
                <a:srgbClr val="3C6EB4"/>
              </a:buClr>
              <a:buFontTx/>
              <a:buChar char="•"/>
            </a:pPr>
            <a:r>
              <a:rPr lang="en-US" altLang="en-US" sz="2800" dirty="0">
                <a:latin typeface="Arial" charset="0"/>
              </a:rPr>
              <a:t>Snake Camera</a:t>
            </a:r>
          </a:p>
          <a:p>
            <a:pPr>
              <a:spcBef>
                <a:spcPts val="600"/>
              </a:spcBef>
              <a:spcAft>
                <a:spcPts val="600"/>
              </a:spcAft>
            </a:pPr>
            <a:endParaRPr lang="en-US" altLang="en-US" sz="2000" dirty="0">
              <a:solidFill>
                <a:schemeClr val="tx2"/>
              </a:solidFill>
              <a:latin typeface="Arial" charset="0"/>
            </a:endParaRPr>
          </a:p>
        </p:txBody>
      </p:sp>
      <p:sp>
        <p:nvSpPr>
          <p:cNvPr id="8" name="Rectangle 4">
            <a:extLst>
              <a:ext uri="{FF2B5EF4-FFF2-40B4-BE49-F238E27FC236}">
                <a16:creationId xmlns:a16="http://schemas.microsoft.com/office/drawing/2014/main" id="{86E3B11A-61DD-9F95-E21B-507C9FBF964B}"/>
              </a:ext>
            </a:extLst>
          </p:cNvPr>
          <p:cNvSpPr txBox="1">
            <a:spLocks noChangeArrowheads="1"/>
          </p:cNvSpPr>
          <p:nvPr/>
        </p:nvSpPr>
        <p:spPr bwMode="auto">
          <a:xfrm>
            <a:off x="3570798" y="1361250"/>
            <a:ext cx="3698019" cy="4993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lvl="1">
              <a:spcBef>
                <a:spcPts val="600"/>
              </a:spcBef>
              <a:spcAft>
                <a:spcPts val="600"/>
              </a:spcAft>
              <a:buClr>
                <a:srgbClr val="3C6EB4"/>
              </a:buClr>
              <a:buFontTx/>
              <a:buChar char="•"/>
            </a:pPr>
            <a:r>
              <a:rPr lang="en-US" altLang="en-US" sz="2800" dirty="0">
                <a:latin typeface="Arial" charset="0"/>
              </a:rPr>
              <a:t>Flashlight</a:t>
            </a:r>
          </a:p>
          <a:p>
            <a:pPr lvl="1">
              <a:spcBef>
                <a:spcPts val="600"/>
              </a:spcBef>
              <a:spcAft>
                <a:spcPts val="600"/>
              </a:spcAft>
              <a:buClr>
                <a:srgbClr val="3C6EB4"/>
              </a:buClr>
              <a:buFontTx/>
              <a:buChar char="•"/>
            </a:pPr>
            <a:r>
              <a:rPr lang="en-US" altLang="en-US" sz="2800" dirty="0">
                <a:latin typeface="Arial" charset="0"/>
              </a:rPr>
              <a:t>Laser Level</a:t>
            </a:r>
          </a:p>
          <a:p>
            <a:pPr lvl="1">
              <a:spcBef>
                <a:spcPts val="600"/>
              </a:spcBef>
              <a:spcAft>
                <a:spcPts val="600"/>
              </a:spcAft>
              <a:buClr>
                <a:srgbClr val="3C6EB4"/>
              </a:buClr>
              <a:buFontTx/>
              <a:buChar char="•"/>
            </a:pPr>
            <a:r>
              <a:rPr lang="en-US" altLang="en-US" sz="2800" dirty="0">
                <a:latin typeface="Arial" charset="0"/>
              </a:rPr>
              <a:t>Sampling Equipment</a:t>
            </a:r>
          </a:p>
          <a:p>
            <a:pPr lvl="1">
              <a:spcBef>
                <a:spcPts val="600"/>
              </a:spcBef>
              <a:spcAft>
                <a:spcPts val="600"/>
              </a:spcAft>
              <a:buClr>
                <a:srgbClr val="3C6EB4"/>
              </a:buClr>
              <a:buFontTx/>
              <a:buChar char="•"/>
            </a:pPr>
            <a:r>
              <a:rPr lang="en-US" altLang="en-US" sz="2800" dirty="0">
                <a:latin typeface="Arial" charset="0"/>
              </a:rPr>
              <a:t>Bottles</a:t>
            </a:r>
          </a:p>
          <a:p>
            <a:pPr lvl="1">
              <a:spcBef>
                <a:spcPts val="600"/>
              </a:spcBef>
              <a:spcAft>
                <a:spcPts val="600"/>
              </a:spcAft>
              <a:buClr>
                <a:srgbClr val="3C6EB4"/>
              </a:buClr>
              <a:buFontTx/>
              <a:buChar char="•"/>
            </a:pPr>
            <a:r>
              <a:rPr lang="en-US" altLang="en-US" sz="2800" dirty="0">
                <a:latin typeface="Arial" charset="0"/>
              </a:rPr>
              <a:t>Cooler</a:t>
            </a:r>
          </a:p>
          <a:p>
            <a:pPr lvl="1">
              <a:spcBef>
                <a:spcPts val="600"/>
              </a:spcBef>
              <a:spcAft>
                <a:spcPts val="600"/>
              </a:spcAft>
              <a:buClr>
                <a:srgbClr val="3C6EB4"/>
              </a:buClr>
              <a:buFontTx/>
              <a:buChar char="•"/>
            </a:pPr>
            <a:r>
              <a:rPr lang="en-US" altLang="en-US" sz="2800" dirty="0">
                <a:latin typeface="Arial" charset="0"/>
              </a:rPr>
              <a:t>Bags</a:t>
            </a:r>
          </a:p>
          <a:p>
            <a:pPr lvl="1">
              <a:spcBef>
                <a:spcPts val="600"/>
              </a:spcBef>
              <a:spcAft>
                <a:spcPts val="600"/>
              </a:spcAft>
            </a:pPr>
            <a:endParaRPr lang="en-US" altLang="en-US" sz="2000" dirty="0">
              <a:solidFill>
                <a:schemeClr val="tx2"/>
              </a:solidFill>
              <a:latin typeface="Arial" charset="0"/>
            </a:endParaRPr>
          </a:p>
          <a:p>
            <a:pPr>
              <a:spcBef>
                <a:spcPts val="600"/>
              </a:spcBef>
              <a:spcAft>
                <a:spcPts val="600"/>
              </a:spcAft>
            </a:pPr>
            <a:endParaRPr lang="en-US" altLang="en-US" sz="2000" dirty="0">
              <a:solidFill>
                <a:schemeClr val="tx2"/>
              </a:solidFill>
              <a:latin typeface="Arial" charset="0"/>
            </a:endParaRPr>
          </a:p>
        </p:txBody>
      </p:sp>
      <p:pic>
        <p:nvPicPr>
          <p:cNvPr id="9" name="Picture 5" descr="Tools">
            <a:extLst>
              <a:ext uri="{FF2B5EF4-FFF2-40B4-BE49-F238E27FC236}">
                <a16:creationId xmlns:a16="http://schemas.microsoft.com/office/drawing/2014/main" id="{D23B855C-491D-3B83-481C-2D8050E30F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492" t="15323" r="11417" b="16536"/>
          <a:stretch>
            <a:fillRect/>
          </a:stretch>
        </p:blipFill>
        <p:spPr bwMode="auto">
          <a:xfrm>
            <a:off x="6695380" y="1765870"/>
            <a:ext cx="4887377" cy="3326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8265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4" name="Shape 7">
            <a:extLst>
              <a:ext uri="{FF2B5EF4-FFF2-40B4-BE49-F238E27FC236}">
                <a16:creationId xmlns:a16="http://schemas.microsoft.com/office/drawing/2014/main" id="{DBB46DCC-CE78-2A45-A669-C64AF3311E5A}"/>
              </a:ext>
            </a:extLst>
          </p:cNvPr>
          <p:cNvSpPr/>
          <p:nvPr/>
        </p:nvSpPr>
        <p:spPr>
          <a:xfrm>
            <a:off x="689022" y="1415371"/>
            <a:ext cx="10914888" cy="685800"/>
          </a:xfrm>
          <a:prstGeom prst="roundRect">
            <a:avLst/>
          </a:prstGeom>
          <a:solidFill>
            <a:srgbClr val="F8FAFC"/>
          </a:solidFill>
          <a:ln w="12700">
            <a:solidFill>
              <a:srgbClr val="E5E7EB"/>
            </a:solidFill>
            <a:prstDash val="solid"/>
          </a:ln>
          <a:effectLst>
            <a:outerShdw blurRad="38100" dist="19050" dir="2700000" algn="bl" rotWithShape="0">
              <a:srgbClr val="000000">
                <a:alpha val="10000"/>
              </a:srgbClr>
            </a:outerShdw>
          </a:effectLst>
        </p:spPr>
        <p:txBody>
          <a:bodyPr/>
          <a:lstStyle/>
          <a:p>
            <a:endParaRPr lang="en-US" sz="2400" dirty="0"/>
          </a:p>
        </p:txBody>
      </p:sp>
      <p:sp>
        <p:nvSpPr>
          <p:cNvPr id="2" name="Shape 0"/>
          <p:cNvSpPr/>
          <p:nvPr/>
        </p:nvSpPr>
        <p:spPr>
          <a:xfrm>
            <a:off x="0" y="0"/>
            <a:ext cx="12191695" cy="777240"/>
          </a:xfrm>
          <a:prstGeom prst="rect">
            <a:avLst/>
          </a:prstGeom>
          <a:solidFill>
            <a:srgbClr val="1B5E20"/>
          </a:solidFill>
          <a:ln w="12700">
            <a:solidFill>
              <a:srgbClr val="1B5E20"/>
            </a:solidFill>
            <a:prstDash val="solid"/>
          </a:ln>
        </p:spPr>
        <p:txBody>
          <a:bodyPr/>
          <a:lstStyle/>
          <a:p>
            <a:endParaRPr lang="en-US" dirty="0"/>
          </a:p>
        </p:txBody>
      </p:sp>
      <p:sp>
        <p:nvSpPr>
          <p:cNvPr id="3" name="Text 1"/>
          <p:cNvSpPr/>
          <p:nvPr/>
        </p:nvSpPr>
        <p:spPr>
          <a:xfrm>
            <a:off x="502920" y="91440"/>
            <a:ext cx="11185855" cy="310896"/>
          </a:xfrm>
          <a:prstGeom prst="rect">
            <a:avLst/>
          </a:prstGeom>
          <a:noFill/>
          <a:ln/>
        </p:spPr>
        <p:txBody>
          <a:bodyPr wrap="square" rtlCol="0" anchor="ctr"/>
          <a:lstStyle/>
          <a:p>
            <a:pPr marL="0" indent="0">
              <a:buNone/>
            </a:pPr>
            <a:r>
              <a:rPr lang="en-US" sz="2600" b="1" dirty="0">
                <a:solidFill>
                  <a:srgbClr val="FFFFFF"/>
                </a:solidFill>
                <a:latin typeface="Calibri" pitchFamily="34" charset="0"/>
                <a:ea typeface="Calibri" pitchFamily="34" charset="-122"/>
                <a:cs typeface="Calibri" pitchFamily="34" charset="-120"/>
              </a:rPr>
              <a:t>Overview</a:t>
            </a:r>
            <a:endParaRPr lang="en-US" sz="2600" dirty="0"/>
          </a:p>
        </p:txBody>
      </p:sp>
      <p:sp>
        <p:nvSpPr>
          <p:cNvPr id="6" name="Shape 4"/>
          <p:cNvSpPr/>
          <p:nvPr/>
        </p:nvSpPr>
        <p:spPr>
          <a:xfrm>
            <a:off x="640080" y="1417320"/>
            <a:ext cx="123384" cy="685799"/>
          </a:xfrm>
          <a:prstGeom prst="rect">
            <a:avLst/>
          </a:prstGeom>
          <a:solidFill>
            <a:srgbClr val="FF8F00"/>
          </a:solidFill>
          <a:ln w="12700">
            <a:solidFill>
              <a:srgbClr val="FF8F00"/>
            </a:solidFill>
            <a:prstDash val="solid"/>
          </a:ln>
        </p:spPr>
        <p:txBody>
          <a:bodyPr/>
          <a:lstStyle/>
          <a:p>
            <a:endParaRPr lang="en-US" sz="2400" dirty="0"/>
          </a:p>
        </p:txBody>
      </p:sp>
      <p:sp>
        <p:nvSpPr>
          <p:cNvPr id="7" name="Text 5"/>
          <p:cNvSpPr/>
          <p:nvPr/>
        </p:nvSpPr>
        <p:spPr>
          <a:xfrm>
            <a:off x="841248" y="1581912"/>
            <a:ext cx="10652760" cy="329184"/>
          </a:xfrm>
          <a:prstGeom prst="rect">
            <a:avLst/>
          </a:prstGeom>
          <a:noFill/>
          <a:ln/>
        </p:spPr>
        <p:txBody>
          <a:bodyPr wrap="square" rtlCol="0" anchor="ctr"/>
          <a:lstStyle/>
          <a:p>
            <a:pPr marL="0" indent="0">
              <a:buNone/>
            </a:pPr>
            <a:r>
              <a:rPr lang="en-US" sz="2800" b="1" dirty="0">
                <a:solidFill>
                  <a:srgbClr val="111827"/>
                </a:solidFill>
                <a:latin typeface="Calibri" pitchFamily="34" charset="0"/>
                <a:ea typeface="Calibri" pitchFamily="34" charset="-122"/>
                <a:cs typeface="Calibri" pitchFamily="34" charset="-120"/>
              </a:rPr>
              <a:t>	Distress Vs Failure - Troubleshooting</a:t>
            </a:r>
          </a:p>
        </p:txBody>
      </p:sp>
      <p:sp>
        <p:nvSpPr>
          <p:cNvPr id="9" name="Shape 7"/>
          <p:cNvSpPr/>
          <p:nvPr/>
        </p:nvSpPr>
        <p:spPr>
          <a:xfrm>
            <a:off x="697992" y="2403285"/>
            <a:ext cx="10914888" cy="685800"/>
          </a:xfrm>
          <a:prstGeom prst="roundRect">
            <a:avLst/>
          </a:prstGeom>
          <a:solidFill>
            <a:srgbClr val="F8FAFC"/>
          </a:solidFill>
          <a:ln w="12700">
            <a:solidFill>
              <a:srgbClr val="E5E7EB"/>
            </a:solidFill>
            <a:prstDash val="solid"/>
          </a:ln>
          <a:effectLst>
            <a:outerShdw blurRad="38100" dist="19050" dir="2700000" algn="bl" rotWithShape="0">
              <a:srgbClr val="000000">
                <a:alpha val="10000"/>
              </a:srgbClr>
            </a:outerShdw>
          </a:effectLst>
        </p:spPr>
        <p:txBody>
          <a:bodyPr/>
          <a:lstStyle/>
          <a:p>
            <a:endParaRPr lang="en-US" sz="2400" dirty="0"/>
          </a:p>
        </p:txBody>
      </p:sp>
      <p:sp>
        <p:nvSpPr>
          <p:cNvPr id="10" name="Shape 8"/>
          <p:cNvSpPr/>
          <p:nvPr/>
        </p:nvSpPr>
        <p:spPr>
          <a:xfrm>
            <a:off x="640080" y="2403285"/>
            <a:ext cx="123384" cy="685799"/>
          </a:xfrm>
          <a:prstGeom prst="rect">
            <a:avLst/>
          </a:prstGeom>
          <a:solidFill>
            <a:srgbClr val="0D47A1"/>
          </a:solidFill>
          <a:ln w="12700">
            <a:solidFill>
              <a:srgbClr val="0D47A1"/>
            </a:solidFill>
            <a:prstDash val="solid"/>
          </a:ln>
        </p:spPr>
        <p:txBody>
          <a:bodyPr/>
          <a:lstStyle/>
          <a:p>
            <a:endParaRPr lang="en-US" sz="2400" dirty="0"/>
          </a:p>
        </p:txBody>
      </p:sp>
      <p:sp>
        <p:nvSpPr>
          <p:cNvPr id="11" name="Text 9"/>
          <p:cNvSpPr/>
          <p:nvPr/>
        </p:nvSpPr>
        <p:spPr>
          <a:xfrm>
            <a:off x="841248" y="2567877"/>
            <a:ext cx="10652760" cy="329184"/>
          </a:xfrm>
          <a:prstGeom prst="rect">
            <a:avLst/>
          </a:prstGeom>
          <a:noFill/>
          <a:ln/>
        </p:spPr>
        <p:txBody>
          <a:bodyPr wrap="square" rtlCol="0" anchor="ctr"/>
          <a:lstStyle/>
          <a:p>
            <a:pPr marL="0" indent="0">
              <a:buNone/>
            </a:pPr>
            <a:r>
              <a:rPr lang="en-US" sz="2800" b="1" dirty="0">
                <a:solidFill>
                  <a:srgbClr val="111827"/>
                </a:solidFill>
                <a:latin typeface="Calibri" pitchFamily="34" charset="0"/>
                <a:ea typeface="Calibri" pitchFamily="34" charset="-122"/>
                <a:cs typeface="Calibri" pitchFamily="34" charset="-120"/>
              </a:rPr>
              <a:t>	Before Arriving on Site</a:t>
            </a:r>
            <a:endParaRPr lang="en-US" sz="2800" dirty="0"/>
          </a:p>
        </p:txBody>
      </p:sp>
      <p:sp>
        <p:nvSpPr>
          <p:cNvPr id="13" name="Shape 11"/>
          <p:cNvSpPr/>
          <p:nvPr/>
        </p:nvSpPr>
        <p:spPr>
          <a:xfrm>
            <a:off x="640080" y="3467103"/>
            <a:ext cx="10972800" cy="685797"/>
          </a:xfrm>
          <a:prstGeom prst="roundRect">
            <a:avLst/>
          </a:prstGeom>
          <a:solidFill>
            <a:srgbClr val="F8FAFC"/>
          </a:solidFill>
          <a:ln w="12700">
            <a:solidFill>
              <a:srgbClr val="E5E7EB"/>
            </a:solidFill>
            <a:prstDash val="solid"/>
          </a:ln>
          <a:effectLst>
            <a:outerShdw blurRad="38100" dist="19050" dir="2700000" algn="bl" rotWithShape="0">
              <a:srgbClr val="000000">
                <a:alpha val="10000"/>
              </a:srgbClr>
            </a:outerShdw>
          </a:effectLst>
        </p:spPr>
        <p:txBody>
          <a:bodyPr/>
          <a:lstStyle/>
          <a:p>
            <a:endParaRPr lang="en-US" sz="2400" dirty="0"/>
          </a:p>
        </p:txBody>
      </p:sp>
      <p:sp>
        <p:nvSpPr>
          <p:cNvPr id="14" name="Shape 12"/>
          <p:cNvSpPr/>
          <p:nvPr/>
        </p:nvSpPr>
        <p:spPr>
          <a:xfrm>
            <a:off x="640080" y="3467104"/>
            <a:ext cx="123384" cy="685796"/>
          </a:xfrm>
          <a:prstGeom prst="rect">
            <a:avLst/>
          </a:prstGeom>
          <a:solidFill>
            <a:srgbClr val="2E7D32"/>
          </a:solidFill>
          <a:ln w="12700">
            <a:solidFill>
              <a:srgbClr val="2E7D32"/>
            </a:solidFill>
            <a:prstDash val="solid"/>
          </a:ln>
        </p:spPr>
        <p:txBody>
          <a:bodyPr/>
          <a:lstStyle/>
          <a:p>
            <a:endParaRPr lang="en-US" sz="2400" dirty="0"/>
          </a:p>
        </p:txBody>
      </p:sp>
      <p:sp>
        <p:nvSpPr>
          <p:cNvPr id="15" name="Text 13"/>
          <p:cNvSpPr/>
          <p:nvPr/>
        </p:nvSpPr>
        <p:spPr>
          <a:xfrm>
            <a:off x="841248" y="3631695"/>
            <a:ext cx="10652760" cy="329184"/>
          </a:xfrm>
          <a:prstGeom prst="rect">
            <a:avLst/>
          </a:prstGeom>
          <a:noFill/>
          <a:ln/>
        </p:spPr>
        <p:txBody>
          <a:bodyPr wrap="square" rtlCol="0" anchor="ctr"/>
          <a:lstStyle/>
          <a:p>
            <a:pPr marL="0" indent="0">
              <a:buNone/>
            </a:pPr>
            <a:r>
              <a:rPr lang="en-US" sz="2800" b="1" dirty="0">
                <a:solidFill>
                  <a:srgbClr val="111827"/>
                </a:solidFill>
                <a:latin typeface="Calibri" pitchFamily="34" charset="0"/>
                <a:ea typeface="Calibri" pitchFamily="34" charset="-122"/>
                <a:cs typeface="Calibri" pitchFamily="34" charset="-120"/>
              </a:rPr>
              <a:t>	What Happens once on Site</a:t>
            </a:r>
            <a:endParaRPr lang="en-US" sz="2800" dirty="0"/>
          </a:p>
        </p:txBody>
      </p:sp>
      <p:sp>
        <p:nvSpPr>
          <p:cNvPr id="17" name="Shape 15"/>
          <p:cNvSpPr/>
          <p:nvPr/>
        </p:nvSpPr>
        <p:spPr>
          <a:xfrm>
            <a:off x="496292" y="5003296"/>
            <a:ext cx="11185855" cy="0"/>
          </a:xfrm>
          <a:prstGeom prst="line">
            <a:avLst/>
          </a:prstGeom>
          <a:noFill/>
          <a:ln w="12700">
            <a:solidFill>
              <a:srgbClr val="E5E7EB"/>
            </a:solidFill>
            <a:prstDash val="solid"/>
          </a:ln>
        </p:spPr>
        <p:txBody>
          <a:bodyPr/>
          <a:lstStyle/>
          <a:p>
            <a:endParaRPr lang="en-US" dirty="0"/>
          </a:p>
        </p:txBody>
      </p:sp>
      <p:sp>
        <p:nvSpPr>
          <p:cNvPr id="22" name="Shape 11">
            <a:extLst>
              <a:ext uri="{FF2B5EF4-FFF2-40B4-BE49-F238E27FC236}">
                <a16:creationId xmlns:a16="http://schemas.microsoft.com/office/drawing/2014/main" id="{47BE6AA5-5FB1-821C-0E64-C258CF0C389F}"/>
              </a:ext>
            </a:extLst>
          </p:cNvPr>
          <p:cNvSpPr/>
          <p:nvPr/>
        </p:nvSpPr>
        <p:spPr>
          <a:xfrm>
            <a:off x="640080" y="4508986"/>
            <a:ext cx="10972800" cy="685792"/>
          </a:xfrm>
          <a:prstGeom prst="roundRect">
            <a:avLst/>
          </a:prstGeom>
          <a:solidFill>
            <a:srgbClr val="F8FAFC"/>
          </a:solidFill>
          <a:ln w="12700">
            <a:solidFill>
              <a:srgbClr val="E5E7EB"/>
            </a:solidFill>
            <a:prstDash val="solid"/>
          </a:ln>
          <a:effectLst>
            <a:outerShdw blurRad="38100" dist="19050" dir="2700000" algn="bl" rotWithShape="0">
              <a:srgbClr val="000000">
                <a:alpha val="10000"/>
              </a:srgbClr>
            </a:outerShdw>
          </a:effectLst>
        </p:spPr>
        <p:txBody>
          <a:bodyPr/>
          <a:lstStyle/>
          <a:p>
            <a:endParaRPr lang="en-US" sz="2400" dirty="0"/>
          </a:p>
        </p:txBody>
      </p:sp>
      <p:sp>
        <p:nvSpPr>
          <p:cNvPr id="23" name="Shape 12">
            <a:extLst>
              <a:ext uri="{FF2B5EF4-FFF2-40B4-BE49-F238E27FC236}">
                <a16:creationId xmlns:a16="http://schemas.microsoft.com/office/drawing/2014/main" id="{9641F778-DC83-4CB9-A65E-4E6A28FD6F3B}"/>
              </a:ext>
            </a:extLst>
          </p:cNvPr>
          <p:cNvSpPr/>
          <p:nvPr/>
        </p:nvSpPr>
        <p:spPr>
          <a:xfrm>
            <a:off x="640079" y="4508986"/>
            <a:ext cx="131901" cy="685792"/>
          </a:xfrm>
          <a:prstGeom prst="rect">
            <a:avLst/>
          </a:prstGeom>
          <a:solidFill>
            <a:srgbClr val="92D050"/>
          </a:solidFill>
          <a:ln w="12700">
            <a:solidFill>
              <a:srgbClr val="2E7D32"/>
            </a:solidFill>
            <a:prstDash val="solid"/>
          </a:ln>
        </p:spPr>
        <p:txBody>
          <a:bodyPr/>
          <a:lstStyle/>
          <a:p>
            <a:endParaRPr lang="en-US" sz="2400" dirty="0"/>
          </a:p>
        </p:txBody>
      </p:sp>
      <p:sp>
        <p:nvSpPr>
          <p:cNvPr id="24" name="Text 13">
            <a:extLst>
              <a:ext uri="{FF2B5EF4-FFF2-40B4-BE49-F238E27FC236}">
                <a16:creationId xmlns:a16="http://schemas.microsoft.com/office/drawing/2014/main" id="{F726BD14-AD86-EB6D-CF54-B95FC849B1DB}"/>
              </a:ext>
            </a:extLst>
          </p:cNvPr>
          <p:cNvSpPr/>
          <p:nvPr/>
        </p:nvSpPr>
        <p:spPr>
          <a:xfrm>
            <a:off x="841248" y="4673578"/>
            <a:ext cx="10652760" cy="329184"/>
          </a:xfrm>
          <a:prstGeom prst="rect">
            <a:avLst/>
          </a:prstGeom>
          <a:noFill/>
          <a:ln/>
        </p:spPr>
        <p:txBody>
          <a:bodyPr wrap="square" rtlCol="0" anchor="ctr"/>
          <a:lstStyle/>
          <a:p>
            <a:pPr marL="0" indent="0">
              <a:buNone/>
            </a:pPr>
            <a:r>
              <a:rPr lang="en-US" sz="2800" b="1" dirty="0">
                <a:solidFill>
                  <a:srgbClr val="111827"/>
                </a:solidFill>
                <a:latin typeface="Calibri" pitchFamily="34" charset="0"/>
                <a:ea typeface="Calibri" pitchFamily="34" charset="-122"/>
                <a:cs typeface="Calibri" pitchFamily="34" charset="-120"/>
              </a:rPr>
              <a:t>	Follow-Up</a:t>
            </a:r>
            <a:endParaRPr lang="en-US" sz="2800" dirty="0"/>
          </a:p>
        </p:txBody>
      </p:sp>
      <p:sp>
        <p:nvSpPr>
          <p:cNvPr id="26" name="Shape 15">
            <a:extLst>
              <a:ext uri="{FF2B5EF4-FFF2-40B4-BE49-F238E27FC236}">
                <a16:creationId xmlns:a16="http://schemas.microsoft.com/office/drawing/2014/main" id="{A6FFFAE1-043C-CF46-C711-49F44CB77CEA}"/>
              </a:ext>
            </a:extLst>
          </p:cNvPr>
          <p:cNvSpPr/>
          <p:nvPr/>
        </p:nvSpPr>
        <p:spPr>
          <a:xfrm>
            <a:off x="496292" y="5934990"/>
            <a:ext cx="11185855" cy="0"/>
          </a:xfrm>
          <a:prstGeom prst="line">
            <a:avLst/>
          </a:prstGeom>
          <a:noFill/>
          <a:ln w="12700">
            <a:solidFill>
              <a:srgbClr val="E5E7EB"/>
            </a:solidFill>
            <a:prstDash val="solid"/>
          </a:ln>
        </p:spPr>
        <p:txBody>
          <a:bodyPr/>
          <a:lstStyle/>
          <a:p>
            <a:endParaRPr lang="en-US" dirty="0"/>
          </a:p>
        </p:txBody>
      </p:sp>
      <p:sp>
        <p:nvSpPr>
          <p:cNvPr id="27" name="Shape 11">
            <a:extLst>
              <a:ext uri="{FF2B5EF4-FFF2-40B4-BE49-F238E27FC236}">
                <a16:creationId xmlns:a16="http://schemas.microsoft.com/office/drawing/2014/main" id="{F9322897-7690-7327-61BA-9DCFD8A6D272}"/>
              </a:ext>
            </a:extLst>
          </p:cNvPr>
          <p:cNvSpPr/>
          <p:nvPr/>
        </p:nvSpPr>
        <p:spPr>
          <a:xfrm>
            <a:off x="640080" y="5440680"/>
            <a:ext cx="10972800" cy="685792"/>
          </a:xfrm>
          <a:prstGeom prst="roundRect">
            <a:avLst/>
          </a:prstGeom>
          <a:solidFill>
            <a:srgbClr val="F8FAFC"/>
          </a:solidFill>
          <a:ln w="12700">
            <a:solidFill>
              <a:srgbClr val="E5E7EB"/>
            </a:solidFill>
            <a:prstDash val="solid"/>
          </a:ln>
          <a:effectLst>
            <a:outerShdw blurRad="38100" dist="19050" dir="2700000" algn="bl" rotWithShape="0">
              <a:srgbClr val="000000">
                <a:alpha val="10000"/>
              </a:srgbClr>
            </a:outerShdw>
          </a:effectLst>
        </p:spPr>
        <p:txBody>
          <a:bodyPr/>
          <a:lstStyle/>
          <a:p>
            <a:endParaRPr lang="en-US" sz="2400" dirty="0"/>
          </a:p>
        </p:txBody>
      </p:sp>
      <p:sp>
        <p:nvSpPr>
          <p:cNvPr id="28" name="Shape 12">
            <a:extLst>
              <a:ext uri="{FF2B5EF4-FFF2-40B4-BE49-F238E27FC236}">
                <a16:creationId xmlns:a16="http://schemas.microsoft.com/office/drawing/2014/main" id="{46D47229-3058-8AC7-B4EA-847BA971195E}"/>
              </a:ext>
            </a:extLst>
          </p:cNvPr>
          <p:cNvSpPr/>
          <p:nvPr/>
        </p:nvSpPr>
        <p:spPr>
          <a:xfrm>
            <a:off x="640079" y="5440680"/>
            <a:ext cx="131901" cy="685792"/>
          </a:xfrm>
          <a:prstGeom prst="rect">
            <a:avLst/>
          </a:prstGeom>
          <a:solidFill>
            <a:srgbClr val="FF0000"/>
          </a:solidFill>
          <a:ln w="12700">
            <a:solidFill>
              <a:srgbClr val="2E7D32"/>
            </a:solidFill>
            <a:prstDash val="solid"/>
          </a:ln>
        </p:spPr>
        <p:txBody>
          <a:bodyPr/>
          <a:lstStyle/>
          <a:p>
            <a:endParaRPr lang="en-US" sz="2400" dirty="0"/>
          </a:p>
        </p:txBody>
      </p:sp>
      <p:sp>
        <p:nvSpPr>
          <p:cNvPr id="29" name="Text 13">
            <a:extLst>
              <a:ext uri="{FF2B5EF4-FFF2-40B4-BE49-F238E27FC236}">
                <a16:creationId xmlns:a16="http://schemas.microsoft.com/office/drawing/2014/main" id="{C7405182-5A07-2FE5-D41A-0A5AF31D3BFE}"/>
              </a:ext>
            </a:extLst>
          </p:cNvPr>
          <p:cNvSpPr/>
          <p:nvPr/>
        </p:nvSpPr>
        <p:spPr>
          <a:xfrm>
            <a:off x="841248" y="5605272"/>
            <a:ext cx="10652760" cy="329184"/>
          </a:xfrm>
          <a:prstGeom prst="rect">
            <a:avLst/>
          </a:prstGeom>
          <a:noFill/>
          <a:ln/>
        </p:spPr>
        <p:txBody>
          <a:bodyPr wrap="square" rtlCol="0" anchor="ctr"/>
          <a:lstStyle/>
          <a:p>
            <a:pPr marL="0" indent="0">
              <a:buNone/>
            </a:pPr>
            <a:r>
              <a:rPr lang="en-US" sz="2800" b="1" dirty="0">
                <a:solidFill>
                  <a:srgbClr val="111827"/>
                </a:solidFill>
                <a:latin typeface="Calibri" pitchFamily="34" charset="0"/>
                <a:ea typeface="Calibri" pitchFamily="34" charset="-122"/>
                <a:cs typeface="Calibri" pitchFamily="34" charset="-120"/>
              </a:rPr>
              <a:t>	Site Walk Through</a:t>
            </a:r>
            <a:endParaRPr lang="en-US" sz="28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FE98E-09A8-A922-D7A1-15CF9302128B}"/>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F60136D1-F074-ED49-121B-1C410787C667}"/>
              </a:ext>
            </a:extLst>
          </p:cNvPr>
          <p:cNvSpPr/>
          <p:nvPr/>
        </p:nvSpPr>
        <p:spPr>
          <a:xfrm>
            <a:off x="0" y="0"/>
            <a:ext cx="12191695" cy="777240"/>
          </a:xfrm>
          <a:prstGeom prst="rect">
            <a:avLst/>
          </a:prstGeom>
          <a:solidFill>
            <a:srgbClr val="1B5E20"/>
          </a:solidFill>
          <a:ln w="12700">
            <a:solidFill>
              <a:srgbClr val="1B5E20"/>
            </a:solidFill>
            <a:prstDash val="solid"/>
          </a:ln>
        </p:spPr>
        <p:txBody>
          <a:bodyPr/>
          <a:lstStyle/>
          <a:p>
            <a:endParaRPr lang="en-US"/>
          </a:p>
        </p:txBody>
      </p:sp>
      <p:sp>
        <p:nvSpPr>
          <p:cNvPr id="6" name="Shape 4">
            <a:extLst>
              <a:ext uri="{FF2B5EF4-FFF2-40B4-BE49-F238E27FC236}">
                <a16:creationId xmlns:a16="http://schemas.microsoft.com/office/drawing/2014/main" id="{89FD0F82-29E6-AE41-4449-18CF8E89ED69}"/>
              </a:ext>
            </a:extLst>
          </p:cNvPr>
          <p:cNvSpPr/>
          <p:nvPr/>
        </p:nvSpPr>
        <p:spPr>
          <a:xfrm>
            <a:off x="502921" y="1234440"/>
            <a:ext cx="11185854" cy="841248"/>
          </a:xfrm>
          <a:prstGeom prst="roundRect">
            <a:avLst/>
          </a:prstGeom>
          <a:solidFill>
            <a:srgbClr val="FF8F00"/>
          </a:solidFill>
          <a:ln w="12700">
            <a:solidFill>
              <a:srgbClr val="FF8F00"/>
            </a:solidFill>
            <a:prstDash val="solid"/>
          </a:ln>
        </p:spPr>
        <p:txBody>
          <a:bodyPr/>
          <a:lstStyle/>
          <a:p>
            <a:endParaRPr lang="en-US" sz="4400" dirty="0"/>
          </a:p>
          <a:p>
            <a:endParaRPr lang="en-US" sz="4400" dirty="0"/>
          </a:p>
          <a:p>
            <a:endParaRPr lang="en-US" sz="4400" dirty="0"/>
          </a:p>
          <a:p>
            <a:endParaRPr lang="en-US" sz="4400" dirty="0"/>
          </a:p>
          <a:p>
            <a:endParaRPr lang="en-US" sz="4400" dirty="0"/>
          </a:p>
          <a:p>
            <a:endParaRPr lang="en-US" sz="4400" dirty="0"/>
          </a:p>
          <a:p>
            <a:endParaRPr lang="en-US" sz="4400" dirty="0"/>
          </a:p>
          <a:p>
            <a:endParaRPr lang="en-US" sz="4400" dirty="0"/>
          </a:p>
          <a:p>
            <a:endParaRPr lang="en-US" sz="4400" dirty="0"/>
          </a:p>
          <a:p>
            <a:endParaRPr lang="en-US" sz="4400" dirty="0"/>
          </a:p>
          <a:p>
            <a:endParaRPr lang="en-US" sz="4400" dirty="0"/>
          </a:p>
          <a:p>
            <a:endParaRPr lang="en-US" sz="4400" dirty="0"/>
          </a:p>
          <a:p>
            <a:endParaRPr lang="en-US" sz="4400" dirty="0"/>
          </a:p>
        </p:txBody>
      </p:sp>
      <p:sp>
        <p:nvSpPr>
          <p:cNvPr id="7" name="Text 5">
            <a:extLst>
              <a:ext uri="{FF2B5EF4-FFF2-40B4-BE49-F238E27FC236}">
                <a16:creationId xmlns:a16="http://schemas.microsoft.com/office/drawing/2014/main" id="{18CE5D97-0E18-AE69-61C9-F3F2E732D51F}"/>
              </a:ext>
            </a:extLst>
          </p:cNvPr>
          <p:cNvSpPr/>
          <p:nvPr/>
        </p:nvSpPr>
        <p:spPr>
          <a:xfrm>
            <a:off x="705613" y="1472184"/>
            <a:ext cx="10150127" cy="365760"/>
          </a:xfrm>
          <a:prstGeom prst="rect">
            <a:avLst/>
          </a:prstGeom>
          <a:noFill/>
          <a:ln/>
        </p:spPr>
        <p:txBody>
          <a:bodyPr wrap="square" rtlCol="0" anchor="ctr"/>
          <a:lstStyle/>
          <a:p>
            <a:pPr marL="0" indent="0">
              <a:buNone/>
            </a:pPr>
            <a:r>
              <a:rPr lang="en-US" sz="4400" b="1" dirty="0">
                <a:solidFill>
                  <a:srgbClr val="FFFFFF"/>
                </a:solidFill>
                <a:latin typeface="Calibri" pitchFamily="34" charset="0"/>
                <a:ea typeface="Calibri" pitchFamily="34" charset="-122"/>
                <a:cs typeface="Calibri" pitchFamily="34" charset="-120"/>
              </a:rPr>
              <a:t>1) Identify the Location of the System</a:t>
            </a:r>
            <a:endParaRPr lang="en-US" sz="4400" dirty="0"/>
          </a:p>
        </p:txBody>
      </p:sp>
      <p:sp>
        <p:nvSpPr>
          <p:cNvPr id="10" name="Shape 8">
            <a:extLst>
              <a:ext uri="{FF2B5EF4-FFF2-40B4-BE49-F238E27FC236}">
                <a16:creationId xmlns:a16="http://schemas.microsoft.com/office/drawing/2014/main" id="{249E7109-6E9B-AB9C-C4B9-2AFAA22E01B3}"/>
              </a:ext>
            </a:extLst>
          </p:cNvPr>
          <p:cNvSpPr/>
          <p:nvPr/>
        </p:nvSpPr>
        <p:spPr>
          <a:xfrm>
            <a:off x="502921" y="2167128"/>
            <a:ext cx="11185854" cy="841248"/>
          </a:xfrm>
          <a:prstGeom prst="roundRect">
            <a:avLst/>
          </a:prstGeom>
          <a:solidFill>
            <a:srgbClr val="0D47A1"/>
          </a:solidFill>
          <a:ln w="12700">
            <a:solidFill>
              <a:srgbClr val="0D47A1"/>
            </a:solidFill>
            <a:prstDash val="solid"/>
          </a:ln>
        </p:spPr>
        <p:txBody>
          <a:bodyPr/>
          <a:lstStyle/>
          <a:p>
            <a:endParaRPr lang="en-US" sz="4400" dirty="0"/>
          </a:p>
          <a:p>
            <a:endParaRPr lang="en-US" sz="4400" dirty="0"/>
          </a:p>
          <a:p>
            <a:endParaRPr lang="en-US" sz="4400" dirty="0"/>
          </a:p>
          <a:p>
            <a:endParaRPr lang="en-US" sz="4400" dirty="0"/>
          </a:p>
          <a:p>
            <a:endParaRPr lang="en-US" sz="4400" dirty="0"/>
          </a:p>
          <a:p>
            <a:endParaRPr lang="en-US" sz="4400" dirty="0"/>
          </a:p>
          <a:p>
            <a:endParaRPr lang="en-US" sz="4400" dirty="0"/>
          </a:p>
          <a:p>
            <a:endParaRPr lang="en-US" sz="4400" dirty="0"/>
          </a:p>
          <a:p>
            <a:endParaRPr lang="en-US" sz="4400" dirty="0"/>
          </a:p>
        </p:txBody>
      </p:sp>
      <p:sp>
        <p:nvSpPr>
          <p:cNvPr id="11" name="Text 9">
            <a:extLst>
              <a:ext uri="{FF2B5EF4-FFF2-40B4-BE49-F238E27FC236}">
                <a16:creationId xmlns:a16="http://schemas.microsoft.com/office/drawing/2014/main" id="{B7BF2E97-63AB-63BF-CFE6-099395C6FA17}"/>
              </a:ext>
            </a:extLst>
          </p:cNvPr>
          <p:cNvSpPr/>
          <p:nvPr/>
        </p:nvSpPr>
        <p:spPr>
          <a:xfrm>
            <a:off x="705613" y="2404872"/>
            <a:ext cx="10150127" cy="365760"/>
          </a:xfrm>
          <a:prstGeom prst="rect">
            <a:avLst/>
          </a:prstGeom>
          <a:noFill/>
          <a:ln/>
        </p:spPr>
        <p:txBody>
          <a:bodyPr wrap="square" rtlCol="0" anchor="ctr"/>
          <a:lstStyle/>
          <a:p>
            <a:pPr marL="0" indent="0">
              <a:buNone/>
            </a:pPr>
            <a:r>
              <a:rPr lang="en-US" sz="4400" b="1" dirty="0">
                <a:solidFill>
                  <a:srgbClr val="FFFFFF"/>
                </a:solidFill>
                <a:latin typeface="Calibri" pitchFamily="34" charset="0"/>
                <a:ea typeface="Calibri" pitchFamily="34" charset="-122"/>
                <a:cs typeface="Calibri" pitchFamily="34" charset="-120"/>
              </a:rPr>
              <a:t>2) Identify the Location of the Issue(s)</a:t>
            </a:r>
            <a:endParaRPr lang="en-US" sz="4400" dirty="0"/>
          </a:p>
        </p:txBody>
      </p:sp>
      <p:sp>
        <p:nvSpPr>
          <p:cNvPr id="14" name="Shape 12">
            <a:extLst>
              <a:ext uri="{FF2B5EF4-FFF2-40B4-BE49-F238E27FC236}">
                <a16:creationId xmlns:a16="http://schemas.microsoft.com/office/drawing/2014/main" id="{FD067F4D-AABF-B6FC-83FA-E2107162AD0B}"/>
              </a:ext>
            </a:extLst>
          </p:cNvPr>
          <p:cNvSpPr/>
          <p:nvPr/>
        </p:nvSpPr>
        <p:spPr>
          <a:xfrm>
            <a:off x="502921" y="3099816"/>
            <a:ext cx="11185854" cy="841248"/>
          </a:xfrm>
          <a:prstGeom prst="roundRect">
            <a:avLst/>
          </a:prstGeom>
          <a:solidFill>
            <a:srgbClr val="2E7D32"/>
          </a:solidFill>
          <a:ln w="12700">
            <a:solidFill>
              <a:srgbClr val="2E7D32"/>
            </a:solidFill>
            <a:prstDash val="solid"/>
          </a:ln>
        </p:spPr>
        <p:txBody>
          <a:bodyPr/>
          <a:lstStyle/>
          <a:p>
            <a:endParaRPr lang="en-US" sz="4400"/>
          </a:p>
        </p:txBody>
      </p:sp>
      <p:sp>
        <p:nvSpPr>
          <p:cNvPr id="15" name="Text 13">
            <a:extLst>
              <a:ext uri="{FF2B5EF4-FFF2-40B4-BE49-F238E27FC236}">
                <a16:creationId xmlns:a16="http://schemas.microsoft.com/office/drawing/2014/main" id="{FDDF1AFE-4694-5BFE-E44D-B12315CC86D2}"/>
              </a:ext>
            </a:extLst>
          </p:cNvPr>
          <p:cNvSpPr/>
          <p:nvPr/>
        </p:nvSpPr>
        <p:spPr>
          <a:xfrm>
            <a:off x="705613" y="3337560"/>
            <a:ext cx="10150127" cy="365760"/>
          </a:xfrm>
          <a:prstGeom prst="rect">
            <a:avLst/>
          </a:prstGeom>
          <a:noFill/>
          <a:ln/>
        </p:spPr>
        <p:txBody>
          <a:bodyPr wrap="square" rtlCol="0" anchor="ctr"/>
          <a:lstStyle/>
          <a:p>
            <a:pPr marL="0" indent="0">
              <a:buNone/>
            </a:pPr>
            <a:r>
              <a:rPr lang="en-US" sz="4400" b="1" dirty="0">
                <a:solidFill>
                  <a:srgbClr val="FFFFFF"/>
                </a:solidFill>
                <a:latin typeface="Calibri" pitchFamily="34" charset="0"/>
                <a:ea typeface="Calibri" pitchFamily="34" charset="-122"/>
                <a:cs typeface="Calibri" pitchFamily="34" charset="-120"/>
              </a:rPr>
              <a:t>3) Start the Investigation</a:t>
            </a:r>
            <a:endParaRPr lang="en-US" sz="4400" dirty="0"/>
          </a:p>
        </p:txBody>
      </p:sp>
      <p:sp>
        <p:nvSpPr>
          <p:cNvPr id="18" name="Shape 16">
            <a:extLst>
              <a:ext uri="{FF2B5EF4-FFF2-40B4-BE49-F238E27FC236}">
                <a16:creationId xmlns:a16="http://schemas.microsoft.com/office/drawing/2014/main" id="{E15B37A4-28A0-7263-EEA0-FFB0A31CB5B0}"/>
              </a:ext>
            </a:extLst>
          </p:cNvPr>
          <p:cNvSpPr/>
          <p:nvPr/>
        </p:nvSpPr>
        <p:spPr>
          <a:xfrm>
            <a:off x="502921" y="4032504"/>
            <a:ext cx="11185854" cy="841248"/>
          </a:xfrm>
          <a:prstGeom prst="roundRect">
            <a:avLst/>
          </a:prstGeom>
          <a:solidFill>
            <a:srgbClr val="2563EB"/>
          </a:solidFill>
          <a:ln w="12700">
            <a:solidFill>
              <a:srgbClr val="2563EB"/>
            </a:solidFill>
            <a:prstDash val="solid"/>
          </a:ln>
        </p:spPr>
        <p:txBody>
          <a:bodyPr/>
          <a:lstStyle/>
          <a:p>
            <a:endParaRPr lang="en-US" sz="4400"/>
          </a:p>
        </p:txBody>
      </p:sp>
      <p:sp>
        <p:nvSpPr>
          <p:cNvPr id="19" name="Text 17">
            <a:extLst>
              <a:ext uri="{FF2B5EF4-FFF2-40B4-BE49-F238E27FC236}">
                <a16:creationId xmlns:a16="http://schemas.microsoft.com/office/drawing/2014/main" id="{DE887381-9359-B1A5-375E-EEA2F973FA7E}"/>
              </a:ext>
            </a:extLst>
          </p:cNvPr>
          <p:cNvSpPr/>
          <p:nvPr/>
        </p:nvSpPr>
        <p:spPr>
          <a:xfrm>
            <a:off x="705613" y="4270248"/>
            <a:ext cx="10150127" cy="365760"/>
          </a:xfrm>
          <a:prstGeom prst="rect">
            <a:avLst/>
          </a:prstGeom>
          <a:noFill/>
          <a:ln/>
        </p:spPr>
        <p:txBody>
          <a:bodyPr wrap="square" rtlCol="0" anchor="ctr"/>
          <a:lstStyle/>
          <a:p>
            <a:pPr marL="0" indent="0">
              <a:buNone/>
            </a:pPr>
            <a:r>
              <a:rPr lang="en-US" sz="4400" b="1" dirty="0">
                <a:solidFill>
                  <a:srgbClr val="FFFFFF"/>
                </a:solidFill>
                <a:latin typeface="Calibri" pitchFamily="34" charset="0"/>
                <a:ea typeface="Calibri" pitchFamily="34" charset="-122"/>
                <a:cs typeface="Calibri" pitchFamily="34" charset="-120"/>
              </a:rPr>
              <a:t>4) Document your Activities</a:t>
            </a:r>
            <a:endParaRPr lang="en-US" sz="4400" dirty="0"/>
          </a:p>
        </p:txBody>
      </p:sp>
      <p:sp>
        <p:nvSpPr>
          <p:cNvPr id="30" name="Text 1">
            <a:extLst>
              <a:ext uri="{FF2B5EF4-FFF2-40B4-BE49-F238E27FC236}">
                <a16:creationId xmlns:a16="http://schemas.microsoft.com/office/drawing/2014/main" id="{B3FB31AF-E31F-219E-2701-13B9513B818B}"/>
              </a:ext>
            </a:extLst>
          </p:cNvPr>
          <p:cNvSpPr/>
          <p:nvPr/>
        </p:nvSpPr>
        <p:spPr>
          <a:xfrm>
            <a:off x="502920" y="91440"/>
            <a:ext cx="11185855" cy="310896"/>
          </a:xfrm>
          <a:prstGeom prst="rect">
            <a:avLst/>
          </a:prstGeom>
          <a:noFill/>
          <a:ln/>
        </p:spPr>
        <p:txBody>
          <a:bodyPr wrap="square" rtlCol="0" anchor="ctr"/>
          <a:lstStyle/>
          <a:p>
            <a:r>
              <a:rPr lang="en-US" sz="2800" b="1" dirty="0">
                <a:solidFill>
                  <a:schemeClr val="bg1"/>
                </a:solidFill>
                <a:latin typeface="Calibri" pitchFamily="34" charset="0"/>
                <a:ea typeface="Calibri" pitchFamily="34" charset="-122"/>
                <a:cs typeface="Calibri" pitchFamily="34" charset="-120"/>
              </a:rPr>
              <a:t>What Happens once on Site</a:t>
            </a:r>
            <a:endParaRPr lang="en-US" sz="2600" dirty="0">
              <a:solidFill>
                <a:schemeClr val="bg1"/>
              </a:solidFill>
            </a:endParaRPr>
          </a:p>
        </p:txBody>
      </p:sp>
      <p:sp>
        <p:nvSpPr>
          <p:cNvPr id="3" name="Shape 20">
            <a:extLst>
              <a:ext uri="{FF2B5EF4-FFF2-40B4-BE49-F238E27FC236}">
                <a16:creationId xmlns:a16="http://schemas.microsoft.com/office/drawing/2014/main" id="{0D61C717-CE0C-44B5-DD78-FF555405D09F}"/>
              </a:ext>
            </a:extLst>
          </p:cNvPr>
          <p:cNvSpPr/>
          <p:nvPr/>
        </p:nvSpPr>
        <p:spPr>
          <a:xfrm>
            <a:off x="502921" y="4965192"/>
            <a:ext cx="11185854" cy="841248"/>
          </a:xfrm>
          <a:prstGeom prst="roundRect">
            <a:avLst/>
          </a:prstGeom>
          <a:solidFill>
            <a:srgbClr val="FF0000"/>
          </a:solidFill>
          <a:ln w="12700">
            <a:solidFill>
              <a:srgbClr val="B71C1C"/>
            </a:solidFill>
            <a:prstDash val="solid"/>
          </a:ln>
        </p:spPr>
        <p:txBody>
          <a:bodyPr/>
          <a:lstStyle/>
          <a:p>
            <a:endParaRPr lang="en-US" sz="4400"/>
          </a:p>
        </p:txBody>
      </p:sp>
      <p:sp>
        <p:nvSpPr>
          <p:cNvPr id="4" name="Text 21">
            <a:extLst>
              <a:ext uri="{FF2B5EF4-FFF2-40B4-BE49-F238E27FC236}">
                <a16:creationId xmlns:a16="http://schemas.microsoft.com/office/drawing/2014/main" id="{B42F7DE5-F1F8-E016-0926-79BF8FD2A3C1}"/>
              </a:ext>
            </a:extLst>
          </p:cNvPr>
          <p:cNvSpPr/>
          <p:nvPr/>
        </p:nvSpPr>
        <p:spPr>
          <a:xfrm>
            <a:off x="705613" y="5202936"/>
            <a:ext cx="10150126" cy="365760"/>
          </a:xfrm>
          <a:prstGeom prst="rect">
            <a:avLst/>
          </a:prstGeom>
          <a:noFill/>
          <a:ln/>
        </p:spPr>
        <p:txBody>
          <a:bodyPr wrap="square" rtlCol="0" anchor="ctr"/>
          <a:lstStyle/>
          <a:p>
            <a:pPr marL="0" indent="0">
              <a:buNone/>
            </a:pPr>
            <a:r>
              <a:rPr lang="en-US" sz="4400" b="1" dirty="0">
                <a:solidFill>
                  <a:srgbClr val="FFFFFF"/>
                </a:solidFill>
                <a:latin typeface="Calibri" pitchFamily="34" charset="0"/>
                <a:ea typeface="Calibri" pitchFamily="34" charset="-122"/>
                <a:cs typeface="Calibri" pitchFamily="34" charset="-120"/>
              </a:rPr>
              <a:t>5) Diagnostics/Testing &amp; Way Forward</a:t>
            </a:r>
            <a:endParaRPr lang="en-US" sz="4400" dirty="0"/>
          </a:p>
        </p:txBody>
      </p:sp>
    </p:spTree>
    <p:extLst>
      <p:ext uri="{BB962C8B-B14F-4D97-AF65-F5344CB8AC3E}">
        <p14:creationId xmlns:p14="http://schemas.microsoft.com/office/powerpoint/2010/main" val="19169699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088CD-29A1-D0F7-BBB6-B6ACF7C6888B}"/>
            </a:ext>
          </a:extLst>
        </p:cNvPr>
        <p:cNvGrpSpPr/>
        <p:nvPr/>
      </p:nvGrpSpPr>
      <p:grpSpPr>
        <a:xfrm>
          <a:off x="0" y="0"/>
          <a:ext cx="0" cy="0"/>
          <a:chOff x="0" y="0"/>
          <a:chExt cx="0" cy="0"/>
        </a:xfrm>
      </p:grpSpPr>
      <p:pic>
        <p:nvPicPr>
          <p:cNvPr id="4" name="Picture 2" descr="life is like">
            <a:extLst>
              <a:ext uri="{FF2B5EF4-FFF2-40B4-BE49-F238E27FC236}">
                <a16:creationId xmlns:a16="http://schemas.microsoft.com/office/drawing/2014/main" id="{49BCF841-9F24-AF8E-1395-684A1D7F5A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8841" y="889236"/>
            <a:ext cx="7594011" cy="5353848"/>
          </a:xfrm>
          <a:prstGeom prst="rect">
            <a:avLst/>
          </a:prstGeom>
          <a:noFill/>
          <a:extLst>
            <a:ext uri="{909E8E84-426E-40DD-AFC4-6F175D3DCCD1}">
              <a14:hiddenFill xmlns:a14="http://schemas.microsoft.com/office/drawing/2010/main">
                <a:solidFill>
                  <a:srgbClr val="FFFFFF"/>
                </a:solidFill>
              </a14:hiddenFill>
            </a:ext>
          </a:extLst>
        </p:spPr>
      </p:pic>
      <p:sp>
        <p:nvSpPr>
          <p:cNvPr id="5" name="Shape 0">
            <a:extLst>
              <a:ext uri="{FF2B5EF4-FFF2-40B4-BE49-F238E27FC236}">
                <a16:creationId xmlns:a16="http://schemas.microsoft.com/office/drawing/2014/main" id="{8855A698-E920-3253-F724-5683D96CF2A8}"/>
              </a:ext>
            </a:extLst>
          </p:cNvPr>
          <p:cNvSpPr/>
          <p:nvPr/>
        </p:nvSpPr>
        <p:spPr>
          <a:xfrm>
            <a:off x="0" y="0"/>
            <a:ext cx="12191695" cy="777240"/>
          </a:xfrm>
          <a:prstGeom prst="rect">
            <a:avLst/>
          </a:prstGeom>
          <a:solidFill>
            <a:srgbClr val="1B5E20"/>
          </a:solidFill>
          <a:ln w="12700">
            <a:solidFill>
              <a:srgbClr val="1B5E20"/>
            </a:solidFill>
            <a:prstDash val="solid"/>
          </a:ln>
        </p:spPr>
        <p:txBody>
          <a:bodyPr/>
          <a:lstStyle/>
          <a:p>
            <a:endParaRPr lang="en-US"/>
          </a:p>
        </p:txBody>
      </p:sp>
      <p:sp>
        <p:nvSpPr>
          <p:cNvPr id="30" name="Text 1">
            <a:extLst>
              <a:ext uri="{FF2B5EF4-FFF2-40B4-BE49-F238E27FC236}">
                <a16:creationId xmlns:a16="http://schemas.microsoft.com/office/drawing/2014/main" id="{1F6DFAD4-B4CA-7604-4EB0-626666891B41}"/>
              </a:ext>
            </a:extLst>
          </p:cNvPr>
          <p:cNvSpPr/>
          <p:nvPr/>
        </p:nvSpPr>
        <p:spPr>
          <a:xfrm>
            <a:off x="502920" y="91440"/>
            <a:ext cx="11185855" cy="310896"/>
          </a:xfrm>
          <a:prstGeom prst="rect">
            <a:avLst/>
          </a:prstGeom>
          <a:noFill/>
          <a:ln/>
        </p:spPr>
        <p:txBody>
          <a:bodyPr wrap="square" rtlCol="0" anchor="ctr"/>
          <a:lstStyle/>
          <a:p>
            <a:r>
              <a:rPr lang="en-US" sz="2800" b="1" dirty="0">
                <a:solidFill>
                  <a:srgbClr val="FFFFFF"/>
                </a:solidFill>
                <a:latin typeface="Calibri" pitchFamily="34" charset="0"/>
                <a:ea typeface="Calibri" pitchFamily="34" charset="-122"/>
                <a:cs typeface="Calibri" pitchFamily="34" charset="-120"/>
              </a:rPr>
              <a:t>Sage like Advice</a:t>
            </a:r>
            <a:endParaRPr lang="en-US" sz="2600" dirty="0"/>
          </a:p>
        </p:txBody>
      </p:sp>
    </p:spTree>
    <p:extLst>
      <p:ext uri="{BB962C8B-B14F-4D97-AF65-F5344CB8AC3E}">
        <p14:creationId xmlns:p14="http://schemas.microsoft.com/office/powerpoint/2010/main" val="22772276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5CAE1-FCC4-C646-422F-6B7F05315F8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640584E-F83D-9934-AF64-2C34E4D49495}"/>
              </a:ext>
            </a:extLst>
          </p:cNvPr>
          <p:cNvPicPr>
            <a:picLocks noChangeAspect="1"/>
          </p:cNvPicPr>
          <p:nvPr/>
        </p:nvPicPr>
        <p:blipFill>
          <a:blip r:embed="rId3">
            <a:extLst>
              <a:ext uri="{28A0092B-C50C-407E-A947-70E740481C1C}">
                <a14:useLocalDpi xmlns:a14="http://schemas.microsoft.com/office/drawing/2010/main" val="0"/>
              </a:ext>
            </a:extLst>
          </a:blip>
          <a:srcRect l="20655"/>
          <a:stretch>
            <a:fillRect/>
          </a:stretch>
        </p:blipFill>
        <p:spPr>
          <a:xfrm>
            <a:off x="-1" y="38553"/>
            <a:ext cx="8875367" cy="6819447"/>
          </a:xfrm>
          <a:prstGeom prst="rect">
            <a:avLst/>
          </a:prstGeom>
        </p:spPr>
      </p:pic>
      <p:pic>
        <p:nvPicPr>
          <p:cNvPr id="6" name="Picture 5">
            <a:extLst>
              <a:ext uri="{FF2B5EF4-FFF2-40B4-BE49-F238E27FC236}">
                <a16:creationId xmlns:a16="http://schemas.microsoft.com/office/drawing/2014/main" id="{BAE77B97-0E4F-BB57-DE94-6A9BA829A0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8211" y="36911"/>
            <a:ext cx="7603435" cy="10287000"/>
          </a:xfrm>
          <a:prstGeom prst="rect">
            <a:avLst/>
          </a:prstGeom>
        </p:spPr>
      </p:pic>
      <p:grpSp>
        <p:nvGrpSpPr>
          <p:cNvPr id="7" name="Group 6">
            <a:extLst>
              <a:ext uri="{FF2B5EF4-FFF2-40B4-BE49-F238E27FC236}">
                <a16:creationId xmlns:a16="http://schemas.microsoft.com/office/drawing/2014/main" id="{2A1DA1FD-3E16-CB54-B1AD-3CD7FB2AE5A7}"/>
              </a:ext>
            </a:extLst>
          </p:cNvPr>
          <p:cNvGrpSpPr/>
          <p:nvPr/>
        </p:nvGrpSpPr>
        <p:grpSpPr>
          <a:xfrm>
            <a:off x="5334000" y="2066130"/>
            <a:ext cx="5524118" cy="4906170"/>
            <a:chOff x="2743200" y="2189018"/>
            <a:chExt cx="2678545" cy="2416320"/>
          </a:xfrm>
        </p:grpSpPr>
        <p:cxnSp>
          <p:nvCxnSpPr>
            <p:cNvPr id="8" name="Straight Connector 7">
              <a:extLst>
                <a:ext uri="{FF2B5EF4-FFF2-40B4-BE49-F238E27FC236}">
                  <a16:creationId xmlns:a16="http://schemas.microsoft.com/office/drawing/2014/main" id="{DF72C31A-9078-AFF3-3C99-65AEFB8733F1}"/>
                </a:ext>
              </a:extLst>
            </p:cNvPr>
            <p:cNvCxnSpPr>
              <a:cxnSpLocks/>
            </p:cNvCxnSpPr>
            <p:nvPr/>
          </p:nvCxnSpPr>
          <p:spPr>
            <a:xfrm>
              <a:off x="4322618" y="2189018"/>
              <a:ext cx="1099127"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5E7DD75-8CCF-0159-E0CE-044EDC7626FF}"/>
                </a:ext>
              </a:extLst>
            </p:cNvPr>
            <p:cNvCxnSpPr/>
            <p:nvPr/>
          </p:nvCxnSpPr>
          <p:spPr>
            <a:xfrm>
              <a:off x="5384800" y="2198255"/>
              <a:ext cx="0" cy="720436"/>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2B76824-C49C-2CAC-94BA-1D462A0EC1E5}"/>
                </a:ext>
              </a:extLst>
            </p:cNvPr>
            <p:cNvCxnSpPr>
              <a:cxnSpLocks/>
            </p:cNvCxnSpPr>
            <p:nvPr/>
          </p:nvCxnSpPr>
          <p:spPr>
            <a:xfrm flipH="1">
              <a:off x="4322617" y="2918691"/>
              <a:ext cx="1062184"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C0100EB-8A14-95E4-BB9E-FC0D7AEA0DF4}"/>
                </a:ext>
              </a:extLst>
            </p:cNvPr>
            <p:cNvCxnSpPr/>
            <p:nvPr/>
          </p:nvCxnSpPr>
          <p:spPr>
            <a:xfrm flipV="1">
              <a:off x="4322617" y="2780145"/>
              <a:ext cx="0" cy="138546"/>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80576AE-816E-63FF-F1D2-199927B6E011}"/>
                </a:ext>
              </a:extLst>
            </p:cNvPr>
            <p:cNvCxnSpPr/>
            <p:nvPr/>
          </p:nvCxnSpPr>
          <p:spPr>
            <a:xfrm flipH="1">
              <a:off x="4202545" y="2780145"/>
              <a:ext cx="12007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3779EEE-BAB7-FB57-BEFF-23C28849FF91}"/>
                </a:ext>
              </a:extLst>
            </p:cNvPr>
            <p:cNvCxnSpPr/>
            <p:nvPr/>
          </p:nvCxnSpPr>
          <p:spPr>
            <a:xfrm>
              <a:off x="4202545" y="2780145"/>
              <a:ext cx="0" cy="138546"/>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3177A7F-63BA-CED0-272D-C36FA29C72C2}"/>
                </a:ext>
              </a:extLst>
            </p:cNvPr>
            <p:cNvCxnSpPr/>
            <p:nvPr/>
          </p:nvCxnSpPr>
          <p:spPr>
            <a:xfrm flipH="1">
              <a:off x="3546764" y="2918691"/>
              <a:ext cx="655781"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3E1060D-719D-5DDF-B25D-15905176DC7F}"/>
                </a:ext>
              </a:extLst>
            </p:cNvPr>
            <p:cNvCxnSpPr/>
            <p:nvPr/>
          </p:nvCxnSpPr>
          <p:spPr>
            <a:xfrm flipV="1">
              <a:off x="3556000" y="2318327"/>
              <a:ext cx="0" cy="60036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FAF28D3-2D45-0A35-32A4-17F128372568}"/>
                </a:ext>
              </a:extLst>
            </p:cNvPr>
            <p:cNvCxnSpPr/>
            <p:nvPr/>
          </p:nvCxnSpPr>
          <p:spPr>
            <a:xfrm>
              <a:off x="3546764" y="2299855"/>
              <a:ext cx="655781"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1F68799-C55A-ABFE-5915-3CDB057910ED}"/>
                </a:ext>
              </a:extLst>
            </p:cNvPr>
            <p:cNvCxnSpPr/>
            <p:nvPr/>
          </p:nvCxnSpPr>
          <p:spPr>
            <a:xfrm>
              <a:off x="4202545" y="2318327"/>
              <a:ext cx="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7D5FEB0-8B9D-C0FB-E589-1AD7BEEA8513}"/>
                </a:ext>
              </a:extLst>
            </p:cNvPr>
            <p:cNvCxnSpPr/>
            <p:nvPr/>
          </p:nvCxnSpPr>
          <p:spPr>
            <a:xfrm>
              <a:off x="4202545" y="2318327"/>
              <a:ext cx="12007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1681935-47BD-0F9D-47C2-F7CCBD507C58}"/>
                </a:ext>
              </a:extLst>
            </p:cNvPr>
            <p:cNvCxnSpPr/>
            <p:nvPr/>
          </p:nvCxnSpPr>
          <p:spPr>
            <a:xfrm flipV="1">
              <a:off x="4322617" y="2198255"/>
              <a:ext cx="0" cy="120072"/>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6671C4E-D3CB-B41E-B156-DE698C709643}"/>
                </a:ext>
              </a:extLst>
            </p:cNvPr>
            <p:cNvCxnSpPr>
              <a:cxnSpLocks/>
            </p:cNvCxnSpPr>
            <p:nvPr/>
          </p:nvCxnSpPr>
          <p:spPr>
            <a:xfrm>
              <a:off x="4152900" y="2918691"/>
              <a:ext cx="0" cy="257897"/>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4FDF5F8-9351-FF6C-2D16-3A16A14ECEA1}"/>
                </a:ext>
              </a:extLst>
            </p:cNvPr>
            <p:cNvCxnSpPr/>
            <p:nvPr/>
          </p:nvCxnSpPr>
          <p:spPr>
            <a:xfrm>
              <a:off x="4162425" y="3195638"/>
              <a:ext cx="219075"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A0893D3-8ABC-1C51-2442-C30268E1F300}"/>
                </a:ext>
              </a:extLst>
            </p:cNvPr>
            <p:cNvCxnSpPr/>
            <p:nvPr/>
          </p:nvCxnSpPr>
          <p:spPr>
            <a:xfrm>
              <a:off x="4405313" y="2918691"/>
              <a:ext cx="0" cy="257897"/>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D1FA65A-FDE0-1017-80AB-BA83B8B3FBD3}"/>
                </a:ext>
              </a:extLst>
            </p:cNvPr>
            <p:cNvCxnSpPr/>
            <p:nvPr/>
          </p:nvCxnSpPr>
          <p:spPr>
            <a:xfrm flipH="1">
              <a:off x="2762250" y="2918691"/>
              <a:ext cx="38100" cy="72159"/>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F57BA51-A0B9-B2B9-B19F-9DD0C850A869}"/>
                </a:ext>
              </a:extLst>
            </p:cNvPr>
            <p:cNvCxnSpPr/>
            <p:nvPr/>
          </p:nvCxnSpPr>
          <p:spPr>
            <a:xfrm>
              <a:off x="2743200" y="2976563"/>
              <a:ext cx="862013" cy="452437"/>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1E19BF0-D71C-307A-150D-19257F2F62CB}"/>
                </a:ext>
              </a:extLst>
            </p:cNvPr>
            <p:cNvCxnSpPr/>
            <p:nvPr/>
          </p:nvCxnSpPr>
          <p:spPr>
            <a:xfrm>
              <a:off x="2800350" y="2918691"/>
              <a:ext cx="823913" cy="415059"/>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E2901BD-168B-6BD1-8476-5AE3FA1E7271}"/>
                </a:ext>
              </a:extLst>
            </p:cNvPr>
            <p:cNvCxnSpPr/>
            <p:nvPr/>
          </p:nvCxnSpPr>
          <p:spPr>
            <a:xfrm>
              <a:off x="3605213" y="3352800"/>
              <a:ext cx="0" cy="7620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F04B12B-549F-A106-0CCB-9F777C8B1DE9}"/>
                </a:ext>
              </a:extLst>
            </p:cNvPr>
            <p:cNvCxnSpPr/>
            <p:nvPr/>
          </p:nvCxnSpPr>
          <p:spPr>
            <a:xfrm>
              <a:off x="3624263" y="3390900"/>
              <a:ext cx="947737" cy="180975"/>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531CD3E-EF11-6056-6A01-430B73FE9669}"/>
                </a:ext>
              </a:extLst>
            </p:cNvPr>
            <p:cNvCxnSpPr/>
            <p:nvPr/>
          </p:nvCxnSpPr>
          <p:spPr>
            <a:xfrm>
              <a:off x="4405313" y="3195638"/>
              <a:ext cx="71437" cy="280987"/>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1C8D7A9-611C-FC3C-432D-5FB92D0DBEA5}"/>
                </a:ext>
              </a:extLst>
            </p:cNvPr>
            <p:cNvCxnSpPr/>
            <p:nvPr/>
          </p:nvCxnSpPr>
          <p:spPr>
            <a:xfrm>
              <a:off x="4572000" y="3186113"/>
              <a:ext cx="47625" cy="242887"/>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43A7E65-9A95-F1F2-E162-D85E27953F4F}"/>
                </a:ext>
              </a:extLst>
            </p:cNvPr>
            <p:cNvCxnSpPr/>
            <p:nvPr/>
          </p:nvCxnSpPr>
          <p:spPr>
            <a:xfrm flipV="1">
              <a:off x="4476750" y="3429000"/>
              <a:ext cx="138113" cy="47625"/>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F3CE4BF-3467-6E11-92CB-1CF15D6FB60D}"/>
                </a:ext>
              </a:extLst>
            </p:cNvPr>
            <p:cNvCxnSpPr/>
            <p:nvPr/>
          </p:nvCxnSpPr>
          <p:spPr>
            <a:xfrm flipV="1">
              <a:off x="4405313" y="3176588"/>
              <a:ext cx="166687" cy="1905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8B4A2FF-BF69-AAF9-F68B-FFE538E9FBDD}"/>
                </a:ext>
              </a:extLst>
            </p:cNvPr>
            <p:cNvCxnSpPr/>
            <p:nvPr/>
          </p:nvCxnSpPr>
          <p:spPr>
            <a:xfrm>
              <a:off x="4405313" y="2918691"/>
              <a:ext cx="71437" cy="267422"/>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BC200AC-3D4C-A420-4B1F-F2EB5ADB0A81}"/>
                </a:ext>
              </a:extLst>
            </p:cNvPr>
            <p:cNvCxnSpPr/>
            <p:nvPr/>
          </p:nvCxnSpPr>
          <p:spPr>
            <a:xfrm>
              <a:off x="4529138" y="3476625"/>
              <a:ext cx="42862" cy="9525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17C0F17-70C9-11C1-2D0C-15712531ACA8}"/>
                </a:ext>
              </a:extLst>
            </p:cNvPr>
            <p:cNvCxnSpPr/>
            <p:nvPr/>
          </p:nvCxnSpPr>
          <p:spPr>
            <a:xfrm>
              <a:off x="3852863" y="4014788"/>
              <a:ext cx="0" cy="59055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ACEDA1B-B31B-00E5-25E3-F01394316770}"/>
                </a:ext>
              </a:extLst>
            </p:cNvPr>
            <p:cNvCxnSpPr/>
            <p:nvPr/>
          </p:nvCxnSpPr>
          <p:spPr>
            <a:xfrm>
              <a:off x="3890963" y="4014788"/>
              <a:ext cx="431654"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7F1FC30-51DD-A3E7-573C-20797D5DF3E0}"/>
                </a:ext>
              </a:extLst>
            </p:cNvPr>
            <p:cNvCxnSpPr>
              <a:cxnSpLocks/>
            </p:cNvCxnSpPr>
            <p:nvPr/>
          </p:nvCxnSpPr>
          <p:spPr>
            <a:xfrm>
              <a:off x="4322617" y="4014788"/>
              <a:ext cx="0" cy="59055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1B2DDA5-B6F8-7177-3B81-F6B6C88BD52C}"/>
                </a:ext>
              </a:extLst>
            </p:cNvPr>
            <p:cNvCxnSpPr/>
            <p:nvPr/>
          </p:nvCxnSpPr>
          <p:spPr>
            <a:xfrm>
              <a:off x="3852863" y="4605338"/>
              <a:ext cx="469754"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2" name="Shape 0">
            <a:extLst>
              <a:ext uri="{FF2B5EF4-FFF2-40B4-BE49-F238E27FC236}">
                <a16:creationId xmlns:a16="http://schemas.microsoft.com/office/drawing/2014/main" id="{08B26BFF-23B9-583C-6392-D7D9799B254A}"/>
              </a:ext>
            </a:extLst>
          </p:cNvPr>
          <p:cNvSpPr/>
          <p:nvPr/>
        </p:nvSpPr>
        <p:spPr>
          <a:xfrm>
            <a:off x="0" y="0"/>
            <a:ext cx="12191695" cy="777240"/>
          </a:xfrm>
          <a:prstGeom prst="rect">
            <a:avLst/>
          </a:prstGeom>
          <a:solidFill>
            <a:srgbClr val="FF8F00"/>
          </a:solidFill>
          <a:ln w="12700">
            <a:solidFill>
              <a:srgbClr val="1B5E20"/>
            </a:solidFill>
            <a:prstDash val="solid"/>
          </a:ln>
        </p:spPr>
        <p:txBody>
          <a:bodyPr/>
          <a:lstStyle/>
          <a:p>
            <a:endParaRPr lang="en-US"/>
          </a:p>
        </p:txBody>
      </p:sp>
      <p:sp>
        <p:nvSpPr>
          <p:cNvPr id="30" name="Text 1">
            <a:extLst>
              <a:ext uri="{FF2B5EF4-FFF2-40B4-BE49-F238E27FC236}">
                <a16:creationId xmlns:a16="http://schemas.microsoft.com/office/drawing/2014/main" id="{63D64921-5007-4747-A532-56C5405B7006}"/>
              </a:ext>
            </a:extLst>
          </p:cNvPr>
          <p:cNvSpPr/>
          <p:nvPr/>
        </p:nvSpPr>
        <p:spPr>
          <a:xfrm>
            <a:off x="502920" y="91440"/>
            <a:ext cx="11185855" cy="310896"/>
          </a:xfrm>
          <a:prstGeom prst="rect">
            <a:avLst/>
          </a:prstGeom>
          <a:noFill/>
          <a:ln/>
        </p:spPr>
        <p:txBody>
          <a:bodyPr wrap="square" rtlCol="0" anchor="ctr"/>
          <a:lstStyle/>
          <a:p>
            <a:r>
              <a:rPr lang="en-US" sz="2800" b="1" dirty="0">
                <a:solidFill>
                  <a:srgbClr val="FFFFFF"/>
                </a:solidFill>
                <a:latin typeface="Calibri" pitchFamily="34" charset="0"/>
                <a:ea typeface="Calibri" pitchFamily="34" charset="-122"/>
                <a:cs typeface="Calibri" pitchFamily="34" charset="-120"/>
              </a:rPr>
              <a:t>1. Identify the Location of the System</a:t>
            </a:r>
            <a:endParaRPr lang="en-US" sz="2600" dirty="0"/>
          </a:p>
        </p:txBody>
      </p:sp>
      <p:grpSp>
        <p:nvGrpSpPr>
          <p:cNvPr id="42" name="Group 41">
            <a:extLst>
              <a:ext uri="{FF2B5EF4-FFF2-40B4-BE49-F238E27FC236}">
                <a16:creationId xmlns:a16="http://schemas.microsoft.com/office/drawing/2014/main" id="{A3771A0C-9A23-D1D3-3C67-7847F4618AF9}"/>
              </a:ext>
            </a:extLst>
          </p:cNvPr>
          <p:cNvGrpSpPr/>
          <p:nvPr/>
        </p:nvGrpSpPr>
        <p:grpSpPr>
          <a:xfrm>
            <a:off x="1571408" y="2577689"/>
            <a:ext cx="1732331" cy="1851420"/>
            <a:chOff x="2743200" y="2189018"/>
            <a:chExt cx="2678545" cy="2416320"/>
          </a:xfrm>
        </p:grpSpPr>
        <p:cxnSp>
          <p:nvCxnSpPr>
            <p:cNvPr id="43" name="Straight Connector 42">
              <a:extLst>
                <a:ext uri="{FF2B5EF4-FFF2-40B4-BE49-F238E27FC236}">
                  <a16:creationId xmlns:a16="http://schemas.microsoft.com/office/drawing/2014/main" id="{0C95F576-BF63-E740-0727-0727EB166256}"/>
                </a:ext>
              </a:extLst>
            </p:cNvPr>
            <p:cNvCxnSpPr>
              <a:cxnSpLocks/>
            </p:cNvCxnSpPr>
            <p:nvPr/>
          </p:nvCxnSpPr>
          <p:spPr>
            <a:xfrm>
              <a:off x="4322618" y="2189018"/>
              <a:ext cx="1099127"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A60DF2A-ECC6-E5CA-8FFA-A85D241E983A}"/>
                </a:ext>
              </a:extLst>
            </p:cNvPr>
            <p:cNvCxnSpPr/>
            <p:nvPr/>
          </p:nvCxnSpPr>
          <p:spPr>
            <a:xfrm>
              <a:off x="5384800" y="2198255"/>
              <a:ext cx="0" cy="720436"/>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4AA28CB-7CB9-97CB-73EA-0F036BDD97DC}"/>
                </a:ext>
              </a:extLst>
            </p:cNvPr>
            <p:cNvCxnSpPr>
              <a:cxnSpLocks/>
            </p:cNvCxnSpPr>
            <p:nvPr/>
          </p:nvCxnSpPr>
          <p:spPr>
            <a:xfrm flipH="1">
              <a:off x="4322617" y="2918691"/>
              <a:ext cx="1062184"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1A94DEE-C3BF-4F28-1CF2-8DEE30249B21}"/>
                </a:ext>
              </a:extLst>
            </p:cNvPr>
            <p:cNvCxnSpPr/>
            <p:nvPr/>
          </p:nvCxnSpPr>
          <p:spPr>
            <a:xfrm flipV="1">
              <a:off x="4322617" y="2780145"/>
              <a:ext cx="0" cy="138546"/>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48FA6D1-C7AD-11DD-1EAE-D996A45B5843}"/>
                </a:ext>
              </a:extLst>
            </p:cNvPr>
            <p:cNvCxnSpPr/>
            <p:nvPr/>
          </p:nvCxnSpPr>
          <p:spPr>
            <a:xfrm flipH="1">
              <a:off x="4202545" y="2780145"/>
              <a:ext cx="12007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512008C-42A8-AB36-CBC9-7546A583A581}"/>
                </a:ext>
              </a:extLst>
            </p:cNvPr>
            <p:cNvCxnSpPr/>
            <p:nvPr/>
          </p:nvCxnSpPr>
          <p:spPr>
            <a:xfrm>
              <a:off x="4202545" y="2780145"/>
              <a:ext cx="0" cy="138546"/>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9801684-E4F2-5507-5FFF-693B603FD613}"/>
                </a:ext>
              </a:extLst>
            </p:cNvPr>
            <p:cNvCxnSpPr/>
            <p:nvPr/>
          </p:nvCxnSpPr>
          <p:spPr>
            <a:xfrm flipH="1">
              <a:off x="3546764" y="2918691"/>
              <a:ext cx="655781"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AF25BFA-DF3F-51FF-B2E6-6086F877208D}"/>
                </a:ext>
              </a:extLst>
            </p:cNvPr>
            <p:cNvCxnSpPr/>
            <p:nvPr/>
          </p:nvCxnSpPr>
          <p:spPr>
            <a:xfrm flipV="1">
              <a:off x="3556000" y="2318327"/>
              <a:ext cx="0" cy="60036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926ED17D-BC41-9F61-85B3-F3FA75010B69}"/>
                </a:ext>
              </a:extLst>
            </p:cNvPr>
            <p:cNvCxnSpPr/>
            <p:nvPr/>
          </p:nvCxnSpPr>
          <p:spPr>
            <a:xfrm>
              <a:off x="3546764" y="2299855"/>
              <a:ext cx="655781"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285D154-9F50-8D5C-937C-98A2A76A4BA2}"/>
                </a:ext>
              </a:extLst>
            </p:cNvPr>
            <p:cNvCxnSpPr/>
            <p:nvPr/>
          </p:nvCxnSpPr>
          <p:spPr>
            <a:xfrm>
              <a:off x="4202545" y="2318327"/>
              <a:ext cx="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65E16747-B23D-2DFD-40F1-5992FB06DAAA}"/>
                </a:ext>
              </a:extLst>
            </p:cNvPr>
            <p:cNvCxnSpPr/>
            <p:nvPr/>
          </p:nvCxnSpPr>
          <p:spPr>
            <a:xfrm>
              <a:off x="4202545" y="2318327"/>
              <a:ext cx="12007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8387B18-5CD8-2303-11C7-ECF6D6D6D8BC}"/>
                </a:ext>
              </a:extLst>
            </p:cNvPr>
            <p:cNvCxnSpPr/>
            <p:nvPr/>
          </p:nvCxnSpPr>
          <p:spPr>
            <a:xfrm flipV="1">
              <a:off x="4322617" y="2198255"/>
              <a:ext cx="0" cy="120072"/>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25BA274-44DD-393B-0129-F1249A17BD90}"/>
                </a:ext>
              </a:extLst>
            </p:cNvPr>
            <p:cNvCxnSpPr>
              <a:cxnSpLocks/>
            </p:cNvCxnSpPr>
            <p:nvPr/>
          </p:nvCxnSpPr>
          <p:spPr>
            <a:xfrm>
              <a:off x="4152900" y="2918691"/>
              <a:ext cx="0" cy="257897"/>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A5028FF-88E2-EAA4-0B5A-E9DFDE36EEC3}"/>
                </a:ext>
              </a:extLst>
            </p:cNvPr>
            <p:cNvCxnSpPr/>
            <p:nvPr/>
          </p:nvCxnSpPr>
          <p:spPr>
            <a:xfrm>
              <a:off x="4162425" y="3195638"/>
              <a:ext cx="219075"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C75CD393-04A0-4078-A76A-B844F20571D4}"/>
                </a:ext>
              </a:extLst>
            </p:cNvPr>
            <p:cNvCxnSpPr/>
            <p:nvPr/>
          </p:nvCxnSpPr>
          <p:spPr>
            <a:xfrm>
              <a:off x="4405313" y="2918691"/>
              <a:ext cx="0" cy="257897"/>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958CD7B-6DF6-5952-5FD6-67F58CD6FD73}"/>
                </a:ext>
              </a:extLst>
            </p:cNvPr>
            <p:cNvCxnSpPr/>
            <p:nvPr/>
          </p:nvCxnSpPr>
          <p:spPr>
            <a:xfrm flipH="1">
              <a:off x="2762250" y="2918691"/>
              <a:ext cx="38100" cy="72159"/>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4D56C25-E2BC-E3AD-4243-55AF8CA10D79}"/>
                </a:ext>
              </a:extLst>
            </p:cNvPr>
            <p:cNvCxnSpPr/>
            <p:nvPr/>
          </p:nvCxnSpPr>
          <p:spPr>
            <a:xfrm>
              <a:off x="2743200" y="2976563"/>
              <a:ext cx="862013" cy="452437"/>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1A220C59-7146-1E91-0689-3B444F13B058}"/>
                </a:ext>
              </a:extLst>
            </p:cNvPr>
            <p:cNvCxnSpPr/>
            <p:nvPr/>
          </p:nvCxnSpPr>
          <p:spPr>
            <a:xfrm>
              <a:off x="2800350" y="2918691"/>
              <a:ext cx="823913" cy="415059"/>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B52E5FB-8A7C-155C-02C7-47464D41DEC3}"/>
                </a:ext>
              </a:extLst>
            </p:cNvPr>
            <p:cNvCxnSpPr/>
            <p:nvPr/>
          </p:nvCxnSpPr>
          <p:spPr>
            <a:xfrm>
              <a:off x="3605213" y="3352800"/>
              <a:ext cx="0" cy="7620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426CFB0-9015-FAD2-1E50-75E59F389A19}"/>
                </a:ext>
              </a:extLst>
            </p:cNvPr>
            <p:cNvCxnSpPr/>
            <p:nvPr/>
          </p:nvCxnSpPr>
          <p:spPr>
            <a:xfrm>
              <a:off x="3624263" y="3390900"/>
              <a:ext cx="947737" cy="180975"/>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C0116DC2-ADF9-9B7F-62CE-44323B2CA28C}"/>
                </a:ext>
              </a:extLst>
            </p:cNvPr>
            <p:cNvCxnSpPr/>
            <p:nvPr/>
          </p:nvCxnSpPr>
          <p:spPr>
            <a:xfrm>
              <a:off x="4405313" y="3195638"/>
              <a:ext cx="71437" cy="280987"/>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2839776-9C19-882B-EA73-96FB3B000C40}"/>
                </a:ext>
              </a:extLst>
            </p:cNvPr>
            <p:cNvCxnSpPr/>
            <p:nvPr/>
          </p:nvCxnSpPr>
          <p:spPr>
            <a:xfrm>
              <a:off x="4572000" y="3186113"/>
              <a:ext cx="47625" cy="242887"/>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3FA78A4-3DB4-CE37-15E9-49B20FFAFB0F}"/>
                </a:ext>
              </a:extLst>
            </p:cNvPr>
            <p:cNvCxnSpPr/>
            <p:nvPr/>
          </p:nvCxnSpPr>
          <p:spPr>
            <a:xfrm flipV="1">
              <a:off x="4476750" y="3429000"/>
              <a:ext cx="138113" cy="47625"/>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761555D-44BA-1D1A-ED51-CCAF451B7730}"/>
                </a:ext>
              </a:extLst>
            </p:cNvPr>
            <p:cNvCxnSpPr/>
            <p:nvPr/>
          </p:nvCxnSpPr>
          <p:spPr>
            <a:xfrm flipV="1">
              <a:off x="4405313" y="3176588"/>
              <a:ext cx="166687" cy="1905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4388D169-FF54-14CA-C9B2-F6D820EDAAEE}"/>
                </a:ext>
              </a:extLst>
            </p:cNvPr>
            <p:cNvCxnSpPr/>
            <p:nvPr/>
          </p:nvCxnSpPr>
          <p:spPr>
            <a:xfrm>
              <a:off x="4405313" y="2918691"/>
              <a:ext cx="71437" cy="267422"/>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9F0AAFE-F5F3-1F6A-7694-A4157B47C932}"/>
                </a:ext>
              </a:extLst>
            </p:cNvPr>
            <p:cNvCxnSpPr/>
            <p:nvPr/>
          </p:nvCxnSpPr>
          <p:spPr>
            <a:xfrm>
              <a:off x="4529138" y="3476625"/>
              <a:ext cx="42862" cy="9525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7966DFF0-6204-8593-2B34-0B22D861AF0A}"/>
                </a:ext>
              </a:extLst>
            </p:cNvPr>
            <p:cNvCxnSpPr/>
            <p:nvPr/>
          </p:nvCxnSpPr>
          <p:spPr>
            <a:xfrm>
              <a:off x="3852863" y="4014788"/>
              <a:ext cx="0" cy="59055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9FD960D9-7E54-27DA-5058-AE3FC1B907BB}"/>
                </a:ext>
              </a:extLst>
            </p:cNvPr>
            <p:cNvCxnSpPr/>
            <p:nvPr/>
          </p:nvCxnSpPr>
          <p:spPr>
            <a:xfrm>
              <a:off x="3890963" y="4014788"/>
              <a:ext cx="431654"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634A3BA2-5615-ADC2-13FA-29E7F04C2E66}"/>
                </a:ext>
              </a:extLst>
            </p:cNvPr>
            <p:cNvCxnSpPr>
              <a:cxnSpLocks/>
            </p:cNvCxnSpPr>
            <p:nvPr/>
          </p:nvCxnSpPr>
          <p:spPr>
            <a:xfrm>
              <a:off x="4322617" y="4014788"/>
              <a:ext cx="0" cy="59055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B5F617E7-A95F-38AE-5FA7-AD728EF79948}"/>
                </a:ext>
              </a:extLst>
            </p:cNvPr>
            <p:cNvCxnSpPr/>
            <p:nvPr/>
          </p:nvCxnSpPr>
          <p:spPr>
            <a:xfrm>
              <a:off x="3852863" y="4605338"/>
              <a:ext cx="469754"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41737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9EE4C-8292-1940-9FEA-6B01F088AF5E}"/>
            </a:ext>
          </a:extLst>
        </p:cNvPr>
        <p:cNvGrpSpPr/>
        <p:nvPr/>
      </p:nvGrpSpPr>
      <p:grpSpPr>
        <a:xfrm>
          <a:off x="0" y="0"/>
          <a:ext cx="0" cy="0"/>
          <a:chOff x="0" y="0"/>
          <a:chExt cx="0" cy="0"/>
        </a:xfrm>
      </p:grpSpPr>
      <p:sp>
        <p:nvSpPr>
          <p:cNvPr id="77" name="TextBox 6">
            <a:extLst>
              <a:ext uri="{FF2B5EF4-FFF2-40B4-BE49-F238E27FC236}">
                <a16:creationId xmlns:a16="http://schemas.microsoft.com/office/drawing/2014/main" id="{97E33E8C-8099-D3D3-704A-918CD4C2465C}"/>
              </a:ext>
            </a:extLst>
          </p:cNvPr>
          <p:cNvSpPr txBox="1"/>
          <p:nvPr/>
        </p:nvSpPr>
        <p:spPr>
          <a:xfrm>
            <a:off x="365124" y="5776049"/>
            <a:ext cx="5098714" cy="564257"/>
          </a:xfrm>
          <a:prstGeom prst="rect">
            <a:avLst/>
          </a:prstGeom>
        </p:spPr>
        <p:txBody>
          <a:bodyPr wrap="square" lIns="0" tIns="0" rIns="0" bIns="0" rtlCol="0" anchor="t">
            <a:spAutoFit/>
          </a:bodyPr>
          <a:lstStyle/>
          <a:p>
            <a:pPr marL="0" marR="0" lvl="0" indent="0" algn="ctr" defTabSz="914400" rtl="0" eaLnBrk="1" fontAlgn="auto" latinLnBrk="0" hangingPunct="1">
              <a:lnSpc>
                <a:spcPts val="441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143247"/>
                </a:solidFill>
                <a:effectLst/>
                <a:uLnTx/>
                <a:uFillTx/>
                <a:latin typeface="Arial" panose="020B0604020202020204" pitchFamily="34" charset="0"/>
                <a:cs typeface="Arial" panose="020B0604020202020204" pitchFamily="34" charset="0"/>
              </a:rPr>
              <a:t>Consult as-built</a:t>
            </a:r>
          </a:p>
        </p:txBody>
      </p:sp>
      <p:sp>
        <p:nvSpPr>
          <p:cNvPr id="78" name="TextBox 9">
            <a:extLst>
              <a:ext uri="{FF2B5EF4-FFF2-40B4-BE49-F238E27FC236}">
                <a16:creationId xmlns:a16="http://schemas.microsoft.com/office/drawing/2014/main" id="{BC6D46C6-5446-3AA1-5C25-0B2283DBD43E}"/>
              </a:ext>
            </a:extLst>
          </p:cNvPr>
          <p:cNvSpPr txBox="1"/>
          <p:nvPr/>
        </p:nvSpPr>
        <p:spPr>
          <a:xfrm>
            <a:off x="7380408" y="5773578"/>
            <a:ext cx="3792495" cy="564257"/>
          </a:xfrm>
          <a:prstGeom prst="rect">
            <a:avLst/>
          </a:prstGeom>
        </p:spPr>
        <p:txBody>
          <a:bodyPr wrap="square" lIns="0" tIns="0" rIns="0" bIns="0" rtlCol="0" anchor="t">
            <a:spAutoFit/>
          </a:bodyPr>
          <a:lstStyle/>
          <a:p>
            <a:pPr marL="0" marR="0" lvl="0" indent="0" algn="ctr" defTabSz="914400" rtl="0" eaLnBrk="1" fontAlgn="auto" latinLnBrk="0" hangingPunct="1">
              <a:lnSpc>
                <a:spcPts val="4410"/>
              </a:lnSpc>
              <a:spcBef>
                <a:spcPts val="0"/>
              </a:spcBef>
              <a:spcAft>
                <a:spcPts val="0"/>
              </a:spcAft>
              <a:buClrTx/>
              <a:buSzTx/>
              <a:buFontTx/>
              <a:buNone/>
              <a:tabLst/>
              <a:defRPr/>
            </a:pPr>
            <a:r>
              <a:rPr lang="en-US" sz="4200" b="1" dirty="0">
                <a:solidFill>
                  <a:srgbClr val="143247"/>
                </a:solidFill>
                <a:latin typeface="Arial" panose="020B0604020202020204" pitchFamily="34" charset="0"/>
                <a:cs typeface="Arial" panose="020B0604020202020204" pitchFamily="34" charset="0"/>
              </a:rPr>
              <a:t>Locate</a:t>
            </a:r>
            <a:r>
              <a:rPr lang="en-US" sz="4200" b="1" dirty="0">
                <a:solidFill>
                  <a:srgbClr val="143247"/>
                </a:solidFill>
                <a:latin typeface="Raleway"/>
              </a:rPr>
              <a:t> system</a:t>
            </a:r>
            <a:endParaRPr kumimoji="0" lang="en-US" sz="4200" b="1" i="0" u="none" strike="noStrike" kern="1200" cap="none" spc="0" normalizeH="0" baseline="0" noProof="0" dirty="0">
              <a:ln>
                <a:noFill/>
              </a:ln>
              <a:solidFill>
                <a:srgbClr val="143247"/>
              </a:solidFill>
              <a:effectLst/>
              <a:uLnTx/>
              <a:uFillTx/>
              <a:latin typeface="Raleway"/>
              <a:ea typeface="+mn-ea"/>
              <a:cs typeface="+mn-cs"/>
            </a:endParaRPr>
          </a:p>
        </p:txBody>
      </p:sp>
      <p:grpSp>
        <p:nvGrpSpPr>
          <p:cNvPr id="79" name="Group 11">
            <a:extLst>
              <a:ext uri="{FF2B5EF4-FFF2-40B4-BE49-F238E27FC236}">
                <a16:creationId xmlns:a16="http://schemas.microsoft.com/office/drawing/2014/main" id="{73590BBB-D528-5076-EAE3-242653061E1A}"/>
              </a:ext>
            </a:extLst>
          </p:cNvPr>
          <p:cNvGrpSpPr/>
          <p:nvPr/>
        </p:nvGrpSpPr>
        <p:grpSpPr>
          <a:xfrm rot="-10800000">
            <a:off x="0" y="91440"/>
            <a:ext cx="12191695" cy="4267835"/>
            <a:chOff x="0" y="0"/>
            <a:chExt cx="3130550" cy="1298633"/>
          </a:xfrm>
        </p:grpSpPr>
        <p:sp>
          <p:nvSpPr>
            <p:cNvPr id="80" name="Freeform 12">
              <a:extLst>
                <a:ext uri="{FF2B5EF4-FFF2-40B4-BE49-F238E27FC236}">
                  <a16:creationId xmlns:a16="http://schemas.microsoft.com/office/drawing/2014/main" id="{477F9D49-61A4-D653-0A43-C38B2850E742}"/>
                </a:ext>
              </a:extLst>
            </p:cNvPr>
            <p:cNvSpPr/>
            <p:nvPr/>
          </p:nvSpPr>
          <p:spPr>
            <a:xfrm>
              <a:off x="0" y="0"/>
              <a:ext cx="3130550" cy="1298633"/>
            </a:xfrm>
            <a:custGeom>
              <a:avLst/>
              <a:gdLst/>
              <a:ahLst/>
              <a:cxnLst/>
              <a:rect l="l" t="t" r="r" b="b"/>
              <a:pathLst>
                <a:path w="3130550" h="1298633">
                  <a:moveTo>
                    <a:pt x="0" y="552450"/>
                  </a:moveTo>
                  <a:lnTo>
                    <a:pt x="0" y="1298633"/>
                  </a:lnTo>
                  <a:lnTo>
                    <a:pt x="3130550" y="1298633"/>
                  </a:lnTo>
                  <a:lnTo>
                    <a:pt x="3130550" y="0"/>
                  </a:lnTo>
                  <a:close/>
                </a:path>
              </a:pathLst>
            </a:custGeom>
            <a:solidFill>
              <a:srgbClr val="5E853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81" name="Picture 80">
            <a:extLst>
              <a:ext uri="{FF2B5EF4-FFF2-40B4-BE49-F238E27FC236}">
                <a16:creationId xmlns:a16="http://schemas.microsoft.com/office/drawing/2014/main" id="{B8A7B7E4-ED6E-32F1-0199-C29E61A088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9136" y="939654"/>
            <a:ext cx="3490690" cy="4722698"/>
          </a:xfrm>
          <a:prstGeom prst="rect">
            <a:avLst/>
          </a:prstGeom>
        </p:spPr>
      </p:pic>
      <p:pic>
        <p:nvPicPr>
          <p:cNvPr id="82" name="Picture 81">
            <a:extLst>
              <a:ext uri="{FF2B5EF4-FFF2-40B4-BE49-F238E27FC236}">
                <a16:creationId xmlns:a16="http://schemas.microsoft.com/office/drawing/2014/main" id="{2ACBE8EF-0DCA-9C59-4177-02B58176C1F3}"/>
              </a:ext>
            </a:extLst>
          </p:cNvPr>
          <p:cNvPicPr>
            <a:picLocks noChangeAspect="1"/>
          </p:cNvPicPr>
          <p:nvPr/>
        </p:nvPicPr>
        <p:blipFill rotWithShape="1">
          <a:blip r:embed="rId4">
            <a:extLst>
              <a:ext uri="{28A0092B-C50C-407E-A947-70E740481C1C}">
                <a14:useLocalDpi xmlns:a14="http://schemas.microsoft.com/office/drawing/2010/main" val="0"/>
              </a:ext>
            </a:extLst>
          </a:blip>
          <a:srcRect l="4902" t="5556" r="6906" b="6296"/>
          <a:stretch/>
        </p:blipFill>
        <p:spPr>
          <a:xfrm>
            <a:off x="7530448" y="1003453"/>
            <a:ext cx="3492416" cy="4722698"/>
          </a:xfrm>
          <a:prstGeom prst="rect">
            <a:avLst/>
          </a:prstGeom>
        </p:spPr>
      </p:pic>
      <p:sp>
        <p:nvSpPr>
          <p:cNvPr id="2" name="Shape 0">
            <a:extLst>
              <a:ext uri="{FF2B5EF4-FFF2-40B4-BE49-F238E27FC236}">
                <a16:creationId xmlns:a16="http://schemas.microsoft.com/office/drawing/2014/main" id="{1446A03E-720C-E513-4C42-D52D823D3E40}"/>
              </a:ext>
            </a:extLst>
          </p:cNvPr>
          <p:cNvSpPr/>
          <p:nvPr/>
        </p:nvSpPr>
        <p:spPr>
          <a:xfrm>
            <a:off x="0" y="0"/>
            <a:ext cx="12191695" cy="777240"/>
          </a:xfrm>
          <a:prstGeom prst="rect">
            <a:avLst/>
          </a:prstGeom>
          <a:solidFill>
            <a:srgbClr val="FF8F00"/>
          </a:solidFill>
          <a:ln w="12700">
            <a:solidFill>
              <a:srgbClr val="1B5E20"/>
            </a:solidFill>
            <a:prstDash val="solid"/>
          </a:ln>
        </p:spPr>
        <p:txBody>
          <a:bodyPr/>
          <a:lstStyle/>
          <a:p>
            <a:endParaRPr lang="en-US"/>
          </a:p>
        </p:txBody>
      </p:sp>
      <p:sp>
        <p:nvSpPr>
          <p:cNvPr id="30" name="Text 1">
            <a:extLst>
              <a:ext uri="{FF2B5EF4-FFF2-40B4-BE49-F238E27FC236}">
                <a16:creationId xmlns:a16="http://schemas.microsoft.com/office/drawing/2014/main" id="{EB47D375-E981-39A7-F8A3-3859E59A5462}"/>
              </a:ext>
            </a:extLst>
          </p:cNvPr>
          <p:cNvSpPr/>
          <p:nvPr/>
        </p:nvSpPr>
        <p:spPr>
          <a:xfrm>
            <a:off x="502920" y="91440"/>
            <a:ext cx="11185855" cy="310896"/>
          </a:xfrm>
          <a:prstGeom prst="rect">
            <a:avLst/>
          </a:prstGeom>
          <a:noFill/>
          <a:ln/>
        </p:spPr>
        <p:txBody>
          <a:bodyPr wrap="square" rtlCol="0" anchor="ctr"/>
          <a:lstStyle/>
          <a:p>
            <a:r>
              <a:rPr lang="en-US" sz="2800" b="1" dirty="0">
                <a:solidFill>
                  <a:srgbClr val="FFFFFF"/>
                </a:solidFill>
                <a:latin typeface="Calibri" pitchFamily="34" charset="0"/>
                <a:ea typeface="Calibri" pitchFamily="34" charset="-122"/>
                <a:cs typeface="Calibri" pitchFamily="34" charset="-120"/>
              </a:rPr>
              <a:t>1. Identify the Location of the System</a:t>
            </a:r>
            <a:endParaRPr lang="en-US" sz="2600" dirty="0"/>
          </a:p>
        </p:txBody>
      </p:sp>
    </p:spTree>
    <p:extLst>
      <p:ext uri="{BB962C8B-B14F-4D97-AF65-F5344CB8AC3E}">
        <p14:creationId xmlns:p14="http://schemas.microsoft.com/office/powerpoint/2010/main" val="37318728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DF1B9-0CED-2B7A-58EB-0BE20746CD88}"/>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FCC2BD53-701A-D95C-9BB0-85579C5AE503}"/>
              </a:ext>
            </a:extLst>
          </p:cNvPr>
          <p:cNvSpPr/>
          <p:nvPr/>
        </p:nvSpPr>
        <p:spPr>
          <a:xfrm>
            <a:off x="0" y="0"/>
            <a:ext cx="12191695" cy="777240"/>
          </a:xfrm>
          <a:prstGeom prst="rect">
            <a:avLst/>
          </a:prstGeom>
          <a:solidFill>
            <a:srgbClr val="0D47A1"/>
          </a:solidFill>
          <a:ln w="12700">
            <a:solidFill>
              <a:srgbClr val="1B5E20"/>
            </a:solidFill>
            <a:prstDash val="solid"/>
          </a:ln>
        </p:spPr>
        <p:txBody>
          <a:bodyPr/>
          <a:lstStyle/>
          <a:p>
            <a:endParaRPr lang="en-US"/>
          </a:p>
        </p:txBody>
      </p:sp>
      <p:sp>
        <p:nvSpPr>
          <p:cNvPr id="30" name="Text 1">
            <a:extLst>
              <a:ext uri="{FF2B5EF4-FFF2-40B4-BE49-F238E27FC236}">
                <a16:creationId xmlns:a16="http://schemas.microsoft.com/office/drawing/2014/main" id="{EA8B5E7A-64DE-F74A-E673-31C2DE1C5A17}"/>
              </a:ext>
            </a:extLst>
          </p:cNvPr>
          <p:cNvSpPr/>
          <p:nvPr/>
        </p:nvSpPr>
        <p:spPr>
          <a:xfrm>
            <a:off x="502920" y="91440"/>
            <a:ext cx="11185855" cy="310896"/>
          </a:xfrm>
          <a:prstGeom prst="rect">
            <a:avLst/>
          </a:prstGeom>
          <a:noFill/>
          <a:ln/>
        </p:spPr>
        <p:txBody>
          <a:bodyPr wrap="square" rtlCol="0" anchor="ctr"/>
          <a:lstStyle/>
          <a:p>
            <a:r>
              <a:rPr lang="en-US" sz="2800" b="1" dirty="0">
                <a:solidFill>
                  <a:srgbClr val="FFFFFF"/>
                </a:solidFill>
                <a:latin typeface="Calibri" pitchFamily="34" charset="0"/>
                <a:ea typeface="Calibri" pitchFamily="34" charset="-122"/>
                <a:cs typeface="Calibri" pitchFamily="34" charset="-120"/>
              </a:rPr>
              <a:t>2. Identify the Location of the Issue</a:t>
            </a:r>
            <a:endParaRPr lang="en-US" sz="2600" dirty="0"/>
          </a:p>
        </p:txBody>
      </p:sp>
      <p:pic>
        <p:nvPicPr>
          <p:cNvPr id="5" name="Picture 4">
            <a:extLst>
              <a:ext uri="{FF2B5EF4-FFF2-40B4-BE49-F238E27FC236}">
                <a16:creationId xmlns:a16="http://schemas.microsoft.com/office/drawing/2014/main" id="{E8F575E2-F419-0CC1-13CF-5DCCB751F45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32137" y="2123092"/>
            <a:ext cx="4256638" cy="319247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9F59213-FEB9-23AF-191F-A92C9A0F590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20" y="1817163"/>
            <a:ext cx="6863632" cy="3863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67202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E2D8F-D9D5-74DD-71B0-53CF56EB235A}"/>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2E811625-C94F-702C-0898-1382C5E55C9D}"/>
              </a:ext>
            </a:extLst>
          </p:cNvPr>
          <p:cNvSpPr/>
          <p:nvPr/>
        </p:nvSpPr>
        <p:spPr>
          <a:xfrm>
            <a:off x="0" y="0"/>
            <a:ext cx="12191695" cy="777240"/>
          </a:xfrm>
          <a:prstGeom prst="rect">
            <a:avLst/>
          </a:prstGeom>
          <a:solidFill>
            <a:srgbClr val="0D47A1"/>
          </a:solidFill>
          <a:ln w="12700">
            <a:solidFill>
              <a:srgbClr val="1B5E20"/>
            </a:solidFill>
            <a:prstDash val="solid"/>
          </a:ln>
        </p:spPr>
        <p:txBody>
          <a:bodyPr/>
          <a:lstStyle/>
          <a:p>
            <a:endParaRPr lang="en-US"/>
          </a:p>
        </p:txBody>
      </p:sp>
      <p:sp>
        <p:nvSpPr>
          <p:cNvPr id="30" name="Text 1">
            <a:extLst>
              <a:ext uri="{FF2B5EF4-FFF2-40B4-BE49-F238E27FC236}">
                <a16:creationId xmlns:a16="http://schemas.microsoft.com/office/drawing/2014/main" id="{4ECC35B9-7BE7-BBC3-926A-26B828BC8FEF}"/>
              </a:ext>
            </a:extLst>
          </p:cNvPr>
          <p:cNvSpPr/>
          <p:nvPr/>
        </p:nvSpPr>
        <p:spPr>
          <a:xfrm>
            <a:off x="502920" y="91440"/>
            <a:ext cx="11185855" cy="310896"/>
          </a:xfrm>
          <a:prstGeom prst="rect">
            <a:avLst/>
          </a:prstGeom>
          <a:noFill/>
          <a:ln/>
        </p:spPr>
        <p:txBody>
          <a:bodyPr wrap="square" rtlCol="0" anchor="ctr"/>
          <a:lstStyle/>
          <a:p>
            <a:r>
              <a:rPr lang="en-US" sz="2800" b="1" dirty="0">
                <a:solidFill>
                  <a:srgbClr val="FFFFFF"/>
                </a:solidFill>
                <a:latin typeface="Calibri" pitchFamily="34" charset="0"/>
                <a:ea typeface="Calibri" pitchFamily="34" charset="-122"/>
                <a:cs typeface="Calibri" pitchFamily="34" charset="-120"/>
              </a:rPr>
              <a:t>2. Identify the Location of the Issue</a:t>
            </a:r>
            <a:endParaRPr lang="en-US" sz="2600" dirty="0"/>
          </a:p>
        </p:txBody>
      </p:sp>
      <p:pic>
        <p:nvPicPr>
          <p:cNvPr id="3" name="Picture 2">
            <a:extLst>
              <a:ext uri="{FF2B5EF4-FFF2-40B4-BE49-F238E27FC236}">
                <a16:creationId xmlns:a16="http://schemas.microsoft.com/office/drawing/2014/main" id="{A17C2C29-0475-A08A-43F8-92CA55121DCD}"/>
              </a:ext>
            </a:extLst>
          </p:cNvPr>
          <p:cNvPicPr>
            <a:picLocks noChangeAspect="1"/>
          </p:cNvPicPr>
          <p:nvPr/>
        </p:nvPicPr>
        <p:blipFill>
          <a:blip r:embed="rId3" cstate="print">
            <a:extLst>
              <a:ext uri="{28A0092B-C50C-407E-A947-70E740481C1C}">
                <a14:useLocalDpi xmlns:a14="http://schemas.microsoft.com/office/drawing/2010/main" val="0"/>
              </a:ext>
            </a:extLst>
          </a:blip>
          <a:srcRect l="-21165" r="-39214"/>
          <a:stretch>
            <a:fillRect/>
          </a:stretch>
        </p:blipFill>
        <p:spPr>
          <a:xfrm>
            <a:off x="502920" y="1124767"/>
            <a:ext cx="6241774" cy="5189166"/>
          </a:xfrm>
          <a:prstGeom prst="rect">
            <a:avLst/>
          </a:prstGeom>
        </p:spPr>
      </p:pic>
      <p:sp>
        <p:nvSpPr>
          <p:cNvPr id="4" name="Rectangle 4">
            <a:extLst>
              <a:ext uri="{FF2B5EF4-FFF2-40B4-BE49-F238E27FC236}">
                <a16:creationId xmlns:a16="http://schemas.microsoft.com/office/drawing/2014/main" id="{8292303F-1929-67CB-E86A-FBB7AC76A3E3}"/>
              </a:ext>
            </a:extLst>
          </p:cNvPr>
          <p:cNvSpPr txBox="1">
            <a:spLocks noChangeArrowheads="1"/>
          </p:cNvSpPr>
          <p:nvPr/>
        </p:nvSpPr>
        <p:spPr bwMode="auto">
          <a:xfrm>
            <a:off x="5565913" y="1443545"/>
            <a:ext cx="6122862" cy="432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lvl="1">
              <a:spcAft>
                <a:spcPts val="1800"/>
              </a:spcAft>
              <a:buClr>
                <a:srgbClr val="3C6EB4"/>
              </a:buClr>
              <a:buFontTx/>
              <a:buChar char="•"/>
            </a:pPr>
            <a:r>
              <a:rPr lang="en-US" altLang="en-US" sz="2800" dirty="0">
                <a:latin typeface="Arial" charset="0"/>
              </a:rPr>
              <a:t>Pointed out by the homeowner</a:t>
            </a:r>
          </a:p>
          <a:p>
            <a:pPr lvl="2">
              <a:spcAft>
                <a:spcPts val="1800"/>
              </a:spcAft>
              <a:buClr>
                <a:srgbClr val="3C6EB4"/>
              </a:buClr>
              <a:buFontTx/>
              <a:buChar char="•"/>
            </a:pPr>
            <a:r>
              <a:rPr lang="en-US" altLang="en-US" sz="2800" dirty="0">
                <a:latin typeface="Arial" charset="0"/>
              </a:rPr>
              <a:t>Their observations, timeline, how often, etc.</a:t>
            </a:r>
          </a:p>
          <a:p>
            <a:pPr lvl="1">
              <a:spcAft>
                <a:spcPts val="1800"/>
              </a:spcAft>
              <a:buClr>
                <a:srgbClr val="3C6EB4"/>
              </a:buClr>
              <a:buFontTx/>
              <a:buChar char="•"/>
            </a:pPr>
            <a:endParaRPr lang="en-US" altLang="en-US" sz="2800" dirty="0">
              <a:latin typeface="Arial" charset="0"/>
            </a:endParaRPr>
          </a:p>
          <a:p>
            <a:pPr lvl="1">
              <a:spcAft>
                <a:spcPts val="1800"/>
              </a:spcAft>
              <a:buClr>
                <a:srgbClr val="3C6EB4"/>
              </a:buClr>
              <a:buFontTx/>
              <a:buChar char="•"/>
            </a:pPr>
            <a:r>
              <a:rPr lang="en-US" altLang="en-US" sz="2800" dirty="0">
                <a:latin typeface="Arial" charset="0"/>
              </a:rPr>
              <a:t>Obvious problems</a:t>
            </a:r>
          </a:p>
          <a:p>
            <a:pPr marL="457200" lvl="1" indent="0">
              <a:spcAft>
                <a:spcPts val="1800"/>
              </a:spcAft>
              <a:buClr>
                <a:srgbClr val="3C6EB4"/>
              </a:buClr>
            </a:pPr>
            <a:endParaRPr lang="en-US" altLang="en-US" sz="2800" dirty="0">
              <a:latin typeface="Arial" charset="0"/>
            </a:endParaRPr>
          </a:p>
          <a:p>
            <a:pPr lvl="1"/>
            <a:endParaRPr lang="en-US" altLang="en-US" sz="2000" dirty="0">
              <a:solidFill>
                <a:schemeClr val="tx2"/>
              </a:solidFill>
              <a:latin typeface="Arial" charset="0"/>
            </a:endParaRPr>
          </a:p>
          <a:p>
            <a:endParaRPr lang="en-US" altLang="en-US" sz="2000" dirty="0">
              <a:solidFill>
                <a:schemeClr val="tx2"/>
              </a:solidFill>
              <a:latin typeface="Arial" charset="0"/>
            </a:endParaRPr>
          </a:p>
        </p:txBody>
      </p:sp>
    </p:spTree>
    <p:extLst>
      <p:ext uri="{BB962C8B-B14F-4D97-AF65-F5344CB8AC3E}">
        <p14:creationId xmlns:p14="http://schemas.microsoft.com/office/powerpoint/2010/main" val="14817615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08CC3-DAD8-CABC-65DD-F05F6DF4A5B4}"/>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8120EB4C-7EC2-7152-988D-CB90635A4AC2}"/>
              </a:ext>
            </a:extLst>
          </p:cNvPr>
          <p:cNvSpPr/>
          <p:nvPr/>
        </p:nvSpPr>
        <p:spPr>
          <a:xfrm>
            <a:off x="0" y="0"/>
            <a:ext cx="12191695" cy="777240"/>
          </a:xfrm>
          <a:prstGeom prst="rect">
            <a:avLst/>
          </a:prstGeom>
          <a:solidFill>
            <a:srgbClr val="2E7D32"/>
          </a:solidFill>
          <a:ln w="12700">
            <a:solidFill>
              <a:srgbClr val="1B5E20"/>
            </a:solidFill>
            <a:prstDash val="solid"/>
          </a:ln>
        </p:spPr>
        <p:txBody>
          <a:bodyPr/>
          <a:lstStyle/>
          <a:p>
            <a:endParaRPr lang="en-US"/>
          </a:p>
        </p:txBody>
      </p:sp>
      <p:sp>
        <p:nvSpPr>
          <p:cNvPr id="30" name="Text 1">
            <a:extLst>
              <a:ext uri="{FF2B5EF4-FFF2-40B4-BE49-F238E27FC236}">
                <a16:creationId xmlns:a16="http://schemas.microsoft.com/office/drawing/2014/main" id="{F4BF0A17-2E5A-1727-CA1A-C69453B9BA96}"/>
              </a:ext>
            </a:extLst>
          </p:cNvPr>
          <p:cNvSpPr/>
          <p:nvPr/>
        </p:nvSpPr>
        <p:spPr>
          <a:xfrm>
            <a:off x="502920" y="91440"/>
            <a:ext cx="11185855" cy="310896"/>
          </a:xfrm>
          <a:prstGeom prst="rect">
            <a:avLst/>
          </a:prstGeom>
          <a:noFill/>
          <a:ln/>
        </p:spPr>
        <p:txBody>
          <a:bodyPr wrap="square" rtlCol="0" anchor="ctr"/>
          <a:lstStyle/>
          <a:p>
            <a:r>
              <a:rPr lang="en-US" sz="2800" b="1" dirty="0">
                <a:solidFill>
                  <a:srgbClr val="FFFFFF"/>
                </a:solidFill>
                <a:latin typeface="Calibri" pitchFamily="34" charset="0"/>
                <a:ea typeface="Calibri" pitchFamily="34" charset="-122"/>
                <a:cs typeface="Calibri" pitchFamily="34" charset="-120"/>
              </a:rPr>
              <a:t>3. Start the Investigation</a:t>
            </a:r>
            <a:endParaRPr lang="en-US" sz="2600" dirty="0"/>
          </a:p>
        </p:txBody>
      </p:sp>
      <p:sp>
        <p:nvSpPr>
          <p:cNvPr id="3" name="Rectangle 4">
            <a:extLst>
              <a:ext uri="{FF2B5EF4-FFF2-40B4-BE49-F238E27FC236}">
                <a16:creationId xmlns:a16="http://schemas.microsoft.com/office/drawing/2014/main" id="{C0899BDE-F914-E8EE-EBEB-7F992FFFDB43}"/>
              </a:ext>
            </a:extLst>
          </p:cNvPr>
          <p:cNvSpPr txBox="1">
            <a:spLocks noChangeArrowheads="1"/>
          </p:cNvSpPr>
          <p:nvPr/>
        </p:nvSpPr>
        <p:spPr bwMode="auto">
          <a:xfrm>
            <a:off x="502920" y="1443545"/>
            <a:ext cx="11185855" cy="432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lvl="1">
              <a:spcAft>
                <a:spcPts val="1800"/>
              </a:spcAft>
              <a:buClr>
                <a:srgbClr val="3C6EB4"/>
              </a:buClr>
              <a:buFontTx/>
              <a:buChar char="•"/>
            </a:pPr>
            <a:r>
              <a:rPr lang="en-US" altLang="en-US" sz="2800" dirty="0">
                <a:latin typeface="Arial" charset="0"/>
              </a:rPr>
              <a:t>Have a Plan:</a:t>
            </a:r>
          </a:p>
          <a:p>
            <a:pPr lvl="2">
              <a:spcAft>
                <a:spcPts val="1800"/>
              </a:spcAft>
              <a:buClr>
                <a:srgbClr val="3C6EB4"/>
              </a:buClr>
              <a:buFontTx/>
              <a:buChar char="•"/>
            </a:pPr>
            <a:r>
              <a:rPr lang="en-US" altLang="en-US" sz="2800" dirty="0">
                <a:latin typeface="Arial" charset="0"/>
              </a:rPr>
              <a:t>Start from the home</a:t>
            </a:r>
          </a:p>
          <a:p>
            <a:pPr lvl="2">
              <a:spcAft>
                <a:spcPts val="1800"/>
              </a:spcAft>
              <a:buClr>
                <a:srgbClr val="3C6EB4"/>
              </a:buClr>
              <a:buFontTx/>
              <a:buChar char="•"/>
            </a:pPr>
            <a:r>
              <a:rPr lang="en-US" altLang="en-US" sz="2800" dirty="0">
                <a:latin typeface="Arial" charset="0"/>
              </a:rPr>
              <a:t>Septic &amp; Pump Tanks</a:t>
            </a:r>
          </a:p>
          <a:p>
            <a:pPr lvl="2">
              <a:spcAft>
                <a:spcPts val="1800"/>
              </a:spcAft>
              <a:buClr>
                <a:srgbClr val="3C6EB4"/>
              </a:buClr>
              <a:buFontTx/>
              <a:buChar char="•"/>
            </a:pPr>
            <a:r>
              <a:rPr lang="en-US" altLang="en-US" sz="2800" dirty="0">
                <a:latin typeface="Arial" charset="0"/>
              </a:rPr>
              <a:t>Distribution Boxes</a:t>
            </a:r>
          </a:p>
          <a:p>
            <a:pPr lvl="2">
              <a:spcAft>
                <a:spcPts val="1800"/>
              </a:spcAft>
              <a:buClr>
                <a:srgbClr val="3C6EB4"/>
              </a:buClr>
              <a:buFontTx/>
              <a:buChar char="•"/>
            </a:pPr>
            <a:r>
              <a:rPr lang="en-US" altLang="en-US" sz="2800" dirty="0">
                <a:latin typeface="Arial" charset="0"/>
              </a:rPr>
              <a:t>Field/STA</a:t>
            </a:r>
          </a:p>
          <a:p>
            <a:pPr lvl="1"/>
            <a:endParaRPr lang="en-US" altLang="en-US" sz="2000" dirty="0">
              <a:solidFill>
                <a:schemeClr val="tx2"/>
              </a:solidFill>
              <a:latin typeface="Arial" charset="0"/>
            </a:endParaRPr>
          </a:p>
          <a:p>
            <a:endParaRPr lang="en-US" altLang="en-US" sz="2000" dirty="0">
              <a:solidFill>
                <a:schemeClr val="tx2"/>
              </a:solidFill>
              <a:latin typeface="Arial" charset="0"/>
            </a:endParaRPr>
          </a:p>
        </p:txBody>
      </p:sp>
      <p:pic>
        <p:nvPicPr>
          <p:cNvPr id="12" name="Picture 11">
            <a:extLst>
              <a:ext uri="{FF2B5EF4-FFF2-40B4-BE49-F238E27FC236}">
                <a16:creationId xmlns:a16="http://schemas.microsoft.com/office/drawing/2014/main" id="{DBBD003F-5E34-BDCD-A12A-6C365A67C8BD}"/>
              </a:ext>
            </a:extLst>
          </p:cNvPr>
          <p:cNvPicPr>
            <a:picLocks noChangeAspect="1"/>
          </p:cNvPicPr>
          <p:nvPr/>
        </p:nvPicPr>
        <p:blipFill>
          <a:blip r:embed="rId3"/>
          <a:stretch>
            <a:fillRect/>
          </a:stretch>
        </p:blipFill>
        <p:spPr>
          <a:xfrm>
            <a:off x="5879939" y="1242902"/>
            <a:ext cx="4372196" cy="4372196"/>
          </a:xfrm>
          <a:prstGeom prst="rect">
            <a:avLst/>
          </a:prstGeom>
        </p:spPr>
      </p:pic>
      <p:sp>
        <p:nvSpPr>
          <p:cNvPr id="4" name="Shape 14">
            <a:extLst>
              <a:ext uri="{FF2B5EF4-FFF2-40B4-BE49-F238E27FC236}">
                <a16:creationId xmlns:a16="http://schemas.microsoft.com/office/drawing/2014/main" id="{E9160A84-FA54-0D19-DD70-F87BB7A2FC20}"/>
              </a:ext>
            </a:extLst>
          </p:cNvPr>
          <p:cNvSpPr/>
          <p:nvPr/>
        </p:nvSpPr>
        <p:spPr>
          <a:xfrm>
            <a:off x="640080" y="6264964"/>
            <a:ext cx="10972800" cy="502920"/>
          </a:xfrm>
          <a:prstGeom prst="roundRect">
            <a:avLst/>
          </a:prstGeom>
          <a:solidFill>
            <a:srgbClr val="F3F4F6"/>
          </a:solidFill>
          <a:ln w="12700">
            <a:solidFill>
              <a:srgbClr val="E5E7EB"/>
            </a:solidFill>
            <a:prstDash val="solid"/>
          </a:ln>
        </p:spPr>
        <p:txBody>
          <a:bodyPr/>
          <a:lstStyle/>
          <a:p>
            <a:endParaRPr lang="en-US" dirty="0"/>
          </a:p>
        </p:txBody>
      </p:sp>
      <p:sp>
        <p:nvSpPr>
          <p:cNvPr id="5" name="Text 15">
            <a:extLst>
              <a:ext uri="{FF2B5EF4-FFF2-40B4-BE49-F238E27FC236}">
                <a16:creationId xmlns:a16="http://schemas.microsoft.com/office/drawing/2014/main" id="{B908467F-BA67-02A1-B582-9FB80DF9810F}"/>
              </a:ext>
            </a:extLst>
          </p:cNvPr>
          <p:cNvSpPr/>
          <p:nvPr/>
        </p:nvSpPr>
        <p:spPr>
          <a:xfrm>
            <a:off x="822960" y="6314986"/>
            <a:ext cx="10607040" cy="411480"/>
          </a:xfrm>
          <a:prstGeom prst="rect">
            <a:avLst/>
          </a:prstGeom>
          <a:noFill/>
          <a:ln/>
        </p:spPr>
        <p:txBody>
          <a:bodyPr wrap="square" rtlCol="0" anchor="ctr"/>
          <a:lstStyle/>
          <a:p>
            <a:pPr marL="0" indent="0">
              <a:buNone/>
            </a:pPr>
            <a:r>
              <a:rPr lang="en-US" sz="2000" dirty="0"/>
              <a:t>How do we implement our list of questions?</a:t>
            </a:r>
          </a:p>
        </p:txBody>
      </p:sp>
    </p:spTree>
    <p:extLst>
      <p:ext uri="{BB962C8B-B14F-4D97-AF65-F5344CB8AC3E}">
        <p14:creationId xmlns:p14="http://schemas.microsoft.com/office/powerpoint/2010/main" val="246503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78D17-6F99-3AA6-0DA5-363AA19958F4}"/>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06116E9A-F025-A58C-40DE-4AD8ED3AAC59}"/>
              </a:ext>
            </a:extLst>
          </p:cNvPr>
          <p:cNvSpPr/>
          <p:nvPr/>
        </p:nvSpPr>
        <p:spPr>
          <a:xfrm>
            <a:off x="0" y="0"/>
            <a:ext cx="12191695" cy="777240"/>
          </a:xfrm>
          <a:prstGeom prst="rect">
            <a:avLst/>
          </a:prstGeom>
          <a:solidFill>
            <a:srgbClr val="2E7D32"/>
          </a:solidFill>
          <a:ln w="12700">
            <a:solidFill>
              <a:srgbClr val="1B5E20"/>
            </a:solidFill>
            <a:prstDash val="solid"/>
          </a:ln>
        </p:spPr>
        <p:txBody>
          <a:bodyPr/>
          <a:lstStyle/>
          <a:p>
            <a:endParaRPr lang="en-US"/>
          </a:p>
        </p:txBody>
      </p:sp>
      <p:sp>
        <p:nvSpPr>
          <p:cNvPr id="30" name="Text 1">
            <a:extLst>
              <a:ext uri="{FF2B5EF4-FFF2-40B4-BE49-F238E27FC236}">
                <a16:creationId xmlns:a16="http://schemas.microsoft.com/office/drawing/2014/main" id="{F55CA88D-A4E2-8161-8547-C87591F3331C}"/>
              </a:ext>
            </a:extLst>
          </p:cNvPr>
          <p:cNvSpPr/>
          <p:nvPr/>
        </p:nvSpPr>
        <p:spPr>
          <a:xfrm>
            <a:off x="502920" y="91440"/>
            <a:ext cx="11185855" cy="310896"/>
          </a:xfrm>
          <a:prstGeom prst="rect">
            <a:avLst/>
          </a:prstGeom>
          <a:noFill/>
          <a:ln/>
        </p:spPr>
        <p:txBody>
          <a:bodyPr wrap="square" rtlCol="0" anchor="ctr"/>
          <a:lstStyle/>
          <a:p>
            <a:r>
              <a:rPr lang="en-US" sz="2800" b="1" dirty="0">
                <a:solidFill>
                  <a:srgbClr val="FFFFFF"/>
                </a:solidFill>
                <a:latin typeface="Calibri" pitchFamily="34" charset="0"/>
                <a:ea typeface="Calibri" pitchFamily="34" charset="-122"/>
                <a:cs typeface="Calibri" pitchFamily="34" charset="-120"/>
              </a:rPr>
              <a:t>3. Start the Investigation</a:t>
            </a:r>
            <a:endParaRPr lang="en-US" sz="2600" dirty="0"/>
          </a:p>
        </p:txBody>
      </p:sp>
      <p:sp>
        <p:nvSpPr>
          <p:cNvPr id="3" name="Rectangle 4">
            <a:extLst>
              <a:ext uri="{FF2B5EF4-FFF2-40B4-BE49-F238E27FC236}">
                <a16:creationId xmlns:a16="http://schemas.microsoft.com/office/drawing/2014/main" id="{E061BA28-C053-EB7B-9637-20F1CD3B5772}"/>
              </a:ext>
            </a:extLst>
          </p:cNvPr>
          <p:cNvSpPr txBox="1">
            <a:spLocks noChangeArrowheads="1"/>
          </p:cNvSpPr>
          <p:nvPr/>
        </p:nvSpPr>
        <p:spPr bwMode="auto">
          <a:xfrm>
            <a:off x="502921" y="1443545"/>
            <a:ext cx="5388594" cy="4963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457200" lvl="1" indent="0">
              <a:spcAft>
                <a:spcPts val="1800"/>
              </a:spcAft>
              <a:buClr>
                <a:srgbClr val="3C6EB4"/>
              </a:buClr>
            </a:pPr>
            <a:r>
              <a:rPr lang="en-US" altLang="en-US" sz="2800" dirty="0">
                <a:latin typeface="Arial" charset="0"/>
              </a:rPr>
              <a:t>Start from the home</a:t>
            </a:r>
          </a:p>
          <a:p>
            <a:pPr lvl="1">
              <a:spcAft>
                <a:spcPts val="600"/>
              </a:spcAft>
              <a:buClr>
                <a:srgbClr val="3C6EB4"/>
              </a:buClr>
              <a:buFontTx/>
              <a:buChar char="•"/>
            </a:pPr>
            <a:r>
              <a:rPr lang="en-US" altLang="en-US" sz="2800" dirty="0">
                <a:latin typeface="Arial" charset="0"/>
              </a:rPr>
              <a:t>Check for leaky fixtures:</a:t>
            </a:r>
          </a:p>
          <a:p>
            <a:pPr lvl="2">
              <a:spcAft>
                <a:spcPts val="600"/>
              </a:spcAft>
              <a:buClr>
                <a:srgbClr val="3C6EB4"/>
              </a:buClr>
              <a:buFontTx/>
              <a:buChar char="•"/>
            </a:pPr>
            <a:r>
              <a:rPr lang="en-US" altLang="en-US" sz="2800" dirty="0">
                <a:latin typeface="Arial" charset="0"/>
              </a:rPr>
              <a:t>observing the inlet of septic tank</a:t>
            </a:r>
          </a:p>
          <a:p>
            <a:pPr lvl="2">
              <a:spcAft>
                <a:spcPts val="600"/>
              </a:spcAft>
              <a:buClr>
                <a:srgbClr val="3C6EB4"/>
              </a:buClr>
              <a:buFontTx/>
              <a:buChar char="•"/>
            </a:pPr>
            <a:r>
              <a:rPr lang="en-US" altLang="en-US" sz="2800" dirty="0">
                <a:latin typeface="Arial" charset="0"/>
              </a:rPr>
              <a:t>Dye toilet reservoir tank</a:t>
            </a:r>
          </a:p>
          <a:p>
            <a:pPr lvl="1">
              <a:spcBef>
                <a:spcPts val="1800"/>
              </a:spcBef>
              <a:spcAft>
                <a:spcPts val="1800"/>
              </a:spcAft>
              <a:buClr>
                <a:srgbClr val="3C6EB4"/>
              </a:buClr>
              <a:buFontTx/>
              <a:buChar char="•"/>
            </a:pPr>
            <a:r>
              <a:rPr lang="en-US" altLang="en-US" sz="2800" dirty="0">
                <a:latin typeface="Arial" charset="0"/>
              </a:rPr>
              <a:t>Check cleanouts</a:t>
            </a:r>
          </a:p>
          <a:p>
            <a:pPr lvl="1">
              <a:spcBef>
                <a:spcPts val="1800"/>
              </a:spcBef>
              <a:spcAft>
                <a:spcPts val="1800"/>
              </a:spcAft>
              <a:buClr>
                <a:srgbClr val="3C6EB4"/>
              </a:buClr>
              <a:buFontTx/>
              <a:buChar char="•"/>
            </a:pPr>
            <a:r>
              <a:rPr lang="en-US" altLang="en-US" sz="2800" dirty="0">
                <a:latin typeface="Arial" charset="0"/>
              </a:rPr>
              <a:t>Venting issues</a:t>
            </a:r>
          </a:p>
          <a:p>
            <a:pPr lvl="1">
              <a:spcAft>
                <a:spcPts val="1800"/>
              </a:spcAft>
              <a:buClr>
                <a:srgbClr val="3C6EB4"/>
              </a:buClr>
              <a:buFontTx/>
              <a:buChar char="•"/>
            </a:pPr>
            <a:endParaRPr lang="en-US" altLang="en-US" sz="2800" dirty="0">
              <a:latin typeface="Arial" charset="0"/>
            </a:endParaRPr>
          </a:p>
          <a:p>
            <a:pPr lvl="1"/>
            <a:endParaRPr lang="en-US" altLang="en-US" sz="2000" dirty="0">
              <a:solidFill>
                <a:schemeClr val="tx2"/>
              </a:solidFill>
              <a:latin typeface="Arial" charset="0"/>
            </a:endParaRPr>
          </a:p>
          <a:p>
            <a:endParaRPr lang="en-US" altLang="en-US" sz="2000" dirty="0">
              <a:solidFill>
                <a:schemeClr val="tx2"/>
              </a:solidFill>
              <a:latin typeface="Arial" charset="0"/>
            </a:endParaRPr>
          </a:p>
        </p:txBody>
      </p:sp>
      <p:pic>
        <p:nvPicPr>
          <p:cNvPr id="5" name="Picture 4">
            <a:extLst>
              <a:ext uri="{FF2B5EF4-FFF2-40B4-BE49-F238E27FC236}">
                <a16:creationId xmlns:a16="http://schemas.microsoft.com/office/drawing/2014/main" id="{83B918A8-B726-AE36-98A7-5568F091BB52}"/>
              </a:ext>
            </a:extLst>
          </p:cNvPr>
          <p:cNvPicPr>
            <a:picLocks noChangeAspect="1"/>
          </p:cNvPicPr>
          <p:nvPr/>
        </p:nvPicPr>
        <p:blipFill>
          <a:blip r:embed="rId3"/>
          <a:stretch>
            <a:fillRect/>
          </a:stretch>
        </p:blipFill>
        <p:spPr>
          <a:xfrm>
            <a:off x="6724891" y="947058"/>
            <a:ext cx="4963884" cy="4963884"/>
          </a:xfrm>
          <a:prstGeom prst="rect">
            <a:avLst/>
          </a:prstGeom>
        </p:spPr>
      </p:pic>
    </p:spTree>
    <p:extLst>
      <p:ext uri="{BB962C8B-B14F-4D97-AF65-F5344CB8AC3E}">
        <p14:creationId xmlns:p14="http://schemas.microsoft.com/office/powerpoint/2010/main" val="31324793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292DD-6C7B-8B6D-A37A-C1DEF7ED81FA}"/>
            </a:ext>
          </a:extLst>
        </p:cNvPr>
        <p:cNvGrpSpPr/>
        <p:nvPr/>
      </p:nvGrpSpPr>
      <p:grpSpPr>
        <a:xfrm>
          <a:off x="0" y="0"/>
          <a:ext cx="0" cy="0"/>
          <a:chOff x="0" y="0"/>
          <a:chExt cx="0" cy="0"/>
        </a:xfrm>
      </p:grpSpPr>
      <p:grpSp>
        <p:nvGrpSpPr>
          <p:cNvPr id="6" name="Group 11">
            <a:extLst>
              <a:ext uri="{FF2B5EF4-FFF2-40B4-BE49-F238E27FC236}">
                <a16:creationId xmlns:a16="http://schemas.microsoft.com/office/drawing/2014/main" id="{C903E009-C614-E3BF-493D-52B684DCD045}"/>
              </a:ext>
            </a:extLst>
          </p:cNvPr>
          <p:cNvGrpSpPr/>
          <p:nvPr/>
        </p:nvGrpSpPr>
        <p:grpSpPr>
          <a:xfrm rot="-10800000">
            <a:off x="-1" y="0"/>
            <a:ext cx="12191695" cy="3993517"/>
            <a:chOff x="0" y="0"/>
            <a:chExt cx="3130550" cy="1298633"/>
          </a:xfrm>
        </p:grpSpPr>
        <p:sp>
          <p:nvSpPr>
            <p:cNvPr id="7" name="Freeform 12">
              <a:extLst>
                <a:ext uri="{FF2B5EF4-FFF2-40B4-BE49-F238E27FC236}">
                  <a16:creationId xmlns:a16="http://schemas.microsoft.com/office/drawing/2014/main" id="{81CF672B-9C6D-408A-87D7-79EE9B0062CA}"/>
                </a:ext>
              </a:extLst>
            </p:cNvPr>
            <p:cNvSpPr/>
            <p:nvPr/>
          </p:nvSpPr>
          <p:spPr>
            <a:xfrm>
              <a:off x="0" y="0"/>
              <a:ext cx="3130550" cy="1298633"/>
            </a:xfrm>
            <a:custGeom>
              <a:avLst/>
              <a:gdLst/>
              <a:ahLst/>
              <a:cxnLst/>
              <a:rect l="l" t="t" r="r" b="b"/>
              <a:pathLst>
                <a:path w="3130550" h="1298633">
                  <a:moveTo>
                    <a:pt x="0" y="552450"/>
                  </a:moveTo>
                  <a:lnTo>
                    <a:pt x="0" y="1298633"/>
                  </a:lnTo>
                  <a:lnTo>
                    <a:pt x="3130550" y="1298633"/>
                  </a:lnTo>
                  <a:lnTo>
                    <a:pt x="3130550" y="0"/>
                  </a:lnTo>
                  <a:close/>
                </a:path>
              </a:pathLst>
            </a:custGeom>
            <a:solidFill>
              <a:srgbClr val="5E853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 name="Shape 0">
            <a:extLst>
              <a:ext uri="{FF2B5EF4-FFF2-40B4-BE49-F238E27FC236}">
                <a16:creationId xmlns:a16="http://schemas.microsoft.com/office/drawing/2014/main" id="{F5BF8357-C731-DC90-600E-C91F13E4D005}"/>
              </a:ext>
            </a:extLst>
          </p:cNvPr>
          <p:cNvSpPr/>
          <p:nvPr/>
        </p:nvSpPr>
        <p:spPr>
          <a:xfrm>
            <a:off x="0" y="0"/>
            <a:ext cx="12191695" cy="777240"/>
          </a:xfrm>
          <a:prstGeom prst="rect">
            <a:avLst/>
          </a:prstGeom>
          <a:solidFill>
            <a:srgbClr val="2E7D32"/>
          </a:solidFill>
          <a:ln w="12700">
            <a:solidFill>
              <a:srgbClr val="1B5E20"/>
            </a:solidFill>
            <a:prstDash val="solid"/>
          </a:ln>
        </p:spPr>
        <p:txBody>
          <a:bodyPr/>
          <a:lstStyle/>
          <a:p>
            <a:endParaRPr lang="en-US"/>
          </a:p>
        </p:txBody>
      </p:sp>
      <p:sp>
        <p:nvSpPr>
          <p:cNvPr id="30" name="Text 1">
            <a:extLst>
              <a:ext uri="{FF2B5EF4-FFF2-40B4-BE49-F238E27FC236}">
                <a16:creationId xmlns:a16="http://schemas.microsoft.com/office/drawing/2014/main" id="{48D9E866-D2F2-BCB2-5FF2-CB6694757F16}"/>
              </a:ext>
            </a:extLst>
          </p:cNvPr>
          <p:cNvSpPr/>
          <p:nvPr/>
        </p:nvSpPr>
        <p:spPr>
          <a:xfrm>
            <a:off x="502920" y="91440"/>
            <a:ext cx="11185855" cy="310896"/>
          </a:xfrm>
          <a:prstGeom prst="rect">
            <a:avLst/>
          </a:prstGeom>
          <a:noFill/>
          <a:ln/>
        </p:spPr>
        <p:txBody>
          <a:bodyPr wrap="square" rtlCol="0" anchor="ctr"/>
          <a:lstStyle/>
          <a:p>
            <a:r>
              <a:rPr lang="en-US" sz="2800" b="1" dirty="0">
                <a:solidFill>
                  <a:srgbClr val="FFFFFF"/>
                </a:solidFill>
                <a:latin typeface="Calibri" pitchFamily="34" charset="0"/>
                <a:ea typeface="Calibri" pitchFamily="34" charset="-122"/>
                <a:cs typeface="Calibri" pitchFamily="34" charset="-120"/>
              </a:rPr>
              <a:t>3. Start the Investigation</a:t>
            </a:r>
            <a:endParaRPr lang="en-US" sz="2600" dirty="0"/>
          </a:p>
        </p:txBody>
      </p:sp>
      <p:sp>
        <p:nvSpPr>
          <p:cNvPr id="4" name="TextBox 6">
            <a:extLst>
              <a:ext uri="{FF2B5EF4-FFF2-40B4-BE49-F238E27FC236}">
                <a16:creationId xmlns:a16="http://schemas.microsoft.com/office/drawing/2014/main" id="{9D55458E-7535-C43D-2090-F1CF1A4FA25F}"/>
              </a:ext>
            </a:extLst>
          </p:cNvPr>
          <p:cNvSpPr txBox="1"/>
          <p:nvPr/>
        </p:nvSpPr>
        <p:spPr>
          <a:xfrm>
            <a:off x="1491946" y="5831971"/>
            <a:ext cx="3792495" cy="564257"/>
          </a:xfrm>
          <a:prstGeom prst="rect">
            <a:avLst/>
          </a:prstGeom>
        </p:spPr>
        <p:txBody>
          <a:bodyPr wrap="square" lIns="0" tIns="0" rIns="0" bIns="0" rtlCol="0" anchor="t">
            <a:spAutoFit/>
          </a:bodyPr>
          <a:lstStyle/>
          <a:p>
            <a:pPr marL="0" marR="0" lvl="0" indent="0" algn="ctr" defTabSz="914400" rtl="0" eaLnBrk="1" fontAlgn="auto" latinLnBrk="0" hangingPunct="1">
              <a:lnSpc>
                <a:spcPts val="441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143247"/>
                </a:solidFill>
                <a:effectLst/>
                <a:uLnTx/>
                <a:uFillTx/>
                <a:latin typeface="Arial" panose="020B0604020202020204" pitchFamily="34" charset="0"/>
                <a:cs typeface="Arial" panose="020B0604020202020204" pitchFamily="34" charset="0"/>
              </a:rPr>
              <a:t>Probe</a:t>
            </a:r>
            <a:r>
              <a:rPr kumimoji="0" lang="en-US" sz="4200" b="1" i="0" u="none" strike="noStrike" kern="1200" cap="none" spc="0" normalizeH="0" baseline="0" noProof="0" dirty="0">
                <a:ln>
                  <a:noFill/>
                </a:ln>
                <a:solidFill>
                  <a:srgbClr val="143247"/>
                </a:solidFill>
                <a:effectLst/>
                <a:uLnTx/>
                <a:uFillTx/>
                <a:latin typeface="Raleway"/>
                <a:ea typeface="+mn-ea"/>
                <a:cs typeface="+mn-cs"/>
              </a:rPr>
              <a:t> area</a:t>
            </a:r>
          </a:p>
        </p:txBody>
      </p:sp>
      <p:sp>
        <p:nvSpPr>
          <p:cNvPr id="5" name="TextBox 9">
            <a:extLst>
              <a:ext uri="{FF2B5EF4-FFF2-40B4-BE49-F238E27FC236}">
                <a16:creationId xmlns:a16="http://schemas.microsoft.com/office/drawing/2014/main" id="{69702AFB-A814-DB09-FDD7-A5542948B108}"/>
              </a:ext>
            </a:extLst>
          </p:cNvPr>
          <p:cNvSpPr txBox="1"/>
          <p:nvPr/>
        </p:nvSpPr>
        <p:spPr>
          <a:xfrm>
            <a:off x="6273467" y="5831971"/>
            <a:ext cx="5420513" cy="564257"/>
          </a:xfrm>
          <a:prstGeom prst="rect">
            <a:avLst/>
          </a:prstGeom>
        </p:spPr>
        <p:txBody>
          <a:bodyPr wrap="square" lIns="0" tIns="0" rIns="0" bIns="0" rtlCol="0" anchor="t">
            <a:spAutoFit/>
          </a:bodyPr>
          <a:lstStyle/>
          <a:p>
            <a:pPr marL="0" marR="0" lvl="0" indent="0" algn="ctr" defTabSz="914400" rtl="0" eaLnBrk="1" fontAlgn="auto" latinLnBrk="0" hangingPunct="1">
              <a:lnSpc>
                <a:spcPts val="4410"/>
              </a:lnSpc>
              <a:spcBef>
                <a:spcPts val="0"/>
              </a:spcBef>
              <a:spcAft>
                <a:spcPts val="0"/>
              </a:spcAft>
              <a:buClrTx/>
              <a:buSzTx/>
              <a:buFontTx/>
              <a:buNone/>
              <a:tabLst/>
              <a:defRPr/>
            </a:pPr>
            <a:r>
              <a:rPr lang="en-US" sz="4200" b="1" dirty="0">
                <a:solidFill>
                  <a:srgbClr val="143247"/>
                </a:solidFill>
                <a:latin typeface="Arial" panose="020B0604020202020204" pitchFamily="34" charset="0"/>
                <a:cs typeface="Arial" panose="020B0604020202020204" pitchFamily="34" charset="0"/>
              </a:rPr>
              <a:t>Septic</a:t>
            </a:r>
            <a:r>
              <a:rPr lang="en-US" sz="4200" b="1" dirty="0">
                <a:solidFill>
                  <a:srgbClr val="143247"/>
                </a:solidFill>
                <a:latin typeface="Raleway"/>
              </a:rPr>
              <a:t> Tank  &amp; D-box</a:t>
            </a:r>
            <a:endParaRPr kumimoji="0" lang="en-US" sz="4200" b="1" i="0" u="none" strike="noStrike" kern="1200" cap="none" spc="0" normalizeH="0" baseline="0" noProof="0" dirty="0">
              <a:ln>
                <a:noFill/>
              </a:ln>
              <a:solidFill>
                <a:srgbClr val="143247"/>
              </a:solidFill>
              <a:effectLst/>
              <a:uLnTx/>
              <a:uFillTx/>
              <a:latin typeface="Raleway"/>
              <a:ea typeface="+mn-ea"/>
              <a:cs typeface="+mn-cs"/>
            </a:endParaRPr>
          </a:p>
        </p:txBody>
      </p:sp>
      <p:pic>
        <p:nvPicPr>
          <p:cNvPr id="8" name="Content Placeholder 5">
            <a:extLst>
              <a:ext uri="{FF2B5EF4-FFF2-40B4-BE49-F238E27FC236}">
                <a16:creationId xmlns:a16="http://schemas.microsoft.com/office/drawing/2014/main" id="{F1B31B5F-9B9E-22FE-9DBB-24BDC6D81CB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170" t="19671"/>
          <a:stretch/>
        </p:blipFill>
        <p:spPr>
          <a:xfrm rot="5400000">
            <a:off x="1029096" y="1544163"/>
            <a:ext cx="4718196" cy="3516708"/>
          </a:xfrm>
          <a:prstGeom prst="rect">
            <a:avLst/>
          </a:prstGeom>
        </p:spPr>
      </p:pic>
      <p:pic>
        <p:nvPicPr>
          <p:cNvPr id="9" name="Content Placeholder 7">
            <a:extLst>
              <a:ext uri="{FF2B5EF4-FFF2-40B4-BE49-F238E27FC236}">
                <a16:creationId xmlns:a16="http://schemas.microsoft.com/office/drawing/2014/main" id="{085B52CE-D117-324B-DBD7-769A7C4006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651160" y="1588620"/>
            <a:ext cx="4718195" cy="3538646"/>
          </a:xfrm>
          <a:prstGeom prst="rect">
            <a:avLst/>
          </a:prstGeom>
        </p:spPr>
      </p:pic>
    </p:spTree>
    <p:extLst>
      <p:ext uri="{BB962C8B-B14F-4D97-AF65-F5344CB8AC3E}">
        <p14:creationId xmlns:p14="http://schemas.microsoft.com/office/powerpoint/2010/main" val="20164655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61ABB-E620-35DD-FA05-40C73F2BDD2E}"/>
            </a:ext>
          </a:extLst>
        </p:cNvPr>
        <p:cNvGrpSpPr/>
        <p:nvPr/>
      </p:nvGrpSpPr>
      <p:grpSpPr>
        <a:xfrm>
          <a:off x="0" y="0"/>
          <a:ext cx="0" cy="0"/>
          <a:chOff x="0" y="0"/>
          <a:chExt cx="0" cy="0"/>
        </a:xfrm>
      </p:grpSpPr>
      <p:grpSp>
        <p:nvGrpSpPr>
          <p:cNvPr id="6" name="Group 11">
            <a:extLst>
              <a:ext uri="{FF2B5EF4-FFF2-40B4-BE49-F238E27FC236}">
                <a16:creationId xmlns:a16="http://schemas.microsoft.com/office/drawing/2014/main" id="{7324BB93-1DDB-D862-189F-D9DFD83A44D4}"/>
              </a:ext>
            </a:extLst>
          </p:cNvPr>
          <p:cNvGrpSpPr/>
          <p:nvPr/>
        </p:nvGrpSpPr>
        <p:grpSpPr>
          <a:xfrm rot="-10800000">
            <a:off x="-1" y="0"/>
            <a:ext cx="12191695" cy="3993517"/>
            <a:chOff x="0" y="0"/>
            <a:chExt cx="3130550" cy="1298633"/>
          </a:xfrm>
        </p:grpSpPr>
        <p:sp>
          <p:nvSpPr>
            <p:cNvPr id="7" name="Freeform 12">
              <a:extLst>
                <a:ext uri="{FF2B5EF4-FFF2-40B4-BE49-F238E27FC236}">
                  <a16:creationId xmlns:a16="http://schemas.microsoft.com/office/drawing/2014/main" id="{FE421C8A-CE9E-A70C-EAE3-D227DAA877FE}"/>
                </a:ext>
              </a:extLst>
            </p:cNvPr>
            <p:cNvSpPr/>
            <p:nvPr/>
          </p:nvSpPr>
          <p:spPr>
            <a:xfrm>
              <a:off x="0" y="0"/>
              <a:ext cx="3130550" cy="1298633"/>
            </a:xfrm>
            <a:custGeom>
              <a:avLst/>
              <a:gdLst/>
              <a:ahLst/>
              <a:cxnLst/>
              <a:rect l="l" t="t" r="r" b="b"/>
              <a:pathLst>
                <a:path w="3130550" h="1298633">
                  <a:moveTo>
                    <a:pt x="0" y="552450"/>
                  </a:moveTo>
                  <a:lnTo>
                    <a:pt x="0" y="1298633"/>
                  </a:lnTo>
                  <a:lnTo>
                    <a:pt x="3130550" y="1298633"/>
                  </a:lnTo>
                  <a:lnTo>
                    <a:pt x="3130550" y="0"/>
                  </a:lnTo>
                  <a:close/>
                </a:path>
              </a:pathLst>
            </a:custGeom>
            <a:solidFill>
              <a:srgbClr val="5E853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 name="Shape 0">
            <a:extLst>
              <a:ext uri="{FF2B5EF4-FFF2-40B4-BE49-F238E27FC236}">
                <a16:creationId xmlns:a16="http://schemas.microsoft.com/office/drawing/2014/main" id="{6D8CD1E9-4868-F6F8-8FB8-E36E9F467BCF}"/>
              </a:ext>
            </a:extLst>
          </p:cNvPr>
          <p:cNvSpPr/>
          <p:nvPr/>
        </p:nvSpPr>
        <p:spPr>
          <a:xfrm>
            <a:off x="0" y="0"/>
            <a:ext cx="12191695" cy="777240"/>
          </a:xfrm>
          <a:prstGeom prst="rect">
            <a:avLst/>
          </a:prstGeom>
          <a:solidFill>
            <a:srgbClr val="2E7D32"/>
          </a:solidFill>
          <a:ln w="12700">
            <a:solidFill>
              <a:srgbClr val="1B5E20"/>
            </a:solidFill>
            <a:prstDash val="solid"/>
          </a:ln>
        </p:spPr>
        <p:txBody>
          <a:bodyPr/>
          <a:lstStyle/>
          <a:p>
            <a:endParaRPr lang="en-US"/>
          </a:p>
        </p:txBody>
      </p:sp>
      <p:sp>
        <p:nvSpPr>
          <p:cNvPr id="30" name="Text 1">
            <a:extLst>
              <a:ext uri="{FF2B5EF4-FFF2-40B4-BE49-F238E27FC236}">
                <a16:creationId xmlns:a16="http://schemas.microsoft.com/office/drawing/2014/main" id="{D12D501B-EBC5-9362-5A19-BC9A3C83B4D6}"/>
              </a:ext>
            </a:extLst>
          </p:cNvPr>
          <p:cNvSpPr/>
          <p:nvPr/>
        </p:nvSpPr>
        <p:spPr>
          <a:xfrm>
            <a:off x="502920" y="91440"/>
            <a:ext cx="11185855" cy="310896"/>
          </a:xfrm>
          <a:prstGeom prst="rect">
            <a:avLst/>
          </a:prstGeom>
          <a:noFill/>
          <a:ln/>
        </p:spPr>
        <p:txBody>
          <a:bodyPr wrap="square" rtlCol="0" anchor="ctr"/>
          <a:lstStyle/>
          <a:p>
            <a:r>
              <a:rPr lang="en-US" sz="2800" b="1" dirty="0">
                <a:solidFill>
                  <a:srgbClr val="FFFFFF"/>
                </a:solidFill>
                <a:latin typeface="Calibri" pitchFamily="34" charset="0"/>
                <a:ea typeface="Calibri" pitchFamily="34" charset="-122"/>
                <a:cs typeface="Calibri" pitchFamily="34" charset="-120"/>
              </a:rPr>
              <a:t>3. Start the Investigation</a:t>
            </a:r>
            <a:endParaRPr lang="en-US" sz="2600" dirty="0"/>
          </a:p>
        </p:txBody>
      </p:sp>
      <p:sp>
        <p:nvSpPr>
          <p:cNvPr id="4" name="TextBox 6">
            <a:extLst>
              <a:ext uri="{FF2B5EF4-FFF2-40B4-BE49-F238E27FC236}">
                <a16:creationId xmlns:a16="http://schemas.microsoft.com/office/drawing/2014/main" id="{9C15CD66-1C83-2268-50AB-F5329DCE8EAB}"/>
              </a:ext>
            </a:extLst>
          </p:cNvPr>
          <p:cNvSpPr txBox="1"/>
          <p:nvPr/>
        </p:nvSpPr>
        <p:spPr>
          <a:xfrm>
            <a:off x="1524424" y="4985585"/>
            <a:ext cx="3792495" cy="1128514"/>
          </a:xfrm>
          <a:prstGeom prst="rect">
            <a:avLst/>
          </a:prstGeom>
        </p:spPr>
        <p:txBody>
          <a:bodyPr wrap="square" lIns="0" tIns="0" rIns="0" bIns="0" rtlCol="0" anchor="t">
            <a:spAutoFit/>
          </a:bodyPr>
          <a:lstStyle/>
          <a:p>
            <a:pPr marL="0" marR="0" lvl="0" indent="0" algn="ctr" defTabSz="914400" rtl="0" eaLnBrk="1" fontAlgn="auto" latinLnBrk="0" hangingPunct="1">
              <a:lnSpc>
                <a:spcPts val="441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143247"/>
                </a:solidFill>
                <a:effectLst/>
                <a:uLnTx/>
                <a:uFillTx/>
                <a:latin typeface="Arial" panose="020B0604020202020204" pitchFamily="34" charset="0"/>
                <a:cs typeface="Arial" panose="020B0604020202020204" pitchFamily="34" charset="0"/>
              </a:rPr>
              <a:t>Septic Tank Condition</a:t>
            </a:r>
            <a:endParaRPr kumimoji="0" lang="en-US" sz="4200" b="1" i="0" u="none" strike="noStrike" kern="1200" cap="none" spc="0" normalizeH="0" baseline="0" noProof="0" dirty="0">
              <a:ln>
                <a:noFill/>
              </a:ln>
              <a:solidFill>
                <a:srgbClr val="143247"/>
              </a:solidFill>
              <a:effectLst/>
              <a:uLnTx/>
              <a:uFillTx/>
              <a:latin typeface="Raleway"/>
              <a:ea typeface="+mn-ea"/>
              <a:cs typeface="+mn-cs"/>
            </a:endParaRPr>
          </a:p>
        </p:txBody>
      </p:sp>
      <p:sp>
        <p:nvSpPr>
          <p:cNvPr id="5" name="TextBox 9">
            <a:extLst>
              <a:ext uri="{FF2B5EF4-FFF2-40B4-BE49-F238E27FC236}">
                <a16:creationId xmlns:a16="http://schemas.microsoft.com/office/drawing/2014/main" id="{72BB0F65-051D-F02D-E1CB-142BDCA0BE8E}"/>
              </a:ext>
            </a:extLst>
          </p:cNvPr>
          <p:cNvSpPr txBox="1"/>
          <p:nvPr/>
        </p:nvSpPr>
        <p:spPr>
          <a:xfrm>
            <a:off x="6273467" y="5831971"/>
            <a:ext cx="5420513" cy="564257"/>
          </a:xfrm>
          <a:prstGeom prst="rect">
            <a:avLst/>
          </a:prstGeom>
        </p:spPr>
        <p:txBody>
          <a:bodyPr wrap="square" lIns="0" tIns="0" rIns="0" bIns="0" rtlCol="0" anchor="t">
            <a:spAutoFit/>
          </a:bodyPr>
          <a:lstStyle/>
          <a:p>
            <a:pPr marL="0" marR="0" lvl="0" indent="0" algn="ctr" defTabSz="914400" rtl="0" eaLnBrk="1" fontAlgn="auto" latinLnBrk="0" hangingPunct="1">
              <a:lnSpc>
                <a:spcPts val="4410"/>
              </a:lnSpc>
              <a:spcBef>
                <a:spcPts val="0"/>
              </a:spcBef>
              <a:spcAft>
                <a:spcPts val="0"/>
              </a:spcAft>
              <a:buClrTx/>
              <a:buSzTx/>
              <a:buFontTx/>
              <a:buNone/>
              <a:tabLst/>
              <a:defRPr/>
            </a:pPr>
            <a:r>
              <a:rPr lang="en-US" sz="4200" b="1" dirty="0">
                <a:solidFill>
                  <a:srgbClr val="143247"/>
                </a:solidFill>
                <a:latin typeface="Arial" panose="020B0604020202020204" pitchFamily="34" charset="0"/>
                <a:cs typeface="Arial" panose="020B0604020202020204" pitchFamily="34" charset="0"/>
              </a:rPr>
              <a:t>Effluent Filter</a:t>
            </a:r>
            <a:endParaRPr kumimoji="0" lang="en-US" sz="4200" b="1" i="0" u="none" strike="noStrike" kern="1200" cap="none" spc="0" normalizeH="0" baseline="0" noProof="0" dirty="0">
              <a:ln>
                <a:noFill/>
              </a:ln>
              <a:solidFill>
                <a:srgbClr val="143247"/>
              </a:solidFill>
              <a:effectLst/>
              <a:uLnTx/>
              <a:uFillTx/>
              <a:latin typeface="Raleway"/>
              <a:ea typeface="+mn-ea"/>
              <a:cs typeface="+mn-cs"/>
            </a:endParaRPr>
          </a:p>
        </p:txBody>
      </p:sp>
      <p:pic>
        <p:nvPicPr>
          <p:cNvPr id="3" name="Content Placeholder 6">
            <a:extLst>
              <a:ext uri="{FF2B5EF4-FFF2-40B4-BE49-F238E27FC236}">
                <a16:creationId xmlns:a16="http://schemas.microsoft.com/office/drawing/2014/main" id="{1A8A171F-B7A7-2D8A-2F73-A505331D92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502920" y="1720450"/>
            <a:ext cx="5835506" cy="2836704"/>
          </a:xfrm>
          <a:prstGeom prst="rect">
            <a:avLst/>
          </a:prstGeom>
        </p:spPr>
      </p:pic>
      <p:pic>
        <p:nvPicPr>
          <p:cNvPr id="8" name="Picture 7">
            <a:extLst>
              <a:ext uri="{FF2B5EF4-FFF2-40B4-BE49-F238E27FC236}">
                <a16:creationId xmlns:a16="http://schemas.microsoft.com/office/drawing/2014/main" id="{0BDFA542-0038-3134-74F0-204F4FE52C47}"/>
              </a:ext>
            </a:extLst>
          </p:cNvPr>
          <p:cNvPicPr>
            <a:picLocks noChangeAspect="1"/>
          </p:cNvPicPr>
          <p:nvPr/>
        </p:nvPicPr>
        <p:blipFill>
          <a:blip r:embed="rId4"/>
          <a:stretch>
            <a:fillRect/>
          </a:stretch>
        </p:blipFill>
        <p:spPr>
          <a:xfrm>
            <a:off x="7848495" y="932574"/>
            <a:ext cx="2270456" cy="4669083"/>
          </a:xfrm>
          <a:prstGeom prst="rect">
            <a:avLst/>
          </a:prstGeom>
        </p:spPr>
      </p:pic>
    </p:spTree>
    <p:extLst>
      <p:ext uri="{BB962C8B-B14F-4D97-AF65-F5344CB8AC3E}">
        <p14:creationId xmlns:p14="http://schemas.microsoft.com/office/powerpoint/2010/main" val="79864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name="Slide 3">
    <p:spTree>
      <p:nvGrpSpPr>
        <p:cNvPr id="1" name=""/>
        <p:cNvGrpSpPr/>
        <p:nvPr/>
      </p:nvGrpSpPr>
      <p:grpSpPr>
        <a:xfrm>
          <a:off x="0" y="0"/>
          <a:ext cx="0" cy="0"/>
          <a:chOff x="0" y="0"/>
          <a:chExt cx="0" cy="0"/>
        </a:xfrm>
      </p:grpSpPr>
      <p:sp>
        <p:nvSpPr>
          <p:cNvPr id="2" name="Shape 0"/>
          <p:cNvSpPr/>
          <p:nvPr/>
        </p:nvSpPr>
        <p:spPr>
          <a:xfrm>
            <a:off x="0" y="0"/>
            <a:ext cx="12191695" cy="777240"/>
          </a:xfrm>
          <a:prstGeom prst="rect">
            <a:avLst/>
          </a:prstGeom>
          <a:solidFill>
            <a:srgbClr val="1B5E20"/>
          </a:solidFill>
          <a:ln w="12700">
            <a:solidFill>
              <a:srgbClr val="1B5E20"/>
            </a:solidFill>
            <a:prstDash val="solid"/>
          </a:ln>
        </p:spPr>
        <p:txBody>
          <a:bodyPr/>
          <a:lstStyle/>
          <a:p>
            <a:endParaRPr lang="en-US" dirty="0"/>
          </a:p>
        </p:txBody>
      </p:sp>
      <p:sp>
        <p:nvSpPr>
          <p:cNvPr id="3" name="Text 1"/>
          <p:cNvSpPr/>
          <p:nvPr/>
        </p:nvSpPr>
        <p:spPr>
          <a:xfrm>
            <a:off x="502920" y="91440"/>
            <a:ext cx="11185855" cy="310896"/>
          </a:xfrm>
          <a:prstGeom prst="rect">
            <a:avLst/>
          </a:prstGeom>
          <a:noFill/>
          <a:ln/>
        </p:spPr>
        <p:txBody>
          <a:bodyPr wrap="square" rtlCol="0" anchor="ctr"/>
          <a:lstStyle/>
          <a:p>
            <a:pPr marL="0" indent="0">
              <a:buNone/>
            </a:pPr>
            <a:r>
              <a:rPr lang="en-US" sz="2600" b="1" dirty="0">
                <a:solidFill>
                  <a:srgbClr val="FFFFFF"/>
                </a:solidFill>
                <a:latin typeface="Calibri" pitchFamily="34" charset="0"/>
                <a:ea typeface="Calibri" pitchFamily="34" charset="-122"/>
                <a:cs typeface="Calibri" pitchFamily="34" charset="-120"/>
              </a:rPr>
              <a:t>STA refresher</a:t>
            </a:r>
            <a:endParaRPr lang="en-US" sz="2600" dirty="0"/>
          </a:p>
        </p:txBody>
      </p:sp>
      <p:sp>
        <p:nvSpPr>
          <p:cNvPr id="5" name="Text 3"/>
          <p:cNvSpPr/>
          <p:nvPr/>
        </p:nvSpPr>
        <p:spPr>
          <a:xfrm>
            <a:off x="323559" y="1067971"/>
            <a:ext cx="5760720" cy="365760"/>
          </a:xfrm>
          <a:prstGeom prst="rect">
            <a:avLst/>
          </a:prstGeom>
          <a:noFill/>
          <a:ln/>
        </p:spPr>
        <p:txBody>
          <a:bodyPr wrap="square" rtlCol="0" anchor="ctr"/>
          <a:lstStyle/>
          <a:p>
            <a:pPr marL="0" indent="0">
              <a:buNone/>
            </a:pPr>
            <a:r>
              <a:rPr lang="en-US" sz="2800" b="1" dirty="0">
                <a:solidFill>
                  <a:srgbClr val="111827"/>
                </a:solidFill>
                <a:latin typeface="Calibri" pitchFamily="34" charset="0"/>
                <a:ea typeface="Calibri" pitchFamily="34" charset="-122"/>
                <a:cs typeface="Calibri" pitchFamily="34" charset="-120"/>
              </a:rPr>
              <a:t>Soil Treatment Area (STA):</a:t>
            </a:r>
            <a:endParaRPr lang="en-US" sz="2800" dirty="0"/>
          </a:p>
        </p:txBody>
      </p:sp>
      <p:sp>
        <p:nvSpPr>
          <p:cNvPr id="6" name="Text 4"/>
          <p:cNvSpPr/>
          <p:nvPr/>
        </p:nvSpPr>
        <p:spPr>
          <a:xfrm>
            <a:off x="502921" y="1234440"/>
            <a:ext cx="11478064" cy="868680"/>
          </a:xfrm>
          <a:prstGeom prst="rect">
            <a:avLst/>
          </a:prstGeom>
          <a:noFill/>
          <a:ln/>
        </p:spPr>
        <p:txBody>
          <a:bodyPr wrap="square" rtlCol="0" anchor="ctr"/>
          <a:lstStyle/>
          <a:p>
            <a:pPr marL="0" indent="0">
              <a:lnSpc>
                <a:spcPct val="120000"/>
              </a:lnSpc>
              <a:buNone/>
            </a:pPr>
            <a:r>
              <a:rPr lang="en-US" sz="2400" dirty="0">
                <a:solidFill>
                  <a:srgbClr val="374151"/>
                </a:solidFill>
                <a:latin typeface="Calibri" pitchFamily="34" charset="0"/>
                <a:ea typeface="Calibri" pitchFamily="34" charset="-122"/>
                <a:cs typeface="Calibri" pitchFamily="34" charset="-120"/>
              </a:rPr>
              <a:t>Where effluent is applied to soil for final treatment &amp; dispersal (trenches, beds, mounds)</a:t>
            </a:r>
            <a:endParaRPr lang="en-US" sz="2400" dirty="0"/>
          </a:p>
        </p:txBody>
      </p:sp>
      <p:sp>
        <p:nvSpPr>
          <p:cNvPr id="7" name="Shape 5"/>
          <p:cNvSpPr/>
          <p:nvPr/>
        </p:nvSpPr>
        <p:spPr>
          <a:xfrm>
            <a:off x="640080" y="2148840"/>
            <a:ext cx="5760720" cy="3611880"/>
          </a:xfrm>
          <a:prstGeom prst="roundRect">
            <a:avLst/>
          </a:prstGeom>
          <a:solidFill>
            <a:srgbClr val="FFFFFF"/>
          </a:solidFill>
          <a:ln w="12700">
            <a:solidFill>
              <a:srgbClr val="E5E7EB"/>
            </a:solidFill>
            <a:prstDash val="solid"/>
          </a:ln>
        </p:spPr>
        <p:txBody>
          <a:bodyPr/>
          <a:lstStyle/>
          <a:p>
            <a:endParaRPr lang="en-US" dirty="0"/>
          </a:p>
        </p:txBody>
      </p:sp>
      <p:sp>
        <p:nvSpPr>
          <p:cNvPr id="8" name="Text 6"/>
          <p:cNvSpPr/>
          <p:nvPr/>
        </p:nvSpPr>
        <p:spPr>
          <a:xfrm>
            <a:off x="868680" y="2331720"/>
            <a:ext cx="5394960" cy="274320"/>
          </a:xfrm>
          <a:prstGeom prst="rect">
            <a:avLst/>
          </a:prstGeom>
          <a:noFill/>
          <a:ln/>
        </p:spPr>
        <p:txBody>
          <a:bodyPr wrap="square" rtlCol="0" anchor="ctr"/>
          <a:lstStyle/>
          <a:p>
            <a:pPr marL="0" indent="0">
              <a:buNone/>
            </a:pPr>
            <a:r>
              <a:rPr lang="en-US" sz="3200" b="1" dirty="0">
                <a:solidFill>
                  <a:srgbClr val="111827"/>
                </a:solidFill>
                <a:latin typeface="Calibri" pitchFamily="34" charset="0"/>
                <a:ea typeface="Calibri" pitchFamily="34" charset="-122"/>
                <a:cs typeface="Calibri" pitchFamily="34" charset="-120"/>
              </a:rPr>
              <a:t>Key functions</a:t>
            </a:r>
            <a:endParaRPr lang="en-US" sz="3200" dirty="0"/>
          </a:p>
        </p:txBody>
      </p:sp>
      <p:sp>
        <p:nvSpPr>
          <p:cNvPr id="9" name="Text 7"/>
          <p:cNvSpPr/>
          <p:nvPr/>
        </p:nvSpPr>
        <p:spPr>
          <a:xfrm>
            <a:off x="640080" y="2874497"/>
            <a:ext cx="5760720" cy="1908517"/>
          </a:xfrm>
          <a:prstGeom prst="rect">
            <a:avLst/>
          </a:prstGeom>
          <a:noFill/>
          <a:ln/>
        </p:spPr>
        <p:txBody>
          <a:bodyPr wrap="square" rtlCol="0" anchor="t"/>
          <a:lstStyle/>
          <a:p>
            <a:pPr marL="177800" indent="-177800">
              <a:lnSpc>
                <a:spcPct val="115000"/>
              </a:lnSpc>
              <a:buSzPct val="100000"/>
              <a:buChar char="•"/>
            </a:pPr>
            <a:r>
              <a:rPr lang="en-US" sz="2000" dirty="0">
                <a:solidFill>
                  <a:srgbClr val="374151"/>
                </a:solidFill>
                <a:latin typeface="Calibri" pitchFamily="34" charset="0"/>
                <a:ea typeface="Calibri" pitchFamily="34" charset="-122"/>
                <a:cs typeface="Calibri" pitchFamily="34" charset="-120"/>
              </a:rPr>
              <a:t>Final treatment stage of wastewater</a:t>
            </a:r>
          </a:p>
          <a:p>
            <a:pPr marL="177800" indent="-177800">
              <a:lnSpc>
                <a:spcPct val="115000"/>
              </a:lnSpc>
              <a:buSzPct val="100000"/>
              <a:buChar char="•"/>
            </a:pPr>
            <a:endParaRPr lang="en-US" sz="2000" dirty="0">
              <a:solidFill>
                <a:srgbClr val="374151"/>
              </a:solidFill>
              <a:latin typeface="Calibri" pitchFamily="34" charset="0"/>
              <a:ea typeface="Calibri" pitchFamily="34" charset="-122"/>
              <a:cs typeface="Calibri" pitchFamily="34" charset="-120"/>
            </a:endParaRPr>
          </a:p>
          <a:p>
            <a:pPr marL="177800" indent="-177800">
              <a:lnSpc>
                <a:spcPct val="115000"/>
              </a:lnSpc>
              <a:buSzPct val="100000"/>
              <a:buChar char="•"/>
            </a:pPr>
            <a:r>
              <a:rPr lang="en-US" sz="2000" dirty="0">
                <a:solidFill>
                  <a:srgbClr val="374151"/>
                </a:solidFill>
                <a:latin typeface="Calibri" pitchFamily="34" charset="0"/>
                <a:ea typeface="Calibri" pitchFamily="34" charset="-122"/>
                <a:cs typeface="Calibri" pitchFamily="34" charset="-120"/>
              </a:rPr>
              <a:t>Reduction of solids: nutrients/organics &amp; pathogens</a:t>
            </a:r>
          </a:p>
          <a:p>
            <a:pPr marL="177800" indent="-177800">
              <a:lnSpc>
                <a:spcPct val="115000"/>
              </a:lnSpc>
              <a:buSzPct val="100000"/>
              <a:buChar char="•"/>
            </a:pPr>
            <a:endParaRPr lang="en-US" sz="2000" dirty="0">
              <a:solidFill>
                <a:srgbClr val="374151"/>
              </a:solidFill>
              <a:latin typeface="Calibri" pitchFamily="34" charset="0"/>
              <a:ea typeface="Calibri" pitchFamily="34" charset="-122"/>
              <a:cs typeface="Calibri" pitchFamily="34" charset="-120"/>
            </a:endParaRPr>
          </a:p>
          <a:p>
            <a:pPr marL="177800" indent="-177800">
              <a:lnSpc>
                <a:spcPct val="115000"/>
              </a:lnSpc>
              <a:buSzPct val="100000"/>
              <a:buChar char="•"/>
            </a:pPr>
            <a:r>
              <a:rPr lang="en-US" sz="2000" dirty="0">
                <a:solidFill>
                  <a:srgbClr val="374151"/>
                </a:solidFill>
                <a:latin typeface="Calibri" pitchFamily="34" charset="0"/>
                <a:ea typeface="Calibri" pitchFamily="34" charset="-122"/>
                <a:cs typeface="Calibri" pitchFamily="34" charset="-120"/>
              </a:rPr>
              <a:t>Dispersal of wastewater</a:t>
            </a:r>
            <a:endParaRPr lang="en-US" sz="2000" dirty="0"/>
          </a:p>
          <a:p>
            <a:pPr marL="177800" indent="-177800">
              <a:lnSpc>
                <a:spcPct val="115000"/>
              </a:lnSpc>
              <a:buSzPct val="100000"/>
              <a:buChar char="•"/>
            </a:pPr>
            <a:endParaRPr lang="en-US" sz="2000" dirty="0">
              <a:solidFill>
                <a:srgbClr val="374151"/>
              </a:solidFill>
              <a:latin typeface="Calibri" pitchFamily="34" charset="0"/>
              <a:ea typeface="Calibri" pitchFamily="34" charset="-122"/>
              <a:cs typeface="Calibri" pitchFamily="34" charset="-120"/>
            </a:endParaRPr>
          </a:p>
          <a:p>
            <a:pPr marL="177800" indent="-177800">
              <a:lnSpc>
                <a:spcPct val="115000"/>
              </a:lnSpc>
              <a:buSzPct val="100000"/>
              <a:buChar char="•"/>
            </a:pPr>
            <a:r>
              <a:rPr lang="en-US" sz="2000" dirty="0">
                <a:solidFill>
                  <a:srgbClr val="374151"/>
                </a:solidFill>
                <a:latin typeface="Calibri" pitchFamily="34" charset="0"/>
                <a:ea typeface="Calibri" pitchFamily="34" charset="-122"/>
                <a:cs typeface="Calibri" pitchFamily="34" charset="-120"/>
              </a:rPr>
              <a:t>Protect groundwater/surface water &amp; public health</a:t>
            </a:r>
            <a:endParaRPr lang="en-US" sz="2000" dirty="0"/>
          </a:p>
        </p:txBody>
      </p:sp>
      <p:sp>
        <p:nvSpPr>
          <p:cNvPr id="12" name="Text 9"/>
          <p:cNvSpPr/>
          <p:nvPr/>
        </p:nvSpPr>
        <p:spPr>
          <a:xfrm>
            <a:off x="6903720" y="5806440"/>
            <a:ext cx="4526280" cy="365760"/>
          </a:xfrm>
          <a:prstGeom prst="rect">
            <a:avLst/>
          </a:prstGeom>
          <a:noFill/>
          <a:ln/>
        </p:spPr>
        <p:txBody>
          <a:bodyPr wrap="square" rtlCol="0" anchor="ctr"/>
          <a:lstStyle/>
          <a:p>
            <a:pPr marL="0" indent="0">
              <a:buNone/>
            </a:pPr>
            <a:r>
              <a:rPr lang="en-US" sz="1200" dirty="0">
                <a:solidFill>
                  <a:srgbClr val="FFFFFF"/>
                </a:solidFill>
                <a:latin typeface="Calibri" pitchFamily="34" charset="0"/>
                <a:ea typeface="Calibri" pitchFamily="34" charset="-122"/>
                <a:cs typeface="Calibri" pitchFamily="34" charset="-120"/>
              </a:rPr>
              <a:t>Typical gravity system (for reference)</a:t>
            </a:r>
            <a:endParaRPr lang="en-US" sz="1200" dirty="0"/>
          </a:p>
        </p:txBody>
      </p:sp>
      <p:pic>
        <p:nvPicPr>
          <p:cNvPr id="2050" name="5774CF3D-EEB9-46B8-BB33-3318573BAFA4" descr="GSF System Illustration CMYK.jpg">
            <a:extLst>
              <a:ext uri="{FF2B5EF4-FFF2-40B4-BE49-F238E27FC236}">
                <a16:creationId xmlns:a16="http://schemas.microsoft.com/office/drawing/2014/main" id="{BDAF163C-656D-43ED-C9AD-D8B07670CB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3720" y="2201171"/>
            <a:ext cx="4419600" cy="3497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2FD739-E83C-E243-6FF5-E5411DEC980F}"/>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17BC621E-33AF-58E8-726B-197A667D6F96}"/>
              </a:ext>
            </a:extLst>
          </p:cNvPr>
          <p:cNvSpPr/>
          <p:nvPr/>
        </p:nvSpPr>
        <p:spPr>
          <a:xfrm>
            <a:off x="0" y="0"/>
            <a:ext cx="12191695" cy="777240"/>
          </a:xfrm>
          <a:prstGeom prst="rect">
            <a:avLst/>
          </a:prstGeom>
          <a:solidFill>
            <a:srgbClr val="2E7D32"/>
          </a:solidFill>
          <a:ln w="12700">
            <a:solidFill>
              <a:srgbClr val="1B5E20"/>
            </a:solidFill>
            <a:prstDash val="solid"/>
          </a:ln>
        </p:spPr>
        <p:txBody>
          <a:bodyPr/>
          <a:lstStyle/>
          <a:p>
            <a:endParaRPr lang="en-US"/>
          </a:p>
        </p:txBody>
      </p:sp>
      <p:sp>
        <p:nvSpPr>
          <p:cNvPr id="30" name="Text 1">
            <a:extLst>
              <a:ext uri="{FF2B5EF4-FFF2-40B4-BE49-F238E27FC236}">
                <a16:creationId xmlns:a16="http://schemas.microsoft.com/office/drawing/2014/main" id="{B6117E06-A955-7F2D-2E0C-2E0ED22BC6C0}"/>
              </a:ext>
            </a:extLst>
          </p:cNvPr>
          <p:cNvSpPr/>
          <p:nvPr/>
        </p:nvSpPr>
        <p:spPr>
          <a:xfrm>
            <a:off x="502920" y="91440"/>
            <a:ext cx="11185855" cy="310896"/>
          </a:xfrm>
          <a:prstGeom prst="rect">
            <a:avLst/>
          </a:prstGeom>
          <a:noFill/>
          <a:ln/>
        </p:spPr>
        <p:txBody>
          <a:bodyPr wrap="square" rtlCol="0" anchor="ctr"/>
          <a:lstStyle/>
          <a:p>
            <a:r>
              <a:rPr lang="en-US" sz="2800" b="1" dirty="0">
                <a:solidFill>
                  <a:srgbClr val="FFFFFF"/>
                </a:solidFill>
                <a:latin typeface="Calibri" pitchFamily="34" charset="0"/>
                <a:ea typeface="Calibri" pitchFamily="34" charset="-122"/>
                <a:cs typeface="Calibri" pitchFamily="34" charset="-120"/>
              </a:rPr>
              <a:t>3. Start the Investigation</a:t>
            </a:r>
            <a:endParaRPr lang="en-US" sz="2600" dirty="0"/>
          </a:p>
        </p:txBody>
      </p:sp>
      <p:sp>
        <p:nvSpPr>
          <p:cNvPr id="3" name="Rectangle 4">
            <a:extLst>
              <a:ext uri="{FF2B5EF4-FFF2-40B4-BE49-F238E27FC236}">
                <a16:creationId xmlns:a16="http://schemas.microsoft.com/office/drawing/2014/main" id="{C11BE714-3C61-B3A6-6005-AE5B92E69428}"/>
              </a:ext>
            </a:extLst>
          </p:cNvPr>
          <p:cNvSpPr txBox="1">
            <a:spLocks noChangeArrowheads="1"/>
          </p:cNvSpPr>
          <p:nvPr/>
        </p:nvSpPr>
        <p:spPr bwMode="auto">
          <a:xfrm>
            <a:off x="502920" y="1443545"/>
            <a:ext cx="11185855" cy="4682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457200" lvl="1" indent="0">
              <a:spcAft>
                <a:spcPts val="1800"/>
              </a:spcAft>
              <a:buClr>
                <a:srgbClr val="3C6EB4"/>
              </a:buClr>
            </a:pPr>
            <a:r>
              <a:rPr lang="en-US" altLang="en-US" sz="2800" dirty="0">
                <a:latin typeface="Arial" charset="0"/>
              </a:rPr>
              <a:t>Septic Tank:</a:t>
            </a:r>
          </a:p>
          <a:p>
            <a:pPr lvl="1">
              <a:spcAft>
                <a:spcPts val="1800"/>
              </a:spcAft>
              <a:buClr>
                <a:srgbClr val="3C6EB4"/>
              </a:buClr>
              <a:buFontTx/>
              <a:buChar char="•"/>
            </a:pPr>
            <a:r>
              <a:rPr lang="en-US" altLang="en-US" sz="2800" dirty="0">
                <a:latin typeface="Arial" charset="0"/>
              </a:rPr>
              <a:t>Inspect Lids &amp; Risers </a:t>
            </a:r>
          </a:p>
          <a:p>
            <a:pPr lvl="1">
              <a:spcAft>
                <a:spcPts val="1800"/>
              </a:spcAft>
              <a:buClr>
                <a:srgbClr val="3C6EB4"/>
              </a:buClr>
              <a:buFontTx/>
              <a:buChar char="•"/>
            </a:pPr>
            <a:r>
              <a:rPr lang="en-US" altLang="en-US" sz="2800" dirty="0">
                <a:latin typeface="Arial" charset="0"/>
              </a:rPr>
              <a:t>Inspect Baffles &amp; Tees</a:t>
            </a:r>
          </a:p>
          <a:p>
            <a:pPr lvl="1">
              <a:spcAft>
                <a:spcPts val="1800"/>
              </a:spcAft>
              <a:buClr>
                <a:srgbClr val="3C6EB4"/>
              </a:buClr>
              <a:buFontTx/>
              <a:buChar char="•"/>
            </a:pPr>
            <a:r>
              <a:rPr lang="en-US" altLang="en-US" sz="2800" dirty="0">
                <a:latin typeface="Arial" charset="0"/>
              </a:rPr>
              <a:t>Check Effluent Filter</a:t>
            </a:r>
          </a:p>
          <a:p>
            <a:pPr lvl="1">
              <a:spcAft>
                <a:spcPts val="1800"/>
              </a:spcAft>
              <a:buClr>
                <a:srgbClr val="3C6EB4"/>
              </a:buClr>
              <a:buFontTx/>
              <a:buChar char="•"/>
            </a:pPr>
            <a:r>
              <a:rPr lang="en-US" altLang="en-US" sz="2800" dirty="0">
                <a:latin typeface="Arial" charset="0"/>
              </a:rPr>
              <a:t>Check liquid level</a:t>
            </a:r>
          </a:p>
          <a:p>
            <a:pPr lvl="1">
              <a:spcAft>
                <a:spcPts val="1800"/>
              </a:spcAft>
              <a:buClr>
                <a:srgbClr val="3C6EB4"/>
              </a:buClr>
              <a:buFontTx/>
              <a:buChar char="•"/>
            </a:pPr>
            <a:r>
              <a:rPr lang="en-US" altLang="en-US" sz="2800" dirty="0">
                <a:latin typeface="Arial" charset="0"/>
              </a:rPr>
              <a:t>Check for surface intrusion</a:t>
            </a:r>
          </a:p>
          <a:p>
            <a:pPr lvl="1">
              <a:spcAft>
                <a:spcPts val="1800"/>
              </a:spcAft>
              <a:buClr>
                <a:srgbClr val="3C6EB4"/>
              </a:buClr>
              <a:buFontTx/>
              <a:buChar char="•"/>
            </a:pPr>
            <a:r>
              <a:rPr lang="en-US" altLang="en-US" sz="2800" dirty="0">
                <a:latin typeface="Arial" charset="0"/>
              </a:rPr>
              <a:t>Pull Lab Samples</a:t>
            </a:r>
          </a:p>
        </p:txBody>
      </p:sp>
      <p:pic>
        <p:nvPicPr>
          <p:cNvPr id="4" name="Picture 3">
            <a:extLst>
              <a:ext uri="{FF2B5EF4-FFF2-40B4-BE49-F238E27FC236}">
                <a16:creationId xmlns:a16="http://schemas.microsoft.com/office/drawing/2014/main" id="{5357F15D-25BB-AE44-581A-A8E2279E01C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9428" y="921688"/>
            <a:ext cx="5444562" cy="30650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79882DC-06A5-F0F8-FAC1-257CE2C3C56F}"/>
              </a:ext>
            </a:extLst>
          </p:cNvPr>
          <p:cNvPicPr>
            <a:picLocks noChangeAspect="1"/>
          </p:cNvPicPr>
          <p:nvPr/>
        </p:nvPicPr>
        <p:blipFill>
          <a:blip r:embed="rId4"/>
          <a:stretch>
            <a:fillRect/>
          </a:stretch>
        </p:blipFill>
        <p:spPr>
          <a:xfrm rot="5400000">
            <a:off x="7603388" y="3052920"/>
            <a:ext cx="2270456" cy="4669083"/>
          </a:xfrm>
          <a:prstGeom prst="rect">
            <a:avLst/>
          </a:prstGeom>
        </p:spPr>
      </p:pic>
    </p:spTree>
    <p:extLst>
      <p:ext uri="{BB962C8B-B14F-4D97-AF65-F5344CB8AC3E}">
        <p14:creationId xmlns:p14="http://schemas.microsoft.com/office/powerpoint/2010/main" val="27347849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AFAAD-6ABE-9EBA-CD54-0775EC1E1605}"/>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544C0F3F-8B67-7F3C-F2C3-12890705E0DD}"/>
              </a:ext>
            </a:extLst>
          </p:cNvPr>
          <p:cNvSpPr/>
          <p:nvPr/>
        </p:nvSpPr>
        <p:spPr>
          <a:xfrm>
            <a:off x="0" y="0"/>
            <a:ext cx="12191695" cy="777240"/>
          </a:xfrm>
          <a:prstGeom prst="rect">
            <a:avLst/>
          </a:prstGeom>
          <a:solidFill>
            <a:srgbClr val="2E7D32"/>
          </a:solidFill>
          <a:ln w="12700">
            <a:solidFill>
              <a:srgbClr val="1B5E20"/>
            </a:solidFill>
            <a:prstDash val="solid"/>
          </a:ln>
        </p:spPr>
        <p:txBody>
          <a:bodyPr/>
          <a:lstStyle/>
          <a:p>
            <a:endParaRPr lang="en-US"/>
          </a:p>
        </p:txBody>
      </p:sp>
      <p:sp>
        <p:nvSpPr>
          <p:cNvPr id="30" name="Text 1">
            <a:extLst>
              <a:ext uri="{FF2B5EF4-FFF2-40B4-BE49-F238E27FC236}">
                <a16:creationId xmlns:a16="http://schemas.microsoft.com/office/drawing/2014/main" id="{31108CDA-EC91-8DCD-71E5-06C82FA5E408}"/>
              </a:ext>
            </a:extLst>
          </p:cNvPr>
          <p:cNvSpPr/>
          <p:nvPr/>
        </p:nvSpPr>
        <p:spPr>
          <a:xfrm>
            <a:off x="502920" y="91440"/>
            <a:ext cx="11185855" cy="310896"/>
          </a:xfrm>
          <a:prstGeom prst="rect">
            <a:avLst/>
          </a:prstGeom>
          <a:noFill/>
          <a:ln/>
        </p:spPr>
        <p:txBody>
          <a:bodyPr wrap="square" rtlCol="0" anchor="ctr"/>
          <a:lstStyle/>
          <a:p>
            <a:r>
              <a:rPr lang="en-US" sz="2800" b="1" dirty="0">
                <a:solidFill>
                  <a:srgbClr val="FFFFFF"/>
                </a:solidFill>
                <a:latin typeface="Calibri" pitchFamily="34" charset="0"/>
                <a:ea typeface="Calibri" pitchFamily="34" charset="-122"/>
                <a:cs typeface="Calibri" pitchFamily="34" charset="-120"/>
              </a:rPr>
              <a:t>3. Start the Investigation</a:t>
            </a:r>
            <a:endParaRPr lang="en-US" sz="2600" dirty="0"/>
          </a:p>
        </p:txBody>
      </p:sp>
      <p:sp>
        <p:nvSpPr>
          <p:cNvPr id="3" name="Rectangle 4">
            <a:extLst>
              <a:ext uri="{FF2B5EF4-FFF2-40B4-BE49-F238E27FC236}">
                <a16:creationId xmlns:a16="http://schemas.microsoft.com/office/drawing/2014/main" id="{9FA881E3-A51A-FCA2-9654-7EDCA59BF104}"/>
              </a:ext>
            </a:extLst>
          </p:cNvPr>
          <p:cNvSpPr txBox="1">
            <a:spLocks noChangeArrowheads="1"/>
          </p:cNvSpPr>
          <p:nvPr/>
        </p:nvSpPr>
        <p:spPr bwMode="auto">
          <a:xfrm>
            <a:off x="502920" y="1443545"/>
            <a:ext cx="4555217" cy="4919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457200" lvl="1" indent="0">
              <a:spcAft>
                <a:spcPts val="1800"/>
              </a:spcAft>
              <a:buClr>
                <a:srgbClr val="3C6EB4"/>
              </a:buClr>
            </a:pPr>
            <a:r>
              <a:rPr lang="en-US" altLang="en-US" sz="2800" dirty="0">
                <a:latin typeface="Arial" charset="0"/>
              </a:rPr>
              <a:t>Distribution Box:</a:t>
            </a:r>
          </a:p>
          <a:p>
            <a:pPr lvl="1">
              <a:spcAft>
                <a:spcPts val="1800"/>
              </a:spcAft>
              <a:buClr>
                <a:srgbClr val="3C6EB4"/>
              </a:buClr>
              <a:buFontTx/>
              <a:buChar char="•"/>
            </a:pPr>
            <a:r>
              <a:rPr lang="en-US" altLang="en-US" sz="2800" dirty="0">
                <a:latin typeface="Arial" charset="0"/>
              </a:rPr>
              <a:t>Check level</a:t>
            </a:r>
          </a:p>
          <a:p>
            <a:pPr lvl="1">
              <a:spcAft>
                <a:spcPts val="1800"/>
              </a:spcAft>
              <a:buClr>
                <a:srgbClr val="3C6EB4"/>
              </a:buClr>
              <a:buFontTx/>
              <a:buChar char="•"/>
            </a:pPr>
            <a:r>
              <a:rPr lang="en-US" altLang="en-US" sz="2800" dirty="0">
                <a:latin typeface="Arial" charset="0"/>
              </a:rPr>
              <a:t>Check speed levelers</a:t>
            </a:r>
          </a:p>
          <a:p>
            <a:pPr lvl="1">
              <a:spcAft>
                <a:spcPts val="1800"/>
              </a:spcAft>
              <a:buClr>
                <a:srgbClr val="3C6EB4"/>
              </a:buClr>
              <a:buFontTx/>
              <a:buChar char="•"/>
            </a:pPr>
            <a:r>
              <a:rPr lang="en-US" altLang="en-US" sz="2800" dirty="0">
                <a:latin typeface="Arial" charset="0"/>
              </a:rPr>
              <a:t>Determine if you have a flooded lateral(s)</a:t>
            </a:r>
          </a:p>
          <a:p>
            <a:pPr lvl="1">
              <a:spcAft>
                <a:spcPts val="1800"/>
              </a:spcAft>
              <a:buClr>
                <a:srgbClr val="3C6EB4"/>
              </a:buClr>
              <a:buFontTx/>
              <a:buChar char="•"/>
            </a:pPr>
            <a:r>
              <a:rPr lang="en-US" altLang="en-US" sz="2800" dirty="0">
                <a:latin typeface="Arial" charset="0"/>
              </a:rPr>
              <a:t>Pull Samples</a:t>
            </a:r>
          </a:p>
          <a:p>
            <a:pPr lvl="1">
              <a:spcAft>
                <a:spcPts val="1800"/>
              </a:spcAft>
              <a:buClr>
                <a:srgbClr val="3C6EB4"/>
              </a:buClr>
              <a:buFontTx/>
              <a:buChar char="•"/>
            </a:pPr>
            <a:r>
              <a:rPr lang="en-US" altLang="en-US" sz="2800" dirty="0">
                <a:latin typeface="Arial" charset="0"/>
              </a:rPr>
              <a:t>Entry point for Snake Camera</a:t>
            </a:r>
          </a:p>
          <a:p>
            <a:pPr lvl="1">
              <a:spcAft>
                <a:spcPts val="1800"/>
              </a:spcAft>
              <a:buClr>
                <a:srgbClr val="3C6EB4"/>
              </a:buClr>
              <a:buFontTx/>
              <a:buChar char="•"/>
            </a:pPr>
            <a:endParaRPr lang="en-US" altLang="en-US" sz="2800" dirty="0">
              <a:latin typeface="Arial" charset="0"/>
            </a:endParaRPr>
          </a:p>
          <a:p>
            <a:pPr lvl="1"/>
            <a:endParaRPr lang="en-US" altLang="en-US" sz="2000" dirty="0">
              <a:solidFill>
                <a:schemeClr val="tx2"/>
              </a:solidFill>
              <a:latin typeface="Arial" charset="0"/>
            </a:endParaRPr>
          </a:p>
          <a:p>
            <a:endParaRPr lang="en-US" altLang="en-US" sz="2000" dirty="0">
              <a:solidFill>
                <a:schemeClr val="tx2"/>
              </a:solidFill>
              <a:latin typeface="Arial" charset="0"/>
            </a:endParaRPr>
          </a:p>
        </p:txBody>
      </p:sp>
      <p:pic>
        <p:nvPicPr>
          <p:cNvPr id="4" name="Picture 3">
            <a:extLst>
              <a:ext uri="{FF2B5EF4-FFF2-40B4-BE49-F238E27FC236}">
                <a16:creationId xmlns:a16="http://schemas.microsoft.com/office/drawing/2014/main" id="{B83A2021-6423-E8F7-BE21-0AB24D3773F6}"/>
              </a:ext>
            </a:extLst>
          </p:cNvPr>
          <p:cNvPicPr>
            <a:picLocks noChangeAspect="1"/>
          </p:cNvPicPr>
          <p:nvPr/>
        </p:nvPicPr>
        <p:blipFill>
          <a:blip r:embed="rId3"/>
          <a:srcRect l="12889" r="20667"/>
          <a:stretch>
            <a:fillRect/>
          </a:stretch>
        </p:blipFill>
        <p:spPr>
          <a:xfrm rot="5400000">
            <a:off x="5236080" y="1739282"/>
            <a:ext cx="2763900" cy="3119787"/>
          </a:xfrm>
          <a:prstGeom prst="rect">
            <a:avLst/>
          </a:prstGeom>
        </p:spPr>
      </p:pic>
      <p:sp>
        <p:nvSpPr>
          <p:cNvPr id="5" name="TextBox 9">
            <a:extLst>
              <a:ext uri="{FF2B5EF4-FFF2-40B4-BE49-F238E27FC236}">
                <a16:creationId xmlns:a16="http://schemas.microsoft.com/office/drawing/2014/main" id="{25E35F6D-A57C-93D4-CE0A-F531FAA71862}"/>
              </a:ext>
            </a:extLst>
          </p:cNvPr>
          <p:cNvSpPr txBox="1"/>
          <p:nvPr/>
        </p:nvSpPr>
        <p:spPr>
          <a:xfrm>
            <a:off x="5692297" y="1161416"/>
            <a:ext cx="5420513" cy="564257"/>
          </a:xfrm>
          <a:prstGeom prst="rect">
            <a:avLst/>
          </a:prstGeom>
        </p:spPr>
        <p:txBody>
          <a:bodyPr wrap="square" lIns="0" tIns="0" rIns="0" bIns="0" rtlCol="0" anchor="t">
            <a:spAutoFit/>
          </a:bodyPr>
          <a:lstStyle/>
          <a:p>
            <a:pPr marL="0" marR="0" lvl="0" indent="0" algn="ctr" defTabSz="914400" rtl="0" eaLnBrk="1" fontAlgn="auto" latinLnBrk="0" hangingPunct="1">
              <a:lnSpc>
                <a:spcPts val="4410"/>
              </a:lnSpc>
              <a:spcBef>
                <a:spcPts val="0"/>
              </a:spcBef>
              <a:spcAft>
                <a:spcPts val="0"/>
              </a:spcAft>
              <a:buClrTx/>
              <a:buSzTx/>
              <a:buFontTx/>
              <a:buNone/>
              <a:tabLst/>
              <a:defRPr/>
            </a:pPr>
            <a:r>
              <a:rPr lang="en-US" sz="4200" b="1" dirty="0">
                <a:solidFill>
                  <a:srgbClr val="143247"/>
                </a:solidFill>
                <a:latin typeface="Arial" panose="020B0604020202020204" pitchFamily="34" charset="0"/>
                <a:cs typeface="Arial" panose="020B0604020202020204" pitchFamily="34" charset="0"/>
              </a:rPr>
              <a:t>Distribution Box</a:t>
            </a:r>
            <a:endParaRPr kumimoji="0" lang="en-US" sz="4200" b="1" i="0" u="none" strike="noStrike" kern="1200" cap="none" spc="0" normalizeH="0" baseline="0" noProof="0" dirty="0">
              <a:ln>
                <a:noFill/>
              </a:ln>
              <a:solidFill>
                <a:srgbClr val="143247"/>
              </a:solidFill>
              <a:effectLst/>
              <a:uLnTx/>
              <a:uFillTx/>
              <a:latin typeface="Raleway"/>
              <a:ea typeface="+mn-ea"/>
              <a:cs typeface="+mn-cs"/>
            </a:endParaRPr>
          </a:p>
        </p:txBody>
      </p:sp>
      <p:pic>
        <p:nvPicPr>
          <p:cNvPr id="9" name="Picture 8">
            <a:extLst>
              <a:ext uri="{FF2B5EF4-FFF2-40B4-BE49-F238E27FC236}">
                <a16:creationId xmlns:a16="http://schemas.microsoft.com/office/drawing/2014/main" id="{8C508BDA-94A0-EBC2-2473-7D8DB0F869DE}"/>
              </a:ext>
            </a:extLst>
          </p:cNvPr>
          <p:cNvPicPr>
            <a:picLocks noChangeAspect="1"/>
          </p:cNvPicPr>
          <p:nvPr/>
        </p:nvPicPr>
        <p:blipFill>
          <a:blip r:embed="rId4"/>
          <a:stretch>
            <a:fillRect/>
          </a:stretch>
        </p:blipFill>
        <p:spPr>
          <a:xfrm>
            <a:off x="8294762" y="3902043"/>
            <a:ext cx="3685202" cy="2763901"/>
          </a:xfrm>
          <a:prstGeom prst="rect">
            <a:avLst/>
          </a:prstGeom>
        </p:spPr>
      </p:pic>
    </p:spTree>
    <p:extLst>
      <p:ext uri="{BB962C8B-B14F-4D97-AF65-F5344CB8AC3E}">
        <p14:creationId xmlns:p14="http://schemas.microsoft.com/office/powerpoint/2010/main" val="35872977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A23BD-266B-F976-0366-C859DD05C540}"/>
            </a:ext>
          </a:extLst>
        </p:cNvPr>
        <p:cNvGrpSpPr/>
        <p:nvPr/>
      </p:nvGrpSpPr>
      <p:grpSpPr>
        <a:xfrm>
          <a:off x="0" y="0"/>
          <a:ext cx="0" cy="0"/>
          <a:chOff x="0" y="0"/>
          <a:chExt cx="0" cy="0"/>
        </a:xfrm>
      </p:grpSpPr>
      <p:grpSp>
        <p:nvGrpSpPr>
          <p:cNvPr id="6" name="Group 11">
            <a:extLst>
              <a:ext uri="{FF2B5EF4-FFF2-40B4-BE49-F238E27FC236}">
                <a16:creationId xmlns:a16="http://schemas.microsoft.com/office/drawing/2014/main" id="{0DE4EBFB-09B2-370F-9143-53349464AE5D}"/>
              </a:ext>
            </a:extLst>
          </p:cNvPr>
          <p:cNvGrpSpPr/>
          <p:nvPr/>
        </p:nvGrpSpPr>
        <p:grpSpPr>
          <a:xfrm rot="-10800000">
            <a:off x="-1" y="0"/>
            <a:ext cx="12191695" cy="3993517"/>
            <a:chOff x="0" y="0"/>
            <a:chExt cx="3130550" cy="1298633"/>
          </a:xfrm>
        </p:grpSpPr>
        <p:sp>
          <p:nvSpPr>
            <p:cNvPr id="7" name="Freeform 12">
              <a:extLst>
                <a:ext uri="{FF2B5EF4-FFF2-40B4-BE49-F238E27FC236}">
                  <a16:creationId xmlns:a16="http://schemas.microsoft.com/office/drawing/2014/main" id="{B3F3AED5-3CA4-F7D6-0288-C9CE0821DF61}"/>
                </a:ext>
              </a:extLst>
            </p:cNvPr>
            <p:cNvSpPr/>
            <p:nvPr/>
          </p:nvSpPr>
          <p:spPr>
            <a:xfrm>
              <a:off x="0" y="0"/>
              <a:ext cx="3130550" cy="1298633"/>
            </a:xfrm>
            <a:custGeom>
              <a:avLst/>
              <a:gdLst/>
              <a:ahLst/>
              <a:cxnLst/>
              <a:rect l="l" t="t" r="r" b="b"/>
              <a:pathLst>
                <a:path w="3130550" h="1298633">
                  <a:moveTo>
                    <a:pt x="0" y="552450"/>
                  </a:moveTo>
                  <a:lnTo>
                    <a:pt x="0" y="1298633"/>
                  </a:lnTo>
                  <a:lnTo>
                    <a:pt x="3130550" y="1298633"/>
                  </a:lnTo>
                  <a:lnTo>
                    <a:pt x="3130550" y="0"/>
                  </a:lnTo>
                  <a:close/>
                </a:path>
              </a:pathLst>
            </a:custGeom>
            <a:solidFill>
              <a:srgbClr val="5E853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 name="Shape 0">
            <a:extLst>
              <a:ext uri="{FF2B5EF4-FFF2-40B4-BE49-F238E27FC236}">
                <a16:creationId xmlns:a16="http://schemas.microsoft.com/office/drawing/2014/main" id="{8F3C9599-F945-C3EB-1F8C-BE2EF8114649}"/>
              </a:ext>
            </a:extLst>
          </p:cNvPr>
          <p:cNvSpPr/>
          <p:nvPr/>
        </p:nvSpPr>
        <p:spPr>
          <a:xfrm>
            <a:off x="0" y="0"/>
            <a:ext cx="12191695" cy="777240"/>
          </a:xfrm>
          <a:prstGeom prst="rect">
            <a:avLst/>
          </a:prstGeom>
          <a:solidFill>
            <a:srgbClr val="2E7D32"/>
          </a:solidFill>
          <a:ln w="12700">
            <a:solidFill>
              <a:srgbClr val="1B5E20"/>
            </a:solidFill>
            <a:prstDash val="solid"/>
          </a:ln>
        </p:spPr>
        <p:txBody>
          <a:bodyPr/>
          <a:lstStyle/>
          <a:p>
            <a:endParaRPr lang="en-US"/>
          </a:p>
        </p:txBody>
      </p:sp>
      <p:sp>
        <p:nvSpPr>
          <p:cNvPr id="30" name="Text 1">
            <a:extLst>
              <a:ext uri="{FF2B5EF4-FFF2-40B4-BE49-F238E27FC236}">
                <a16:creationId xmlns:a16="http://schemas.microsoft.com/office/drawing/2014/main" id="{43728C47-6796-2E2A-E295-A637C366C7CC}"/>
              </a:ext>
            </a:extLst>
          </p:cNvPr>
          <p:cNvSpPr/>
          <p:nvPr/>
        </p:nvSpPr>
        <p:spPr>
          <a:xfrm>
            <a:off x="502920" y="91440"/>
            <a:ext cx="11185855" cy="310896"/>
          </a:xfrm>
          <a:prstGeom prst="rect">
            <a:avLst/>
          </a:prstGeom>
          <a:noFill/>
          <a:ln/>
        </p:spPr>
        <p:txBody>
          <a:bodyPr wrap="square" rtlCol="0" anchor="ctr"/>
          <a:lstStyle/>
          <a:p>
            <a:r>
              <a:rPr lang="en-US" sz="2800" b="1" dirty="0">
                <a:solidFill>
                  <a:srgbClr val="FFFFFF"/>
                </a:solidFill>
                <a:latin typeface="Calibri" pitchFamily="34" charset="0"/>
                <a:ea typeface="Calibri" pitchFamily="34" charset="-122"/>
                <a:cs typeface="Calibri" pitchFamily="34" charset="-120"/>
              </a:rPr>
              <a:t>3. Start the Investigation</a:t>
            </a:r>
            <a:endParaRPr lang="en-US" sz="2600" dirty="0"/>
          </a:p>
        </p:txBody>
      </p:sp>
      <p:sp>
        <p:nvSpPr>
          <p:cNvPr id="5" name="TextBox 9">
            <a:extLst>
              <a:ext uri="{FF2B5EF4-FFF2-40B4-BE49-F238E27FC236}">
                <a16:creationId xmlns:a16="http://schemas.microsoft.com/office/drawing/2014/main" id="{C7F01FC1-1291-4DF3-D033-40BE3AFE4375}"/>
              </a:ext>
            </a:extLst>
          </p:cNvPr>
          <p:cNvSpPr txBox="1"/>
          <p:nvPr/>
        </p:nvSpPr>
        <p:spPr>
          <a:xfrm>
            <a:off x="3385588" y="5759582"/>
            <a:ext cx="5420513" cy="564257"/>
          </a:xfrm>
          <a:prstGeom prst="rect">
            <a:avLst/>
          </a:prstGeom>
        </p:spPr>
        <p:txBody>
          <a:bodyPr wrap="square" lIns="0" tIns="0" rIns="0" bIns="0" rtlCol="0" anchor="t">
            <a:spAutoFit/>
          </a:bodyPr>
          <a:lstStyle/>
          <a:p>
            <a:pPr marL="0" marR="0" lvl="0" indent="0" algn="ctr" defTabSz="914400" rtl="0" eaLnBrk="1" fontAlgn="auto" latinLnBrk="0" hangingPunct="1">
              <a:lnSpc>
                <a:spcPts val="441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143247"/>
                </a:solidFill>
                <a:effectLst/>
                <a:uLnTx/>
                <a:uFillTx/>
                <a:latin typeface="Arial" panose="020B0604020202020204" pitchFamily="34" charset="0"/>
                <a:ea typeface="+mn-ea"/>
                <a:cs typeface="Arial" panose="020B0604020202020204" pitchFamily="34" charset="0"/>
              </a:rPr>
              <a:t>STA Observations</a:t>
            </a:r>
            <a:endParaRPr kumimoji="0" lang="en-US" sz="4200" b="1" i="0" u="none" strike="noStrike" kern="1200" cap="none" spc="0" normalizeH="0" baseline="0" noProof="0" dirty="0">
              <a:ln>
                <a:noFill/>
              </a:ln>
              <a:solidFill>
                <a:srgbClr val="143247"/>
              </a:solidFill>
              <a:effectLst/>
              <a:uLnTx/>
              <a:uFillTx/>
              <a:latin typeface="Raleway"/>
              <a:ea typeface="+mn-ea"/>
              <a:cs typeface="+mn-cs"/>
            </a:endParaRPr>
          </a:p>
        </p:txBody>
      </p:sp>
      <p:pic>
        <p:nvPicPr>
          <p:cNvPr id="4" name="Picture 3">
            <a:extLst>
              <a:ext uri="{FF2B5EF4-FFF2-40B4-BE49-F238E27FC236}">
                <a16:creationId xmlns:a16="http://schemas.microsoft.com/office/drawing/2014/main" id="{A2946669-C814-023B-4297-2AABF7B11EEF}"/>
              </a:ext>
            </a:extLst>
          </p:cNvPr>
          <p:cNvPicPr>
            <a:picLocks noChangeAspect="1"/>
          </p:cNvPicPr>
          <p:nvPr/>
        </p:nvPicPr>
        <p:blipFill>
          <a:blip r:embed="rId3"/>
          <a:stretch>
            <a:fillRect/>
          </a:stretch>
        </p:blipFill>
        <p:spPr>
          <a:xfrm>
            <a:off x="3070704" y="1160145"/>
            <a:ext cx="6050280" cy="4537710"/>
          </a:xfrm>
          <a:prstGeom prst="rect">
            <a:avLst/>
          </a:prstGeom>
        </p:spPr>
      </p:pic>
    </p:spTree>
    <p:extLst>
      <p:ext uri="{BB962C8B-B14F-4D97-AF65-F5344CB8AC3E}">
        <p14:creationId xmlns:p14="http://schemas.microsoft.com/office/powerpoint/2010/main" val="1076213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B8059-C52F-FA39-CDA6-DAED12AACC33}"/>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273DF956-FBB4-82EE-3569-6DE727E9820D}"/>
              </a:ext>
            </a:extLst>
          </p:cNvPr>
          <p:cNvSpPr/>
          <p:nvPr/>
        </p:nvSpPr>
        <p:spPr>
          <a:xfrm>
            <a:off x="0" y="0"/>
            <a:ext cx="12191695" cy="777240"/>
          </a:xfrm>
          <a:prstGeom prst="rect">
            <a:avLst/>
          </a:prstGeom>
          <a:solidFill>
            <a:srgbClr val="2E7D32"/>
          </a:solidFill>
          <a:ln w="12700">
            <a:solidFill>
              <a:srgbClr val="1B5E20"/>
            </a:solidFill>
            <a:prstDash val="solid"/>
          </a:ln>
        </p:spPr>
        <p:txBody>
          <a:bodyPr/>
          <a:lstStyle/>
          <a:p>
            <a:endParaRPr lang="en-US"/>
          </a:p>
        </p:txBody>
      </p:sp>
      <p:sp>
        <p:nvSpPr>
          <p:cNvPr id="30" name="Text 1">
            <a:extLst>
              <a:ext uri="{FF2B5EF4-FFF2-40B4-BE49-F238E27FC236}">
                <a16:creationId xmlns:a16="http://schemas.microsoft.com/office/drawing/2014/main" id="{696EF21B-387A-8C1A-1E6D-C2853A7121A2}"/>
              </a:ext>
            </a:extLst>
          </p:cNvPr>
          <p:cNvSpPr/>
          <p:nvPr/>
        </p:nvSpPr>
        <p:spPr>
          <a:xfrm>
            <a:off x="502920" y="91440"/>
            <a:ext cx="11185855" cy="310896"/>
          </a:xfrm>
          <a:prstGeom prst="rect">
            <a:avLst/>
          </a:prstGeom>
          <a:noFill/>
          <a:ln/>
        </p:spPr>
        <p:txBody>
          <a:bodyPr wrap="square" rtlCol="0" anchor="ctr"/>
          <a:lstStyle/>
          <a:p>
            <a:r>
              <a:rPr lang="en-US" sz="2800" b="1" dirty="0">
                <a:solidFill>
                  <a:srgbClr val="FFFFFF"/>
                </a:solidFill>
                <a:latin typeface="Calibri" pitchFamily="34" charset="0"/>
                <a:ea typeface="Calibri" pitchFamily="34" charset="-122"/>
                <a:cs typeface="Calibri" pitchFamily="34" charset="-120"/>
              </a:rPr>
              <a:t>3. Start the Investigation</a:t>
            </a:r>
            <a:endParaRPr lang="en-US" sz="2600" dirty="0"/>
          </a:p>
        </p:txBody>
      </p:sp>
      <p:sp>
        <p:nvSpPr>
          <p:cNvPr id="3" name="Rectangle 4">
            <a:extLst>
              <a:ext uri="{FF2B5EF4-FFF2-40B4-BE49-F238E27FC236}">
                <a16:creationId xmlns:a16="http://schemas.microsoft.com/office/drawing/2014/main" id="{1EF0CC7B-A05F-1903-81DE-091FDA0698A6}"/>
              </a:ext>
            </a:extLst>
          </p:cNvPr>
          <p:cNvSpPr txBox="1">
            <a:spLocks noChangeArrowheads="1"/>
          </p:cNvSpPr>
          <p:nvPr/>
        </p:nvSpPr>
        <p:spPr bwMode="auto">
          <a:xfrm>
            <a:off x="502920" y="1443545"/>
            <a:ext cx="11185855" cy="432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457200" lvl="1" indent="0">
              <a:spcAft>
                <a:spcPts val="1800"/>
              </a:spcAft>
              <a:buClr>
                <a:srgbClr val="3C6EB4"/>
              </a:buClr>
            </a:pPr>
            <a:r>
              <a:rPr lang="en-US" altLang="en-US" sz="2800" dirty="0">
                <a:latin typeface="Arial" charset="0"/>
              </a:rPr>
              <a:t>STA Observations:</a:t>
            </a:r>
          </a:p>
          <a:p>
            <a:pPr lvl="1">
              <a:spcAft>
                <a:spcPts val="1800"/>
              </a:spcAft>
              <a:buClr>
                <a:srgbClr val="3C6EB4"/>
              </a:buClr>
              <a:buFontTx/>
              <a:buChar char="•"/>
            </a:pPr>
            <a:r>
              <a:rPr lang="en-US" altLang="en-US" sz="2800" dirty="0">
                <a:latin typeface="Arial" charset="0"/>
              </a:rPr>
              <a:t>Observation Ports</a:t>
            </a:r>
          </a:p>
          <a:p>
            <a:pPr lvl="1">
              <a:spcAft>
                <a:spcPts val="1800"/>
              </a:spcAft>
              <a:buClr>
                <a:srgbClr val="3C6EB4"/>
              </a:buClr>
              <a:buFontTx/>
              <a:buChar char="•"/>
            </a:pPr>
            <a:r>
              <a:rPr lang="en-US" altLang="en-US" sz="2800" dirty="0">
                <a:latin typeface="Arial" charset="0"/>
              </a:rPr>
              <a:t>Note soil condition</a:t>
            </a:r>
          </a:p>
          <a:p>
            <a:pPr lvl="1">
              <a:spcAft>
                <a:spcPts val="1800"/>
              </a:spcAft>
              <a:buClr>
                <a:srgbClr val="3C6EB4"/>
              </a:buClr>
              <a:buFontTx/>
              <a:buChar char="•"/>
            </a:pPr>
            <a:r>
              <a:rPr lang="en-US" altLang="en-US" sz="2800" dirty="0">
                <a:latin typeface="Arial" charset="0"/>
              </a:rPr>
              <a:t>Note vegetation</a:t>
            </a:r>
          </a:p>
          <a:p>
            <a:pPr lvl="1">
              <a:spcAft>
                <a:spcPts val="1800"/>
              </a:spcAft>
              <a:buClr>
                <a:srgbClr val="3C6EB4"/>
              </a:buClr>
              <a:buFontTx/>
              <a:buChar char="•"/>
            </a:pPr>
            <a:r>
              <a:rPr lang="en-US" altLang="en-US" sz="2800" dirty="0">
                <a:latin typeface="Arial" charset="0"/>
              </a:rPr>
              <a:t>Test hole</a:t>
            </a:r>
          </a:p>
          <a:p>
            <a:pPr lvl="1">
              <a:spcAft>
                <a:spcPts val="1800"/>
              </a:spcAft>
              <a:buClr>
                <a:srgbClr val="3C6EB4"/>
              </a:buClr>
              <a:buFontTx/>
              <a:buChar char="•"/>
            </a:pPr>
            <a:r>
              <a:rPr lang="en-US" altLang="en-US" sz="2800" dirty="0">
                <a:latin typeface="Arial" charset="0"/>
              </a:rPr>
              <a:t>Sized </a:t>
            </a:r>
            <a:r>
              <a:rPr lang="en-US" altLang="en-US" sz="2800" dirty="0" err="1">
                <a:latin typeface="Arial" charset="0"/>
              </a:rPr>
              <a:t>IAW</a:t>
            </a:r>
            <a:r>
              <a:rPr lang="en-US" altLang="en-US" sz="2800" dirty="0">
                <a:latin typeface="Arial" charset="0"/>
              </a:rPr>
              <a:t> As-Built</a:t>
            </a:r>
          </a:p>
          <a:p>
            <a:pPr marL="457200" lvl="1" indent="0">
              <a:spcAft>
                <a:spcPts val="1800"/>
              </a:spcAft>
              <a:buClr>
                <a:srgbClr val="3C6EB4"/>
              </a:buClr>
            </a:pPr>
            <a:endParaRPr lang="en-US" altLang="en-US" sz="800" dirty="0">
              <a:latin typeface="Arial" charset="0"/>
            </a:endParaRPr>
          </a:p>
          <a:p>
            <a:pPr lvl="1">
              <a:spcAft>
                <a:spcPts val="1800"/>
              </a:spcAft>
              <a:buClr>
                <a:srgbClr val="3C6EB4"/>
              </a:buClr>
              <a:buFontTx/>
              <a:buChar char="•"/>
            </a:pPr>
            <a:r>
              <a:rPr lang="en-US" altLang="en-US" sz="2800" dirty="0">
                <a:latin typeface="Arial" charset="0"/>
              </a:rPr>
              <a:t>Does the system match the plan/as-built?</a:t>
            </a:r>
            <a:endParaRPr lang="en-US" altLang="en-US" sz="2000" dirty="0">
              <a:solidFill>
                <a:schemeClr val="tx2"/>
              </a:solidFill>
              <a:latin typeface="Arial" charset="0"/>
            </a:endParaRPr>
          </a:p>
        </p:txBody>
      </p:sp>
      <p:pic>
        <p:nvPicPr>
          <p:cNvPr id="5" name="Picture 4">
            <a:extLst>
              <a:ext uri="{FF2B5EF4-FFF2-40B4-BE49-F238E27FC236}">
                <a16:creationId xmlns:a16="http://schemas.microsoft.com/office/drawing/2014/main" id="{3A5CD59C-BC8F-9FD9-3EFC-6105F61E55B2}"/>
              </a:ext>
            </a:extLst>
          </p:cNvPr>
          <p:cNvPicPr>
            <a:picLocks noChangeAspect="1"/>
          </p:cNvPicPr>
          <p:nvPr/>
        </p:nvPicPr>
        <p:blipFill>
          <a:blip r:embed="rId3"/>
          <a:srcRect r="20622"/>
          <a:stretch>
            <a:fillRect/>
          </a:stretch>
        </p:blipFill>
        <p:spPr>
          <a:xfrm>
            <a:off x="5955438" y="1215752"/>
            <a:ext cx="5538627" cy="4099222"/>
          </a:xfrm>
          <a:prstGeom prst="rect">
            <a:avLst/>
          </a:prstGeom>
        </p:spPr>
      </p:pic>
    </p:spTree>
    <p:extLst>
      <p:ext uri="{BB962C8B-B14F-4D97-AF65-F5344CB8AC3E}">
        <p14:creationId xmlns:p14="http://schemas.microsoft.com/office/powerpoint/2010/main" val="38631194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1FB4B-8D54-EB12-B5FF-04CBC6060D2D}"/>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FD22B050-C60E-C209-F724-73A3A0C60FB2}"/>
              </a:ext>
            </a:extLst>
          </p:cNvPr>
          <p:cNvSpPr/>
          <p:nvPr/>
        </p:nvSpPr>
        <p:spPr>
          <a:xfrm>
            <a:off x="0" y="0"/>
            <a:ext cx="12191695" cy="777240"/>
          </a:xfrm>
          <a:prstGeom prst="rect">
            <a:avLst/>
          </a:prstGeom>
          <a:solidFill>
            <a:srgbClr val="0D47A1"/>
          </a:solidFill>
          <a:ln w="12700">
            <a:solidFill>
              <a:srgbClr val="1B5E20"/>
            </a:solidFill>
            <a:prstDash val="solid"/>
          </a:ln>
        </p:spPr>
        <p:txBody>
          <a:bodyPr/>
          <a:lstStyle/>
          <a:p>
            <a:endParaRPr lang="en-US"/>
          </a:p>
        </p:txBody>
      </p:sp>
      <p:sp>
        <p:nvSpPr>
          <p:cNvPr id="3" name="Text 1">
            <a:extLst>
              <a:ext uri="{FF2B5EF4-FFF2-40B4-BE49-F238E27FC236}">
                <a16:creationId xmlns:a16="http://schemas.microsoft.com/office/drawing/2014/main" id="{F186384C-555B-F360-E08B-3A3BAB778321}"/>
              </a:ext>
            </a:extLst>
          </p:cNvPr>
          <p:cNvSpPr/>
          <p:nvPr/>
        </p:nvSpPr>
        <p:spPr>
          <a:xfrm>
            <a:off x="502920" y="91440"/>
            <a:ext cx="11185855" cy="310896"/>
          </a:xfrm>
          <a:prstGeom prst="rect">
            <a:avLst/>
          </a:prstGeom>
          <a:noFill/>
          <a:ln/>
        </p:spPr>
        <p:txBody>
          <a:bodyPr wrap="square" rtlCol="0" anchor="ctr"/>
          <a:lstStyle/>
          <a:p>
            <a:pPr marL="0" indent="0">
              <a:buNone/>
            </a:pPr>
            <a:r>
              <a:rPr lang="en-US" sz="2600" b="1" dirty="0">
                <a:solidFill>
                  <a:srgbClr val="FFFFFF"/>
                </a:solidFill>
                <a:latin typeface="Calibri" pitchFamily="34" charset="0"/>
                <a:ea typeface="Calibri" pitchFamily="34" charset="-122"/>
                <a:cs typeface="Calibri" pitchFamily="34" charset="-120"/>
              </a:rPr>
              <a:t>4. Document your Activities </a:t>
            </a:r>
            <a:endParaRPr lang="en-US" sz="2600" dirty="0"/>
          </a:p>
        </p:txBody>
      </p:sp>
      <p:sp>
        <p:nvSpPr>
          <p:cNvPr id="4" name="Rectangle 4">
            <a:extLst>
              <a:ext uri="{FF2B5EF4-FFF2-40B4-BE49-F238E27FC236}">
                <a16:creationId xmlns:a16="http://schemas.microsoft.com/office/drawing/2014/main" id="{EE2085FA-D7A3-48A0-C88F-817187DCA5D2}"/>
              </a:ext>
            </a:extLst>
          </p:cNvPr>
          <p:cNvSpPr txBox="1">
            <a:spLocks noChangeArrowheads="1"/>
          </p:cNvSpPr>
          <p:nvPr/>
        </p:nvSpPr>
        <p:spPr bwMode="auto">
          <a:xfrm>
            <a:off x="502920" y="1443545"/>
            <a:ext cx="11185855" cy="4881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457200" lvl="1" indent="0">
              <a:spcAft>
                <a:spcPts val="1800"/>
              </a:spcAft>
              <a:buClr>
                <a:srgbClr val="3C6EB4"/>
              </a:buClr>
            </a:pPr>
            <a:r>
              <a:rPr lang="en-US" altLang="en-US" sz="2800" dirty="0">
                <a:latin typeface="Arial" charset="0"/>
              </a:rPr>
              <a:t>Documentation: on site</a:t>
            </a:r>
          </a:p>
          <a:p>
            <a:pPr lvl="1">
              <a:spcBef>
                <a:spcPts val="600"/>
              </a:spcBef>
              <a:spcAft>
                <a:spcPts val="600"/>
              </a:spcAft>
              <a:buClr>
                <a:srgbClr val="3C6EB4"/>
              </a:buClr>
              <a:buFontTx/>
              <a:buChar char="•"/>
            </a:pPr>
            <a:r>
              <a:rPr lang="en-US" altLang="en-US" sz="2800" u="sng" dirty="0">
                <a:latin typeface="Arial" charset="0"/>
              </a:rPr>
              <a:t>Stop: Take a minute!</a:t>
            </a:r>
          </a:p>
          <a:p>
            <a:pPr lvl="2">
              <a:spcBef>
                <a:spcPts val="600"/>
              </a:spcBef>
              <a:spcAft>
                <a:spcPts val="600"/>
              </a:spcAft>
              <a:buClr>
                <a:srgbClr val="3C6EB4"/>
              </a:buClr>
              <a:buFontTx/>
              <a:buChar char="•"/>
            </a:pPr>
            <a:r>
              <a:rPr lang="en-US" altLang="en-US" sz="2800" dirty="0">
                <a:latin typeface="Arial" charset="0"/>
              </a:rPr>
              <a:t>Document what was inspected</a:t>
            </a:r>
          </a:p>
          <a:p>
            <a:pPr lvl="2">
              <a:spcBef>
                <a:spcPts val="600"/>
              </a:spcBef>
              <a:spcAft>
                <a:spcPts val="600"/>
              </a:spcAft>
              <a:buClr>
                <a:srgbClr val="3C6EB4"/>
              </a:buClr>
              <a:buFontTx/>
              <a:buChar char="•"/>
            </a:pPr>
            <a:r>
              <a:rPr lang="en-US" altLang="en-US" sz="2800" dirty="0">
                <a:latin typeface="Arial" charset="0"/>
              </a:rPr>
              <a:t>Take pictures along the way </a:t>
            </a:r>
          </a:p>
          <a:p>
            <a:pPr marL="914400" lvl="2" indent="0">
              <a:spcBef>
                <a:spcPts val="600"/>
              </a:spcBef>
              <a:spcAft>
                <a:spcPts val="600"/>
              </a:spcAft>
              <a:buClr>
                <a:srgbClr val="3C6EB4"/>
              </a:buClr>
            </a:pPr>
            <a:r>
              <a:rPr lang="en-US" altLang="en-US" sz="2800" dirty="0">
                <a:latin typeface="Arial" charset="0"/>
              </a:rPr>
              <a:t>– Review photos &amp; take more</a:t>
            </a:r>
          </a:p>
          <a:p>
            <a:pPr marL="914400" lvl="2" indent="0">
              <a:spcBef>
                <a:spcPts val="600"/>
              </a:spcBef>
              <a:spcAft>
                <a:spcPts val="600"/>
              </a:spcAft>
              <a:buClr>
                <a:srgbClr val="3C6EB4"/>
              </a:buClr>
            </a:pPr>
            <a:endParaRPr lang="en-US" altLang="en-US" sz="800" dirty="0">
              <a:latin typeface="Arial" charset="0"/>
            </a:endParaRPr>
          </a:p>
          <a:p>
            <a:pPr lvl="2">
              <a:spcBef>
                <a:spcPts val="600"/>
              </a:spcBef>
              <a:spcAft>
                <a:spcPts val="600"/>
              </a:spcAft>
              <a:buClr>
                <a:srgbClr val="3C6EB4"/>
              </a:buClr>
              <a:buFontTx/>
              <a:buChar char="•"/>
            </a:pPr>
            <a:r>
              <a:rPr lang="en-US" altLang="en-US" sz="2800" u="sng" dirty="0">
                <a:latin typeface="Arial" charset="0"/>
              </a:rPr>
              <a:t>Review list of Questions</a:t>
            </a:r>
          </a:p>
          <a:p>
            <a:pPr lvl="3">
              <a:spcBef>
                <a:spcPts val="600"/>
              </a:spcBef>
              <a:spcAft>
                <a:spcPts val="600"/>
              </a:spcAft>
              <a:buClr>
                <a:srgbClr val="3C6EB4"/>
              </a:buClr>
              <a:buFontTx/>
              <a:buChar char="•"/>
            </a:pPr>
            <a:r>
              <a:rPr lang="en-US" altLang="en-US" sz="2800" dirty="0">
                <a:latin typeface="Arial" charset="0"/>
              </a:rPr>
              <a:t>Was every question/lead followed up on?</a:t>
            </a:r>
          </a:p>
          <a:p>
            <a:pPr lvl="3">
              <a:spcBef>
                <a:spcPts val="600"/>
              </a:spcBef>
              <a:spcAft>
                <a:spcPts val="600"/>
              </a:spcAft>
              <a:buClr>
                <a:srgbClr val="3C6EB4"/>
              </a:buClr>
              <a:buFontTx/>
              <a:buChar char="•"/>
            </a:pPr>
            <a:r>
              <a:rPr lang="en-US" altLang="en-US" sz="2800" dirty="0">
                <a:latin typeface="Arial" charset="0"/>
              </a:rPr>
              <a:t>Revisit any point needed while on site</a:t>
            </a:r>
          </a:p>
          <a:p>
            <a:pPr lvl="1"/>
            <a:endParaRPr lang="en-US" altLang="en-US" sz="2000" dirty="0">
              <a:solidFill>
                <a:schemeClr val="tx2"/>
              </a:solidFill>
              <a:latin typeface="Arial" charset="0"/>
            </a:endParaRPr>
          </a:p>
          <a:p>
            <a:endParaRPr lang="en-US" altLang="en-US" sz="2000" dirty="0">
              <a:solidFill>
                <a:schemeClr val="tx2"/>
              </a:solidFill>
              <a:latin typeface="Arial" charset="0"/>
            </a:endParaRPr>
          </a:p>
        </p:txBody>
      </p:sp>
      <p:pic>
        <p:nvPicPr>
          <p:cNvPr id="6" name="Picture 5" descr="Person with long hair, wearing scarf, overcoat, and mittens, wearing camera strap and holding traditional film camera">
            <a:extLst>
              <a:ext uri="{FF2B5EF4-FFF2-40B4-BE49-F238E27FC236}">
                <a16:creationId xmlns:a16="http://schemas.microsoft.com/office/drawing/2014/main" id="{FFD48D81-B187-4B6D-AB3F-E33AECCF9C1A}"/>
              </a:ext>
            </a:extLst>
          </p:cNvPr>
          <p:cNvPicPr>
            <a:picLocks noChangeAspect="1"/>
          </p:cNvPicPr>
          <p:nvPr/>
        </p:nvPicPr>
        <p:blipFill>
          <a:blip r:embed="rId3"/>
          <a:stretch>
            <a:fillRect/>
          </a:stretch>
        </p:blipFill>
        <p:spPr>
          <a:xfrm>
            <a:off x="6818568" y="1081341"/>
            <a:ext cx="5086393" cy="3392615"/>
          </a:xfrm>
          <a:prstGeom prst="rect">
            <a:avLst/>
          </a:prstGeom>
        </p:spPr>
      </p:pic>
    </p:spTree>
    <p:extLst>
      <p:ext uri="{BB962C8B-B14F-4D97-AF65-F5344CB8AC3E}">
        <p14:creationId xmlns:p14="http://schemas.microsoft.com/office/powerpoint/2010/main" val="39800551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Shape 0"/>
          <p:cNvSpPr/>
          <p:nvPr/>
        </p:nvSpPr>
        <p:spPr>
          <a:xfrm>
            <a:off x="0" y="0"/>
            <a:ext cx="12191695" cy="777240"/>
          </a:xfrm>
          <a:prstGeom prst="rect">
            <a:avLst/>
          </a:prstGeom>
          <a:solidFill>
            <a:srgbClr val="0D47A1"/>
          </a:solidFill>
          <a:ln w="12700">
            <a:solidFill>
              <a:srgbClr val="1B5E20"/>
            </a:solidFill>
            <a:prstDash val="solid"/>
          </a:ln>
        </p:spPr>
        <p:txBody>
          <a:bodyPr/>
          <a:lstStyle/>
          <a:p>
            <a:endParaRPr lang="en-US"/>
          </a:p>
        </p:txBody>
      </p:sp>
      <p:sp>
        <p:nvSpPr>
          <p:cNvPr id="3" name="Text 1"/>
          <p:cNvSpPr/>
          <p:nvPr/>
        </p:nvSpPr>
        <p:spPr>
          <a:xfrm>
            <a:off x="502920" y="91440"/>
            <a:ext cx="11185855" cy="310896"/>
          </a:xfrm>
          <a:prstGeom prst="rect">
            <a:avLst/>
          </a:prstGeom>
          <a:noFill/>
          <a:ln/>
        </p:spPr>
        <p:txBody>
          <a:bodyPr wrap="square" rtlCol="0" anchor="ctr"/>
          <a:lstStyle/>
          <a:p>
            <a:pPr marL="0" indent="0">
              <a:buNone/>
            </a:pPr>
            <a:r>
              <a:rPr lang="en-US" sz="2600" b="1" dirty="0">
                <a:solidFill>
                  <a:srgbClr val="FFFFFF"/>
                </a:solidFill>
                <a:latin typeface="Calibri" pitchFamily="34" charset="0"/>
                <a:ea typeface="Calibri" pitchFamily="34" charset="-122"/>
                <a:cs typeface="Calibri" pitchFamily="34" charset="-120"/>
              </a:rPr>
              <a:t>4. Document your Activities – Observations (Symptoms &amp; Clues)</a:t>
            </a:r>
            <a:endParaRPr lang="en-US" sz="2600" dirty="0"/>
          </a:p>
        </p:txBody>
      </p:sp>
      <p:graphicFrame>
        <p:nvGraphicFramePr>
          <p:cNvPr id="5" name="Table 4">
            <a:extLst>
              <a:ext uri="{FF2B5EF4-FFF2-40B4-BE49-F238E27FC236}">
                <a16:creationId xmlns:a16="http://schemas.microsoft.com/office/drawing/2014/main" id="{99254ED7-FE23-22B5-4684-4E5E06377E6E}"/>
              </a:ext>
            </a:extLst>
          </p:cNvPr>
          <p:cNvGraphicFramePr>
            <a:graphicFrameLocks noGrp="1"/>
          </p:cNvGraphicFramePr>
          <p:nvPr>
            <p:extLst>
              <p:ext uri="{D42A27DB-BD31-4B8C-83A1-F6EECF244321}">
                <p14:modId xmlns:p14="http://schemas.microsoft.com/office/powerpoint/2010/main" val="445310753"/>
              </p:ext>
            </p:extLst>
          </p:nvPr>
        </p:nvGraphicFramePr>
        <p:xfrm>
          <a:off x="459126" y="1324918"/>
          <a:ext cx="11273748" cy="4919364"/>
        </p:xfrm>
        <a:graphic>
          <a:graphicData uri="http://schemas.openxmlformats.org/drawingml/2006/table">
            <a:tbl>
              <a:tblPr firstRow="1" bandRow="1">
                <a:tableStyleId>{93296810-A885-4BE3-A3E7-6D5BEEA58F35}</a:tableStyleId>
              </a:tblPr>
              <a:tblGrid>
                <a:gridCol w="7180162">
                  <a:extLst>
                    <a:ext uri="{9D8B030D-6E8A-4147-A177-3AD203B41FA5}">
                      <a16:colId xmlns:a16="http://schemas.microsoft.com/office/drawing/2014/main" val="1049650873"/>
                    </a:ext>
                  </a:extLst>
                </a:gridCol>
                <a:gridCol w="4093586">
                  <a:extLst>
                    <a:ext uri="{9D8B030D-6E8A-4147-A177-3AD203B41FA5}">
                      <a16:colId xmlns:a16="http://schemas.microsoft.com/office/drawing/2014/main" val="3924826430"/>
                    </a:ext>
                  </a:extLst>
                </a:gridCol>
              </a:tblGrid>
              <a:tr h="546596">
                <a:tc>
                  <a:txBody>
                    <a:bodyPr/>
                    <a:lstStyle/>
                    <a:p>
                      <a:r>
                        <a:rPr lang="en-US" sz="2800" dirty="0"/>
                        <a:t>Observation</a:t>
                      </a:r>
                    </a:p>
                  </a:txBody>
                  <a:tcPr anchor="ctr"/>
                </a:tc>
                <a:tc>
                  <a:txBody>
                    <a:bodyPr/>
                    <a:lstStyle/>
                    <a:p>
                      <a:r>
                        <a:rPr lang="en-US" sz="2800" dirty="0"/>
                        <a:t>Questions to Document</a:t>
                      </a:r>
                    </a:p>
                  </a:txBody>
                  <a:tcPr anchor="ctr"/>
                </a:tc>
                <a:extLst>
                  <a:ext uri="{0D108BD9-81ED-4DB2-BD59-A6C34878D82A}">
                    <a16:rowId xmlns:a16="http://schemas.microsoft.com/office/drawing/2014/main" val="4022328099"/>
                  </a:ext>
                </a:extLst>
              </a:tr>
              <a:tr h="546596">
                <a:tc>
                  <a:txBody>
                    <a:bodyPr/>
                    <a:lstStyle/>
                    <a:p>
                      <a:r>
                        <a:rPr lang="en-US" sz="2400" dirty="0"/>
                        <a:t>Damp or Spongy Soil over STA</a:t>
                      </a:r>
                    </a:p>
                  </a:txBody>
                  <a:tcPr anchor="ctr"/>
                </a:tc>
                <a:tc>
                  <a:txBody>
                    <a:bodyPr/>
                    <a:lstStyle/>
                    <a:p>
                      <a:r>
                        <a:rPr lang="en-US" sz="2400" dirty="0"/>
                        <a:t>Localized? Persistent?</a:t>
                      </a:r>
                    </a:p>
                  </a:txBody>
                  <a:tcPr anchor="ctr"/>
                </a:tc>
                <a:extLst>
                  <a:ext uri="{0D108BD9-81ED-4DB2-BD59-A6C34878D82A}">
                    <a16:rowId xmlns:a16="http://schemas.microsoft.com/office/drawing/2014/main" val="2060859809"/>
                  </a:ext>
                </a:extLst>
              </a:tr>
              <a:tr h="546596">
                <a:tc>
                  <a:txBody>
                    <a:bodyPr/>
                    <a:lstStyle/>
                    <a:p>
                      <a:r>
                        <a:rPr lang="en-US" sz="2400" dirty="0"/>
                        <a:t>Breakout/Ponding over System (septic tank to STA)</a:t>
                      </a:r>
                    </a:p>
                  </a:txBody>
                  <a:tcPr anchor="ctr"/>
                </a:tc>
                <a:tc>
                  <a:txBody>
                    <a:bodyPr/>
                    <a:lstStyle/>
                    <a:p>
                      <a:r>
                        <a:rPr lang="en-US" sz="2400" dirty="0"/>
                        <a:t>Localized? Persistent? Timing?</a:t>
                      </a:r>
                    </a:p>
                  </a:txBody>
                  <a:tcPr anchor="ctr"/>
                </a:tc>
                <a:extLst>
                  <a:ext uri="{0D108BD9-81ED-4DB2-BD59-A6C34878D82A}">
                    <a16:rowId xmlns:a16="http://schemas.microsoft.com/office/drawing/2014/main" val="1962220865"/>
                  </a:ext>
                </a:extLst>
              </a:tr>
              <a:tr h="546596">
                <a:tc>
                  <a:txBody>
                    <a:bodyPr/>
                    <a:lstStyle/>
                    <a:p>
                      <a:r>
                        <a:rPr lang="en-US" sz="2400" dirty="0"/>
                        <a:t>Foul Odors</a:t>
                      </a:r>
                    </a:p>
                  </a:txBody>
                  <a:tcPr anchor="ctr"/>
                </a:tc>
                <a:tc>
                  <a:txBody>
                    <a:bodyPr/>
                    <a:lstStyle/>
                    <a:p>
                      <a:r>
                        <a:rPr lang="en-US" sz="2400" dirty="0"/>
                        <a:t>Location? Timing?</a:t>
                      </a:r>
                    </a:p>
                  </a:txBody>
                  <a:tcPr anchor="ctr"/>
                </a:tc>
                <a:extLst>
                  <a:ext uri="{0D108BD9-81ED-4DB2-BD59-A6C34878D82A}">
                    <a16:rowId xmlns:a16="http://schemas.microsoft.com/office/drawing/2014/main" val="2493130790"/>
                  </a:ext>
                </a:extLst>
              </a:tr>
              <a:tr h="546596">
                <a:tc>
                  <a:txBody>
                    <a:bodyPr/>
                    <a:lstStyle/>
                    <a:p>
                      <a:r>
                        <a:rPr lang="en-US" sz="2400" dirty="0"/>
                        <a:t>Alarms (high water)</a:t>
                      </a:r>
                    </a:p>
                  </a:txBody>
                  <a:tcPr anchor="ctr"/>
                </a:tc>
                <a:tc>
                  <a:txBody>
                    <a:bodyPr/>
                    <a:lstStyle/>
                    <a:p>
                      <a:r>
                        <a:rPr lang="en-US" sz="2400" dirty="0"/>
                        <a:t>Repeated? Timing?</a:t>
                      </a:r>
                    </a:p>
                  </a:txBody>
                  <a:tcPr anchor="ctr"/>
                </a:tc>
                <a:extLst>
                  <a:ext uri="{0D108BD9-81ED-4DB2-BD59-A6C34878D82A}">
                    <a16:rowId xmlns:a16="http://schemas.microsoft.com/office/drawing/2014/main" val="1973386450"/>
                  </a:ext>
                </a:extLst>
              </a:tr>
              <a:tr h="546596">
                <a:tc>
                  <a:txBody>
                    <a:bodyPr/>
                    <a:lstStyle/>
                    <a:p>
                      <a:r>
                        <a:rPr lang="en-US" sz="2400" dirty="0"/>
                        <a:t>Slow/Gurgling Drains</a:t>
                      </a:r>
                    </a:p>
                  </a:txBody>
                  <a:tcPr anchor="ctr"/>
                </a:tc>
                <a:tc>
                  <a:txBody>
                    <a:bodyPr/>
                    <a:lstStyle/>
                    <a:p>
                      <a:r>
                        <a:rPr lang="en-US" sz="2400" dirty="0"/>
                        <a:t>Persistent? Location?</a:t>
                      </a:r>
                    </a:p>
                  </a:txBody>
                  <a:tcPr anchor="ctr"/>
                </a:tc>
                <a:extLst>
                  <a:ext uri="{0D108BD9-81ED-4DB2-BD59-A6C34878D82A}">
                    <a16:rowId xmlns:a16="http://schemas.microsoft.com/office/drawing/2014/main" val="2095537968"/>
                  </a:ext>
                </a:extLst>
              </a:tr>
              <a:tr h="546596">
                <a:tc>
                  <a:txBody>
                    <a:bodyPr/>
                    <a:lstStyle/>
                    <a:p>
                      <a:r>
                        <a:rPr lang="en-US" sz="2400" dirty="0"/>
                        <a:t>Lush Vegetation</a:t>
                      </a:r>
                    </a:p>
                  </a:txBody>
                  <a:tcPr anchor="ctr"/>
                </a:tc>
                <a:tc>
                  <a:txBody>
                    <a:bodyPr/>
                    <a:lstStyle/>
                    <a:p>
                      <a:r>
                        <a:rPr lang="en-US" sz="2400" dirty="0"/>
                        <a:t>Odor? Location? Weather?</a:t>
                      </a:r>
                    </a:p>
                  </a:txBody>
                  <a:tcPr anchor="ctr"/>
                </a:tc>
                <a:extLst>
                  <a:ext uri="{0D108BD9-81ED-4DB2-BD59-A6C34878D82A}">
                    <a16:rowId xmlns:a16="http://schemas.microsoft.com/office/drawing/2014/main" val="3348623802"/>
                  </a:ext>
                </a:extLst>
              </a:tr>
              <a:tr h="546596">
                <a:tc>
                  <a:txBody>
                    <a:bodyPr/>
                    <a:lstStyle/>
                    <a:p>
                      <a:r>
                        <a:rPr lang="en-US" sz="2400" dirty="0"/>
                        <a:t>Greening over STA</a:t>
                      </a:r>
                    </a:p>
                  </a:txBody>
                  <a:tcPr anchor="ctr"/>
                </a:tc>
                <a:tc>
                  <a:txBody>
                    <a:bodyPr/>
                    <a:lstStyle/>
                    <a:p>
                      <a:r>
                        <a:rPr lang="en-US" sz="2400" dirty="0"/>
                        <a:t>Location? Patchy?</a:t>
                      </a:r>
                    </a:p>
                  </a:txBody>
                  <a:tcPr anchor="ctr"/>
                </a:tc>
                <a:extLst>
                  <a:ext uri="{0D108BD9-81ED-4DB2-BD59-A6C34878D82A}">
                    <a16:rowId xmlns:a16="http://schemas.microsoft.com/office/drawing/2014/main" val="3541193780"/>
                  </a:ext>
                </a:extLst>
              </a:tr>
              <a:tr h="546596">
                <a:tc>
                  <a:txBody>
                    <a:bodyPr/>
                    <a:lstStyle/>
                    <a:p>
                      <a:r>
                        <a:rPr lang="en-US" sz="2400" dirty="0"/>
                        <a:t>Back-up into Structure</a:t>
                      </a:r>
                    </a:p>
                  </a:txBody>
                  <a:tcPr anchor="ctr"/>
                </a:tc>
                <a:tc>
                  <a:txBody>
                    <a:bodyPr/>
                    <a:lstStyle/>
                    <a:p>
                      <a:r>
                        <a:rPr lang="en-US" sz="2400" dirty="0"/>
                        <a:t>Repeated? Timing?</a:t>
                      </a:r>
                    </a:p>
                  </a:txBody>
                  <a:tcPr anchor="ctr"/>
                </a:tc>
                <a:extLst>
                  <a:ext uri="{0D108BD9-81ED-4DB2-BD59-A6C34878D82A}">
                    <a16:rowId xmlns:a16="http://schemas.microsoft.com/office/drawing/2014/main" val="3249296473"/>
                  </a:ext>
                </a:extLst>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BAC0C-92E3-F3C7-DA56-6CB2784D72D9}"/>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318F575C-92F2-DA85-D81A-AB0E174266D2}"/>
              </a:ext>
            </a:extLst>
          </p:cNvPr>
          <p:cNvSpPr/>
          <p:nvPr/>
        </p:nvSpPr>
        <p:spPr>
          <a:xfrm>
            <a:off x="0" y="0"/>
            <a:ext cx="12191695" cy="777240"/>
          </a:xfrm>
          <a:prstGeom prst="rect">
            <a:avLst/>
          </a:prstGeom>
          <a:solidFill>
            <a:srgbClr val="0D47A1"/>
          </a:solidFill>
          <a:ln w="12700">
            <a:solidFill>
              <a:srgbClr val="1B5E20"/>
            </a:solidFill>
            <a:prstDash val="solid"/>
          </a:ln>
        </p:spPr>
        <p:txBody>
          <a:bodyPr/>
          <a:lstStyle/>
          <a:p>
            <a:endParaRPr lang="en-US"/>
          </a:p>
        </p:txBody>
      </p:sp>
      <p:sp>
        <p:nvSpPr>
          <p:cNvPr id="30" name="Text 1">
            <a:extLst>
              <a:ext uri="{FF2B5EF4-FFF2-40B4-BE49-F238E27FC236}">
                <a16:creationId xmlns:a16="http://schemas.microsoft.com/office/drawing/2014/main" id="{1B2AD7D4-0690-44C6-F771-F508A0FFA9C9}"/>
              </a:ext>
            </a:extLst>
          </p:cNvPr>
          <p:cNvSpPr/>
          <p:nvPr/>
        </p:nvSpPr>
        <p:spPr>
          <a:xfrm>
            <a:off x="502920" y="91440"/>
            <a:ext cx="11185855" cy="310896"/>
          </a:xfrm>
          <a:prstGeom prst="rect">
            <a:avLst/>
          </a:prstGeom>
          <a:noFill/>
          <a:ln/>
        </p:spPr>
        <p:txBody>
          <a:bodyPr wrap="square" rtlCol="0" anchor="ctr"/>
          <a:lstStyle/>
          <a:p>
            <a:r>
              <a:rPr lang="en-US" sz="2800" b="1" dirty="0">
                <a:solidFill>
                  <a:srgbClr val="FFFFFF"/>
                </a:solidFill>
                <a:latin typeface="Calibri" pitchFamily="34" charset="0"/>
                <a:ea typeface="Calibri" pitchFamily="34" charset="-122"/>
                <a:cs typeface="Calibri" pitchFamily="34" charset="-120"/>
              </a:rPr>
              <a:t>4. Document your Activities - Warning</a:t>
            </a:r>
            <a:endParaRPr lang="en-US" sz="2600" dirty="0"/>
          </a:p>
        </p:txBody>
      </p:sp>
      <p:sp>
        <p:nvSpPr>
          <p:cNvPr id="3" name="Rectangle 4">
            <a:extLst>
              <a:ext uri="{FF2B5EF4-FFF2-40B4-BE49-F238E27FC236}">
                <a16:creationId xmlns:a16="http://schemas.microsoft.com/office/drawing/2014/main" id="{5506E2D8-A7D2-187A-E621-6C5758F17259}"/>
              </a:ext>
            </a:extLst>
          </p:cNvPr>
          <p:cNvSpPr txBox="1">
            <a:spLocks noChangeArrowheads="1"/>
          </p:cNvSpPr>
          <p:nvPr/>
        </p:nvSpPr>
        <p:spPr bwMode="auto">
          <a:xfrm>
            <a:off x="502920" y="1443545"/>
            <a:ext cx="11185855" cy="432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lvl="1">
              <a:spcAft>
                <a:spcPts val="1800"/>
              </a:spcAft>
              <a:buClr>
                <a:srgbClr val="3C6EB4"/>
              </a:buClr>
              <a:buFontTx/>
              <a:buChar char="•"/>
            </a:pPr>
            <a:r>
              <a:rPr lang="en-US" altLang="en-US" sz="2800" dirty="0">
                <a:latin typeface="Arial" charset="0"/>
              </a:rPr>
              <a:t>We can’t see everything</a:t>
            </a:r>
          </a:p>
          <a:p>
            <a:pPr lvl="1">
              <a:spcAft>
                <a:spcPts val="1800"/>
              </a:spcAft>
              <a:buClr>
                <a:srgbClr val="3C6EB4"/>
              </a:buClr>
              <a:buFontTx/>
              <a:buChar char="•"/>
            </a:pPr>
            <a:r>
              <a:rPr lang="en-US" altLang="en-US" sz="2800" dirty="0">
                <a:latin typeface="Arial" charset="0"/>
              </a:rPr>
              <a:t>This is a start to the investigation</a:t>
            </a:r>
          </a:p>
          <a:p>
            <a:pPr lvl="1">
              <a:spcAft>
                <a:spcPts val="1800"/>
              </a:spcAft>
              <a:buClr>
                <a:srgbClr val="3C6EB4"/>
              </a:buClr>
              <a:buFontTx/>
              <a:buChar char="•"/>
            </a:pPr>
            <a:r>
              <a:rPr lang="en-US" altLang="en-US" sz="2800" dirty="0">
                <a:latin typeface="Arial" charset="0"/>
              </a:rPr>
              <a:t>Not all systems are the same</a:t>
            </a:r>
          </a:p>
          <a:p>
            <a:pPr lvl="1">
              <a:spcAft>
                <a:spcPts val="1800"/>
              </a:spcAft>
              <a:buClr>
                <a:srgbClr val="3C6EB4"/>
              </a:buClr>
              <a:buFontTx/>
              <a:buChar char="•"/>
            </a:pPr>
            <a:r>
              <a:rPr lang="en-US" altLang="en-US" sz="2800" dirty="0">
                <a:latin typeface="Arial" charset="0"/>
              </a:rPr>
              <a:t>Slow and steady</a:t>
            </a:r>
            <a:endParaRPr lang="en-US" altLang="en-US" sz="2000" dirty="0">
              <a:solidFill>
                <a:schemeClr val="tx2"/>
              </a:solidFill>
              <a:latin typeface="Arial" charset="0"/>
            </a:endParaRPr>
          </a:p>
          <a:p>
            <a:endParaRPr lang="en-US" altLang="en-US" sz="2000" dirty="0">
              <a:solidFill>
                <a:schemeClr val="tx2"/>
              </a:solidFill>
              <a:latin typeface="Arial" charset="0"/>
            </a:endParaRPr>
          </a:p>
        </p:txBody>
      </p:sp>
      <p:pic>
        <p:nvPicPr>
          <p:cNvPr id="4" name="Picture 3">
            <a:extLst>
              <a:ext uri="{FF2B5EF4-FFF2-40B4-BE49-F238E27FC236}">
                <a16:creationId xmlns:a16="http://schemas.microsoft.com/office/drawing/2014/main" id="{0B873924-1F64-1900-66B4-D58E23024D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8520" y="934760"/>
            <a:ext cx="3947100" cy="5262800"/>
          </a:xfrm>
          <a:prstGeom prst="rect">
            <a:avLst/>
          </a:prstGeom>
        </p:spPr>
      </p:pic>
    </p:spTree>
    <p:extLst>
      <p:ext uri="{BB962C8B-B14F-4D97-AF65-F5344CB8AC3E}">
        <p14:creationId xmlns:p14="http://schemas.microsoft.com/office/powerpoint/2010/main" val="14994290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Shape 0"/>
          <p:cNvSpPr/>
          <p:nvPr/>
        </p:nvSpPr>
        <p:spPr>
          <a:xfrm>
            <a:off x="0" y="0"/>
            <a:ext cx="12191695" cy="777240"/>
          </a:xfrm>
          <a:prstGeom prst="rect">
            <a:avLst/>
          </a:prstGeom>
          <a:solidFill>
            <a:srgbClr val="FF0000"/>
          </a:solidFill>
          <a:ln w="12700">
            <a:solidFill>
              <a:srgbClr val="1B5E20"/>
            </a:solidFill>
            <a:prstDash val="solid"/>
          </a:ln>
        </p:spPr>
        <p:txBody>
          <a:bodyPr/>
          <a:lstStyle/>
          <a:p>
            <a:endParaRPr lang="en-US"/>
          </a:p>
        </p:txBody>
      </p:sp>
      <p:sp>
        <p:nvSpPr>
          <p:cNvPr id="3" name="Text 1"/>
          <p:cNvSpPr/>
          <p:nvPr/>
        </p:nvSpPr>
        <p:spPr>
          <a:xfrm>
            <a:off x="502920" y="91440"/>
            <a:ext cx="11185855" cy="310896"/>
          </a:xfrm>
          <a:prstGeom prst="rect">
            <a:avLst/>
          </a:prstGeom>
          <a:noFill/>
          <a:ln/>
        </p:spPr>
        <p:txBody>
          <a:bodyPr wrap="square" rtlCol="0" anchor="ctr"/>
          <a:lstStyle/>
          <a:p>
            <a:r>
              <a:rPr lang="en-US" sz="2800" b="1" dirty="0">
                <a:solidFill>
                  <a:srgbClr val="FFFFFF"/>
                </a:solidFill>
                <a:latin typeface="Calibri" pitchFamily="34" charset="0"/>
                <a:ea typeface="Calibri" pitchFamily="34" charset="-122"/>
                <a:cs typeface="Calibri" pitchFamily="34" charset="-120"/>
              </a:rPr>
              <a:t>5. Diagnostics/Testing &amp; Way Forward</a:t>
            </a:r>
            <a:endParaRPr lang="en-US" sz="2800" dirty="0"/>
          </a:p>
        </p:txBody>
      </p:sp>
      <p:sp>
        <p:nvSpPr>
          <p:cNvPr id="4" name="Text 2"/>
          <p:cNvSpPr/>
          <p:nvPr/>
        </p:nvSpPr>
        <p:spPr>
          <a:xfrm>
            <a:off x="502920" y="420624"/>
            <a:ext cx="11185855" cy="237744"/>
          </a:xfrm>
          <a:prstGeom prst="rect">
            <a:avLst/>
          </a:prstGeom>
          <a:noFill/>
          <a:ln/>
        </p:spPr>
        <p:txBody>
          <a:bodyPr wrap="square" rtlCol="0" anchor="ctr"/>
          <a:lstStyle/>
          <a:p>
            <a:pPr marL="0" indent="0">
              <a:buNone/>
            </a:pPr>
            <a:endParaRPr lang="en-US" sz="1200" dirty="0"/>
          </a:p>
        </p:txBody>
      </p:sp>
      <p:graphicFrame>
        <p:nvGraphicFramePr>
          <p:cNvPr id="6" name="Table 5">
            <a:extLst>
              <a:ext uri="{FF2B5EF4-FFF2-40B4-BE49-F238E27FC236}">
                <a16:creationId xmlns:a16="http://schemas.microsoft.com/office/drawing/2014/main" id="{6E59C71A-FAD7-03C1-6C8E-1FF06094F10D}"/>
              </a:ext>
            </a:extLst>
          </p:cNvPr>
          <p:cNvGraphicFramePr>
            <a:graphicFrameLocks noGrp="1"/>
          </p:cNvGraphicFramePr>
          <p:nvPr>
            <p:extLst>
              <p:ext uri="{D42A27DB-BD31-4B8C-83A1-F6EECF244321}">
                <p14:modId xmlns:p14="http://schemas.microsoft.com/office/powerpoint/2010/main" val="3764095571"/>
              </p:ext>
            </p:extLst>
          </p:nvPr>
        </p:nvGraphicFramePr>
        <p:xfrm>
          <a:off x="711199" y="1250690"/>
          <a:ext cx="10977576" cy="4944365"/>
        </p:xfrm>
        <a:graphic>
          <a:graphicData uri="http://schemas.openxmlformats.org/drawingml/2006/table">
            <a:tbl>
              <a:tblPr firstRow="1" bandRow="1">
                <a:tableStyleId>{7DF18680-E054-41AD-8BC1-D1AEF772440D}</a:tableStyleId>
              </a:tblPr>
              <a:tblGrid>
                <a:gridCol w="1663701">
                  <a:extLst>
                    <a:ext uri="{9D8B030D-6E8A-4147-A177-3AD203B41FA5}">
                      <a16:colId xmlns:a16="http://schemas.microsoft.com/office/drawing/2014/main" val="4232150284"/>
                    </a:ext>
                  </a:extLst>
                </a:gridCol>
                <a:gridCol w="2984500">
                  <a:extLst>
                    <a:ext uri="{9D8B030D-6E8A-4147-A177-3AD203B41FA5}">
                      <a16:colId xmlns:a16="http://schemas.microsoft.com/office/drawing/2014/main" val="3378558662"/>
                    </a:ext>
                  </a:extLst>
                </a:gridCol>
                <a:gridCol w="2324100">
                  <a:extLst>
                    <a:ext uri="{9D8B030D-6E8A-4147-A177-3AD203B41FA5}">
                      <a16:colId xmlns:a16="http://schemas.microsoft.com/office/drawing/2014/main" val="3953233026"/>
                    </a:ext>
                  </a:extLst>
                </a:gridCol>
                <a:gridCol w="4005275">
                  <a:extLst>
                    <a:ext uri="{9D8B030D-6E8A-4147-A177-3AD203B41FA5}">
                      <a16:colId xmlns:a16="http://schemas.microsoft.com/office/drawing/2014/main" val="911307506"/>
                    </a:ext>
                  </a:extLst>
                </a:gridCol>
              </a:tblGrid>
              <a:tr h="555245">
                <a:tc>
                  <a:txBody>
                    <a:bodyPr/>
                    <a:lstStyle/>
                    <a:p>
                      <a:r>
                        <a:rPr lang="en-US" sz="2400" dirty="0"/>
                        <a:t>Suspicion</a:t>
                      </a:r>
                    </a:p>
                  </a:txBody>
                  <a:tcPr anchor="ctr"/>
                </a:tc>
                <a:tc>
                  <a:txBody>
                    <a:bodyPr/>
                    <a:lstStyle/>
                    <a:p>
                      <a:r>
                        <a:rPr lang="en-US" sz="2400" dirty="0"/>
                        <a:t>Symptom</a:t>
                      </a:r>
                    </a:p>
                  </a:txBody>
                  <a:tcPr anchor="ctr"/>
                </a:tc>
                <a:tc>
                  <a:txBody>
                    <a:bodyPr/>
                    <a:lstStyle/>
                    <a:p>
                      <a:r>
                        <a:rPr lang="en-US" sz="2400" dirty="0"/>
                        <a:t>Where to look</a:t>
                      </a:r>
                    </a:p>
                  </a:txBody>
                  <a:tcPr anchor="ctr"/>
                </a:tc>
                <a:tc>
                  <a:txBody>
                    <a:bodyPr/>
                    <a:lstStyle/>
                    <a:p>
                      <a:r>
                        <a:rPr lang="en-US" sz="2400" dirty="0"/>
                        <a:t>Why</a:t>
                      </a:r>
                    </a:p>
                  </a:txBody>
                  <a:tcPr anchor="ctr"/>
                </a:tc>
                <a:extLst>
                  <a:ext uri="{0D108BD9-81ED-4DB2-BD59-A6C34878D82A}">
                    <a16:rowId xmlns:a16="http://schemas.microsoft.com/office/drawing/2014/main" val="3587277664"/>
                  </a:ext>
                </a:extLst>
              </a:tr>
              <a:tr h="555245">
                <a:tc>
                  <a:txBody>
                    <a:bodyPr/>
                    <a:lstStyle/>
                    <a:p>
                      <a:r>
                        <a:rPr lang="en-US" sz="1800" dirty="0"/>
                        <a:t>Hydraulic Overload</a:t>
                      </a:r>
                    </a:p>
                  </a:txBody>
                  <a:tcPr anchor="ctr"/>
                </a:tc>
                <a:tc>
                  <a:txBody>
                    <a:bodyPr/>
                    <a:lstStyle/>
                    <a:p>
                      <a:r>
                        <a:rPr lang="en-US" sz="1800" dirty="0"/>
                        <a:t>Ponding, Alarms, Tank levels, slow/gurgling drains</a:t>
                      </a:r>
                    </a:p>
                  </a:txBody>
                  <a:tcPr anchor="ctr"/>
                </a:tc>
                <a:tc>
                  <a:txBody>
                    <a:bodyPr/>
                    <a:lstStyle/>
                    <a:p>
                      <a:r>
                        <a:rPr lang="en-US" sz="1800" dirty="0"/>
                        <a:t>Field, Tank, Alarms, D-Box</a:t>
                      </a:r>
                    </a:p>
                  </a:txBody>
                  <a:tcPr anchor="ctr"/>
                </a:tc>
                <a:tc>
                  <a:txBody>
                    <a:bodyPr/>
                    <a:lstStyle/>
                    <a:p>
                      <a:r>
                        <a:rPr lang="en-US" sz="1800" dirty="0"/>
                        <a:t>Flow exceeds design: Stormwater Intrusion, Leaky Fixtures, Excessive water use, over-occupancy, </a:t>
                      </a:r>
                    </a:p>
                  </a:txBody>
                  <a:tcPr anchor="ctr"/>
                </a:tc>
                <a:extLst>
                  <a:ext uri="{0D108BD9-81ED-4DB2-BD59-A6C34878D82A}">
                    <a16:rowId xmlns:a16="http://schemas.microsoft.com/office/drawing/2014/main" val="3771573964"/>
                  </a:ext>
                </a:extLst>
              </a:tr>
              <a:tr h="555245">
                <a:tc>
                  <a:txBody>
                    <a:bodyPr/>
                    <a:lstStyle/>
                    <a:p>
                      <a:r>
                        <a:rPr lang="en-US" sz="1800" dirty="0"/>
                        <a:t>Solids/FOG bypassing Septic Tank</a:t>
                      </a:r>
                    </a:p>
                  </a:txBody>
                  <a:tcPr anchor="ctr"/>
                </a:tc>
                <a:tc>
                  <a:txBody>
                    <a:bodyPr/>
                    <a:lstStyle/>
                    <a:p>
                      <a:r>
                        <a:rPr lang="en-US" sz="1800" dirty="0"/>
                        <a:t>Solids in the field, Ponding, Alarms, Tank levels, Slow/gurgling drains</a:t>
                      </a:r>
                    </a:p>
                  </a:txBody>
                  <a:tcPr anchor="ctr"/>
                </a:tc>
                <a:tc>
                  <a:txBody>
                    <a:bodyPr/>
                    <a:lstStyle/>
                    <a:p>
                      <a:r>
                        <a:rPr lang="en-US" sz="1800" dirty="0"/>
                        <a:t>Tank Outlet, Effluent filter, D-box/Laterals</a:t>
                      </a:r>
                    </a:p>
                  </a:txBody>
                  <a:tcPr anchor="ctr"/>
                </a:tc>
                <a:tc>
                  <a:txBody>
                    <a:bodyPr/>
                    <a:lstStyle/>
                    <a:p>
                      <a:r>
                        <a:rPr lang="en-US" sz="1800" dirty="0"/>
                        <a:t>Overflow in Tank, No Effluent Filter, Broken/Missing Baffles</a:t>
                      </a:r>
                    </a:p>
                  </a:txBody>
                  <a:tcPr anchor="ctr"/>
                </a:tc>
                <a:extLst>
                  <a:ext uri="{0D108BD9-81ED-4DB2-BD59-A6C34878D82A}">
                    <a16:rowId xmlns:a16="http://schemas.microsoft.com/office/drawing/2014/main" val="3185505328"/>
                  </a:ext>
                </a:extLst>
              </a:tr>
              <a:tr h="555245">
                <a:tc>
                  <a:txBody>
                    <a:bodyPr/>
                    <a:lstStyle/>
                    <a:p>
                      <a:r>
                        <a:rPr lang="en-US" sz="1800" dirty="0"/>
                        <a:t>Unequal Distribution</a:t>
                      </a:r>
                    </a:p>
                  </a:txBody>
                  <a:tcPr anchor="ctr"/>
                </a:tc>
                <a:tc>
                  <a:txBody>
                    <a:bodyPr/>
                    <a:lstStyle/>
                    <a:p>
                      <a:r>
                        <a:rPr lang="en-US" sz="1800" dirty="0"/>
                        <a:t>Localized Ponding/soggy soil, Partial Greening</a:t>
                      </a:r>
                    </a:p>
                  </a:txBody>
                  <a:tcPr anchor="ctr"/>
                </a:tc>
                <a:tc>
                  <a:txBody>
                    <a:bodyPr/>
                    <a:lstStyle/>
                    <a:p>
                      <a:r>
                        <a:rPr lang="en-US" sz="1800" dirty="0"/>
                        <a:t>D-Box, Laterals</a:t>
                      </a:r>
                    </a:p>
                  </a:txBody>
                  <a:tcPr anchor="ctr"/>
                </a:tc>
                <a:tc>
                  <a:txBody>
                    <a:bodyPr/>
                    <a:lstStyle/>
                    <a:p>
                      <a:r>
                        <a:rPr lang="en-US" sz="1800" dirty="0"/>
                        <a:t>Unlevel D-Box, Broke/crushed pipes, Settling</a:t>
                      </a:r>
                    </a:p>
                  </a:txBody>
                  <a:tcPr anchor="ctr"/>
                </a:tc>
                <a:extLst>
                  <a:ext uri="{0D108BD9-81ED-4DB2-BD59-A6C34878D82A}">
                    <a16:rowId xmlns:a16="http://schemas.microsoft.com/office/drawing/2014/main" val="866555941"/>
                  </a:ext>
                </a:extLst>
              </a:tr>
              <a:tr h="555245">
                <a:tc>
                  <a:txBody>
                    <a:bodyPr/>
                    <a:lstStyle/>
                    <a:p>
                      <a:r>
                        <a:rPr lang="en-US" sz="1800" dirty="0"/>
                        <a:t>Heavy Biomat</a:t>
                      </a:r>
                    </a:p>
                  </a:txBody>
                  <a:tcPr anchor="ctr"/>
                </a:tc>
                <a:tc>
                  <a:txBody>
                    <a:bodyPr/>
                    <a:lstStyle/>
                    <a:p>
                      <a:r>
                        <a:rPr lang="en-US" sz="1800" dirty="0"/>
                        <a:t>Ponding, Alarms, Tank levels, Slow/gurgling drains</a:t>
                      </a:r>
                    </a:p>
                  </a:txBody>
                  <a:tcPr anchor="ctr"/>
                </a:tc>
                <a:tc>
                  <a:txBody>
                    <a:bodyPr/>
                    <a:lstStyle/>
                    <a:p>
                      <a:r>
                        <a:rPr lang="en-US" sz="1800" dirty="0"/>
                        <a:t>Field, Tank, Alarms, D-Box, Test Hole</a:t>
                      </a:r>
                    </a:p>
                  </a:txBody>
                  <a:tcPr anchor="ctr"/>
                </a:tc>
                <a:tc>
                  <a:txBody>
                    <a:bodyPr/>
                    <a:lstStyle/>
                    <a:p>
                      <a:r>
                        <a:rPr lang="en-US" sz="1800" dirty="0"/>
                        <a:t>Soils clogged preventing infiltration</a:t>
                      </a:r>
                    </a:p>
                  </a:txBody>
                  <a:tcPr anchor="ctr"/>
                </a:tc>
                <a:extLst>
                  <a:ext uri="{0D108BD9-81ED-4DB2-BD59-A6C34878D82A}">
                    <a16:rowId xmlns:a16="http://schemas.microsoft.com/office/drawing/2014/main" val="2487859995"/>
                  </a:ext>
                </a:extLst>
              </a:tr>
              <a:tr h="555245">
                <a:tc>
                  <a:txBody>
                    <a:bodyPr/>
                    <a:lstStyle/>
                    <a:p>
                      <a:r>
                        <a:rPr lang="en-US" sz="1800" dirty="0"/>
                        <a:t>Physical Damage</a:t>
                      </a:r>
                    </a:p>
                  </a:txBody>
                  <a:tcPr anchor="ctr"/>
                </a:tc>
                <a:tc>
                  <a:txBody>
                    <a:bodyPr/>
                    <a:lstStyle/>
                    <a:p>
                      <a:r>
                        <a:rPr lang="en-US" sz="1800" dirty="0"/>
                        <a:t>Tire tracks over system, Slow/uneven distribution</a:t>
                      </a:r>
                    </a:p>
                  </a:txBody>
                  <a:tcPr anchor="ctr"/>
                </a:tc>
                <a:tc>
                  <a:txBody>
                    <a:bodyPr/>
                    <a:lstStyle/>
                    <a:p>
                      <a:r>
                        <a:rPr lang="en-US" sz="1800" dirty="0"/>
                        <a:t>Tank, D-Box, Laterals, Pipes</a:t>
                      </a:r>
                    </a:p>
                  </a:txBody>
                  <a:tcPr anchor="ctr"/>
                </a:tc>
                <a:tc>
                  <a:txBody>
                    <a:bodyPr/>
                    <a:lstStyle/>
                    <a:p>
                      <a:r>
                        <a:rPr lang="en-US" sz="1800" dirty="0"/>
                        <a:t>Root Intrusion, Crushed Pipes, Compaction of Soils</a:t>
                      </a:r>
                    </a:p>
                  </a:txBody>
                  <a:tcPr anchor="ctr"/>
                </a:tc>
                <a:extLst>
                  <a:ext uri="{0D108BD9-81ED-4DB2-BD59-A6C34878D82A}">
                    <a16:rowId xmlns:a16="http://schemas.microsoft.com/office/drawing/2014/main" val="3094908342"/>
                  </a:ext>
                </a:extLst>
              </a:tr>
              <a:tr h="555245">
                <a:tc>
                  <a:txBody>
                    <a:bodyPr/>
                    <a:lstStyle/>
                    <a:p>
                      <a:r>
                        <a:rPr lang="en-US" sz="1800" dirty="0"/>
                        <a:t>Site Specific Issues</a:t>
                      </a:r>
                    </a:p>
                  </a:txBody>
                  <a:tcPr anchor="ctr"/>
                </a:tc>
                <a:tc>
                  <a:txBody>
                    <a:bodyPr/>
                    <a:lstStyle/>
                    <a:p>
                      <a:r>
                        <a:rPr lang="en-US" sz="1800" dirty="0"/>
                        <a:t>Season Failures, Site Changes</a:t>
                      </a:r>
                    </a:p>
                  </a:txBody>
                  <a:tcPr anchor="ctr"/>
                </a:tc>
                <a:tc>
                  <a:txBody>
                    <a:bodyPr/>
                    <a:lstStyle/>
                    <a:p>
                      <a:r>
                        <a:rPr lang="en-US" sz="1800" dirty="0"/>
                        <a:t>Tank, D-Box, Laterals, Pipes</a:t>
                      </a:r>
                    </a:p>
                  </a:txBody>
                  <a:tcPr anchor="ctr"/>
                </a:tc>
                <a:tc>
                  <a:txBody>
                    <a:bodyPr/>
                    <a:lstStyle/>
                    <a:p>
                      <a:r>
                        <a:rPr lang="en-US" sz="1800" dirty="0"/>
                        <a:t>Seasonal High Groundwater, Flooding, Landscaping/grading</a:t>
                      </a:r>
                    </a:p>
                  </a:txBody>
                  <a:tcPr anchor="ctr"/>
                </a:tc>
                <a:extLst>
                  <a:ext uri="{0D108BD9-81ED-4DB2-BD59-A6C34878D82A}">
                    <a16:rowId xmlns:a16="http://schemas.microsoft.com/office/drawing/2014/main" val="2838593825"/>
                  </a:ext>
                </a:extLst>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Shape 0"/>
          <p:cNvSpPr/>
          <p:nvPr/>
        </p:nvSpPr>
        <p:spPr>
          <a:xfrm>
            <a:off x="0" y="0"/>
            <a:ext cx="12191695" cy="777240"/>
          </a:xfrm>
          <a:prstGeom prst="rect">
            <a:avLst/>
          </a:prstGeom>
          <a:solidFill>
            <a:srgbClr val="FF0000"/>
          </a:solidFill>
          <a:ln w="12700">
            <a:solidFill>
              <a:srgbClr val="1B5E20"/>
            </a:solidFill>
            <a:prstDash val="solid"/>
          </a:ln>
        </p:spPr>
        <p:txBody>
          <a:bodyPr/>
          <a:lstStyle/>
          <a:p>
            <a:endParaRPr lang="en-US"/>
          </a:p>
        </p:txBody>
      </p:sp>
      <p:sp>
        <p:nvSpPr>
          <p:cNvPr id="5" name="Shape 3"/>
          <p:cNvSpPr/>
          <p:nvPr/>
        </p:nvSpPr>
        <p:spPr>
          <a:xfrm>
            <a:off x="640080" y="960120"/>
            <a:ext cx="3566160" cy="475488"/>
          </a:xfrm>
          <a:prstGeom prst="rect">
            <a:avLst/>
          </a:prstGeom>
          <a:solidFill>
            <a:srgbClr val="0D47A1"/>
          </a:solidFill>
          <a:ln w="12700">
            <a:solidFill>
              <a:srgbClr val="E5E7EB"/>
            </a:solidFill>
            <a:prstDash val="solid"/>
          </a:ln>
        </p:spPr>
        <p:txBody>
          <a:bodyPr/>
          <a:lstStyle/>
          <a:p>
            <a:endParaRPr lang="en-US" sz="2800" b="1" dirty="0"/>
          </a:p>
        </p:txBody>
      </p:sp>
      <p:sp>
        <p:nvSpPr>
          <p:cNvPr id="6" name="Text 4"/>
          <p:cNvSpPr/>
          <p:nvPr/>
        </p:nvSpPr>
        <p:spPr>
          <a:xfrm>
            <a:off x="749808" y="1051560"/>
            <a:ext cx="3346704" cy="292608"/>
          </a:xfrm>
          <a:prstGeom prst="rect">
            <a:avLst/>
          </a:prstGeom>
          <a:noFill/>
          <a:ln/>
        </p:spPr>
        <p:txBody>
          <a:bodyPr wrap="square" rtlCol="0" anchor="t"/>
          <a:lstStyle/>
          <a:p>
            <a:pPr marL="0" indent="0">
              <a:buNone/>
            </a:pPr>
            <a:r>
              <a:rPr lang="en-US" b="1" dirty="0">
                <a:solidFill>
                  <a:srgbClr val="FFFFFF"/>
                </a:solidFill>
                <a:latin typeface="Calibri" pitchFamily="34" charset="0"/>
                <a:ea typeface="Calibri" pitchFamily="34" charset="-122"/>
                <a:cs typeface="Calibri" pitchFamily="34" charset="-120"/>
              </a:rPr>
              <a:t>Method</a:t>
            </a:r>
            <a:endParaRPr lang="en-US" b="1" dirty="0"/>
          </a:p>
        </p:txBody>
      </p:sp>
      <p:sp>
        <p:nvSpPr>
          <p:cNvPr id="7" name="Shape 5"/>
          <p:cNvSpPr/>
          <p:nvPr/>
        </p:nvSpPr>
        <p:spPr>
          <a:xfrm>
            <a:off x="4206240" y="960120"/>
            <a:ext cx="4389120" cy="475488"/>
          </a:xfrm>
          <a:prstGeom prst="rect">
            <a:avLst/>
          </a:prstGeom>
          <a:solidFill>
            <a:srgbClr val="0D47A1"/>
          </a:solidFill>
          <a:ln w="12700">
            <a:solidFill>
              <a:srgbClr val="E5E7EB"/>
            </a:solidFill>
            <a:prstDash val="solid"/>
          </a:ln>
        </p:spPr>
        <p:txBody>
          <a:bodyPr/>
          <a:lstStyle/>
          <a:p>
            <a:endParaRPr lang="en-US" sz="2800" b="1"/>
          </a:p>
        </p:txBody>
      </p:sp>
      <p:sp>
        <p:nvSpPr>
          <p:cNvPr id="8" name="Text 6"/>
          <p:cNvSpPr/>
          <p:nvPr/>
        </p:nvSpPr>
        <p:spPr>
          <a:xfrm>
            <a:off x="4315968" y="1051560"/>
            <a:ext cx="4169664" cy="292608"/>
          </a:xfrm>
          <a:prstGeom prst="rect">
            <a:avLst/>
          </a:prstGeom>
          <a:noFill/>
          <a:ln/>
        </p:spPr>
        <p:txBody>
          <a:bodyPr wrap="square" rtlCol="0" anchor="t"/>
          <a:lstStyle/>
          <a:p>
            <a:pPr marL="0" indent="0">
              <a:buNone/>
            </a:pPr>
            <a:r>
              <a:rPr lang="en-US" b="1" dirty="0">
                <a:solidFill>
                  <a:srgbClr val="FFFFFF"/>
                </a:solidFill>
                <a:latin typeface="Calibri" pitchFamily="34" charset="0"/>
                <a:ea typeface="Calibri" pitchFamily="34" charset="-122"/>
                <a:cs typeface="Calibri" pitchFamily="34" charset="-120"/>
              </a:rPr>
              <a:t>What it confirms</a:t>
            </a:r>
            <a:endParaRPr lang="en-US" b="1" dirty="0"/>
          </a:p>
        </p:txBody>
      </p:sp>
      <p:sp>
        <p:nvSpPr>
          <p:cNvPr id="9" name="Shape 7"/>
          <p:cNvSpPr/>
          <p:nvPr/>
        </p:nvSpPr>
        <p:spPr>
          <a:xfrm>
            <a:off x="8595360" y="960120"/>
            <a:ext cx="3017520" cy="475488"/>
          </a:xfrm>
          <a:prstGeom prst="rect">
            <a:avLst/>
          </a:prstGeom>
          <a:solidFill>
            <a:srgbClr val="0D47A1"/>
          </a:solidFill>
          <a:ln w="12700">
            <a:solidFill>
              <a:srgbClr val="E5E7EB"/>
            </a:solidFill>
            <a:prstDash val="solid"/>
          </a:ln>
        </p:spPr>
        <p:txBody>
          <a:bodyPr/>
          <a:lstStyle/>
          <a:p>
            <a:endParaRPr lang="en-US" sz="2800" b="1" dirty="0"/>
          </a:p>
        </p:txBody>
      </p:sp>
      <p:sp>
        <p:nvSpPr>
          <p:cNvPr id="10" name="Text 8"/>
          <p:cNvSpPr/>
          <p:nvPr/>
        </p:nvSpPr>
        <p:spPr>
          <a:xfrm>
            <a:off x="8705088" y="1051560"/>
            <a:ext cx="2798064" cy="292608"/>
          </a:xfrm>
          <a:prstGeom prst="rect">
            <a:avLst/>
          </a:prstGeom>
          <a:noFill/>
          <a:ln/>
        </p:spPr>
        <p:txBody>
          <a:bodyPr wrap="square" rtlCol="0" anchor="t"/>
          <a:lstStyle/>
          <a:p>
            <a:pPr marL="0" indent="0">
              <a:buNone/>
            </a:pPr>
            <a:r>
              <a:rPr lang="en-US" b="1" dirty="0">
                <a:solidFill>
                  <a:srgbClr val="FFFFFF"/>
                </a:solidFill>
                <a:latin typeface="Calibri" pitchFamily="34" charset="0"/>
                <a:ea typeface="Calibri" pitchFamily="34" charset="-122"/>
                <a:cs typeface="Calibri" pitchFamily="34" charset="-120"/>
              </a:rPr>
              <a:t>Indicates</a:t>
            </a:r>
            <a:endParaRPr lang="en-US" b="1" dirty="0"/>
          </a:p>
        </p:txBody>
      </p:sp>
      <p:sp>
        <p:nvSpPr>
          <p:cNvPr id="11" name="Shape 9"/>
          <p:cNvSpPr/>
          <p:nvPr/>
        </p:nvSpPr>
        <p:spPr>
          <a:xfrm>
            <a:off x="640080" y="1435608"/>
            <a:ext cx="3566160" cy="438912"/>
          </a:xfrm>
          <a:prstGeom prst="rect">
            <a:avLst/>
          </a:prstGeom>
          <a:solidFill>
            <a:srgbClr val="FFFFFF"/>
          </a:solidFill>
          <a:ln w="12700">
            <a:solidFill>
              <a:srgbClr val="E5E7EB"/>
            </a:solidFill>
            <a:prstDash val="solid"/>
          </a:ln>
        </p:spPr>
        <p:txBody>
          <a:bodyPr/>
          <a:lstStyle/>
          <a:p>
            <a:endParaRPr lang="en-US" sz="2400"/>
          </a:p>
        </p:txBody>
      </p:sp>
      <p:sp>
        <p:nvSpPr>
          <p:cNvPr id="12" name="Text 10"/>
          <p:cNvSpPr/>
          <p:nvPr/>
        </p:nvSpPr>
        <p:spPr>
          <a:xfrm>
            <a:off x="749808" y="1527048"/>
            <a:ext cx="334670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Water use audit + leak check</a:t>
            </a:r>
            <a:endParaRPr lang="en-US" sz="1400" dirty="0"/>
          </a:p>
        </p:txBody>
      </p:sp>
      <p:sp>
        <p:nvSpPr>
          <p:cNvPr id="13" name="Shape 11"/>
          <p:cNvSpPr/>
          <p:nvPr/>
        </p:nvSpPr>
        <p:spPr>
          <a:xfrm>
            <a:off x="4206240" y="1435608"/>
            <a:ext cx="4389120" cy="438912"/>
          </a:xfrm>
          <a:prstGeom prst="rect">
            <a:avLst/>
          </a:prstGeom>
          <a:solidFill>
            <a:srgbClr val="FFFFFF"/>
          </a:solidFill>
          <a:ln w="12700">
            <a:solidFill>
              <a:srgbClr val="E5E7EB"/>
            </a:solidFill>
            <a:prstDash val="solid"/>
          </a:ln>
        </p:spPr>
        <p:txBody>
          <a:bodyPr/>
          <a:lstStyle/>
          <a:p>
            <a:endParaRPr lang="en-US" sz="2400"/>
          </a:p>
        </p:txBody>
      </p:sp>
      <p:sp>
        <p:nvSpPr>
          <p:cNvPr id="14" name="Text 12"/>
          <p:cNvSpPr/>
          <p:nvPr/>
        </p:nvSpPr>
        <p:spPr>
          <a:xfrm>
            <a:off x="4315968" y="1527048"/>
            <a:ext cx="416966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Hydraulic overload vs design flow</a:t>
            </a:r>
            <a:endParaRPr lang="en-US" sz="1400" dirty="0"/>
          </a:p>
        </p:txBody>
      </p:sp>
      <p:sp>
        <p:nvSpPr>
          <p:cNvPr id="15" name="Shape 13"/>
          <p:cNvSpPr/>
          <p:nvPr/>
        </p:nvSpPr>
        <p:spPr>
          <a:xfrm>
            <a:off x="8595360" y="1435608"/>
            <a:ext cx="3017520" cy="438912"/>
          </a:xfrm>
          <a:prstGeom prst="rect">
            <a:avLst/>
          </a:prstGeom>
          <a:solidFill>
            <a:srgbClr val="FFFFFF"/>
          </a:solidFill>
          <a:ln w="12700">
            <a:solidFill>
              <a:srgbClr val="E5E7EB"/>
            </a:solidFill>
            <a:prstDash val="solid"/>
          </a:ln>
        </p:spPr>
        <p:txBody>
          <a:bodyPr/>
          <a:lstStyle/>
          <a:p>
            <a:endParaRPr lang="en-US" sz="2400"/>
          </a:p>
        </p:txBody>
      </p:sp>
      <p:sp>
        <p:nvSpPr>
          <p:cNvPr id="16" name="Text 14"/>
          <p:cNvSpPr/>
          <p:nvPr/>
        </p:nvSpPr>
        <p:spPr>
          <a:xfrm>
            <a:off x="8705088" y="1527048"/>
            <a:ext cx="279806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Distress with intermittent symptoms</a:t>
            </a:r>
            <a:endParaRPr lang="en-US" sz="1400" dirty="0"/>
          </a:p>
        </p:txBody>
      </p:sp>
      <p:sp>
        <p:nvSpPr>
          <p:cNvPr id="17" name="Shape 15"/>
          <p:cNvSpPr/>
          <p:nvPr/>
        </p:nvSpPr>
        <p:spPr>
          <a:xfrm>
            <a:off x="640080" y="1874520"/>
            <a:ext cx="3566160" cy="438912"/>
          </a:xfrm>
          <a:prstGeom prst="rect">
            <a:avLst/>
          </a:prstGeom>
          <a:solidFill>
            <a:srgbClr val="FFFFFF"/>
          </a:solidFill>
          <a:ln w="12700">
            <a:solidFill>
              <a:srgbClr val="E5E7EB"/>
            </a:solidFill>
            <a:prstDash val="solid"/>
          </a:ln>
        </p:spPr>
        <p:txBody>
          <a:bodyPr/>
          <a:lstStyle/>
          <a:p>
            <a:endParaRPr lang="en-US" sz="2400"/>
          </a:p>
        </p:txBody>
      </p:sp>
      <p:sp>
        <p:nvSpPr>
          <p:cNvPr id="18" name="Text 16"/>
          <p:cNvSpPr/>
          <p:nvPr/>
        </p:nvSpPr>
        <p:spPr>
          <a:xfrm>
            <a:off x="749808" y="1965960"/>
            <a:ext cx="334670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Sludge/scum measurement + baffle check</a:t>
            </a:r>
            <a:endParaRPr lang="en-US" sz="1400" dirty="0"/>
          </a:p>
        </p:txBody>
      </p:sp>
      <p:sp>
        <p:nvSpPr>
          <p:cNvPr id="19" name="Shape 17"/>
          <p:cNvSpPr/>
          <p:nvPr/>
        </p:nvSpPr>
        <p:spPr>
          <a:xfrm>
            <a:off x="4206240" y="1874520"/>
            <a:ext cx="4389120" cy="438912"/>
          </a:xfrm>
          <a:prstGeom prst="rect">
            <a:avLst/>
          </a:prstGeom>
          <a:solidFill>
            <a:srgbClr val="FFFFFF"/>
          </a:solidFill>
          <a:ln w="12700">
            <a:solidFill>
              <a:srgbClr val="E5E7EB"/>
            </a:solidFill>
            <a:prstDash val="solid"/>
          </a:ln>
        </p:spPr>
        <p:txBody>
          <a:bodyPr/>
          <a:lstStyle/>
          <a:p>
            <a:endParaRPr lang="en-US" sz="2400"/>
          </a:p>
        </p:txBody>
      </p:sp>
      <p:sp>
        <p:nvSpPr>
          <p:cNvPr id="20" name="Text 18"/>
          <p:cNvSpPr/>
          <p:nvPr/>
        </p:nvSpPr>
        <p:spPr>
          <a:xfrm>
            <a:off x="4315968" y="1965960"/>
            <a:ext cx="416966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Solids carryover risk</a:t>
            </a:r>
            <a:endParaRPr lang="en-US" sz="1400" dirty="0"/>
          </a:p>
        </p:txBody>
      </p:sp>
      <p:sp>
        <p:nvSpPr>
          <p:cNvPr id="21" name="Shape 19"/>
          <p:cNvSpPr/>
          <p:nvPr/>
        </p:nvSpPr>
        <p:spPr>
          <a:xfrm>
            <a:off x="8595360" y="1874520"/>
            <a:ext cx="3017520" cy="438912"/>
          </a:xfrm>
          <a:prstGeom prst="rect">
            <a:avLst/>
          </a:prstGeom>
          <a:solidFill>
            <a:srgbClr val="FFFFFF"/>
          </a:solidFill>
          <a:ln w="12700">
            <a:solidFill>
              <a:srgbClr val="E5E7EB"/>
            </a:solidFill>
            <a:prstDash val="solid"/>
          </a:ln>
        </p:spPr>
        <p:txBody>
          <a:bodyPr/>
          <a:lstStyle/>
          <a:p>
            <a:endParaRPr lang="en-US" sz="2400"/>
          </a:p>
        </p:txBody>
      </p:sp>
      <p:sp>
        <p:nvSpPr>
          <p:cNvPr id="22" name="Text 20"/>
          <p:cNvSpPr/>
          <p:nvPr/>
        </p:nvSpPr>
        <p:spPr>
          <a:xfrm>
            <a:off x="8705088" y="1965960"/>
            <a:ext cx="279806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Rapid STA clogging; clogged filters</a:t>
            </a:r>
            <a:endParaRPr lang="en-US" sz="1400" dirty="0"/>
          </a:p>
        </p:txBody>
      </p:sp>
      <p:sp>
        <p:nvSpPr>
          <p:cNvPr id="23" name="Shape 21"/>
          <p:cNvSpPr/>
          <p:nvPr/>
        </p:nvSpPr>
        <p:spPr>
          <a:xfrm>
            <a:off x="640080" y="2313432"/>
            <a:ext cx="3566160" cy="438912"/>
          </a:xfrm>
          <a:prstGeom prst="rect">
            <a:avLst/>
          </a:prstGeom>
          <a:solidFill>
            <a:srgbClr val="FFFFFF"/>
          </a:solidFill>
          <a:ln w="12700">
            <a:solidFill>
              <a:srgbClr val="E5E7EB"/>
            </a:solidFill>
            <a:prstDash val="solid"/>
          </a:ln>
        </p:spPr>
        <p:txBody>
          <a:bodyPr/>
          <a:lstStyle/>
          <a:p>
            <a:endParaRPr lang="en-US" sz="2400"/>
          </a:p>
        </p:txBody>
      </p:sp>
      <p:sp>
        <p:nvSpPr>
          <p:cNvPr id="24" name="Text 22"/>
          <p:cNvSpPr/>
          <p:nvPr/>
        </p:nvSpPr>
        <p:spPr>
          <a:xfrm>
            <a:off x="749808" y="2404872"/>
            <a:ext cx="334670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Effluent filter inspection</a:t>
            </a:r>
            <a:endParaRPr lang="en-US" sz="1400" dirty="0"/>
          </a:p>
        </p:txBody>
      </p:sp>
      <p:sp>
        <p:nvSpPr>
          <p:cNvPr id="25" name="Shape 23"/>
          <p:cNvSpPr/>
          <p:nvPr/>
        </p:nvSpPr>
        <p:spPr>
          <a:xfrm>
            <a:off x="4206240" y="2313432"/>
            <a:ext cx="4389120" cy="438912"/>
          </a:xfrm>
          <a:prstGeom prst="rect">
            <a:avLst/>
          </a:prstGeom>
          <a:solidFill>
            <a:srgbClr val="FFFFFF"/>
          </a:solidFill>
          <a:ln w="12700">
            <a:solidFill>
              <a:srgbClr val="E5E7EB"/>
            </a:solidFill>
            <a:prstDash val="solid"/>
          </a:ln>
        </p:spPr>
        <p:txBody>
          <a:bodyPr/>
          <a:lstStyle/>
          <a:p>
            <a:endParaRPr lang="en-US" sz="2400"/>
          </a:p>
        </p:txBody>
      </p:sp>
      <p:sp>
        <p:nvSpPr>
          <p:cNvPr id="26" name="Text 24"/>
          <p:cNvSpPr/>
          <p:nvPr/>
        </p:nvSpPr>
        <p:spPr>
          <a:xfrm>
            <a:off x="4315968" y="2404872"/>
            <a:ext cx="416966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Outlet restriction; solids loading</a:t>
            </a:r>
            <a:endParaRPr lang="en-US" sz="1400" dirty="0"/>
          </a:p>
        </p:txBody>
      </p:sp>
      <p:sp>
        <p:nvSpPr>
          <p:cNvPr id="27" name="Shape 25"/>
          <p:cNvSpPr/>
          <p:nvPr/>
        </p:nvSpPr>
        <p:spPr>
          <a:xfrm>
            <a:off x="8595360" y="2313432"/>
            <a:ext cx="3017520" cy="438912"/>
          </a:xfrm>
          <a:prstGeom prst="rect">
            <a:avLst/>
          </a:prstGeom>
          <a:solidFill>
            <a:srgbClr val="FFFFFF"/>
          </a:solidFill>
          <a:ln w="12700">
            <a:solidFill>
              <a:srgbClr val="E5E7EB"/>
            </a:solidFill>
            <a:prstDash val="solid"/>
          </a:ln>
        </p:spPr>
        <p:txBody>
          <a:bodyPr/>
          <a:lstStyle/>
          <a:p>
            <a:endParaRPr lang="en-US" sz="2400"/>
          </a:p>
        </p:txBody>
      </p:sp>
      <p:sp>
        <p:nvSpPr>
          <p:cNvPr id="28" name="Text 26"/>
          <p:cNvSpPr/>
          <p:nvPr/>
        </p:nvSpPr>
        <p:spPr>
          <a:xfrm>
            <a:off x="8705088" y="2404872"/>
            <a:ext cx="279806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Backups, alarms, slow drains</a:t>
            </a:r>
            <a:endParaRPr lang="en-US" sz="1400" dirty="0"/>
          </a:p>
        </p:txBody>
      </p:sp>
      <p:sp>
        <p:nvSpPr>
          <p:cNvPr id="29" name="Shape 27"/>
          <p:cNvSpPr/>
          <p:nvPr/>
        </p:nvSpPr>
        <p:spPr>
          <a:xfrm>
            <a:off x="640080" y="2752344"/>
            <a:ext cx="3566160" cy="438912"/>
          </a:xfrm>
          <a:prstGeom prst="rect">
            <a:avLst/>
          </a:prstGeom>
          <a:solidFill>
            <a:srgbClr val="FFFFFF"/>
          </a:solidFill>
          <a:ln w="12700">
            <a:solidFill>
              <a:srgbClr val="E5E7EB"/>
            </a:solidFill>
            <a:prstDash val="solid"/>
          </a:ln>
        </p:spPr>
        <p:txBody>
          <a:bodyPr/>
          <a:lstStyle/>
          <a:p>
            <a:endParaRPr lang="en-US" sz="2400"/>
          </a:p>
        </p:txBody>
      </p:sp>
      <p:sp>
        <p:nvSpPr>
          <p:cNvPr id="30" name="Text 28"/>
          <p:cNvSpPr/>
          <p:nvPr/>
        </p:nvSpPr>
        <p:spPr>
          <a:xfrm>
            <a:off x="749808" y="2843784"/>
            <a:ext cx="334670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Tank liquid level at rest</a:t>
            </a:r>
            <a:endParaRPr lang="en-US" sz="1400" dirty="0"/>
          </a:p>
        </p:txBody>
      </p:sp>
      <p:sp>
        <p:nvSpPr>
          <p:cNvPr id="31" name="Shape 29"/>
          <p:cNvSpPr/>
          <p:nvPr/>
        </p:nvSpPr>
        <p:spPr>
          <a:xfrm>
            <a:off x="4206240" y="2752344"/>
            <a:ext cx="4389120" cy="438912"/>
          </a:xfrm>
          <a:prstGeom prst="rect">
            <a:avLst/>
          </a:prstGeom>
          <a:solidFill>
            <a:srgbClr val="FFFFFF"/>
          </a:solidFill>
          <a:ln w="12700">
            <a:solidFill>
              <a:srgbClr val="E5E7EB"/>
            </a:solidFill>
            <a:prstDash val="solid"/>
          </a:ln>
        </p:spPr>
        <p:txBody>
          <a:bodyPr/>
          <a:lstStyle/>
          <a:p>
            <a:endParaRPr lang="en-US" sz="2400"/>
          </a:p>
        </p:txBody>
      </p:sp>
      <p:sp>
        <p:nvSpPr>
          <p:cNvPr id="32" name="Text 30"/>
          <p:cNvSpPr/>
          <p:nvPr/>
        </p:nvSpPr>
        <p:spPr>
          <a:xfrm>
            <a:off x="4315968" y="2843784"/>
            <a:ext cx="416966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Downstream restriction vs normal</a:t>
            </a:r>
            <a:endParaRPr lang="en-US" sz="1400" dirty="0"/>
          </a:p>
        </p:txBody>
      </p:sp>
      <p:sp>
        <p:nvSpPr>
          <p:cNvPr id="33" name="Shape 31"/>
          <p:cNvSpPr/>
          <p:nvPr/>
        </p:nvSpPr>
        <p:spPr>
          <a:xfrm>
            <a:off x="8595360" y="2752344"/>
            <a:ext cx="3017520" cy="438912"/>
          </a:xfrm>
          <a:prstGeom prst="rect">
            <a:avLst/>
          </a:prstGeom>
          <a:solidFill>
            <a:srgbClr val="FFFFFF"/>
          </a:solidFill>
          <a:ln w="12700">
            <a:solidFill>
              <a:srgbClr val="E5E7EB"/>
            </a:solidFill>
            <a:prstDash val="solid"/>
          </a:ln>
        </p:spPr>
        <p:txBody>
          <a:bodyPr/>
          <a:lstStyle/>
          <a:p>
            <a:endParaRPr lang="en-US" sz="2400"/>
          </a:p>
        </p:txBody>
      </p:sp>
      <p:sp>
        <p:nvSpPr>
          <p:cNvPr id="34" name="Text 32"/>
          <p:cNvSpPr/>
          <p:nvPr/>
        </p:nvSpPr>
        <p:spPr>
          <a:xfrm>
            <a:off x="8705088" y="2843784"/>
            <a:ext cx="279806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Differentiate tank vs STA issues</a:t>
            </a:r>
            <a:endParaRPr lang="en-US" sz="1400" dirty="0"/>
          </a:p>
        </p:txBody>
      </p:sp>
      <p:sp>
        <p:nvSpPr>
          <p:cNvPr id="35" name="Shape 33"/>
          <p:cNvSpPr/>
          <p:nvPr/>
        </p:nvSpPr>
        <p:spPr>
          <a:xfrm>
            <a:off x="640080" y="3191256"/>
            <a:ext cx="3566160" cy="438912"/>
          </a:xfrm>
          <a:prstGeom prst="rect">
            <a:avLst/>
          </a:prstGeom>
          <a:solidFill>
            <a:srgbClr val="FFFFFF"/>
          </a:solidFill>
          <a:ln w="12700">
            <a:solidFill>
              <a:srgbClr val="E5E7EB"/>
            </a:solidFill>
            <a:prstDash val="solid"/>
          </a:ln>
        </p:spPr>
        <p:txBody>
          <a:bodyPr/>
          <a:lstStyle/>
          <a:p>
            <a:endParaRPr lang="en-US" sz="2400"/>
          </a:p>
        </p:txBody>
      </p:sp>
      <p:sp>
        <p:nvSpPr>
          <p:cNvPr id="36" name="Text 34"/>
          <p:cNvSpPr/>
          <p:nvPr/>
        </p:nvSpPr>
        <p:spPr>
          <a:xfrm>
            <a:off x="749808" y="3282696"/>
            <a:ext cx="334670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Pump runtime/dose logs (if present)</a:t>
            </a:r>
            <a:endParaRPr lang="en-US" sz="1400" dirty="0"/>
          </a:p>
        </p:txBody>
      </p:sp>
      <p:sp>
        <p:nvSpPr>
          <p:cNvPr id="37" name="Shape 35"/>
          <p:cNvSpPr/>
          <p:nvPr/>
        </p:nvSpPr>
        <p:spPr>
          <a:xfrm>
            <a:off x="4206240" y="3191256"/>
            <a:ext cx="4389120" cy="438912"/>
          </a:xfrm>
          <a:prstGeom prst="rect">
            <a:avLst/>
          </a:prstGeom>
          <a:solidFill>
            <a:srgbClr val="FFFFFF"/>
          </a:solidFill>
          <a:ln w="12700">
            <a:solidFill>
              <a:srgbClr val="E5E7EB"/>
            </a:solidFill>
            <a:prstDash val="solid"/>
          </a:ln>
        </p:spPr>
        <p:txBody>
          <a:bodyPr/>
          <a:lstStyle/>
          <a:p>
            <a:endParaRPr lang="en-US" sz="2400"/>
          </a:p>
        </p:txBody>
      </p:sp>
      <p:sp>
        <p:nvSpPr>
          <p:cNvPr id="38" name="Text 36"/>
          <p:cNvSpPr/>
          <p:nvPr/>
        </p:nvSpPr>
        <p:spPr>
          <a:xfrm>
            <a:off x="4315968" y="3282696"/>
            <a:ext cx="416966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Short-cycling, excessive dosing, float issues</a:t>
            </a:r>
            <a:endParaRPr lang="en-US" sz="1400" dirty="0"/>
          </a:p>
        </p:txBody>
      </p:sp>
      <p:sp>
        <p:nvSpPr>
          <p:cNvPr id="39" name="Shape 37"/>
          <p:cNvSpPr/>
          <p:nvPr/>
        </p:nvSpPr>
        <p:spPr>
          <a:xfrm>
            <a:off x="8595360" y="3191256"/>
            <a:ext cx="3017520" cy="438912"/>
          </a:xfrm>
          <a:prstGeom prst="rect">
            <a:avLst/>
          </a:prstGeom>
          <a:solidFill>
            <a:srgbClr val="FFFFFF"/>
          </a:solidFill>
          <a:ln w="12700">
            <a:solidFill>
              <a:srgbClr val="E5E7EB"/>
            </a:solidFill>
            <a:prstDash val="solid"/>
          </a:ln>
        </p:spPr>
        <p:txBody>
          <a:bodyPr/>
          <a:lstStyle/>
          <a:p>
            <a:endParaRPr lang="en-US" sz="2400"/>
          </a:p>
        </p:txBody>
      </p:sp>
      <p:sp>
        <p:nvSpPr>
          <p:cNvPr id="40" name="Text 38"/>
          <p:cNvSpPr/>
          <p:nvPr/>
        </p:nvSpPr>
        <p:spPr>
          <a:xfrm>
            <a:off x="8705088" y="3282696"/>
            <a:ext cx="279806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Alarm-driven troubleshooting</a:t>
            </a:r>
            <a:endParaRPr lang="en-US" sz="1400" dirty="0"/>
          </a:p>
        </p:txBody>
      </p:sp>
      <p:sp>
        <p:nvSpPr>
          <p:cNvPr id="41" name="Shape 39"/>
          <p:cNvSpPr/>
          <p:nvPr/>
        </p:nvSpPr>
        <p:spPr>
          <a:xfrm>
            <a:off x="640080" y="3630168"/>
            <a:ext cx="3566160" cy="438912"/>
          </a:xfrm>
          <a:prstGeom prst="rect">
            <a:avLst/>
          </a:prstGeom>
          <a:solidFill>
            <a:srgbClr val="FFFFFF"/>
          </a:solidFill>
          <a:ln w="12700">
            <a:solidFill>
              <a:srgbClr val="E5E7EB"/>
            </a:solidFill>
            <a:prstDash val="solid"/>
          </a:ln>
        </p:spPr>
        <p:txBody>
          <a:bodyPr/>
          <a:lstStyle/>
          <a:p>
            <a:endParaRPr lang="en-US" sz="2400"/>
          </a:p>
        </p:txBody>
      </p:sp>
      <p:sp>
        <p:nvSpPr>
          <p:cNvPr id="42" name="Text 40"/>
          <p:cNvSpPr/>
          <p:nvPr/>
        </p:nvSpPr>
        <p:spPr>
          <a:xfrm>
            <a:off x="749808" y="3721608"/>
            <a:ext cx="334670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D-box level check + flow test</a:t>
            </a:r>
            <a:endParaRPr lang="en-US" sz="1400" dirty="0"/>
          </a:p>
        </p:txBody>
      </p:sp>
      <p:sp>
        <p:nvSpPr>
          <p:cNvPr id="43" name="Shape 41"/>
          <p:cNvSpPr/>
          <p:nvPr/>
        </p:nvSpPr>
        <p:spPr>
          <a:xfrm>
            <a:off x="4206240" y="3630168"/>
            <a:ext cx="4389120" cy="438912"/>
          </a:xfrm>
          <a:prstGeom prst="rect">
            <a:avLst/>
          </a:prstGeom>
          <a:solidFill>
            <a:srgbClr val="FFFFFF"/>
          </a:solidFill>
          <a:ln w="12700">
            <a:solidFill>
              <a:srgbClr val="E5E7EB"/>
            </a:solidFill>
            <a:prstDash val="solid"/>
          </a:ln>
        </p:spPr>
        <p:txBody>
          <a:bodyPr/>
          <a:lstStyle/>
          <a:p>
            <a:endParaRPr lang="en-US" sz="2400"/>
          </a:p>
        </p:txBody>
      </p:sp>
      <p:sp>
        <p:nvSpPr>
          <p:cNvPr id="44" name="Text 42"/>
          <p:cNvSpPr/>
          <p:nvPr/>
        </p:nvSpPr>
        <p:spPr>
          <a:xfrm>
            <a:off x="4315968" y="3721608"/>
            <a:ext cx="416966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Uneven distribution</a:t>
            </a:r>
            <a:endParaRPr lang="en-US" sz="1400" dirty="0"/>
          </a:p>
        </p:txBody>
      </p:sp>
      <p:sp>
        <p:nvSpPr>
          <p:cNvPr id="45" name="Shape 43"/>
          <p:cNvSpPr/>
          <p:nvPr/>
        </p:nvSpPr>
        <p:spPr>
          <a:xfrm>
            <a:off x="8595360" y="3630168"/>
            <a:ext cx="3017520" cy="438912"/>
          </a:xfrm>
          <a:prstGeom prst="rect">
            <a:avLst/>
          </a:prstGeom>
          <a:solidFill>
            <a:srgbClr val="FFFFFF"/>
          </a:solidFill>
          <a:ln w="12700">
            <a:solidFill>
              <a:srgbClr val="E5E7EB"/>
            </a:solidFill>
            <a:prstDash val="solid"/>
          </a:ln>
        </p:spPr>
        <p:txBody>
          <a:bodyPr/>
          <a:lstStyle/>
          <a:p>
            <a:endParaRPr lang="en-US" sz="2400"/>
          </a:p>
        </p:txBody>
      </p:sp>
      <p:sp>
        <p:nvSpPr>
          <p:cNvPr id="46" name="Text 44"/>
          <p:cNvSpPr/>
          <p:nvPr/>
        </p:nvSpPr>
        <p:spPr>
          <a:xfrm>
            <a:off x="8705088" y="3721608"/>
            <a:ext cx="279806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Localized wetness/early biomat</a:t>
            </a:r>
            <a:endParaRPr lang="en-US" sz="1400" dirty="0"/>
          </a:p>
        </p:txBody>
      </p:sp>
      <p:sp>
        <p:nvSpPr>
          <p:cNvPr id="47" name="Shape 45"/>
          <p:cNvSpPr/>
          <p:nvPr/>
        </p:nvSpPr>
        <p:spPr>
          <a:xfrm>
            <a:off x="640080" y="4069080"/>
            <a:ext cx="3566160" cy="438912"/>
          </a:xfrm>
          <a:prstGeom prst="rect">
            <a:avLst/>
          </a:prstGeom>
          <a:solidFill>
            <a:srgbClr val="FFFFFF"/>
          </a:solidFill>
          <a:ln w="12700">
            <a:solidFill>
              <a:srgbClr val="E5E7EB"/>
            </a:solidFill>
            <a:prstDash val="solid"/>
          </a:ln>
        </p:spPr>
        <p:txBody>
          <a:bodyPr/>
          <a:lstStyle/>
          <a:p>
            <a:endParaRPr lang="en-US" sz="2400"/>
          </a:p>
        </p:txBody>
      </p:sp>
      <p:sp>
        <p:nvSpPr>
          <p:cNvPr id="48" name="Text 46"/>
          <p:cNvSpPr/>
          <p:nvPr/>
        </p:nvSpPr>
        <p:spPr>
          <a:xfrm>
            <a:off x="749808" y="4160520"/>
            <a:ext cx="334670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Camera/jet of lines</a:t>
            </a:r>
            <a:endParaRPr lang="en-US" sz="1400" dirty="0"/>
          </a:p>
        </p:txBody>
      </p:sp>
      <p:sp>
        <p:nvSpPr>
          <p:cNvPr id="49" name="Shape 47"/>
          <p:cNvSpPr/>
          <p:nvPr/>
        </p:nvSpPr>
        <p:spPr>
          <a:xfrm>
            <a:off x="4206240" y="4069080"/>
            <a:ext cx="4389120" cy="438912"/>
          </a:xfrm>
          <a:prstGeom prst="rect">
            <a:avLst/>
          </a:prstGeom>
          <a:solidFill>
            <a:srgbClr val="FFFFFF"/>
          </a:solidFill>
          <a:ln w="12700">
            <a:solidFill>
              <a:srgbClr val="E5E7EB"/>
            </a:solidFill>
            <a:prstDash val="solid"/>
          </a:ln>
        </p:spPr>
        <p:txBody>
          <a:bodyPr/>
          <a:lstStyle/>
          <a:p>
            <a:endParaRPr lang="en-US" sz="2400"/>
          </a:p>
        </p:txBody>
      </p:sp>
      <p:sp>
        <p:nvSpPr>
          <p:cNvPr id="50" name="Text 48"/>
          <p:cNvSpPr/>
          <p:nvPr/>
        </p:nvSpPr>
        <p:spPr>
          <a:xfrm>
            <a:off x="4315968" y="4160520"/>
            <a:ext cx="416966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Broken/crushed/blocked/unlevel laterals</a:t>
            </a:r>
            <a:endParaRPr lang="en-US" sz="1400" dirty="0"/>
          </a:p>
        </p:txBody>
      </p:sp>
      <p:sp>
        <p:nvSpPr>
          <p:cNvPr id="51" name="Shape 49"/>
          <p:cNvSpPr/>
          <p:nvPr/>
        </p:nvSpPr>
        <p:spPr>
          <a:xfrm>
            <a:off x="8595360" y="4069080"/>
            <a:ext cx="3017520" cy="438912"/>
          </a:xfrm>
          <a:prstGeom prst="rect">
            <a:avLst/>
          </a:prstGeom>
          <a:solidFill>
            <a:srgbClr val="FFFFFF"/>
          </a:solidFill>
          <a:ln w="12700">
            <a:solidFill>
              <a:srgbClr val="E5E7EB"/>
            </a:solidFill>
            <a:prstDash val="solid"/>
          </a:ln>
        </p:spPr>
        <p:txBody>
          <a:bodyPr/>
          <a:lstStyle/>
          <a:p>
            <a:endParaRPr lang="en-US" sz="2400" dirty="0"/>
          </a:p>
        </p:txBody>
      </p:sp>
      <p:sp>
        <p:nvSpPr>
          <p:cNvPr id="52" name="Text 50"/>
          <p:cNvSpPr/>
          <p:nvPr/>
        </p:nvSpPr>
        <p:spPr>
          <a:xfrm>
            <a:off x="8705088" y="4160520"/>
            <a:ext cx="279806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Suspected unequal distribution</a:t>
            </a:r>
            <a:endParaRPr lang="en-US" sz="1400" dirty="0"/>
          </a:p>
        </p:txBody>
      </p:sp>
      <p:sp>
        <p:nvSpPr>
          <p:cNvPr id="53" name="Shape 51"/>
          <p:cNvSpPr/>
          <p:nvPr/>
        </p:nvSpPr>
        <p:spPr>
          <a:xfrm>
            <a:off x="640080" y="4507992"/>
            <a:ext cx="3566160" cy="438912"/>
          </a:xfrm>
          <a:prstGeom prst="rect">
            <a:avLst/>
          </a:prstGeom>
          <a:solidFill>
            <a:srgbClr val="FFFFFF"/>
          </a:solidFill>
          <a:ln w="12700">
            <a:solidFill>
              <a:srgbClr val="E5E7EB"/>
            </a:solidFill>
            <a:prstDash val="solid"/>
          </a:ln>
        </p:spPr>
        <p:txBody>
          <a:bodyPr/>
          <a:lstStyle/>
          <a:p>
            <a:endParaRPr lang="en-US" sz="2400"/>
          </a:p>
        </p:txBody>
      </p:sp>
      <p:sp>
        <p:nvSpPr>
          <p:cNvPr id="54" name="Text 52"/>
          <p:cNvSpPr/>
          <p:nvPr/>
        </p:nvSpPr>
        <p:spPr>
          <a:xfrm>
            <a:off x="749808" y="4599432"/>
            <a:ext cx="334670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Observation ports / excavation</a:t>
            </a:r>
            <a:endParaRPr lang="en-US" sz="1400" dirty="0"/>
          </a:p>
        </p:txBody>
      </p:sp>
      <p:sp>
        <p:nvSpPr>
          <p:cNvPr id="55" name="Shape 53"/>
          <p:cNvSpPr/>
          <p:nvPr/>
        </p:nvSpPr>
        <p:spPr>
          <a:xfrm>
            <a:off x="4206240" y="4507992"/>
            <a:ext cx="4389120" cy="438912"/>
          </a:xfrm>
          <a:prstGeom prst="rect">
            <a:avLst/>
          </a:prstGeom>
          <a:solidFill>
            <a:srgbClr val="FFFFFF"/>
          </a:solidFill>
          <a:ln w="12700">
            <a:solidFill>
              <a:srgbClr val="E5E7EB"/>
            </a:solidFill>
            <a:prstDash val="solid"/>
          </a:ln>
        </p:spPr>
        <p:txBody>
          <a:bodyPr/>
          <a:lstStyle/>
          <a:p>
            <a:endParaRPr lang="en-US" sz="2400"/>
          </a:p>
        </p:txBody>
      </p:sp>
      <p:sp>
        <p:nvSpPr>
          <p:cNvPr id="56" name="Text 54"/>
          <p:cNvSpPr/>
          <p:nvPr/>
        </p:nvSpPr>
        <p:spPr>
          <a:xfrm>
            <a:off x="4315968" y="4599432"/>
            <a:ext cx="416966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Ponding depth + recovery time</a:t>
            </a:r>
            <a:endParaRPr lang="en-US" sz="1400" dirty="0"/>
          </a:p>
        </p:txBody>
      </p:sp>
      <p:sp>
        <p:nvSpPr>
          <p:cNvPr id="57" name="Shape 55"/>
          <p:cNvSpPr/>
          <p:nvPr/>
        </p:nvSpPr>
        <p:spPr>
          <a:xfrm>
            <a:off x="8595360" y="4507992"/>
            <a:ext cx="3017520" cy="438912"/>
          </a:xfrm>
          <a:prstGeom prst="rect">
            <a:avLst/>
          </a:prstGeom>
          <a:solidFill>
            <a:srgbClr val="FFFFFF"/>
          </a:solidFill>
          <a:ln w="12700">
            <a:solidFill>
              <a:srgbClr val="E5E7EB"/>
            </a:solidFill>
            <a:prstDash val="solid"/>
          </a:ln>
        </p:spPr>
        <p:txBody>
          <a:bodyPr/>
          <a:lstStyle/>
          <a:p>
            <a:endParaRPr lang="en-US" sz="2400"/>
          </a:p>
        </p:txBody>
      </p:sp>
      <p:sp>
        <p:nvSpPr>
          <p:cNvPr id="58" name="Text 56"/>
          <p:cNvSpPr/>
          <p:nvPr/>
        </p:nvSpPr>
        <p:spPr>
          <a:xfrm>
            <a:off x="8705088" y="4599432"/>
            <a:ext cx="279806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Confirm STA hydraulic dispersal</a:t>
            </a:r>
            <a:endParaRPr lang="en-US" sz="1400" dirty="0"/>
          </a:p>
        </p:txBody>
      </p:sp>
      <p:sp>
        <p:nvSpPr>
          <p:cNvPr id="59" name="Shape 57"/>
          <p:cNvSpPr/>
          <p:nvPr/>
        </p:nvSpPr>
        <p:spPr>
          <a:xfrm>
            <a:off x="640080" y="4946904"/>
            <a:ext cx="3566160" cy="438912"/>
          </a:xfrm>
          <a:prstGeom prst="rect">
            <a:avLst/>
          </a:prstGeom>
          <a:solidFill>
            <a:srgbClr val="FFFFFF"/>
          </a:solidFill>
          <a:ln w="12700">
            <a:solidFill>
              <a:srgbClr val="E5E7EB"/>
            </a:solidFill>
            <a:prstDash val="solid"/>
          </a:ln>
        </p:spPr>
        <p:txBody>
          <a:bodyPr/>
          <a:lstStyle/>
          <a:p>
            <a:endParaRPr lang="en-US" sz="2400"/>
          </a:p>
        </p:txBody>
      </p:sp>
      <p:sp>
        <p:nvSpPr>
          <p:cNvPr id="60" name="Text 58"/>
          <p:cNvSpPr/>
          <p:nvPr/>
        </p:nvSpPr>
        <p:spPr>
          <a:xfrm>
            <a:off x="749808" y="5038344"/>
            <a:ext cx="334670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Test Hole / confirm groundwater depth</a:t>
            </a:r>
            <a:endParaRPr lang="en-US" sz="1400" dirty="0"/>
          </a:p>
        </p:txBody>
      </p:sp>
      <p:sp>
        <p:nvSpPr>
          <p:cNvPr id="61" name="Shape 59"/>
          <p:cNvSpPr/>
          <p:nvPr/>
        </p:nvSpPr>
        <p:spPr>
          <a:xfrm>
            <a:off x="4206240" y="4946904"/>
            <a:ext cx="4389120" cy="438912"/>
          </a:xfrm>
          <a:prstGeom prst="rect">
            <a:avLst/>
          </a:prstGeom>
          <a:solidFill>
            <a:srgbClr val="FFFFFF"/>
          </a:solidFill>
          <a:ln w="12700">
            <a:solidFill>
              <a:srgbClr val="E5E7EB"/>
            </a:solidFill>
            <a:prstDash val="solid"/>
          </a:ln>
        </p:spPr>
        <p:txBody>
          <a:bodyPr/>
          <a:lstStyle/>
          <a:p>
            <a:endParaRPr lang="en-US" sz="2400"/>
          </a:p>
        </p:txBody>
      </p:sp>
      <p:sp>
        <p:nvSpPr>
          <p:cNvPr id="62" name="Text 60"/>
          <p:cNvSpPr/>
          <p:nvPr/>
        </p:nvSpPr>
        <p:spPr>
          <a:xfrm>
            <a:off x="4315968" y="5038344"/>
            <a:ext cx="416966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Limiting layers, Groundwater, Soils</a:t>
            </a:r>
            <a:endParaRPr lang="en-US" sz="1400" dirty="0"/>
          </a:p>
        </p:txBody>
      </p:sp>
      <p:sp>
        <p:nvSpPr>
          <p:cNvPr id="63" name="Shape 61"/>
          <p:cNvSpPr/>
          <p:nvPr/>
        </p:nvSpPr>
        <p:spPr>
          <a:xfrm>
            <a:off x="8595360" y="4946904"/>
            <a:ext cx="3017520" cy="438912"/>
          </a:xfrm>
          <a:prstGeom prst="rect">
            <a:avLst/>
          </a:prstGeom>
          <a:solidFill>
            <a:srgbClr val="FFFFFF"/>
          </a:solidFill>
          <a:ln w="12700">
            <a:solidFill>
              <a:srgbClr val="E5E7EB"/>
            </a:solidFill>
            <a:prstDash val="solid"/>
          </a:ln>
        </p:spPr>
        <p:txBody>
          <a:bodyPr/>
          <a:lstStyle/>
          <a:p>
            <a:endParaRPr lang="en-US" sz="2400"/>
          </a:p>
        </p:txBody>
      </p:sp>
      <p:sp>
        <p:nvSpPr>
          <p:cNvPr id="64" name="Text 62"/>
          <p:cNvSpPr/>
          <p:nvPr/>
        </p:nvSpPr>
        <p:spPr>
          <a:xfrm>
            <a:off x="8705088" y="5038344"/>
            <a:ext cx="279806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Soils/site vs Weather-linked failures</a:t>
            </a:r>
            <a:endParaRPr lang="en-US" sz="1400" dirty="0"/>
          </a:p>
        </p:txBody>
      </p:sp>
      <p:sp>
        <p:nvSpPr>
          <p:cNvPr id="65" name="Shape 63"/>
          <p:cNvSpPr/>
          <p:nvPr/>
        </p:nvSpPr>
        <p:spPr>
          <a:xfrm>
            <a:off x="640080" y="5385816"/>
            <a:ext cx="3566160" cy="438912"/>
          </a:xfrm>
          <a:prstGeom prst="rect">
            <a:avLst/>
          </a:prstGeom>
          <a:solidFill>
            <a:srgbClr val="FFFFFF"/>
          </a:solidFill>
          <a:ln w="12700">
            <a:solidFill>
              <a:srgbClr val="E5E7EB"/>
            </a:solidFill>
            <a:prstDash val="solid"/>
          </a:ln>
        </p:spPr>
        <p:txBody>
          <a:bodyPr/>
          <a:lstStyle/>
          <a:p>
            <a:endParaRPr lang="en-US" sz="2400"/>
          </a:p>
        </p:txBody>
      </p:sp>
      <p:sp>
        <p:nvSpPr>
          <p:cNvPr id="66" name="Text 64"/>
          <p:cNvSpPr/>
          <p:nvPr/>
        </p:nvSpPr>
        <p:spPr>
          <a:xfrm>
            <a:off x="749808" y="5477256"/>
            <a:ext cx="334670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Well sampling (where relevant)</a:t>
            </a:r>
            <a:endParaRPr lang="en-US" sz="1400" dirty="0"/>
          </a:p>
        </p:txBody>
      </p:sp>
      <p:sp>
        <p:nvSpPr>
          <p:cNvPr id="67" name="Shape 65"/>
          <p:cNvSpPr/>
          <p:nvPr/>
        </p:nvSpPr>
        <p:spPr>
          <a:xfrm>
            <a:off x="4206240" y="5385816"/>
            <a:ext cx="4389120" cy="438912"/>
          </a:xfrm>
          <a:prstGeom prst="rect">
            <a:avLst/>
          </a:prstGeom>
          <a:solidFill>
            <a:srgbClr val="FFFFFF"/>
          </a:solidFill>
          <a:ln w="12700">
            <a:solidFill>
              <a:srgbClr val="E5E7EB"/>
            </a:solidFill>
            <a:prstDash val="solid"/>
          </a:ln>
        </p:spPr>
        <p:txBody>
          <a:bodyPr/>
          <a:lstStyle/>
          <a:p>
            <a:endParaRPr lang="en-US" sz="2400"/>
          </a:p>
        </p:txBody>
      </p:sp>
      <p:sp>
        <p:nvSpPr>
          <p:cNvPr id="68" name="Text 66"/>
          <p:cNvSpPr/>
          <p:nvPr/>
        </p:nvSpPr>
        <p:spPr>
          <a:xfrm>
            <a:off x="4315968" y="5477256"/>
            <a:ext cx="416966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Groundwater impact indicators</a:t>
            </a:r>
            <a:endParaRPr lang="en-US" sz="1400" dirty="0"/>
          </a:p>
        </p:txBody>
      </p:sp>
      <p:sp>
        <p:nvSpPr>
          <p:cNvPr id="69" name="Shape 67"/>
          <p:cNvSpPr/>
          <p:nvPr/>
        </p:nvSpPr>
        <p:spPr>
          <a:xfrm>
            <a:off x="8595360" y="5385816"/>
            <a:ext cx="3017520" cy="438912"/>
          </a:xfrm>
          <a:prstGeom prst="rect">
            <a:avLst/>
          </a:prstGeom>
          <a:solidFill>
            <a:srgbClr val="FFFFFF"/>
          </a:solidFill>
          <a:ln w="12700">
            <a:solidFill>
              <a:srgbClr val="E5E7EB"/>
            </a:solidFill>
            <a:prstDash val="solid"/>
          </a:ln>
        </p:spPr>
        <p:txBody>
          <a:bodyPr/>
          <a:lstStyle/>
          <a:p>
            <a:endParaRPr lang="en-US" sz="2400"/>
          </a:p>
        </p:txBody>
      </p:sp>
      <p:sp>
        <p:nvSpPr>
          <p:cNvPr id="70" name="Text 68"/>
          <p:cNvSpPr/>
          <p:nvPr/>
        </p:nvSpPr>
        <p:spPr>
          <a:xfrm>
            <a:off x="8705088" y="5477256"/>
            <a:ext cx="279806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“Invisible” failures</a:t>
            </a:r>
            <a:endParaRPr lang="en-US" sz="1400" dirty="0"/>
          </a:p>
        </p:txBody>
      </p:sp>
      <p:sp>
        <p:nvSpPr>
          <p:cNvPr id="72" name="Shape 70">
            <a:extLst>
              <a:ext uri="{FF2B5EF4-FFF2-40B4-BE49-F238E27FC236}">
                <a16:creationId xmlns:a16="http://schemas.microsoft.com/office/drawing/2014/main" id="{E1803AD8-E059-4796-036E-2B46046C29EA}"/>
              </a:ext>
            </a:extLst>
          </p:cNvPr>
          <p:cNvSpPr/>
          <p:nvPr/>
        </p:nvSpPr>
        <p:spPr>
          <a:xfrm>
            <a:off x="640080" y="6426396"/>
            <a:ext cx="10972800" cy="352044"/>
          </a:xfrm>
          <a:prstGeom prst="roundRect">
            <a:avLst/>
          </a:prstGeom>
          <a:solidFill>
            <a:srgbClr val="F8FAFC"/>
          </a:solidFill>
          <a:ln w="12700">
            <a:solidFill>
              <a:srgbClr val="E5E7EB"/>
            </a:solidFill>
            <a:prstDash val="solid"/>
          </a:ln>
        </p:spPr>
        <p:txBody>
          <a:bodyPr/>
          <a:lstStyle/>
          <a:p>
            <a:endParaRPr lang="en-US" dirty="0"/>
          </a:p>
        </p:txBody>
      </p:sp>
      <p:sp>
        <p:nvSpPr>
          <p:cNvPr id="73" name="Text 71">
            <a:extLst>
              <a:ext uri="{FF2B5EF4-FFF2-40B4-BE49-F238E27FC236}">
                <a16:creationId xmlns:a16="http://schemas.microsoft.com/office/drawing/2014/main" id="{5ED834DB-5795-A4CA-DD41-9825ADF35D03}"/>
              </a:ext>
            </a:extLst>
          </p:cNvPr>
          <p:cNvSpPr/>
          <p:nvPr/>
        </p:nvSpPr>
        <p:spPr>
          <a:xfrm>
            <a:off x="822960" y="6495648"/>
            <a:ext cx="10607040" cy="228600"/>
          </a:xfrm>
          <a:prstGeom prst="rect">
            <a:avLst/>
          </a:prstGeom>
          <a:noFill/>
          <a:ln/>
        </p:spPr>
        <p:txBody>
          <a:bodyPr wrap="square" rtlCol="0" anchor="ctr"/>
          <a:lstStyle/>
          <a:p>
            <a:pPr marL="0" indent="0">
              <a:buNone/>
            </a:pPr>
            <a:r>
              <a:rPr lang="en-US" sz="1600" b="1" dirty="0">
                <a:solidFill>
                  <a:srgbClr val="374151"/>
                </a:solidFill>
                <a:latin typeface="Calibri" pitchFamily="34" charset="0"/>
                <a:ea typeface="Calibri" pitchFamily="34" charset="-122"/>
                <a:cs typeface="Calibri" pitchFamily="34" charset="-120"/>
              </a:rPr>
              <a:t>What diagnostic methods do you use?</a:t>
            </a:r>
            <a:endParaRPr lang="en-US" sz="1600" b="1" dirty="0"/>
          </a:p>
        </p:txBody>
      </p:sp>
      <p:sp>
        <p:nvSpPr>
          <p:cNvPr id="78" name="Text 1">
            <a:extLst>
              <a:ext uri="{FF2B5EF4-FFF2-40B4-BE49-F238E27FC236}">
                <a16:creationId xmlns:a16="http://schemas.microsoft.com/office/drawing/2014/main" id="{755D6D15-728A-BBE6-D187-7C1B5F2D332B}"/>
              </a:ext>
            </a:extLst>
          </p:cNvPr>
          <p:cNvSpPr/>
          <p:nvPr/>
        </p:nvSpPr>
        <p:spPr>
          <a:xfrm>
            <a:off x="502920" y="91440"/>
            <a:ext cx="11185855" cy="310896"/>
          </a:xfrm>
          <a:prstGeom prst="rect">
            <a:avLst/>
          </a:prstGeom>
          <a:noFill/>
          <a:ln/>
        </p:spPr>
        <p:txBody>
          <a:bodyPr wrap="square" rtlCol="0" anchor="ctr"/>
          <a:lstStyle/>
          <a:p>
            <a:r>
              <a:rPr lang="en-US" sz="2800" b="1" dirty="0">
                <a:solidFill>
                  <a:srgbClr val="FFFFFF"/>
                </a:solidFill>
                <a:latin typeface="Calibri" pitchFamily="34" charset="0"/>
                <a:ea typeface="Calibri" pitchFamily="34" charset="-122"/>
                <a:cs typeface="Calibri" pitchFamily="34" charset="-120"/>
              </a:rPr>
              <a:t>5. Diagnostics/Testing &amp; Way Forward</a:t>
            </a:r>
            <a:endParaRPr lang="en-US" sz="28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Shape 0"/>
          <p:cNvSpPr/>
          <p:nvPr/>
        </p:nvSpPr>
        <p:spPr>
          <a:xfrm>
            <a:off x="0" y="0"/>
            <a:ext cx="12191695" cy="777240"/>
          </a:xfrm>
          <a:prstGeom prst="rect">
            <a:avLst/>
          </a:prstGeom>
          <a:solidFill>
            <a:srgbClr val="FF0000"/>
          </a:solidFill>
          <a:ln w="12700">
            <a:solidFill>
              <a:srgbClr val="1B5E20"/>
            </a:solidFill>
            <a:prstDash val="solid"/>
          </a:ln>
        </p:spPr>
        <p:txBody>
          <a:bodyPr/>
          <a:lstStyle/>
          <a:p>
            <a:endParaRPr lang="en-US" dirty="0"/>
          </a:p>
        </p:txBody>
      </p:sp>
      <p:sp>
        <p:nvSpPr>
          <p:cNvPr id="4" name="Shape 4">
            <a:extLst>
              <a:ext uri="{FF2B5EF4-FFF2-40B4-BE49-F238E27FC236}">
                <a16:creationId xmlns:a16="http://schemas.microsoft.com/office/drawing/2014/main" id="{4A3581E9-1417-9B78-6BEA-D2CB4D92BD18}"/>
              </a:ext>
            </a:extLst>
          </p:cNvPr>
          <p:cNvSpPr/>
          <p:nvPr/>
        </p:nvSpPr>
        <p:spPr>
          <a:xfrm>
            <a:off x="597819" y="1508760"/>
            <a:ext cx="5577840" cy="4105656"/>
          </a:xfrm>
          <a:prstGeom prst="roundRect">
            <a:avLst/>
          </a:prstGeom>
          <a:solidFill>
            <a:srgbClr val="FFF7ED"/>
          </a:solidFill>
          <a:ln w="12700">
            <a:solidFill>
              <a:srgbClr val="FDBA74"/>
            </a:solidFill>
            <a:prstDash val="solid"/>
          </a:ln>
        </p:spPr>
        <p:txBody>
          <a:bodyPr/>
          <a:lstStyle/>
          <a:p>
            <a:endParaRPr lang="en-US"/>
          </a:p>
        </p:txBody>
      </p:sp>
      <p:sp>
        <p:nvSpPr>
          <p:cNvPr id="9" name="Shape 5">
            <a:extLst>
              <a:ext uri="{FF2B5EF4-FFF2-40B4-BE49-F238E27FC236}">
                <a16:creationId xmlns:a16="http://schemas.microsoft.com/office/drawing/2014/main" id="{49AB5F98-713E-4110-B255-46817847ACDC}"/>
              </a:ext>
            </a:extLst>
          </p:cNvPr>
          <p:cNvSpPr/>
          <p:nvPr/>
        </p:nvSpPr>
        <p:spPr>
          <a:xfrm>
            <a:off x="1788758" y="1583577"/>
            <a:ext cx="2945301" cy="508734"/>
          </a:xfrm>
          <a:prstGeom prst="roundRect">
            <a:avLst/>
          </a:prstGeom>
          <a:solidFill>
            <a:srgbClr val="FF8F00"/>
          </a:solidFill>
          <a:ln w="12700">
            <a:solidFill>
              <a:srgbClr val="FF8F00"/>
            </a:solidFill>
            <a:prstDash val="solid"/>
          </a:ln>
        </p:spPr>
        <p:txBody>
          <a:bodyPr/>
          <a:lstStyle/>
          <a:p>
            <a:pPr algn="ctr"/>
            <a:endParaRPr lang="en-US" dirty="0"/>
          </a:p>
        </p:txBody>
      </p:sp>
      <p:sp>
        <p:nvSpPr>
          <p:cNvPr id="15" name="Text 6">
            <a:extLst>
              <a:ext uri="{FF2B5EF4-FFF2-40B4-BE49-F238E27FC236}">
                <a16:creationId xmlns:a16="http://schemas.microsoft.com/office/drawing/2014/main" id="{F2AE1BC3-052E-570B-AD6F-43998A7D3548}"/>
              </a:ext>
            </a:extLst>
          </p:cNvPr>
          <p:cNvSpPr/>
          <p:nvPr/>
        </p:nvSpPr>
        <p:spPr>
          <a:xfrm>
            <a:off x="1946741" y="1728216"/>
            <a:ext cx="2787318" cy="237744"/>
          </a:xfrm>
          <a:prstGeom prst="rect">
            <a:avLst/>
          </a:prstGeom>
          <a:noFill/>
          <a:ln/>
        </p:spPr>
        <p:txBody>
          <a:bodyPr wrap="square" rtlCol="0" anchor="ctr"/>
          <a:lstStyle/>
          <a:p>
            <a:pPr marL="0" indent="0" algn="ctr">
              <a:buNone/>
            </a:pPr>
            <a:r>
              <a:rPr lang="en-US" sz="2400" b="1" dirty="0">
                <a:solidFill>
                  <a:srgbClr val="FFFFFF"/>
                </a:solidFill>
                <a:latin typeface="Calibri" pitchFamily="34" charset="0"/>
                <a:ea typeface="Calibri" pitchFamily="34" charset="-122"/>
                <a:cs typeface="Calibri" pitchFamily="34" charset="-120"/>
              </a:rPr>
              <a:t>SYSTEM IN DISTRESS</a:t>
            </a:r>
            <a:endParaRPr lang="en-US" sz="2400" dirty="0"/>
          </a:p>
        </p:txBody>
      </p:sp>
      <p:sp>
        <p:nvSpPr>
          <p:cNvPr id="17" name="Text 7">
            <a:extLst>
              <a:ext uri="{FF2B5EF4-FFF2-40B4-BE49-F238E27FC236}">
                <a16:creationId xmlns:a16="http://schemas.microsoft.com/office/drawing/2014/main" id="{18190CDC-71EA-0096-B593-9AEFAA3BEFC1}"/>
              </a:ext>
            </a:extLst>
          </p:cNvPr>
          <p:cNvSpPr/>
          <p:nvPr/>
        </p:nvSpPr>
        <p:spPr>
          <a:xfrm>
            <a:off x="868680" y="2289516"/>
            <a:ext cx="5212080" cy="274320"/>
          </a:xfrm>
          <a:prstGeom prst="rect">
            <a:avLst/>
          </a:prstGeom>
          <a:noFill/>
          <a:ln/>
        </p:spPr>
        <p:txBody>
          <a:bodyPr wrap="square" rtlCol="0" anchor="ctr"/>
          <a:lstStyle/>
          <a:p>
            <a:pPr marL="0" indent="0">
              <a:buNone/>
            </a:pPr>
            <a:r>
              <a:rPr lang="en-US" sz="2000" b="1" dirty="0">
                <a:solidFill>
                  <a:srgbClr val="111827"/>
                </a:solidFill>
                <a:latin typeface="Calibri" pitchFamily="34" charset="0"/>
                <a:ea typeface="Calibri" pitchFamily="34" charset="-122"/>
                <a:cs typeface="Calibri" pitchFamily="34" charset="-120"/>
              </a:rPr>
              <a:t>Actions:</a:t>
            </a:r>
            <a:endParaRPr lang="en-US" sz="2000" dirty="0"/>
          </a:p>
        </p:txBody>
      </p:sp>
      <p:sp>
        <p:nvSpPr>
          <p:cNvPr id="18" name="Text 8">
            <a:extLst>
              <a:ext uri="{FF2B5EF4-FFF2-40B4-BE49-F238E27FC236}">
                <a16:creationId xmlns:a16="http://schemas.microsoft.com/office/drawing/2014/main" id="{F4E9A3DD-6A4D-70F5-52B8-0EE63FC9532B}"/>
              </a:ext>
            </a:extLst>
          </p:cNvPr>
          <p:cNvSpPr/>
          <p:nvPr/>
        </p:nvSpPr>
        <p:spPr>
          <a:xfrm>
            <a:off x="644402" y="2597808"/>
            <a:ext cx="5531257" cy="1963724"/>
          </a:xfrm>
          <a:prstGeom prst="rect">
            <a:avLst/>
          </a:prstGeom>
          <a:noFill/>
          <a:ln/>
        </p:spPr>
        <p:txBody>
          <a:bodyPr wrap="square" rtlCol="0" anchor="t"/>
          <a:lstStyle/>
          <a:p>
            <a:pPr marL="152400" indent="-152400">
              <a:lnSpc>
                <a:spcPct val="115000"/>
              </a:lnSpc>
              <a:buSzPct val="100000"/>
              <a:buChar char="•"/>
            </a:pPr>
            <a:r>
              <a:rPr lang="en-US" dirty="0">
                <a:solidFill>
                  <a:srgbClr val="374151"/>
                </a:solidFill>
                <a:latin typeface="Calibri" pitchFamily="34" charset="0"/>
                <a:ea typeface="Calibri" pitchFamily="34" charset="-122"/>
                <a:cs typeface="Calibri" pitchFamily="34" charset="-120"/>
              </a:rPr>
              <a:t>Reduce water usage</a:t>
            </a:r>
          </a:p>
          <a:p>
            <a:pPr marL="152400" indent="-152400">
              <a:lnSpc>
                <a:spcPct val="115000"/>
              </a:lnSpc>
              <a:buSzPct val="100000"/>
              <a:buChar char="•"/>
            </a:pPr>
            <a:r>
              <a:rPr lang="en-US" dirty="0">
                <a:solidFill>
                  <a:srgbClr val="374151"/>
                </a:solidFill>
                <a:latin typeface="Calibri" pitchFamily="34" charset="0"/>
                <a:ea typeface="Calibri" pitchFamily="34" charset="-122"/>
                <a:cs typeface="Calibri" pitchFamily="34" charset="-120"/>
              </a:rPr>
              <a:t>System Maintenance</a:t>
            </a:r>
          </a:p>
          <a:p>
            <a:pPr marL="609600" lvl="1" indent="-152400">
              <a:lnSpc>
                <a:spcPct val="115000"/>
              </a:lnSpc>
              <a:buSzPct val="100000"/>
              <a:buChar char="•"/>
            </a:pPr>
            <a:r>
              <a:rPr lang="en-US" dirty="0">
                <a:solidFill>
                  <a:srgbClr val="374151"/>
                </a:solidFill>
                <a:latin typeface="Calibri" pitchFamily="34" charset="0"/>
                <a:ea typeface="Calibri" pitchFamily="34" charset="-122"/>
                <a:cs typeface="Calibri" pitchFamily="34" charset="-120"/>
              </a:rPr>
              <a:t>Pump Tank</a:t>
            </a:r>
          </a:p>
          <a:p>
            <a:pPr marL="609600" lvl="1" indent="-152400">
              <a:lnSpc>
                <a:spcPct val="115000"/>
              </a:lnSpc>
              <a:buSzPct val="100000"/>
              <a:buChar char="•"/>
            </a:pPr>
            <a:r>
              <a:rPr lang="en-US" dirty="0">
                <a:solidFill>
                  <a:srgbClr val="374151"/>
                </a:solidFill>
                <a:latin typeface="Calibri" pitchFamily="34" charset="0"/>
                <a:ea typeface="Calibri" pitchFamily="34" charset="-122"/>
                <a:cs typeface="Calibri" pitchFamily="34" charset="-120"/>
              </a:rPr>
              <a:t>Clean Filters</a:t>
            </a:r>
          </a:p>
          <a:p>
            <a:pPr marL="609600" lvl="1" indent="-152400">
              <a:lnSpc>
                <a:spcPct val="115000"/>
              </a:lnSpc>
              <a:buSzPct val="100000"/>
              <a:buChar char="•"/>
            </a:pPr>
            <a:r>
              <a:rPr lang="en-US" dirty="0">
                <a:solidFill>
                  <a:srgbClr val="374151"/>
                </a:solidFill>
                <a:latin typeface="Calibri" pitchFamily="34" charset="0"/>
                <a:ea typeface="Calibri" pitchFamily="34" charset="-122"/>
                <a:cs typeface="Calibri" pitchFamily="34" charset="-120"/>
              </a:rPr>
              <a:t>General System Maintenance</a:t>
            </a:r>
          </a:p>
          <a:p>
            <a:pPr marL="152400" indent="-152400">
              <a:lnSpc>
                <a:spcPct val="115000"/>
              </a:lnSpc>
              <a:buSzPct val="100000"/>
              <a:buChar char="•"/>
            </a:pPr>
            <a:r>
              <a:rPr lang="en-US" dirty="0">
                <a:solidFill>
                  <a:srgbClr val="374151"/>
                </a:solidFill>
                <a:latin typeface="Calibri" pitchFamily="34" charset="0"/>
                <a:ea typeface="Calibri" pitchFamily="34" charset="-122"/>
                <a:cs typeface="Calibri" pitchFamily="34" charset="-120"/>
              </a:rPr>
              <a:t>Verify system is draining</a:t>
            </a:r>
          </a:p>
          <a:p>
            <a:pPr marL="152400" indent="-152400">
              <a:lnSpc>
                <a:spcPct val="115000"/>
              </a:lnSpc>
              <a:buSzPct val="100000"/>
              <a:buChar char="•"/>
            </a:pPr>
            <a:r>
              <a:rPr lang="en-US" dirty="0">
                <a:solidFill>
                  <a:srgbClr val="374151"/>
                </a:solidFill>
                <a:latin typeface="Calibri" pitchFamily="34" charset="0"/>
                <a:ea typeface="Calibri" pitchFamily="34" charset="-122"/>
                <a:cs typeface="Calibri" pitchFamily="34" charset="-120"/>
              </a:rPr>
              <a:t>Check for air flow/water movement</a:t>
            </a:r>
          </a:p>
          <a:p>
            <a:pPr marL="152400" indent="-152400">
              <a:lnSpc>
                <a:spcPct val="115000"/>
              </a:lnSpc>
              <a:buSzPct val="100000"/>
              <a:buChar char="•"/>
            </a:pPr>
            <a:r>
              <a:rPr lang="en-US" dirty="0">
                <a:solidFill>
                  <a:srgbClr val="374151"/>
                </a:solidFill>
                <a:latin typeface="Calibri" pitchFamily="34" charset="0"/>
                <a:ea typeface="Calibri" pitchFamily="34" charset="-122"/>
                <a:cs typeface="Calibri" pitchFamily="34" charset="-120"/>
              </a:rPr>
              <a:t>Document</a:t>
            </a:r>
            <a:endParaRPr lang="en-US" dirty="0"/>
          </a:p>
        </p:txBody>
      </p:sp>
      <p:sp>
        <p:nvSpPr>
          <p:cNvPr id="19" name="Shape 9">
            <a:extLst>
              <a:ext uri="{FF2B5EF4-FFF2-40B4-BE49-F238E27FC236}">
                <a16:creationId xmlns:a16="http://schemas.microsoft.com/office/drawing/2014/main" id="{622E8779-0850-C8A8-2C5C-37A499BC322D}"/>
              </a:ext>
            </a:extLst>
          </p:cNvPr>
          <p:cNvSpPr/>
          <p:nvPr/>
        </p:nvSpPr>
        <p:spPr>
          <a:xfrm>
            <a:off x="6400800" y="1508760"/>
            <a:ext cx="5166360" cy="4114800"/>
          </a:xfrm>
          <a:prstGeom prst="roundRect">
            <a:avLst/>
          </a:prstGeom>
          <a:solidFill>
            <a:srgbClr val="FEF2F2"/>
          </a:solidFill>
          <a:ln w="12700">
            <a:solidFill>
              <a:srgbClr val="FCA5A5"/>
            </a:solidFill>
            <a:prstDash val="solid"/>
          </a:ln>
        </p:spPr>
        <p:txBody>
          <a:bodyPr/>
          <a:lstStyle/>
          <a:p>
            <a:endParaRPr lang="en-US"/>
          </a:p>
        </p:txBody>
      </p:sp>
      <p:sp>
        <p:nvSpPr>
          <p:cNvPr id="20" name="Shape 10">
            <a:extLst>
              <a:ext uri="{FF2B5EF4-FFF2-40B4-BE49-F238E27FC236}">
                <a16:creationId xmlns:a16="http://schemas.microsoft.com/office/drawing/2014/main" id="{36069000-9394-C0D2-6235-9A1BBC623F5B}"/>
              </a:ext>
            </a:extLst>
          </p:cNvPr>
          <p:cNvSpPr/>
          <p:nvPr/>
        </p:nvSpPr>
        <p:spPr>
          <a:xfrm>
            <a:off x="7601229" y="1583577"/>
            <a:ext cx="2945301" cy="508734"/>
          </a:xfrm>
          <a:prstGeom prst="roundRect">
            <a:avLst/>
          </a:prstGeom>
          <a:solidFill>
            <a:srgbClr val="B71C1C"/>
          </a:solidFill>
          <a:ln w="12700">
            <a:solidFill>
              <a:srgbClr val="B71C1C"/>
            </a:solidFill>
            <a:prstDash val="solid"/>
          </a:ln>
        </p:spPr>
        <p:txBody>
          <a:bodyPr/>
          <a:lstStyle/>
          <a:p>
            <a:endParaRPr lang="en-US"/>
          </a:p>
        </p:txBody>
      </p:sp>
      <p:sp>
        <p:nvSpPr>
          <p:cNvPr id="21" name="Text 11">
            <a:extLst>
              <a:ext uri="{FF2B5EF4-FFF2-40B4-BE49-F238E27FC236}">
                <a16:creationId xmlns:a16="http://schemas.microsoft.com/office/drawing/2014/main" id="{00D6672F-2E2B-3EC4-CE7B-F597027F725E}"/>
              </a:ext>
            </a:extLst>
          </p:cNvPr>
          <p:cNvSpPr/>
          <p:nvPr/>
        </p:nvSpPr>
        <p:spPr>
          <a:xfrm>
            <a:off x="7707462" y="1728216"/>
            <a:ext cx="2839068" cy="237744"/>
          </a:xfrm>
          <a:prstGeom prst="rect">
            <a:avLst/>
          </a:prstGeom>
          <a:noFill/>
          <a:ln/>
        </p:spPr>
        <p:txBody>
          <a:bodyPr wrap="square" rtlCol="0" anchor="ctr"/>
          <a:lstStyle/>
          <a:p>
            <a:pPr marL="0" indent="0" algn="ctr">
              <a:buNone/>
            </a:pPr>
            <a:r>
              <a:rPr lang="en-US" sz="2400" b="1" dirty="0">
                <a:solidFill>
                  <a:srgbClr val="FFFFFF"/>
                </a:solidFill>
                <a:latin typeface="Calibri" pitchFamily="34" charset="0"/>
                <a:ea typeface="Calibri" pitchFamily="34" charset="-122"/>
                <a:cs typeface="Calibri" pitchFamily="34" charset="-120"/>
              </a:rPr>
              <a:t>SYSTEM FAILURE</a:t>
            </a:r>
            <a:endParaRPr lang="en-US" sz="2400" dirty="0"/>
          </a:p>
        </p:txBody>
      </p:sp>
      <p:sp>
        <p:nvSpPr>
          <p:cNvPr id="22" name="Text 12">
            <a:extLst>
              <a:ext uri="{FF2B5EF4-FFF2-40B4-BE49-F238E27FC236}">
                <a16:creationId xmlns:a16="http://schemas.microsoft.com/office/drawing/2014/main" id="{ECEA4B6A-7DBD-BE14-58E3-F911834DBA26}"/>
              </a:ext>
            </a:extLst>
          </p:cNvPr>
          <p:cNvSpPr/>
          <p:nvPr/>
        </p:nvSpPr>
        <p:spPr>
          <a:xfrm>
            <a:off x="6629400" y="2289516"/>
            <a:ext cx="4846320" cy="274320"/>
          </a:xfrm>
          <a:prstGeom prst="rect">
            <a:avLst/>
          </a:prstGeom>
          <a:noFill/>
          <a:ln/>
        </p:spPr>
        <p:txBody>
          <a:bodyPr wrap="square" rtlCol="0" anchor="ctr"/>
          <a:lstStyle/>
          <a:p>
            <a:pPr marL="0" indent="0">
              <a:buNone/>
            </a:pPr>
            <a:r>
              <a:rPr lang="en-US" sz="2000" b="1" dirty="0">
                <a:solidFill>
                  <a:srgbClr val="111827"/>
                </a:solidFill>
                <a:latin typeface="Calibri" pitchFamily="34" charset="0"/>
                <a:ea typeface="Calibri" pitchFamily="34" charset="-122"/>
                <a:cs typeface="Calibri" pitchFamily="34" charset="-120"/>
              </a:rPr>
              <a:t>Actions:</a:t>
            </a:r>
            <a:endParaRPr lang="en-US" sz="2000" dirty="0"/>
          </a:p>
        </p:txBody>
      </p:sp>
      <p:sp>
        <p:nvSpPr>
          <p:cNvPr id="23" name="Text 13">
            <a:extLst>
              <a:ext uri="{FF2B5EF4-FFF2-40B4-BE49-F238E27FC236}">
                <a16:creationId xmlns:a16="http://schemas.microsoft.com/office/drawing/2014/main" id="{5B427512-C6E9-21C8-DB19-D796E06D01BD}"/>
              </a:ext>
            </a:extLst>
          </p:cNvPr>
          <p:cNvSpPr/>
          <p:nvPr/>
        </p:nvSpPr>
        <p:spPr>
          <a:xfrm>
            <a:off x="6400800" y="2546054"/>
            <a:ext cx="5166360" cy="2635605"/>
          </a:xfrm>
          <a:prstGeom prst="rect">
            <a:avLst/>
          </a:prstGeom>
          <a:noFill/>
          <a:ln/>
        </p:spPr>
        <p:txBody>
          <a:bodyPr wrap="square" rtlCol="0" anchor="t"/>
          <a:lstStyle/>
          <a:p>
            <a:pPr marL="152400" indent="-152400">
              <a:lnSpc>
                <a:spcPct val="115000"/>
              </a:lnSpc>
              <a:buSzPct val="100000"/>
              <a:buChar char="•"/>
            </a:pPr>
            <a:r>
              <a:rPr lang="en-US" dirty="0">
                <a:solidFill>
                  <a:srgbClr val="374151"/>
                </a:solidFill>
                <a:latin typeface="Calibri" pitchFamily="34" charset="0"/>
                <a:ea typeface="Calibri" pitchFamily="34" charset="-122"/>
                <a:cs typeface="Calibri" pitchFamily="34" charset="-120"/>
              </a:rPr>
              <a:t>Reduce water usage</a:t>
            </a:r>
          </a:p>
          <a:p>
            <a:pPr marL="152400" indent="-152400">
              <a:lnSpc>
                <a:spcPct val="115000"/>
              </a:lnSpc>
              <a:buSzPct val="100000"/>
              <a:buChar char="•"/>
            </a:pPr>
            <a:r>
              <a:rPr lang="en-US" dirty="0">
                <a:solidFill>
                  <a:srgbClr val="374151"/>
                </a:solidFill>
                <a:latin typeface="Calibri" pitchFamily="34" charset="0"/>
                <a:ea typeface="Calibri" pitchFamily="34" charset="-122"/>
                <a:cs typeface="Calibri" pitchFamily="34" charset="-120"/>
              </a:rPr>
              <a:t>Keep people and pets away from surfacing effluent</a:t>
            </a:r>
          </a:p>
          <a:p>
            <a:pPr marL="152400" indent="-152400">
              <a:lnSpc>
                <a:spcPct val="115000"/>
              </a:lnSpc>
              <a:buSzPct val="100000"/>
              <a:buChar char="•"/>
            </a:pPr>
            <a:r>
              <a:rPr lang="en-US" dirty="0">
                <a:solidFill>
                  <a:srgbClr val="374151"/>
                </a:solidFill>
                <a:latin typeface="Calibri" pitchFamily="34" charset="0"/>
                <a:ea typeface="Calibri" pitchFamily="34" charset="-122"/>
                <a:cs typeface="Calibri" pitchFamily="34" charset="-120"/>
              </a:rPr>
              <a:t>Advise on next steps</a:t>
            </a:r>
          </a:p>
          <a:p>
            <a:pPr marL="152400" indent="-152400">
              <a:lnSpc>
                <a:spcPct val="115000"/>
              </a:lnSpc>
              <a:buSzPct val="100000"/>
              <a:buChar char="•"/>
            </a:pPr>
            <a:r>
              <a:rPr lang="en-US" dirty="0">
                <a:solidFill>
                  <a:srgbClr val="374151"/>
                </a:solidFill>
                <a:latin typeface="Calibri" pitchFamily="34" charset="0"/>
                <a:ea typeface="Calibri" pitchFamily="34" charset="-122"/>
                <a:cs typeface="Calibri" pitchFamily="34" charset="-120"/>
              </a:rPr>
              <a:t>Document</a:t>
            </a:r>
          </a:p>
          <a:p>
            <a:pPr marL="152400" indent="-152400">
              <a:lnSpc>
                <a:spcPct val="115000"/>
              </a:lnSpc>
              <a:buSzPct val="100000"/>
              <a:buChar char="•"/>
            </a:pPr>
            <a:endParaRPr lang="en-US" dirty="0">
              <a:solidFill>
                <a:srgbClr val="374151"/>
              </a:solidFill>
              <a:latin typeface="Calibri" pitchFamily="34" charset="0"/>
              <a:ea typeface="Calibri" pitchFamily="34" charset="-122"/>
              <a:cs typeface="Calibri" pitchFamily="34" charset="-120"/>
            </a:endParaRPr>
          </a:p>
          <a:p>
            <a:pPr marL="152400" indent="-152400">
              <a:lnSpc>
                <a:spcPct val="115000"/>
              </a:lnSpc>
              <a:buSzPct val="100000"/>
              <a:buChar char="•"/>
            </a:pPr>
            <a:endParaRPr lang="en-US" b="1" dirty="0">
              <a:solidFill>
                <a:srgbClr val="374151"/>
              </a:solidFill>
              <a:latin typeface="Calibri" pitchFamily="34" charset="0"/>
              <a:ea typeface="Calibri" pitchFamily="34" charset="-122"/>
              <a:cs typeface="Calibri" pitchFamily="34" charset="-120"/>
            </a:endParaRPr>
          </a:p>
          <a:p>
            <a:pPr>
              <a:lnSpc>
                <a:spcPct val="115000"/>
              </a:lnSpc>
              <a:buSzPct val="100000"/>
            </a:pPr>
            <a:endParaRPr lang="en-US" dirty="0"/>
          </a:p>
        </p:txBody>
      </p:sp>
      <p:sp>
        <p:nvSpPr>
          <p:cNvPr id="5" name="Text 1">
            <a:extLst>
              <a:ext uri="{FF2B5EF4-FFF2-40B4-BE49-F238E27FC236}">
                <a16:creationId xmlns:a16="http://schemas.microsoft.com/office/drawing/2014/main" id="{0CFECA7C-CEC7-17AB-B0BF-76AE7D96C236}"/>
              </a:ext>
            </a:extLst>
          </p:cNvPr>
          <p:cNvSpPr/>
          <p:nvPr/>
        </p:nvSpPr>
        <p:spPr>
          <a:xfrm>
            <a:off x="502920" y="91440"/>
            <a:ext cx="11185855" cy="310896"/>
          </a:xfrm>
          <a:prstGeom prst="rect">
            <a:avLst/>
          </a:prstGeom>
          <a:noFill/>
          <a:ln/>
        </p:spPr>
        <p:txBody>
          <a:bodyPr wrap="square" rtlCol="0" anchor="ctr"/>
          <a:lstStyle/>
          <a:p>
            <a:r>
              <a:rPr lang="en-US" sz="2800" b="1" dirty="0">
                <a:solidFill>
                  <a:srgbClr val="FFFFFF"/>
                </a:solidFill>
                <a:latin typeface="Calibri" pitchFamily="34" charset="0"/>
                <a:ea typeface="Calibri" pitchFamily="34" charset="-122"/>
                <a:cs typeface="Calibri" pitchFamily="34" charset="-120"/>
              </a:rPr>
              <a:t>5. Diagnostics/Testing &amp; Way Forward – Educate the Homeowner</a:t>
            </a:r>
            <a:endParaRPr lang="en-US" sz="28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C6AF6-1091-1D75-7440-621056AC4F08}"/>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EFE1C458-3C0F-3369-CAD8-854C27D64DA1}"/>
              </a:ext>
            </a:extLst>
          </p:cNvPr>
          <p:cNvSpPr/>
          <p:nvPr/>
        </p:nvSpPr>
        <p:spPr>
          <a:xfrm>
            <a:off x="0" y="0"/>
            <a:ext cx="12191695" cy="777240"/>
          </a:xfrm>
          <a:prstGeom prst="rect">
            <a:avLst/>
          </a:prstGeom>
          <a:solidFill>
            <a:srgbClr val="1B5E20"/>
          </a:solidFill>
          <a:ln w="12700">
            <a:solidFill>
              <a:srgbClr val="1B5E20"/>
            </a:solidFill>
            <a:prstDash val="solid"/>
          </a:ln>
        </p:spPr>
        <p:txBody>
          <a:bodyPr/>
          <a:lstStyle/>
          <a:p>
            <a:endParaRPr lang="en-US" dirty="0"/>
          </a:p>
        </p:txBody>
      </p:sp>
      <p:sp>
        <p:nvSpPr>
          <p:cNvPr id="3" name="Text 1">
            <a:extLst>
              <a:ext uri="{FF2B5EF4-FFF2-40B4-BE49-F238E27FC236}">
                <a16:creationId xmlns:a16="http://schemas.microsoft.com/office/drawing/2014/main" id="{55B4CC66-7002-DEC8-B75B-16DE7E52ED00}"/>
              </a:ext>
            </a:extLst>
          </p:cNvPr>
          <p:cNvSpPr/>
          <p:nvPr/>
        </p:nvSpPr>
        <p:spPr>
          <a:xfrm>
            <a:off x="502920" y="91440"/>
            <a:ext cx="11185855" cy="310896"/>
          </a:xfrm>
          <a:prstGeom prst="rect">
            <a:avLst/>
          </a:prstGeom>
          <a:noFill/>
          <a:ln/>
        </p:spPr>
        <p:txBody>
          <a:bodyPr wrap="square" rtlCol="0" anchor="ctr"/>
          <a:lstStyle/>
          <a:p>
            <a:pPr marL="0" indent="0">
              <a:buNone/>
            </a:pPr>
            <a:r>
              <a:rPr lang="en-US" sz="2600" b="1" dirty="0">
                <a:solidFill>
                  <a:srgbClr val="FFFFFF"/>
                </a:solidFill>
                <a:latin typeface="Calibri" pitchFamily="34" charset="0"/>
                <a:ea typeface="Calibri" pitchFamily="34" charset="-122"/>
                <a:cs typeface="Calibri" pitchFamily="34" charset="-120"/>
              </a:rPr>
              <a:t>Failure</a:t>
            </a:r>
            <a:endParaRPr lang="en-US" sz="2600" dirty="0"/>
          </a:p>
        </p:txBody>
      </p:sp>
      <p:sp>
        <p:nvSpPr>
          <p:cNvPr id="5" name="Text 3">
            <a:extLst>
              <a:ext uri="{FF2B5EF4-FFF2-40B4-BE49-F238E27FC236}">
                <a16:creationId xmlns:a16="http://schemas.microsoft.com/office/drawing/2014/main" id="{735DD986-F829-91D9-EFEA-36BB1F645B08}"/>
              </a:ext>
            </a:extLst>
          </p:cNvPr>
          <p:cNvSpPr/>
          <p:nvPr/>
        </p:nvSpPr>
        <p:spPr>
          <a:xfrm>
            <a:off x="640079" y="1008534"/>
            <a:ext cx="11333181" cy="5707192"/>
          </a:xfrm>
          <a:prstGeom prst="rect">
            <a:avLst/>
          </a:prstGeom>
          <a:noFill/>
          <a:ln/>
        </p:spPr>
        <p:txBody>
          <a:bodyPr wrap="square" rtlCol="0" anchor="t"/>
          <a:lstStyle/>
          <a:p>
            <a:pPr marL="0" indent="0">
              <a:buNone/>
            </a:pPr>
            <a:r>
              <a:rPr lang="en-US" sz="2400" b="1" dirty="0">
                <a:solidFill>
                  <a:srgbClr val="374151"/>
                </a:solidFill>
                <a:latin typeface="Calibri" pitchFamily="34" charset="0"/>
                <a:ea typeface="Calibri" pitchFamily="34" charset="-122"/>
                <a:cs typeface="Calibri" pitchFamily="34" charset="-120"/>
              </a:rPr>
              <a:t>Define “Failure”</a:t>
            </a:r>
          </a:p>
          <a:p>
            <a:pPr marL="342900" indent="-342900">
              <a:buFont typeface="Arial" panose="020B0604020202020204" pitchFamily="34" charset="0"/>
              <a:buChar char="•"/>
            </a:pPr>
            <a:endParaRPr lang="en-US" sz="2400" b="1" dirty="0">
              <a:solidFill>
                <a:srgbClr val="374151"/>
              </a:solidFill>
              <a:latin typeface="Calibri" pitchFamily="34" charset="0"/>
              <a:ea typeface="Calibri" pitchFamily="34" charset="-122"/>
              <a:cs typeface="Calibri" pitchFamily="34" charset="-120"/>
            </a:endParaRPr>
          </a:p>
          <a:p>
            <a:pPr marL="342900" indent="-342900">
              <a:spcBef>
                <a:spcPts val="600"/>
              </a:spcBef>
              <a:spcAft>
                <a:spcPts val="600"/>
              </a:spcAft>
              <a:buFont typeface="Arial" panose="020B0604020202020204" pitchFamily="34" charset="0"/>
              <a:buChar char="•"/>
            </a:pPr>
            <a:r>
              <a:rPr lang="en-US" sz="2400" b="1" dirty="0">
                <a:solidFill>
                  <a:srgbClr val="374151"/>
                </a:solidFill>
                <a:latin typeface="Calibri" pitchFamily="34" charset="0"/>
                <a:ea typeface="Calibri" pitchFamily="34" charset="-122"/>
                <a:cs typeface="Calibri" pitchFamily="34" charset="-120"/>
              </a:rPr>
              <a:t>Each state defines it differently:</a:t>
            </a:r>
          </a:p>
          <a:p>
            <a:pPr marL="800100" lvl="1" indent="-342900">
              <a:spcBef>
                <a:spcPts val="600"/>
              </a:spcBef>
              <a:spcAft>
                <a:spcPts val="600"/>
              </a:spcAft>
              <a:buFont typeface="Arial" panose="020B0604020202020204" pitchFamily="34" charset="0"/>
              <a:buChar char="•"/>
            </a:pPr>
            <a:r>
              <a:rPr lang="en-US" sz="2400" b="1" dirty="0">
                <a:solidFill>
                  <a:srgbClr val="374151"/>
                </a:solidFill>
                <a:latin typeface="Calibri" pitchFamily="34" charset="0"/>
                <a:ea typeface="Calibri" pitchFamily="34" charset="-122"/>
                <a:cs typeface="Calibri" pitchFamily="34" charset="-120"/>
              </a:rPr>
              <a:t>MA – Title V: if the system fails the inspection (at time of sale)</a:t>
            </a:r>
          </a:p>
          <a:p>
            <a:pPr marL="800100" lvl="1" indent="-342900">
              <a:spcBef>
                <a:spcPts val="600"/>
              </a:spcBef>
              <a:spcAft>
                <a:spcPts val="600"/>
              </a:spcAft>
              <a:buFont typeface="Arial" panose="020B0604020202020204" pitchFamily="34" charset="0"/>
              <a:buChar char="•"/>
            </a:pPr>
            <a:r>
              <a:rPr lang="en-US" sz="2400" b="1" dirty="0">
                <a:solidFill>
                  <a:srgbClr val="374151"/>
                </a:solidFill>
                <a:latin typeface="Calibri" pitchFamily="34" charset="0"/>
                <a:ea typeface="Calibri" pitchFamily="34" charset="-122"/>
                <a:cs typeface="Calibri" pitchFamily="34" charset="-120"/>
              </a:rPr>
              <a:t>WA – a system or component that </a:t>
            </a:r>
            <a:r>
              <a:rPr lang="en-US" sz="2400" b="1" u="sng" dirty="0">
                <a:solidFill>
                  <a:srgbClr val="374151"/>
                </a:solidFill>
                <a:latin typeface="Calibri" pitchFamily="34" charset="0"/>
                <a:ea typeface="Calibri" pitchFamily="34" charset="-122"/>
                <a:cs typeface="Calibri" pitchFamily="34" charset="-120"/>
              </a:rPr>
              <a:t>threatens public health </a:t>
            </a:r>
            <a:r>
              <a:rPr lang="en-US" sz="2400" b="1" dirty="0">
                <a:solidFill>
                  <a:srgbClr val="374151"/>
                </a:solidFill>
                <a:latin typeface="Calibri" pitchFamily="34" charset="0"/>
                <a:ea typeface="Calibri" pitchFamily="34" charset="-122"/>
                <a:cs typeface="Calibri" pitchFamily="34" charset="-120"/>
              </a:rPr>
              <a:t>by </a:t>
            </a:r>
            <a:r>
              <a:rPr lang="en-US" sz="2400" b="1" u="sng" dirty="0">
                <a:solidFill>
                  <a:srgbClr val="374151"/>
                </a:solidFill>
                <a:latin typeface="Calibri" pitchFamily="34" charset="0"/>
                <a:ea typeface="Calibri" pitchFamily="34" charset="-122"/>
                <a:cs typeface="Calibri" pitchFamily="34" charset="-120"/>
              </a:rPr>
              <a:t>inadequately treating sewage </a:t>
            </a:r>
            <a:r>
              <a:rPr lang="en-US" sz="2400" b="1" dirty="0">
                <a:solidFill>
                  <a:srgbClr val="374151"/>
                </a:solidFill>
                <a:latin typeface="Calibri" pitchFamily="34" charset="0"/>
                <a:ea typeface="Calibri" pitchFamily="34" charset="-122"/>
                <a:cs typeface="Calibri" pitchFamily="34" charset="-120"/>
              </a:rPr>
              <a:t>or creating </a:t>
            </a:r>
            <a:r>
              <a:rPr lang="en-US" sz="2400" b="1" u="sng" dirty="0">
                <a:solidFill>
                  <a:srgbClr val="374151"/>
                </a:solidFill>
                <a:latin typeface="Calibri" pitchFamily="34" charset="0"/>
                <a:ea typeface="Calibri" pitchFamily="34" charset="-122"/>
                <a:cs typeface="Calibri" pitchFamily="34" charset="-120"/>
              </a:rPr>
              <a:t>potential contact between sewage and the public</a:t>
            </a:r>
          </a:p>
          <a:p>
            <a:pPr marL="800100" lvl="1" indent="-342900">
              <a:spcBef>
                <a:spcPts val="600"/>
              </a:spcBef>
              <a:spcAft>
                <a:spcPts val="600"/>
              </a:spcAft>
              <a:buFont typeface="Arial" panose="020B0604020202020204" pitchFamily="34" charset="0"/>
              <a:buChar char="•"/>
            </a:pPr>
            <a:r>
              <a:rPr lang="en-US" sz="2400" b="1" dirty="0">
                <a:solidFill>
                  <a:srgbClr val="374151"/>
                </a:solidFill>
                <a:latin typeface="Calibri" pitchFamily="34" charset="0"/>
                <a:ea typeface="Calibri" pitchFamily="34" charset="-122"/>
                <a:cs typeface="Calibri" pitchFamily="34" charset="-120"/>
              </a:rPr>
              <a:t>NH – a condition where a system does not </a:t>
            </a:r>
            <a:r>
              <a:rPr lang="en-US" sz="2400" b="1" u="sng" dirty="0">
                <a:solidFill>
                  <a:srgbClr val="374151"/>
                </a:solidFill>
                <a:latin typeface="Calibri" pitchFamily="34" charset="0"/>
                <a:ea typeface="Calibri" pitchFamily="34" charset="-122"/>
                <a:cs typeface="Calibri" pitchFamily="34" charset="-120"/>
              </a:rPr>
              <a:t>properly contain or treat sewage</a:t>
            </a:r>
            <a:r>
              <a:rPr lang="en-US" sz="2400" b="1" dirty="0">
                <a:solidFill>
                  <a:srgbClr val="374151"/>
                </a:solidFill>
                <a:latin typeface="Calibri" pitchFamily="34" charset="0"/>
                <a:ea typeface="Calibri" pitchFamily="34" charset="-122"/>
                <a:cs typeface="Calibri" pitchFamily="34" charset="-120"/>
              </a:rPr>
              <a:t>, or if the disposal area is located within the seasonal high groundwater table</a:t>
            </a:r>
          </a:p>
          <a:p>
            <a:pPr marL="800100" lvl="1" indent="-342900">
              <a:spcBef>
                <a:spcPts val="600"/>
              </a:spcBef>
              <a:spcAft>
                <a:spcPts val="600"/>
              </a:spcAft>
              <a:buFont typeface="Arial" panose="020B0604020202020204" pitchFamily="34" charset="0"/>
              <a:buChar char="•"/>
            </a:pPr>
            <a:r>
              <a:rPr lang="en-US" sz="2400" b="1" dirty="0">
                <a:solidFill>
                  <a:srgbClr val="374151"/>
                </a:solidFill>
                <a:latin typeface="Calibri" pitchFamily="34" charset="0"/>
                <a:ea typeface="Calibri" pitchFamily="34" charset="-122"/>
                <a:cs typeface="Calibri" pitchFamily="34" charset="-120"/>
              </a:rPr>
              <a:t>MI – notable for being the only state without a uniform statewide septic code, meaning "failure" is defined entirely at the local or county level rather than by the state</a:t>
            </a:r>
          </a:p>
          <a:p>
            <a:pPr marL="0" indent="0">
              <a:buNone/>
            </a:pPr>
            <a:endParaRPr lang="en-US" sz="2400" b="1" dirty="0">
              <a:solidFill>
                <a:srgbClr val="374151"/>
              </a:solidFill>
              <a:latin typeface="Calibri" pitchFamily="34" charset="0"/>
              <a:ea typeface="Calibri" pitchFamily="34" charset="-122"/>
              <a:cs typeface="Calibri" pitchFamily="34" charset="-120"/>
            </a:endParaRPr>
          </a:p>
          <a:p>
            <a:pPr marL="0" indent="0">
              <a:buNone/>
            </a:pPr>
            <a:endParaRPr lang="en-US" sz="2400" b="1" dirty="0"/>
          </a:p>
        </p:txBody>
      </p:sp>
      <p:sp>
        <p:nvSpPr>
          <p:cNvPr id="16" name="Shape 14">
            <a:extLst>
              <a:ext uri="{FF2B5EF4-FFF2-40B4-BE49-F238E27FC236}">
                <a16:creationId xmlns:a16="http://schemas.microsoft.com/office/drawing/2014/main" id="{1C61C010-ADE3-A747-4D65-F1220FD2193A}"/>
              </a:ext>
            </a:extLst>
          </p:cNvPr>
          <p:cNvSpPr/>
          <p:nvPr/>
        </p:nvSpPr>
        <p:spPr>
          <a:xfrm>
            <a:off x="640080" y="6254224"/>
            <a:ext cx="10972800" cy="502920"/>
          </a:xfrm>
          <a:prstGeom prst="roundRect">
            <a:avLst/>
          </a:prstGeom>
          <a:solidFill>
            <a:srgbClr val="F3F4F6"/>
          </a:solidFill>
          <a:ln w="12700">
            <a:solidFill>
              <a:srgbClr val="E5E7EB"/>
            </a:solidFill>
            <a:prstDash val="solid"/>
          </a:ln>
        </p:spPr>
        <p:txBody>
          <a:bodyPr/>
          <a:lstStyle/>
          <a:p>
            <a:endParaRPr lang="en-US" dirty="0"/>
          </a:p>
        </p:txBody>
      </p:sp>
      <p:sp>
        <p:nvSpPr>
          <p:cNvPr id="17" name="Text 15">
            <a:extLst>
              <a:ext uri="{FF2B5EF4-FFF2-40B4-BE49-F238E27FC236}">
                <a16:creationId xmlns:a16="http://schemas.microsoft.com/office/drawing/2014/main" id="{19ADB37E-9679-65DF-BF9E-4DF457B993CE}"/>
              </a:ext>
            </a:extLst>
          </p:cNvPr>
          <p:cNvSpPr/>
          <p:nvPr/>
        </p:nvSpPr>
        <p:spPr>
          <a:xfrm>
            <a:off x="822960" y="6304246"/>
            <a:ext cx="10607040" cy="411480"/>
          </a:xfrm>
          <a:prstGeom prst="rect">
            <a:avLst/>
          </a:prstGeom>
          <a:noFill/>
          <a:ln/>
        </p:spPr>
        <p:txBody>
          <a:bodyPr wrap="square" rtlCol="0" anchor="ctr"/>
          <a:lstStyle/>
          <a:p>
            <a:pPr marL="0" indent="0">
              <a:buNone/>
            </a:pPr>
            <a:r>
              <a:rPr lang="en-US" sz="2000" dirty="0"/>
              <a:t> How does your state define a failed system?</a:t>
            </a:r>
          </a:p>
        </p:txBody>
      </p:sp>
      <p:pic>
        <p:nvPicPr>
          <p:cNvPr id="4" name="Graphic 3" descr="Flying Money with solid fill">
            <a:extLst>
              <a:ext uri="{FF2B5EF4-FFF2-40B4-BE49-F238E27FC236}">
                <a16:creationId xmlns:a16="http://schemas.microsoft.com/office/drawing/2014/main" id="{DD8C17CA-74B1-CD5F-D85C-574FA63BB3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06354" y="991614"/>
            <a:ext cx="1722121" cy="1722121"/>
          </a:xfrm>
          <a:prstGeom prst="rect">
            <a:avLst/>
          </a:prstGeom>
        </p:spPr>
      </p:pic>
    </p:spTree>
    <p:extLst>
      <p:ext uri="{BB962C8B-B14F-4D97-AF65-F5344CB8AC3E}">
        <p14:creationId xmlns:p14="http://schemas.microsoft.com/office/powerpoint/2010/main" val="29479830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Shape 0"/>
          <p:cNvSpPr/>
          <p:nvPr/>
        </p:nvSpPr>
        <p:spPr>
          <a:xfrm>
            <a:off x="0" y="0"/>
            <a:ext cx="12191695" cy="777240"/>
          </a:xfrm>
          <a:prstGeom prst="rect">
            <a:avLst/>
          </a:prstGeom>
          <a:solidFill>
            <a:srgbClr val="00B050"/>
          </a:solidFill>
          <a:ln w="12700">
            <a:solidFill>
              <a:srgbClr val="1B5E20"/>
            </a:solidFill>
            <a:prstDash val="solid"/>
          </a:ln>
        </p:spPr>
        <p:txBody>
          <a:bodyPr/>
          <a:lstStyle/>
          <a:p>
            <a:endParaRPr lang="en-US"/>
          </a:p>
        </p:txBody>
      </p:sp>
      <p:sp>
        <p:nvSpPr>
          <p:cNvPr id="3" name="Text 1"/>
          <p:cNvSpPr/>
          <p:nvPr/>
        </p:nvSpPr>
        <p:spPr>
          <a:xfrm>
            <a:off x="502920" y="91440"/>
            <a:ext cx="11185855" cy="310896"/>
          </a:xfrm>
          <a:prstGeom prst="rect">
            <a:avLst/>
          </a:prstGeom>
          <a:noFill/>
          <a:ln/>
        </p:spPr>
        <p:txBody>
          <a:bodyPr wrap="square" rtlCol="0" anchor="ctr"/>
          <a:lstStyle/>
          <a:p>
            <a:pPr marL="0" indent="0">
              <a:buNone/>
            </a:pPr>
            <a:r>
              <a:rPr lang="en-US" sz="2600" b="1" dirty="0">
                <a:solidFill>
                  <a:srgbClr val="FFFFFF"/>
                </a:solidFill>
                <a:latin typeface="Calibri" pitchFamily="34" charset="0"/>
                <a:ea typeface="Calibri" pitchFamily="34" charset="-122"/>
                <a:cs typeface="Calibri" pitchFamily="34" charset="-120"/>
              </a:rPr>
              <a:t>Follow-up</a:t>
            </a:r>
            <a:endParaRPr lang="en-US" sz="2600" dirty="0"/>
          </a:p>
        </p:txBody>
      </p:sp>
      <p:sp>
        <p:nvSpPr>
          <p:cNvPr id="5" name="Shape 3"/>
          <p:cNvSpPr/>
          <p:nvPr/>
        </p:nvSpPr>
        <p:spPr>
          <a:xfrm>
            <a:off x="914400" y="1234440"/>
            <a:ext cx="10424160" cy="841248"/>
          </a:xfrm>
          <a:prstGeom prst="roundRect">
            <a:avLst/>
          </a:prstGeom>
          <a:solidFill>
            <a:srgbClr val="F8FAFC"/>
          </a:solidFill>
          <a:ln w="12700">
            <a:solidFill>
              <a:srgbClr val="E5E7EB"/>
            </a:solidFill>
            <a:prstDash val="solid"/>
          </a:ln>
        </p:spPr>
        <p:txBody>
          <a:bodyPr/>
          <a:lstStyle/>
          <a:p>
            <a:endParaRPr lang="en-US" sz="2400"/>
          </a:p>
        </p:txBody>
      </p:sp>
      <p:sp>
        <p:nvSpPr>
          <p:cNvPr id="6" name="Shape 4"/>
          <p:cNvSpPr/>
          <p:nvPr/>
        </p:nvSpPr>
        <p:spPr>
          <a:xfrm>
            <a:off x="914400" y="1234440"/>
            <a:ext cx="2468880" cy="841248"/>
          </a:xfrm>
          <a:prstGeom prst="roundRect">
            <a:avLst/>
          </a:prstGeom>
          <a:solidFill>
            <a:srgbClr val="FF8F00"/>
          </a:solidFill>
          <a:ln w="12700">
            <a:solidFill>
              <a:srgbClr val="FF8F00"/>
            </a:solidFill>
            <a:prstDash val="solid"/>
          </a:ln>
        </p:spPr>
        <p:txBody>
          <a:bodyPr/>
          <a:lstStyle/>
          <a:p>
            <a:endParaRPr lang="en-US" sz="2400"/>
          </a:p>
        </p:txBody>
      </p:sp>
      <p:sp>
        <p:nvSpPr>
          <p:cNvPr id="7" name="Text 5"/>
          <p:cNvSpPr/>
          <p:nvPr/>
        </p:nvSpPr>
        <p:spPr>
          <a:xfrm>
            <a:off x="1078992" y="1472184"/>
            <a:ext cx="2240280" cy="365760"/>
          </a:xfrm>
          <a:prstGeom prst="rect">
            <a:avLst/>
          </a:prstGeom>
          <a:noFill/>
          <a:ln/>
        </p:spPr>
        <p:txBody>
          <a:bodyPr wrap="square" rtlCol="0" anchor="ctr"/>
          <a:lstStyle/>
          <a:p>
            <a:pPr marL="0" indent="0">
              <a:buNone/>
            </a:pPr>
            <a:r>
              <a:rPr lang="en-US" sz="2000" b="1" dirty="0">
                <a:solidFill>
                  <a:srgbClr val="FFFFFF"/>
                </a:solidFill>
                <a:latin typeface="Calibri" pitchFamily="34" charset="0"/>
                <a:ea typeface="Calibri" pitchFamily="34" charset="-122"/>
                <a:cs typeface="Calibri" pitchFamily="34" charset="-120"/>
              </a:rPr>
              <a:t>1) Submit Labs</a:t>
            </a:r>
            <a:endParaRPr lang="en-US" sz="2000" dirty="0"/>
          </a:p>
        </p:txBody>
      </p:sp>
      <p:sp>
        <p:nvSpPr>
          <p:cNvPr id="8" name="Text 6"/>
          <p:cNvSpPr/>
          <p:nvPr/>
        </p:nvSpPr>
        <p:spPr>
          <a:xfrm>
            <a:off x="3566160" y="1490472"/>
            <a:ext cx="7498080" cy="411480"/>
          </a:xfrm>
          <a:prstGeom prst="rect">
            <a:avLst/>
          </a:prstGeom>
          <a:noFill/>
          <a:ln/>
        </p:spPr>
        <p:txBody>
          <a:bodyPr wrap="square" rtlCol="0" anchor="ctr"/>
          <a:lstStyle/>
          <a:p>
            <a:pPr marL="0" indent="0">
              <a:buNone/>
            </a:pPr>
            <a:r>
              <a:rPr lang="en-US" sz="1600" dirty="0">
                <a:solidFill>
                  <a:srgbClr val="374151"/>
                </a:solidFill>
                <a:latin typeface="Calibri" pitchFamily="34" charset="0"/>
                <a:ea typeface="Calibri" pitchFamily="34" charset="-122"/>
                <a:cs typeface="Calibri" pitchFamily="34" charset="-120"/>
              </a:rPr>
              <a:t>What should we test for?</a:t>
            </a:r>
            <a:endParaRPr lang="en-US" sz="1600" dirty="0"/>
          </a:p>
        </p:txBody>
      </p:sp>
      <p:sp>
        <p:nvSpPr>
          <p:cNvPr id="9" name="Shape 7"/>
          <p:cNvSpPr/>
          <p:nvPr/>
        </p:nvSpPr>
        <p:spPr>
          <a:xfrm>
            <a:off x="914400" y="2167128"/>
            <a:ext cx="10424160" cy="841248"/>
          </a:xfrm>
          <a:prstGeom prst="roundRect">
            <a:avLst/>
          </a:prstGeom>
          <a:solidFill>
            <a:srgbClr val="F8FAFC"/>
          </a:solidFill>
          <a:ln w="12700">
            <a:solidFill>
              <a:srgbClr val="E5E7EB"/>
            </a:solidFill>
            <a:prstDash val="solid"/>
          </a:ln>
        </p:spPr>
        <p:txBody>
          <a:bodyPr/>
          <a:lstStyle/>
          <a:p>
            <a:endParaRPr lang="en-US" sz="2400"/>
          </a:p>
        </p:txBody>
      </p:sp>
      <p:sp>
        <p:nvSpPr>
          <p:cNvPr id="10" name="Shape 8"/>
          <p:cNvSpPr/>
          <p:nvPr/>
        </p:nvSpPr>
        <p:spPr>
          <a:xfrm>
            <a:off x="914400" y="2167128"/>
            <a:ext cx="2468880" cy="841248"/>
          </a:xfrm>
          <a:prstGeom prst="roundRect">
            <a:avLst/>
          </a:prstGeom>
          <a:solidFill>
            <a:srgbClr val="0D47A1"/>
          </a:solidFill>
          <a:ln w="12700">
            <a:solidFill>
              <a:srgbClr val="0D47A1"/>
            </a:solidFill>
            <a:prstDash val="solid"/>
          </a:ln>
        </p:spPr>
        <p:txBody>
          <a:bodyPr/>
          <a:lstStyle/>
          <a:p>
            <a:endParaRPr lang="en-US" sz="2400"/>
          </a:p>
        </p:txBody>
      </p:sp>
      <p:sp>
        <p:nvSpPr>
          <p:cNvPr id="11" name="Text 9"/>
          <p:cNvSpPr/>
          <p:nvPr/>
        </p:nvSpPr>
        <p:spPr>
          <a:xfrm>
            <a:off x="1078992" y="2404872"/>
            <a:ext cx="2240280" cy="365760"/>
          </a:xfrm>
          <a:prstGeom prst="rect">
            <a:avLst/>
          </a:prstGeom>
          <a:noFill/>
          <a:ln/>
        </p:spPr>
        <p:txBody>
          <a:bodyPr wrap="square" rtlCol="0" anchor="ctr"/>
          <a:lstStyle/>
          <a:p>
            <a:pPr marL="0" indent="0">
              <a:buNone/>
            </a:pPr>
            <a:r>
              <a:rPr lang="en-US" sz="2000" b="1" dirty="0">
                <a:solidFill>
                  <a:srgbClr val="FFFFFF"/>
                </a:solidFill>
                <a:latin typeface="Calibri" pitchFamily="34" charset="0"/>
                <a:ea typeface="Calibri" pitchFamily="34" charset="-122"/>
                <a:cs typeface="Calibri" pitchFamily="34" charset="-120"/>
              </a:rPr>
              <a:t>2) Confirm Site Observations</a:t>
            </a:r>
            <a:endParaRPr lang="en-US" sz="2000" dirty="0"/>
          </a:p>
        </p:txBody>
      </p:sp>
      <p:sp>
        <p:nvSpPr>
          <p:cNvPr id="12" name="Text 10"/>
          <p:cNvSpPr/>
          <p:nvPr/>
        </p:nvSpPr>
        <p:spPr>
          <a:xfrm>
            <a:off x="3566160" y="2423160"/>
            <a:ext cx="7498080" cy="411480"/>
          </a:xfrm>
          <a:prstGeom prst="rect">
            <a:avLst/>
          </a:prstGeom>
          <a:noFill/>
          <a:ln/>
        </p:spPr>
        <p:txBody>
          <a:bodyPr wrap="square" rtlCol="0" anchor="ctr"/>
          <a:lstStyle/>
          <a:p>
            <a:pPr marL="0" indent="0">
              <a:buNone/>
            </a:pPr>
            <a:r>
              <a:rPr lang="en-US" sz="1600" dirty="0">
                <a:solidFill>
                  <a:srgbClr val="374151"/>
                </a:solidFill>
                <a:latin typeface="Calibri" pitchFamily="34" charset="0"/>
                <a:ea typeface="Calibri" pitchFamily="34" charset="-122"/>
                <a:cs typeface="Calibri" pitchFamily="34" charset="-120"/>
              </a:rPr>
              <a:t>Review notes, septic plans, as-built, water &amp; </a:t>
            </a:r>
            <a:r>
              <a:rPr lang="en-US" sz="1600" dirty="0" err="1">
                <a:solidFill>
                  <a:srgbClr val="374151"/>
                </a:solidFill>
                <a:latin typeface="Calibri" pitchFamily="34" charset="0"/>
                <a:ea typeface="Calibri" pitchFamily="34" charset="-122"/>
                <a:cs typeface="Calibri" pitchFamily="34" charset="-120"/>
              </a:rPr>
              <a:t>O&amp;M</a:t>
            </a:r>
            <a:r>
              <a:rPr lang="en-US" sz="1600" dirty="0">
                <a:solidFill>
                  <a:srgbClr val="374151"/>
                </a:solidFill>
                <a:latin typeface="Calibri" pitchFamily="34" charset="0"/>
                <a:ea typeface="Calibri" pitchFamily="34" charset="-122"/>
                <a:cs typeface="Calibri" pitchFamily="34" charset="-120"/>
              </a:rPr>
              <a:t> records, pictures, available material</a:t>
            </a:r>
            <a:endParaRPr lang="en-US" sz="1600" dirty="0"/>
          </a:p>
        </p:txBody>
      </p:sp>
      <p:sp>
        <p:nvSpPr>
          <p:cNvPr id="13" name="Shape 11"/>
          <p:cNvSpPr/>
          <p:nvPr/>
        </p:nvSpPr>
        <p:spPr>
          <a:xfrm>
            <a:off x="914400" y="3099816"/>
            <a:ext cx="10424160" cy="841248"/>
          </a:xfrm>
          <a:prstGeom prst="roundRect">
            <a:avLst/>
          </a:prstGeom>
          <a:solidFill>
            <a:srgbClr val="F8FAFC"/>
          </a:solidFill>
          <a:ln w="12700">
            <a:solidFill>
              <a:srgbClr val="E5E7EB"/>
            </a:solidFill>
            <a:prstDash val="solid"/>
          </a:ln>
        </p:spPr>
        <p:txBody>
          <a:bodyPr/>
          <a:lstStyle/>
          <a:p>
            <a:endParaRPr lang="en-US" sz="2400"/>
          </a:p>
        </p:txBody>
      </p:sp>
      <p:sp>
        <p:nvSpPr>
          <p:cNvPr id="14" name="Shape 12"/>
          <p:cNvSpPr/>
          <p:nvPr/>
        </p:nvSpPr>
        <p:spPr>
          <a:xfrm>
            <a:off x="914400" y="3099816"/>
            <a:ext cx="2468880" cy="841248"/>
          </a:xfrm>
          <a:prstGeom prst="roundRect">
            <a:avLst/>
          </a:prstGeom>
          <a:solidFill>
            <a:srgbClr val="2E7D32"/>
          </a:solidFill>
          <a:ln w="12700">
            <a:solidFill>
              <a:srgbClr val="2E7D32"/>
            </a:solidFill>
            <a:prstDash val="solid"/>
          </a:ln>
        </p:spPr>
        <p:txBody>
          <a:bodyPr/>
          <a:lstStyle/>
          <a:p>
            <a:endParaRPr lang="en-US" sz="2400"/>
          </a:p>
        </p:txBody>
      </p:sp>
      <p:sp>
        <p:nvSpPr>
          <p:cNvPr id="15" name="Text 13"/>
          <p:cNvSpPr/>
          <p:nvPr/>
        </p:nvSpPr>
        <p:spPr>
          <a:xfrm>
            <a:off x="1078992" y="3337560"/>
            <a:ext cx="2240280" cy="365760"/>
          </a:xfrm>
          <a:prstGeom prst="rect">
            <a:avLst/>
          </a:prstGeom>
          <a:noFill/>
          <a:ln/>
        </p:spPr>
        <p:txBody>
          <a:bodyPr wrap="square" rtlCol="0" anchor="ctr"/>
          <a:lstStyle/>
          <a:p>
            <a:pPr marL="0" indent="0">
              <a:buNone/>
            </a:pPr>
            <a:r>
              <a:rPr lang="en-US" sz="2000" b="1" dirty="0">
                <a:solidFill>
                  <a:srgbClr val="FFFFFF"/>
                </a:solidFill>
                <a:latin typeface="Calibri" pitchFamily="34" charset="0"/>
                <a:ea typeface="Calibri" pitchFamily="34" charset="-122"/>
                <a:cs typeface="Calibri" pitchFamily="34" charset="-120"/>
              </a:rPr>
              <a:t>3) Determine short-term plan</a:t>
            </a:r>
            <a:endParaRPr lang="en-US" sz="2000" dirty="0"/>
          </a:p>
        </p:txBody>
      </p:sp>
      <p:sp>
        <p:nvSpPr>
          <p:cNvPr id="16" name="Text 14"/>
          <p:cNvSpPr/>
          <p:nvPr/>
        </p:nvSpPr>
        <p:spPr>
          <a:xfrm>
            <a:off x="3566160" y="3355848"/>
            <a:ext cx="7498080" cy="411480"/>
          </a:xfrm>
          <a:prstGeom prst="rect">
            <a:avLst/>
          </a:prstGeom>
          <a:noFill/>
          <a:ln/>
        </p:spPr>
        <p:txBody>
          <a:bodyPr wrap="square" rtlCol="0" anchor="ctr"/>
          <a:lstStyle/>
          <a:p>
            <a:pPr marL="0" indent="0">
              <a:buNone/>
            </a:pPr>
            <a:r>
              <a:rPr lang="en-US" sz="1600" dirty="0">
                <a:solidFill>
                  <a:srgbClr val="374151"/>
                </a:solidFill>
                <a:latin typeface="Calibri" pitchFamily="34" charset="0"/>
                <a:ea typeface="Calibri" pitchFamily="34" charset="-122"/>
                <a:cs typeface="Calibri" pitchFamily="34" charset="-120"/>
              </a:rPr>
              <a:t>Repair, pump and haul, etc.</a:t>
            </a:r>
            <a:endParaRPr lang="en-US" sz="1600" dirty="0"/>
          </a:p>
        </p:txBody>
      </p:sp>
      <p:sp>
        <p:nvSpPr>
          <p:cNvPr id="17" name="Shape 15"/>
          <p:cNvSpPr/>
          <p:nvPr/>
        </p:nvSpPr>
        <p:spPr>
          <a:xfrm>
            <a:off x="914400" y="4032504"/>
            <a:ext cx="10424160" cy="841248"/>
          </a:xfrm>
          <a:prstGeom prst="roundRect">
            <a:avLst/>
          </a:prstGeom>
          <a:solidFill>
            <a:srgbClr val="F8FAFC"/>
          </a:solidFill>
          <a:ln w="12700">
            <a:solidFill>
              <a:srgbClr val="E5E7EB"/>
            </a:solidFill>
            <a:prstDash val="solid"/>
          </a:ln>
        </p:spPr>
        <p:txBody>
          <a:bodyPr/>
          <a:lstStyle/>
          <a:p>
            <a:endParaRPr lang="en-US" sz="2400"/>
          </a:p>
        </p:txBody>
      </p:sp>
      <p:sp>
        <p:nvSpPr>
          <p:cNvPr id="18" name="Shape 16"/>
          <p:cNvSpPr/>
          <p:nvPr/>
        </p:nvSpPr>
        <p:spPr>
          <a:xfrm>
            <a:off x="914400" y="4032504"/>
            <a:ext cx="2468880" cy="841248"/>
          </a:xfrm>
          <a:prstGeom prst="roundRect">
            <a:avLst/>
          </a:prstGeom>
          <a:solidFill>
            <a:srgbClr val="2563EB"/>
          </a:solidFill>
          <a:ln w="12700">
            <a:solidFill>
              <a:srgbClr val="2563EB"/>
            </a:solidFill>
            <a:prstDash val="solid"/>
          </a:ln>
        </p:spPr>
        <p:txBody>
          <a:bodyPr/>
          <a:lstStyle/>
          <a:p>
            <a:endParaRPr lang="en-US" sz="2400"/>
          </a:p>
        </p:txBody>
      </p:sp>
      <p:sp>
        <p:nvSpPr>
          <p:cNvPr id="19" name="Text 17"/>
          <p:cNvSpPr/>
          <p:nvPr/>
        </p:nvSpPr>
        <p:spPr>
          <a:xfrm>
            <a:off x="1078992" y="4270248"/>
            <a:ext cx="2240280" cy="365760"/>
          </a:xfrm>
          <a:prstGeom prst="rect">
            <a:avLst/>
          </a:prstGeom>
          <a:noFill/>
          <a:ln/>
        </p:spPr>
        <p:txBody>
          <a:bodyPr wrap="square" rtlCol="0" anchor="ctr"/>
          <a:lstStyle/>
          <a:p>
            <a:pPr marL="0" indent="0">
              <a:buNone/>
            </a:pPr>
            <a:r>
              <a:rPr lang="en-US" sz="2000" b="1" dirty="0">
                <a:solidFill>
                  <a:srgbClr val="FFFFFF"/>
                </a:solidFill>
                <a:latin typeface="Calibri" pitchFamily="34" charset="0"/>
                <a:ea typeface="Calibri" pitchFamily="34" charset="-122"/>
                <a:cs typeface="Calibri" pitchFamily="34" charset="-120"/>
              </a:rPr>
              <a:t>4) Determine long-term plan</a:t>
            </a:r>
            <a:endParaRPr lang="en-US" sz="2000" dirty="0"/>
          </a:p>
        </p:txBody>
      </p:sp>
      <p:sp>
        <p:nvSpPr>
          <p:cNvPr id="20" name="Text 18"/>
          <p:cNvSpPr/>
          <p:nvPr/>
        </p:nvSpPr>
        <p:spPr>
          <a:xfrm>
            <a:off x="3566160" y="4288536"/>
            <a:ext cx="7498080" cy="411480"/>
          </a:xfrm>
          <a:prstGeom prst="rect">
            <a:avLst/>
          </a:prstGeom>
          <a:noFill/>
          <a:ln/>
        </p:spPr>
        <p:txBody>
          <a:bodyPr wrap="square" rtlCol="0" anchor="ctr"/>
          <a:lstStyle/>
          <a:p>
            <a:pPr marL="0" indent="0">
              <a:buNone/>
            </a:pPr>
            <a:r>
              <a:rPr lang="en-US" sz="1600" dirty="0">
                <a:solidFill>
                  <a:srgbClr val="374151"/>
                </a:solidFill>
                <a:latin typeface="Calibri" pitchFamily="34" charset="0"/>
                <a:ea typeface="Calibri" pitchFamily="34" charset="-122"/>
                <a:cs typeface="Calibri" pitchFamily="34" charset="-120"/>
              </a:rPr>
              <a:t>Repair components, add system, remove and replace system</a:t>
            </a:r>
            <a:endParaRPr lang="en-US" sz="1600" dirty="0"/>
          </a:p>
        </p:txBody>
      </p:sp>
      <p:sp>
        <p:nvSpPr>
          <p:cNvPr id="21" name="Shape 19"/>
          <p:cNvSpPr/>
          <p:nvPr/>
        </p:nvSpPr>
        <p:spPr>
          <a:xfrm>
            <a:off x="914400" y="4965192"/>
            <a:ext cx="10424160" cy="841248"/>
          </a:xfrm>
          <a:prstGeom prst="roundRect">
            <a:avLst/>
          </a:prstGeom>
          <a:solidFill>
            <a:srgbClr val="F8FAFC"/>
          </a:solidFill>
          <a:ln w="12700">
            <a:solidFill>
              <a:srgbClr val="E5E7EB"/>
            </a:solidFill>
            <a:prstDash val="solid"/>
          </a:ln>
        </p:spPr>
        <p:txBody>
          <a:bodyPr/>
          <a:lstStyle/>
          <a:p>
            <a:endParaRPr lang="en-US" sz="2400"/>
          </a:p>
        </p:txBody>
      </p:sp>
      <p:sp>
        <p:nvSpPr>
          <p:cNvPr id="22" name="Shape 20"/>
          <p:cNvSpPr/>
          <p:nvPr/>
        </p:nvSpPr>
        <p:spPr>
          <a:xfrm>
            <a:off x="914400" y="4965192"/>
            <a:ext cx="2468880" cy="841248"/>
          </a:xfrm>
          <a:prstGeom prst="roundRect">
            <a:avLst/>
          </a:prstGeom>
          <a:solidFill>
            <a:srgbClr val="B71C1C"/>
          </a:solidFill>
          <a:ln w="12700">
            <a:solidFill>
              <a:srgbClr val="B71C1C"/>
            </a:solidFill>
            <a:prstDash val="solid"/>
          </a:ln>
        </p:spPr>
        <p:txBody>
          <a:bodyPr/>
          <a:lstStyle/>
          <a:p>
            <a:endParaRPr lang="en-US" sz="2400"/>
          </a:p>
        </p:txBody>
      </p:sp>
      <p:sp>
        <p:nvSpPr>
          <p:cNvPr id="23" name="Text 21"/>
          <p:cNvSpPr/>
          <p:nvPr/>
        </p:nvSpPr>
        <p:spPr>
          <a:xfrm>
            <a:off x="1078992" y="5202936"/>
            <a:ext cx="2240280" cy="365760"/>
          </a:xfrm>
          <a:prstGeom prst="rect">
            <a:avLst/>
          </a:prstGeom>
          <a:noFill/>
          <a:ln/>
        </p:spPr>
        <p:txBody>
          <a:bodyPr wrap="square" rtlCol="0" anchor="ctr"/>
          <a:lstStyle/>
          <a:p>
            <a:pPr marL="0" indent="0">
              <a:buNone/>
            </a:pPr>
            <a:r>
              <a:rPr lang="en-US" sz="2000" b="1" dirty="0">
                <a:solidFill>
                  <a:srgbClr val="FFFFFF"/>
                </a:solidFill>
                <a:latin typeface="Calibri" pitchFamily="34" charset="0"/>
                <a:ea typeface="Calibri" pitchFamily="34" charset="-122"/>
                <a:cs typeface="Calibri" pitchFamily="34" charset="-120"/>
              </a:rPr>
              <a:t>5) Report</a:t>
            </a:r>
            <a:endParaRPr lang="en-US" sz="2000" dirty="0"/>
          </a:p>
        </p:txBody>
      </p:sp>
      <p:sp>
        <p:nvSpPr>
          <p:cNvPr id="24" name="Text 22"/>
          <p:cNvSpPr/>
          <p:nvPr/>
        </p:nvSpPr>
        <p:spPr>
          <a:xfrm>
            <a:off x="3566160" y="5221224"/>
            <a:ext cx="7498080" cy="411480"/>
          </a:xfrm>
          <a:prstGeom prst="rect">
            <a:avLst/>
          </a:prstGeom>
          <a:noFill/>
          <a:ln/>
        </p:spPr>
        <p:txBody>
          <a:bodyPr wrap="square" rtlCol="0" anchor="ctr"/>
          <a:lstStyle/>
          <a:p>
            <a:pPr marL="0" indent="0">
              <a:buNone/>
            </a:pPr>
            <a:r>
              <a:rPr lang="en-US" sz="1600" dirty="0">
                <a:solidFill>
                  <a:srgbClr val="374151"/>
                </a:solidFill>
                <a:latin typeface="Calibri" pitchFamily="34" charset="0"/>
                <a:ea typeface="Calibri" pitchFamily="34" charset="-122"/>
                <a:cs typeface="Calibri" pitchFamily="34" charset="-120"/>
              </a:rPr>
              <a:t>Finalize your report for all interested parties</a:t>
            </a:r>
            <a:endParaRPr lang="en-US" sz="16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47616-8207-B5AD-6B9B-ED522C86D426}"/>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5D3736BD-3062-FBF1-8CE0-701371797D15}"/>
              </a:ext>
            </a:extLst>
          </p:cNvPr>
          <p:cNvSpPr/>
          <p:nvPr/>
        </p:nvSpPr>
        <p:spPr>
          <a:xfrm>
            <a:off x="0" y="0"/>
            <a:ext cx="12191695" cy="777240"/>
          </a:xfrm>
          <a:prstGeom prst="rect">
            <a:avLst/>
          </a:prstGeom>
          <a:solidFill>
            <a:srgbClr val="FF0000"/>
          </a:solidFill>
          <a:ln w="12700">
            <a:solidFill>
              <a:srgbClr val="1B5E20"/>
            </a:solidFill>
            <a:prstDash val="solid"/>
          </a:ln>
        </p:spPr>
        <p:txBody>
          <a:bodyPr/>
          <a:lstStyle/>
          <a:p>
            <a:endParaRPr lang="en-US"/>
          </a:p>
        </p:txBody>
      </p:sp>
      <p:sp>
        <p:nvSpPr>
          <p:cNvPr id="3" name="Text 1">
            <a:extLst>
              <a:ext uri="{FF2B5EF4-FFF2-40B4-BE49-F238E27FC236}">
                <a16:creationId xmlns:a16="http://schemas.microsoft.com/office/drawing/2014/main" id="{CE41858D-2984-DD4C-9DD0-6E57004C4AFE}"/>
              </a:ext>
            </a:extLst>
          </p:cNvPr>
          <p:cNvSpPr/>
          <p:nvPr/>
        </p:nvSpPr>
        <p:spPr>
          <a:xfrm>
            <a:off x="502920" y="91440"/>
            <a:ext cx="11185855" cy="310896"/>
          </a:xfrm>
          <a:prstGeom prst="rect">
            <a:avLst/>
          </a:prstGeom>
          <a:noFill/>
          <a:ln/>
        </p:spPr>
        <p:txBody>
          <a:bodyPr wrap="square" rtlCol="0" anchor="ctr"/>
          <a:lstStyle/>
          <a:p>
            <a:pPr marL="0" indent="0">
              <a:buNone/>
            </a:pPr>
            <a:r>
              <a:rPr lang="en-US" sz="2600" b="1" dirty="0">
                <a:solidFill>
                  <a:srgbClr val="FFFFFF"/>
                </a:solidFill>
                <a:latin typeface="Calibri" pitchFamily="34" charset="0"/>
                <a:ea typeface="Calibri" pitchFamily="34" charset="-122"/>
                <a:cs typeface="Calibri" pitchFamily="34" charset="-120"/>
              </a:rPr>
              <a:t>Site 1. Walk Through</a:t>
            </a:r>
            <a:endParaRPr lang="en-US" sz="2600" dirty="0"/>
          </a:p>
        </p:txBody>
      </p:sp>
      <p:sp>
        <p:nvSpPr>
          <p:cNvPr id="25" name="Rectangle 4">
            <a:extLst>
              <a:ext uri="{FF2B5EF4-FFF2-40B4-BE49-F238E27FC236}">
                <a16:creationId xmlns:a16="http://schemas.microsoft.com/office/drawing/2014/main" id="{0516055D-70F6-C72D-6B5E-B64F715F60F7}"/>
              </a:ext>
            </a:extLst>
          </p:cNvPr>
          <p:cNvSpPr txBox="1">
            <a:spLocks noChangeArrowheads="1"/>
          </p:cNvSpPr>
          <p:nvPr/>
        </p:nvSpPr>
        <p:spPr bwMode="auto">
          <a:xfrm>
            <a:off x="4724400" y="1055879"/>
            <a:ext cx="6964375" cy="4715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lvl="0">
              <a:defRPr/>
            </a:pPr>
            <a:r>
              <a:rPr lang="en-US" sz="2400" b="1" dirty="0">
                <a:solidFill>
                  <a:srgbClr val="143247"/>
                </a:solidFill>
                <a:latin typeface="Arial" panose="020B0604020202020204" pitchFamily="34" charset="0"/>
                <a:cs typeface="Arial" panose="020B0604020202020204" pitchFamily="34" charset="0"/>
              </a:rPr>
              <a:t>4-year-old system</a:t>
            </a:r>
          </a:p>
          <a:p>
            <a:pPr lvl="0">
              <a:defRPr/>
            </a:pPr>
            <a:r>
              <a:rPr lang="en-US" sz="2400" b="1" dirty="0">
                <a:solidFill>
                  <a:srgbClr val="143247"/>
                </a:solidFill>
                <a:latin typeface="Arial" panose="020B0604020202020204" pitchFamily="34" charset="0"/>
                <a:cs typeface="Arial" panose="020B0604020202020204" pitchFamily="34" charset="0"/>
              </a:rPr>
              <a:t>5-bedroom home</a:t>
            </a:r>
          </a:p>
          <a:p>
            <a:pPr lvl="0">
              <a:defRPr/>
            </a:pPr>
            <a:r>
              <a:rPr lang="en-US" sz="2400" b="1" dirty="0">
                <a:solidFill>
                  <a:srgbClr val="143247"/>
                </a:solidFill>
                <a:latin typeface="Arial" panose="020B0604020202020204" pitchFamily="34" charset="0"/>
                <a:cs typeface="Arial" panose="020B0604020202020204" pitchFamily="34" charset="0"/>
              </a:rPr>
              <a:t>10 MPI perc (2021) Sandy soils</a:t>
            </a:r>
          </a:p>
          <a:p>
            <a:pPr lvl="0">
              <a:defRPr/>
            </a:pPr>
            <a:r>
              <a:rPr lang="en-US" sz="2400" b="1" dirty="0">
                <a:solidFill>
                  <a:srgbClr val="143247"/>
                </a:solidFill>
                <a:latin typeface="Arial" panose="020B0604020202020204" pitchFamily="34" charset="0"/>
                <a:cs typeface="Arial" panose="020B0604020202020204" pitchFamily="34" charset="0"/>
              </a:rPr>
              <a:t>Dual compartment 1250gal septic tank</a:t>
            </a:r>
          </a:p>
          <a:p>
            <a:pPr lvl="0">
              <a:defRPr/>
            </a:pPr>
            <a:r>
              <a:rPr lang="en-US" sz="2400" b="1" dirty="0">
                <a:solidFill>
                  <a:srgbClr val="143247"/>
                </a:solidFill>
                <a:latin typeface="Arial" panose="020B0604020202020204" pitchFamily="34" charset="0"/>
                <a:cs typeface="Arial" panose="020B0604020202020204" pitchFamily="34" charset="0"/>
              </a:rPr>
              <a:t>Gravity to D-box, center fed 60ft single trench</a:t>
            </a:r>
            <a:endParaRPr lang="en-US" altLang="en-US" sz="2400" b="1" dirty="0">
              <a:solidFill>
                <a:srgbClr val="143247"/>
              </a:solidFill>
              <a:latin typeface="Arial" panose="020B0604020202020204" pitchFamily="34" charset="0"/>
              <a:cs typeface="Arial" panose="020B0604020202020204" pitchFamily="34" charset="0"/>
            </a:endParaRPr>
          </a:p>
          <a:p>
            <a:pPr lvl="0">
              <a:defRPr/>
            </a:pPr>
            <a:r>
              <a:rPr lang="en-US" altLang="en-US" sz="2400" b="1" dirty="0">
                <a:solidFill>
                  <a:srgbClr val="143247"/>
                </a:solidFill>
                <a:latin typeface="Arial" panose="020B0604020202020204" pitchFamily="34" charset="0"/>
                <a:cs typeface="Arial" panose="020B0604020202020204" pitchFamily="34" charset="0"/>
              </a:rPr>
              <a:t>2 Adults, 2 children</a:t>
            </a:r>
          </a:p>
          <a:p>
            <a:pPr lvl="0">
              <a:defRPr/>
            </a:pPr>
            <a:r>
              <a:rPr lang="en-US" altLang="en-US" sz="2400" b="1" dirty="0">
                <a:solidFill>
                  <a:srgbClr val="143247"/>
                </a:solidFill>
                <a:latin typeface="Arial" panose="020B0604020202020204" pitchFamily="34" charset="0"/>
                <a:cs typeface="Arial" panose="020B0604020202020204" pitchFamily="34" charset="0"/>
              </a:rPr>
              <a:t>New home/system, Original Owners (2021)</a:t>
            </a:r>
            <a:endParaRPr lang="en-US" altLang="en-US" sz="2800" b="1" dirty="0">
              <a:latin typeface="Arial" charset="0"/>
              <a:cs typeface="Arial" panose="020B0604020202020204" pitchFamily="34" charset="0"/>
            </a:endParaRPr>
          </a:p>
          <a:p>
            <a:pPr lvl="0">
              <a:defRPr/>
            </a:pPr>
            <a:r>
              <a:rPr lang="en-US" altLang="en-US" sz="2400" b="1" dirty="0">
                <a:latin typeface="Arial" charset="0"/>
                <a:cs typeface="Arial" panose="020B0604020202020204" pitchFamily="34" charset="0"/>
              </a:rPr>
              <a:t>Garbage Grinder: No</a:t>
            </a:r>
          </a:p>
          <a:p>
            <a:pPr lvl="0">
              <a:defRPr/>
            </a:pPr>
            <a:r>
              <a:rPr lang="en-US" altLang="en-US" sz="2400" b="1" dirty="0">
                <a:latin typeface="Arial" charset="0"/>
                <a:cs typeface="Arial" panose="020B0604020202020204" pitchFamily="34" charset="0"/>
              </a:rPr>
              <a:t>Water Softener: No</a:t>
            </a:r>
          </a:p>
          <a:p>
            <a:pPr lvl="0">
              <a:defRPr/>
            </a:pPr>
            <a:r>
              <a:rPr lang="en-US" altLang="en-US" sz="2400" b="1" dirty="0">
                <a:latin typeface="Arial" charset="0"/>
                <a:cs typeface="Arial" panose="020B0604020202020204" pitchFamily="34" charset="0"/>
              </a:rPr>
              <a:t>Oversized Tub/Spa: No</a:t>
            </a:r>
          </a:p>
          <a:p>
            <a:pPr lvl="0">
              <a:defRPr/>
            </a:pPr>
            <a:r>
              <a:rPr lang="en-US" altLang="en-US" sz="2400" b="1" dirty="0">
                <a:latin typeface="Arial" charset="0"/>
                <a:cs typeface="Arial" panose="020B0604020202020204" pitchFamily="34" charset="0"/>
              </a:rPr>
              <a:t>Lawn Irrigation: Yes</a:t>
            </a:r>
          </a:p>
          <a:p>
            <a:pPr lvl="0">
              <a:defRPr/>
            </a:pPr>
            <a:r>
              <a:rPr lang="en-US" altLang="en-US" sz="2400" b="1" dirty="0">
                <a:latin typeface="Arial" charset="0"/>
                <a:cs typeface="Arial" panose="020B0604020202020204" pitchFamily="34" charset="0"/>
              </a:rPr>
              <a:t>Pool: under construction</a:t>
            </a:r>
          </a:p>
          <a:p>
            <a:pPr lvl="0">
              <a:defRPr/>
            </a:pPr>
            <a:endParaRPr lang="en-US" altLang="en-US" sz="2400" dirty="0">
              <a:latin typeface="Arial" charset="0"/>
            </a:endParaRPr>
          </a:p>
          <a:p>
            <a:endParaRPr lang="en-US" altLang="en-US" sz="2000" dirty="0">
              <a:solidFill>
                <a:schemeClr val="tx2"/>
              </a:solidFill>
              <a:latin typeface="Arial" charset="0"/>
            </a:endParaRPr>
          </a:p>
        </p:txBody>
      </p:sp>
      <p:pic>
        <p:nvPicPr>
          <p:cNvPr id="7" name="Picture 6">
            <a:extLst>
              <a:ext uri="{FF2B5EF4-FFF2-40B4-BE49-F238E27FC236}">
                <a16:creationId xmlns:a16="http://schemas.microsoft.com/office/drawing/2014/main" id="{D1FB5A76-5509-8F96-7C6E-57E711413BE6}"/>
              </a:ext>
            </a:extLst>
          </p:cNvPr>
          <p:cNvPicPr>
            <a:picLocks noChangeAspect="1"/>
          </p:cNvPicPr>
          <p:nvPr/>
        </p:nvPicPr>
        <p:blipFill>
          <a:blip r:embed="rId3"/>
          <a:srcRect t="3294" b="29569"/>
          <a:stretch>
            <a:fillRect/>
          </a:stretch>
        </p:blipFill>
        <p:spPr>
          <a:xfrm>
            <a:off x="642770" y="1375902"/>
            <a:ext cx="2902518" cy="4604274"/>
          </a:xfrm>
          <a:prstGeom prst="rect">
            <a:avLst/>
          </a:prstGeom>
        </p:spPr>
      </p:pic>
    </p:spTree>
    <p:extLst>
      <p:ext uri="{BB962C8B-B14F-4D97-AF65-F5344CB8AC3E}">
        <p14:creationId xmlns:p14="http://schemas.microsoft.com/office/powerpoint/2010/main" val="42002987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09593-C9BE-1CD7-69B1-622CF1DFEE39}"/>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88DB189A-ACEE-EF4C-AFD5-4527BD9A815D}"/>
              </a:ext>
            </a:extLst>
          </p:cNvPr>
          <p:cNvSpPr/>
          <p:nvPr/>
        </p:nvSpPr>
        <p:spPr>
          <a:xfrm>
            <a:off x="0" y="0"/>
            <a:ext cx="12191695" cy="777240"/>
          </a:xfrm>
          <a:prstGeom prst="rect">
            <a:avLst/>
          </a:prstGeom>
          <a:solidFill>
            <a:srgbClr val="FF0000"/>
          </a:solidFill>
          <a:ln w="12700">
            <a:solidFill>
              <a:srgbClr val="1B5E20"/>
            </a:solidFill>
            <a:prstDash val="solid"/>
          </a:ln>
        </p:spPr>
        <p:txBody>
          <a:bodyPr/>
          <a:lstStyle/>
          <a:p>
            <a:endParaRPr lang="en-US"/>
          </a:p>
        </p:txBody>
      </p:sp>
      <p:sp>
        <p:nvSpPr>
          <p:cNvPr id="3" name="Text 1">
            <a:extLst>
              <a:ext uri="{FF2B5EF4-FFF2-40B4-BE49-F238E27FC236}">
                <a16:creationId xmlns:a16="http://schemas.microsoft.com/office/drawing/2014/main" id="{A4711D3A-21BC-B411-00F3-2B71221CD5CB}"/>
              </a:ext>
            </a:extLst>
          </p:cNvPr>
          <p:cNvSpPr/>
          <p:nvPr/>
        </p:nvSpPr>
        <p:spPr>
          <a:xfrm>
            <a:off x="502920" y="91440"/>
            <a:ext cx="11185855" cy="310896"/>
          </a:xfrm>
          <a:prstGeom prst="rect">
            <a:avLst/>
          </a:prstGeom>
          <a:noFill/>
          <a:ln/>
        </p:spPr>
        <p:txBody>
          <a:bodyPr wrap="square" rtlCol="0" anchor="ctr"/>
          <a:lstStyle/>
          <a:p>
            <a:pPr marL="0" indent="0">
              <a:buNone/>
            </a:pPr>
            <a:r>
              <a:rPr lang="en-US" sz="2600" b="1" dirty="0">
                <a:solidFill>
                  <a:srgbClr val="FFFFFF"/>
                </a:solidFill>
                <a:latin typeface="Calibri" pitchFamily="34" charset="0"/>
                <a:ea typeface="Calibri" pitchFamily="34" charset="-122"/>
                <a:cs typeface="Calibri" pitchFamily="34" charset="-120"/>
              </a:rPr>
              <a:t>Site 1. Walk Through</a:t>
            </a:r>
            <a:endParaRPr lang="en-US" sz="2600" dirty="0"/>
          </a:p>
        </p:txBody>
      </p:sp>
      <p:sp>
        <p:nvSpPr>
          <p:cNvPr id="25" name="Rectangle 4">
            <a:extLst>
              <a:ext uri="{FF2B5EF4-FFF2-40B4-BE49-F238E27FC236}">
                <a16:creationId xmlns:a16="http://schemas.microsoft.com/office/drawing/2014/main" id="{DD0B99A4-BA2D-9187-5BDF-37A3EBAA22DB}"/>
              </a:ext>
            </a:extLst>
          </p:cNvPr>
          <p:cNvSpPr txBox="1">
            <a:spLocks noChangeArrowheads="1"/>
          </p:cNvSpPr>
          <p:nvPr/>
        </p:nvSpPr>
        <p:spPr bwMode="auto">
          <a:xfrm>
            <a:off x="4724400" y="1055879"/>
            <a:ext cx="6964375" cy="509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457200" lvl="0" indent="-457200">
              <a:spcBef>
                <a:spcPts val="600"/>
              </a:spcBef>
              <a:spcAft>
                <a:spcPts val="600"/>
              </a:spcAft>
              <a:buFont typeface="Arial" panose="020B0604020202020204" pitchFamily="34" charset="0"/>
              <a:buChar char="•"/>
              <a:defRPr/>
            </a:pPr>
            <a:r>
              <a:rPr lang="en-US" altLang="en-US" sz="2800" b="1" dirty="0">
                <a:solidFill>
                  <a:srgbClr val="143247"/>
                </a:solidFill>
                <a:latin typeface="Arial" panose="020B0604020202020204" pitchFamily="34" charset="0"/>
                <a:cs typeface="Arial" panose="020B0604020202020204" pitchFamily="34" charset="0"/>
              </a:rPr>
              <a:t>Homeowners unaware of any issues until Arborist hired to remove tree</a:t>
            </a:r>
          </a:p>
          <a:p>
            <a:pPr marL="457200" lvl="0" indent="-457200">
              <a:spcBef>
                <a:spcPts val="600"/>
              </a:spcBef>
              <a:spcAft>
                <a:spcPts val="600"/>
              </a:spcAft>
              <a:buFont typeface="Arial" panose="020B0604020202020204" pitchFamily="34" charset="0"/>
              <a:buChar char="•"/>
              <a:defRPr/>
            </a:pPr>
            <a:r>
              <a:rPr lang="en-US" altLang="en-US" sz="2800" b="1" dirty="0">
                <a:solidFill>
                  <a:srgbClr val="143247"/>
                </a:solidFill>
                <a:latin typeface="Arial" panose="020B0604020202020204" pitchFamily="34" charset="0"/>
                <a:cs typeface="Arial" panose="020B0604020202020204" pitchFamily="34" charset="0"/>
              </a:rPr>
              <a:t>Arborist fell the tree on top of system, drove over system repeatedly during removal with wheeled vehicles</a:t>
            </a:r>
          </a:p>
          <a:p>
            <a:pPr marL="457200" lvl="0" indent="-457200">
              <a:spcBef>
                <a:spcPts val="600"/>
              </a:spcBef>
              <a:spcAft>
                <a:spcPts val="600"/>
              </a:spcAft>
              <a:buFont typeface="Arial" panose="020B0604020202020204" pitchFamily="34" charset="0"/>
              <a:buChar char="•"/>
              <a:defRPr/>
            </a:pPr>
            <a:r>
              <a:rPr lang="en-US" altLang="en-US" sz="2800" b="1" dirty="0">
                <a:solidFill>
                  <a:srgbClr val="143247"/>
                </a:solidFill>
                <a:latin typeface="Arial" panose="020B0604020202020204" pitchFamily="34" charset="0"/>
                <a:cs typeface="Arial" panose="020B0604020202020204" pitchFamily="34" charset="0"/>
              </a:rPr>
              <a:t>Homeowner had system immediately inspected and found spongy/saturated soil over entire system </a:t>
            </a:r>
          </a:p>
          <a:p>
            <a:pPr lvl="0">
              <a:defRPr/>
            </a:pPr>
            <a:endParaRPr lang="en-US" altLang="en-US" sz="3200" dirty="0">
              <a:latin typeface="Arial" charset="0"/>
            </a:endParaRPr>
          </a:p>
          <a:p>
            <a:pPr lvl="0">
              <a:defRPr/>
            </a:pPr>
            <a:endParaRPr lang="en-US" altLang="en-US" sz="2800" dirty="0">
              <a:latin typeface="Arial" charset="0"/>
            </a:endParaRPr>
          </a:p>
          <a:p>
            <a:pPr lvl="1"/>
            <a:endParaRPr lang="en-US" altLang="en-US" sz="2000" dirty="0">
              <a:solidFill>
                <a:schemeClr val="tx2"/>
              </a:solidFill>
              <a:latin typeface="Arial" charset="0"/>
            </a:endParaRPr>
          </a:p>
          <a:p>
            <a:endParaRPr lang="en-US" altLang="en-US" sz="2000" dirty="0">
              <a:solidFill>
                <a:schemeClr val="tx2"/>
              </a:solidFill>
              <a:latin typeface="Arial" charset="0"/>
            </a:endParaRPr>
          </a:p>
        </p:txBody>
      </p:sp>
      <p:pic>
        <p:nvPicPr>
          <p:cNvPr id="8" name="Picture 7">
            <a:extLst>
              <a:ext uri="{FF2B5EF4-FFF2-40B4-BE49-F238E27FC236}">
                <a16:creationId xmlns:a16="http://schemas.microsoft.com/office/drawing/2014/main" id="{908F4B74-9C42-5837-F230-C8B3BC02EC58}"/>
              </a:ext>
            </a:extLst>
          </p:cNvPr>
          <p:cNvPicPr>
            <a:picLocks noChangeAspect="1"/>
          </p:cNvPicPr>
          <p:nvPr/>
        </p:nvPicPr>
        <p:blipFill>
          <a:blip r:embed="rId3"/>
          <a:stretch>
            <a:fillRect/>
          </a:stretch>
        </p:blipFill>
        <p:spPr>
          <a:xfrm>
            <a:off x="686493" y="986346"/>
            <a:ext cx="2659135" cy="5402496"/>
          </a:xfrm>
          <a:prstGeom prst="rect">
            <a:avLst/>
          </a:prstGeom>
        </p:spPr>
      </p:pic>
      <p:sp>
        <p:nvSpPr>
          <p:cNvPr id="9" name="Oval 8">
            <a:extLst>
              <a:ext uri="{FF2B5EF4-FFF2-40B4-BE49-F238E27FC236}">
                <a16:creationId xmlns:a16="http://schemas.microsoft.com/office/drawing/2014/main" id="{176457A0-7E09-0557-90FC-03D96DF452B4}"/>
              </a:ext>
            </a:extLst>
          </p:cNvPr>
          <p:cNvSpPr/>
          <p:nvPr/>
        </p:nvSpPr>
        <p:spPr>
          <a:xfrm>
            <a:off x="875462" y="4346089"/>
            <a:ext cx="775134" cy="172121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noFill/>
            </a:endParaRPr>
          </a:p>
        </p:txBody>
      </p:sp>
    </p:spTree>
    <p:extLst>
      <p:ext uri="{BB962C8B-B14F-4D97-AF65-F5344CB8AC3E}">
        <p14:creationId xmlns:p14="http://schemas.microsoft.com/office/powerpoint/2010/main" val="34956143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917B8-A7F1-0A03-85CD-99FE0CE6F9B6}"/>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16424707-F3A7-24C1-568C-5E70F2460D17}"/>
              </a:ext>
            </a:extLst>
          </p:cNvPr>
          <p:cNvSpPr/>
          <p:nvPr/>
        </p:nvSpPr>
        <p:spPr>
          <a:xfrm>
            <a:off x="0" y="0"/>
            <a:ext cx="12191695" cy="777240"/>
          </a:xfrm>
          <a:prstGeom prst="rect">
            <a:avLst/>
          </a:prstGeom>
          <a:solidFill>
            <a:srgbClr val="FF0000"/>
          </a:solidFill>
          <a:ln w="12700">
            <a:solidFill>
              <a:srgbClr val="1B5E20"/>
            </a:solidFill>
            <a:prstDash val="solid"/>
          </a:ln>
        </p:spPr>
        <p:txBody>
          <a:bodyPr/>
          <a:lstStyle/>
          <a:p>
            <a:endParaRPr lang="en-US"/>
          </a:p>
        </p:txBody>
      </p:sp>
      <p:sp>
        <p:nvSpPr>
          <p:cNvPr id="3" name="Text 1">
            <a:extLst>
              <a:ext uri="{FF2B5EF4-FFF2-40B4-BE49-F238E27FC236}">
                <a16:creationId xmlns:a16="http://schemas.microsoft.com/office/drawing/2014/main" id="{7A1A29BB-6C6E-2688-6796-0788CEFCC2F5}"/>
              </a:ext>
            </a:extLst>
          </p:cNvPr>
          <p:cNvSpPr/>
          <p:nvPr/>
        </p:nvSpPr>
        <p:spPr>
          <a:xfrm>
            <a:off x="502920" y="91440"/>
            <a:ext cx="11185855" cy="310896"/>
          </a:xfrm>
          <a:prstGeom prst="rect">
            <a:avLst/>
          </a:prstGeom>
          <a:noFill/>
          <a:ln/>
        </p:spPr>
        <p:txBody>
          <a:bodyPr wrap="square" rtlCol="0" anchor="ctr"/>
          <a:lstStyle/>
          <a:p>
            <a:pPr marL="0" indent="0">
              <a:buNone/>
            </a:pPr>
            <a:r>
              <a:rPr lang="en-US" sz="2600" b="1" dirty="0">
                <a:solidFill>
                  <a:srgbClr val="FFFFFF"/>
                </a:solidFill>
                <a:latin typeface="Calibri" pitchFamily="34" charset="0"/>
                <a:ea typeface="Calibri" pitchFamily="34" charset="-122"/>
                <a:cs typeface="Calibri" pitchFamily="34" charset="-120"/>
              </a:rPr>
              <a:t>Site 1. Walk Through</a:t>
            </a:r>
            <a:endParaRPr lang="en-US" sz="2600" dirty="0"/>
          </a:p>
        </p:txBody>
      </p:sp>
      <p:sp>
        <p:nvSpPr>
          <p:cNvPr id="25" name="Rectangle 4">
            <a:extLst>
              <a:ext uri="{FF2B5EF4-FFF2-40B4-BE49-F238E27FC236}">
                <a16:creationId xmlns:a16="http://schemas.microsoft.com/office/drawing/2014/main" id="{C138F4FA-4378-0AD6-1937-2405D04A7806}"/>
              </a:ext>
            </a:extLst>
          </p:cNvPr>
          <p:cNvSpPr txBox="1">
            <a:spLocks noChangeArrowheads="1"/>
          </p:cNvSpPr>
          <p:nvPr/>
        </p:nvSpPr>
        <p:spPr bwMode="auto">
          <a:xfrm>
            <a:off x="376518" y="1055879"/>
            <a:ext cx="5134983" cy="5285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lvl="0">
              <a:defRPr/>
            </a:pPr>
            <a:r>
              <a:rPr lang="en-US" sz="2400" b="1" dirty="0">
                <a:solidFill>
                  <a:srgbClr val="143247"/>
                </a:solidFill>
                <a:latin typeface="Arial" panose="020B0604020202020204" pitchFamily="34" charset="0"/>
                <a:cs typeface="Arial" panose="020B0604020202020204" pitchFamily="34" charset="0"/>
              </a:rPr>
              <a:t>Case Closed?</a:t>
            </a:r>
          </a:p>
          <a:p>
            <a:pPr lvl="0">
              <a:defRPr/>
            </a:pPr>
            <a:endParaRPr lang="en-US" altLang="en-US" sz="2400" b="1" dirty="0">
              <a:solidFill>
                <a:srgbClr val="143247"/>
              </a:solidFill>
              <a:latin typeface="Arial" panose="020B0604020202020204" pitchFamily="34" charset="0"/>
              <a:cs typeface="Arial" panose="020B0604020202020204" pitchFamily="34" charset="0"/>
            </a:endParaRPr>
          </a:p>
          <a:p>
            <a:pPr lvl="0">
              <a:defRPr/>
            </a:pPr>
            <a:r>
              <a:rPr lang="en-US" altLang="en-US" sz="2400" b="1" dirty="0">
                <a:solidFill>
                  <a:srgbClr val="143247"/>
                </a:solidFill>
                <a:latin typeface="Arial" panose="020B0604020202020204" pitchFamily="34" charset="0"/>
                <a:cs typeface="Arial" panose="020B0604020202020204" pitchFamily="34" charset="0"/>
              </a:rPr>
              <a:t>Distress or Failure?</a:t>
            </a:r>
          </a:p>
          <a:p>
            <a:pPr lvl="0">
              <a:defRPr/>
            </a:pPr>
            <a:endParaRPr lang="en-US" altLang="en-US" sz="2400" b="1" dirty="0">
              <a:solidFill>
                <a:srgbClr val="143247"/>
              </a:solidFill>
              <a:latin typeface="Arial" panose="020B0604020202020204" pitchFamily="34" charset="0"/>
              <a:cs typeface="Arial" panose="020B0604020202020204" pitchFamily="34" charset="0"/>
            </a:endParaRPr>
          </a:p>
          <a:p>
            <a:pPr lvl="0">
              <a:defRPr/>
            </a:pPr>
            <a:r>
              <a:rPr lang="en-US" altLang="en-US" sz="2400" b="1" dirty="0">
                <a:solidFill>
                  <a:srgbClr val="143247"/>
                </a:solidFill>
                <a:latin typeface="Arial" panose="020B0604020202020204" pitchFamily="34" charset="0"/>
                <a:cs typeface="Arial" panose="020B0604020202020204" pitchFamily="34" charset="0"/>
              </a:rPr>
              <a:t>Inspection:</a:t>
            </a:r>
          </a:p>
          <a:p>
            <a:pPr marL="457200" lvl="1" indent="-457200">
              <a:buFont typeface="Arial" panose="020B0604020202020204" pitchFamily="34" charset="0"/>
              <a:buChar char="•"/>
              <a:defRPr/>
            </a:pPr>
            <a:r>
              <a:rPr lang="en-US" altLang="en-US" sz="2400" b="1" dirty="0">
                <a:solidFill>
                  <a:srgbClr val="143247"/>
                </a:solidFill>
                <a:latin typeface="Arial" panose="020B0604020202020204" pitchFamily="34" charset="0"/>
                <a:cs typeface="Arial" panose="020B0604020202020204" pitchFamily="34" charset="0"/>
              </a:rPr>
              <a:t>Septic Tank/Field sized </a:t>
            </a:r>
            <a:r>
              <a:rPr lang="en-US" altLang="en-US" sz="2400" b="1" dirty="0" err="1">
                <a:solidFill>
                  <a:srgbClr val="143247"/>
                </a:solidFill>
                <a:latin typeface="Arial" panose="020B0604020202020204" pitchFamily="34" charset="0"/>
                <a:cs typeface="Arial" panose="020B0604020202020204" pitchFamily="34" charset="0"/>
              </a:rPr>
              <a:t>IAW</a:t>
            </a:r>
            <a:r>
              <a:rPr lang="en-US" altLang="en-US" sz="2400" b="1" dirty="0">
                <a:solidFill>
                  <a:srgbClr val="143247"/>
                </a:solidFill>
                <a:latin typeface="Arial" panose="020B0604020202020204" pitchFamily="34" charset="0"/>
                <a:cs typeface="Arial" panose="020B0604020202020204" pitchFamily="34" charset="0"/>
              </a:rPr>
              <a:t> min state requirements</a:t>
            </a:r>
          </a:p>
          <a:p>
            <a:pPr marL="457200" lvl="1" indent="-457200">
              <a:buFont typeface="Arial" panose="020B0604020202020204" pitchFamily="34" charset="0"/>
              <a:buChar char="•"/>
              <a:defRPr/>
            </a:pPr>
            <a:r>
              <a:rPr lang="en-US" altLang="en-US" sz="2400" b="1" dirty="0" err="1">
                <a:solidFill>
                  <a:srgbClr val="143247"/>
                </a:solidFill>
                <a:latin typeface="Arial" panose="020B0604020202020204" pitchFamily="34" charset="0"/>
                <a:cs typeface="Arial" panose="020B0604020202020204" pitchFamily="34" charset="0"/>
              </a:rPr>
              <a:t>O&amp;M</a:t>
            </a:r>
            <a:r>
              <a:rPr lang="en-US" altLang="en-US" sz="2400" b="1" dirty="0">
                <a:solidFill>
                  <a:srgbClr val="143247"/>
                </a:solidFill>
                <a:latin typeface="Arial" panose="020B0604020202020204" pitchFamily="34" charset="0"/>
                <a:cs typeface="Arial" panose="020B0604020202020204" pitchFamily="34" charset="0"/>
              </a:rPr>
              <a:t> records:</a:t>
            </a:r>
          </a:p>
          <a:p>
            <a:pPr marL="857250" lvl="2" indent="-457200">
              <a:buFont typeface="Arial" panose="020B0604020202020204" pitchFamily="34" charset="0"/>
              <a:buChar char="•"/>
              <a:defRPr/>
            </a:pPr>
            <a:r>
              <a:rPr lang="en-US" altLang="en-US" sz="2400" b="1" dirty="0">
                <a:solidFill>
                  <a:srgbClr val="143247"/>
                </a:solidFill>
                <a:latin typeface="Arial" panose="020B0604020202020204" pitchFamily="34" charset="0"/>
                <a:cs typeface="Arial" panose="020B0604020202020204" pitchFamily="34" charset="0"/>
              </a:rPr>
              <a:t>Pumped at 3-yrs</a:t>
            </a:r>
          </a:p>
          <a:p>
            <a:pPr marL="457200" lvl="1" indent="-457200">
              <a:buFont typeface="Arial" panose="020B0604020202020204" pitchFamily="34" charset="0"/>
              <a:buChar char="•"/>
              <a:defRPr/>
            </a:pPr>
            <a:r>
              <a:rPr lang="en-US" altLang="en-US" sz="2400" b="1" dirty="0">
                <a:solidFill>
                  <a:srgbClr val="143247"/>
                </a:solidFill>
                <a:latin typeface="Arial" panose="020B0604020202020204" pitchFamily="34" charset="0"/>
                <a:cs typeface="Arial" panose="020B0604020202020204" pitchFamily="34" charset="0"/>
              </a:rPr>
              <a:t>“High Tide” evidence in septic tank</a:t>
            </a:r>
          </a:p>
          <a:p>
            <a:pPr marL="1200150" lvl="1" indent="-457200">
              <a:buFont typeface="Arial" panose="020B0604020202020204" pitchFamily="34" charset="0"/>
              <a:buChar char="•"/>
              <a:defRPr/>
            </a:pPr>
            <a:endParaRPr lang="en-US" altLang="en-US" sz="2400" b="1" dirty="0">
              <a:solidFill>
                <a:srgbClr val="143247"/>
              </a:solidFill>
              <a:latin typeface="Arial" panose="020B0604020202020204" pitchFamily="34" charset="0"/>
              <a:cs typeface="Arial" panose="020B0604020202020204" pitchFamily="34" charset="0"/>
            </a:endParaRPr>
          </a:p>
          <a:p>
            <a:pPr lvl="1" indent="0">
              <a:defRPr/>
            </a:pPr>
            <a:endParaRPr lang="en-US" altLang="en-US" sz="2400" b="1" dirty="0">
              <a:solidFill>
                <a:srgbClr val="143247"/>
              </a:solidFill>
              <a:latin typeface="Arial" panose="020B0604020202020204" pitchFamily="34" charset="0"/>
              <a:cs typeface="Arial" panose="020B0604020202020204" pitchFamily="34" charset="0"/>
            </a:endParaRPr>
          </a:p>
          <a:p>
            <a:pPr marL="1200150" lvl="1" indent="-457200">
              <a:buFont typeface="Arial" panose="020B0604020202020204" pitchFamily="34" charset="0"/>
              <a:buChar char="•"/>
              <a:defRPr/>
            </a:pPr>
            <a:endParaRPr lang="en-US" altLang="en-US" sz="2800" dirty="0">
              <a:latin typeface="Arial" charset="0"/>
            </a:endParaRPr>
          </a:p>
          <a:p>
            <a:pPr lvl="1"/>
            <a:endParaRPr lang="en-US" altLang="en-US" sz="2000" dirty="0">
              <a:solidFill>
                <a:schemeClr val="tx2"/>
              </a:solidFill>
              <a:latin typeface="Arial" charset="0"/>
            </a:endParaRPr>
          </a:p>
          <a:p>
            <a:endParaRPr lang="en-US" altLang="en-US" sz="2000" dirty="0">
              <a:solidFill>
                <a:schemeClr val="tx2"/>
              </a:solidFill>
              <a:latin typeface="Arial" charset="0"/>
            </a:endParaRPr>
          </a:p>
        </p:txBody>
      </p:sp>
      <p:pic>
        <p:nvPicPr>
          <p:cNvPr id="6" name="Picture 5">
            <a:extLst>
              <a:ext uri="{FF2B5EF4-FFF2-40B4-BE49-F238E27FC236}">
                <a16:creationId xmlns:a16="http://schemas.microsoft.com/office/drawing/2014/main" id="{E2503F3C-519B-E76C-9276-36B34078C40C}"/>
              </a:ext>
            </a:extLst>
          </p:cNvPr>
          <p:cNvPicPr>
            <a:picLocks noChangeAspect="1"/>
          </p:cNvPicPr>
          <p:nvPr/>
        </p:nvPicPr>
        <p:blipFill>
          <a:blip r:embed="rId3"/>
          <a:srcRect l="4045" t="7745" r="9879" b="5964"/>
          <a:stretch>
            <a:fillRect/>
          </a:stretch>
        </p:blipFill>
        <p:spPr>
          <a:xfrm>
            <a:off x="5389581" y="1396321"/>
            <a:ext cx="6425901" cy="4156257"/>
          </a:xfrm>
          <a:prstGeom prst="rect">
            <a:avLst/>
          </a:prstGeom>
        </p:spPr>
      </p:pic>
      <p:sp>
        <p:nvSpPr>
          <p:cNvPr id="10" name="TextBox 9">
            <a:extLst>
              <a:ext uri="{FF2B5EF4-FFF2-40B4-BE49-F238E27FC236}">
                <a16:creationId xmlns:a16="http://schemas.microsoft.com/office/drawing/2014/main" id="{E53C5BA3-2115-DDD0-AF43-A226F2670AC8}"/>
              </a:ext>
            </a:extLst>
          </p:cNvPr>
          <p:cNvSpPr txBox="1"/>
          <p:nvPr/>
        </p:nvSpPr>
        <p:spPr>
          <a:xfrm>
            <a:off x="3049793" y="5619079"/>
            <a:ext cx="6099586" cy="461665"/>
          </a:xfrm>
          <a:prstGeom prst="rect">
            <a:avLst/>
          </a:prstGeom>
          <a:noFill/>
        </p:spPr>
        <p:txBody>
          <a:bodyPr wrap="square">
            <a:spAutoFit/>
          </a:bodyPr>
          <a:lstStyle/>
          <a:p>
            <a:r>
              <a:rPr lang="en-US" sz="2400" b="1" dirty="0"/>
              <a:t>Solids above outlet = evidence of “high tide”</a:t>
            </a:r>
          </a:p>
        </p:txBody>
      </p:sp>
    </p:spTree>
    <p:extLst>
      <p:ext uri="{BB962C8B-B14F-4D97-AF65-F5344CB8AC3E}">
        <p14:creationId xmlns:p14="http://schemas.microsoft.com/office/powerpoint/2010/main" val="9345062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04998-3742-C63E-0ADE-A9BB30A93378}"/>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A56E7A38-14F1-9395-C763-87C11A78864E}"/>
              </a:ext>
            </a:extLst>
          </p:cNvPr>
          <p:cNvPicPr>
            <a:picLocks noChangeAspect="1"/>
          </p:cNvPicPr>
          <p:nvPr/>
        </p:nvPicPr>
        <p:blipFill>
          <a:blip r:embed="rId3"/>
          <a:srcRect b="20109"/>
          <a:stretch>
            <a:fillRect/>
          </a:stretch>
        </p:blipFill>
        <p:spPr>
          <a:xfrm>
            <a:off x="502920" y="790693"/>
            <a:ext cx="3019425" cy="5700131"/>
          </a:xfrm>
          <a:prstGeom prst="rect">
            <a:avLst/>
          </a:prstGeom>
        </p:spPr>
      </p:pic>
      <p:sp>
        <p:nvSpPr>
          <p:cNvPr id="2" name="Shape 0">
            <a:extLst>
              <a:ext uri="{FF2B5EF4-FFF2-40B4-BE49-F238E27FC236}">
                <a16:creationId xmlns:a16="http://schemas.microsoft.com/office/drawing/2014/main" id="{E7BF6B76-2E37-64F4-1C2C-1A42AFE193A4}"/>
              </a:ext>
            </a:extLst>
          </p:cNvPr>
          <p:cNvSpPr/>
          <p:nvPr/>
        </p:nvSpPr>
        <p:spPr>
          <a:xfrm>
            <a:off x="0" y="0"/>
            <a:ext cx="12191695" cy="777240"/>
          </a:xfrm>
          <a:prstGeom prst="rect">
            <a:avLst/>
          </a:prstGeom>
          <a:solidFill>
            <a:srgbClr val="FF0000"/>
          </a:solidFill>
          <a:ln w="12700">
            <a:solidFill>
              <a:srgbClr val="1B5E20"/>
            </a:solidFill>
            <a:prstDash val="solid"/>
          </a:ln>
        </p:spPr>
        <p:txBody>
          <a:bodyPr/>
          <a:lstStyle/>
          <a:p>
            <a:endParaRPr lang="en-US"/>
          </a:p>
        </p:txBody>
      </p:sp>
      <p:sp>
        <p:nvSpPr>
          <p:cNvPr id="3" name="Text 1">
            <a:extLst>
              <a:ext uri="{FF2B5EF4-FFF2-40B4-BE49-F238E27FC236}">
                <a16:creationId xmlns:a16="http://schemas.microsoft.com/office/drawing/2014/main" id="{17DB643F-0293-CCD3-8669-6F99E0287F5C}"/>
              </a:ext>
            </a:extLst>
          </p:cNvPr>
          <p:cNvSpPr/>
          <p:nvPr/>
        </p:nvSpPr>
        <p:spPr>
          <a:xfrm>
            <a:off x="502920" y="91440"/>
            <a:ext cx="11185855" cy="310896"/>
          </a:xfrm>
          <a:prstGeom prst="rect">
            <a:avLst/>
          </a:prstGeom>
          <a:noFill/>
          <a:ln/>
        </p:spPr>
        <p:txBody>
          <a:bodyPr wrap="square" rtlCol="0" anchor="ctr"/>
          <a:lstStyle/>
          <a:p>
            <a:pPr marL="0" indent="0">
              <a:buNone/>
            </a:pPr>
            <a:r>
              <a:rPr lang="en-US" sz="2600" b="1" dirty="0">
                <a:solidFill>
                  <a:srgbClr val="FFFFFF"/>
                </a:solidFill>
                <a:latin typeface="Calibri" pitchFamily="34" charset="0"/>
                <a:ea typeface="Calibri" pitchFamily="34" charset="-122"/>
                <a:cs typeface="Calibri" pitchFamily="34" charset="-120"/>
              </a:rPr>
              <a:t>Site 1. Walk Through</a:t>
            </a:r>
            <a:endParaRPr lang="en-US" sz="2600" dirty="0"/>
          </a:p>
        </p:txBody>
      </p:sp>
      <p:sp>
        <p:nvSpPr>
          <p:cNvPr id="29" name="Text 27">
            <a:extLst>
              <a:ext uri="{FF2B5EF4-FFF2-40B4-BE49-F238E27FC236}">
                <a16:creationId xmlns:a16="http://schemas.microsoft.com/office/drawing/2014/main" id="{55706230-29A9-0DD1-7B9E-95C24808256F}"/>
              </a:ext>
            </a:extLst>
          </p:cNvPr>
          <p:cNvSpPr/>
          <p:nvPr/>
        </p:nvSpPr>
        <p:spPr>
          <a:xfrm>
            <a:off x="10865815" y="6437376"/>
            <a:ext cx="822960" cy="274320"/>
          </a:xfrm>
          <a:prstGeom prst="rect">
            <a:avLst/>
          </a:prstGeom>
          <a:noFill/>
          <a:ln/>
        </p:spPr>
        <p:txBody>
          <a:bodyPr wrap="square" rtlCol="0" anchor="ctr"/>
          <a:lstStyle/>
          <a:p>
            <a:pPr marL="0" indent="0" algn="r">
              <a:buNone/>
            </a:pPr>
            <a:r>
              <a:rPr lang="en-US" sz="1000" dirty="0">
                <a:solidFill>
                  <a:srgbClr val="6B7280"/>
                </a:solidFill>
                <a:latin typeface="Calibri" pitchFamily="34" charset="0"/>
                <a:ea typeface="Calibri" pitchFamily="34" charset="-122"/>
                <a:cs typeface="Calibri" pitchFamily="34" charset="-120"/>
              </a:rPr>
              <a:t>17/20</a:t>
            </a:r>
            <a:endParaRPr lang="en-US" sz="1000" dirty="0"/>
          </a:p>
        </p:txBody>
      </p:sp>
      <p:sp>
        <p:nvSpPr>
          <p:cNvPr id="25" name="Rectangle 4">
            <a:extLst>
              <a:ext uri="{FF2B5EF4-FFF2-40B4-BE49-F238E27FC236}">
                <a16:creationId xmlns:a16="http://schemas.microsoft.com/office/drawing/2014/main" id="{5A39EE78-C92D-E3FC-C00B-F0DBE0A05ECC}"/>
              </a:ext>
            </a:extLst>
          </p:cNvPr>
          <p:cNvSpPr txBox="1">
            <a:spLocks noChangeArrowheads="1"/>
          </p:cNvSpPr>
          <p:nvPr/>
        </p:nvSpPr>
        <p:spPr bwMode="auto">
          <a:xfrm>
            <a:off x="4724400" y="1055879"/>
            <a:ext cx="7248861" cy="5285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lvl="0">
              <a:defRPr/>
            </a:pPr>
            <a:r>
              <a:rPr lang="en-US" sz="2400" b="1" dirty="0">
                <a:solidFill>
                  <a:srgbClr val="143247"/>
                </a:solidFill>
                <a:latin typeface="Arial" panose="020B0604020202020204" pitchFamily="34" charset="0"/>
                <a:cs typeface="Arial" panose="020B0604020202020204" pitchFamily="34" charset="0"/>
              </a:rPr>
              <a:t>Case Closed?</a:t>
            </a:r>
          </a:p>
          <a:p>
            <a:pPr lvl="0">
              <a:defRPr/>
            </a:pPr>
            <a:endParaRPr lang="en-US" altLang="en-US" sz="2400" b="1" dirty="0">
              <a:solidFill>
                <a:srgbClr val="143247"/>
              </a:solidFill>
              <a:latin typeface="Arial" panose="020B0604020202020204" pitchFamily="34" charset="0"/>
              <a:cs typeface="Arial" panose="020B0604020202020204" pitchFamily="34" charset="0"/>
            </a:endParaRPr>
          </a:p>
          <a:p>
            <a:pPr marL="457200" lvl="0" indent="-457200">
              <a:buFont typeface="Arial" panose="020B0604020202020204" pitchFamily="34" charset="0"/>
              <a:buChar char="•"/>
              <a:defRPr/>
            </a:pPr>
            <a:r>
              <a:rPr lang="en-US" altLang="en-US" sz="2400" b="1" dirty="0">
                <a:solidFill>
                  <a:srgbClr val="143247"/>
                </a:solidFill>
                <a:latin typeface="Arial" panose="020B0604020202020204" pitchFamily="34" charset="0"/>
                <a:cs typeface="Arial" panose="020B0604020202020204" pitchFamily="34" charset="0"/>
              </a:rPr>
              <a:t>System clearly distressed (no surfacing)</a:t>
            </a:r>
          </a:p>
          <a:p>
            <a:pPr lvl="0">
              <a:defRPr/>
            </a:pPr>
            <a:endParaRPr lang="en-US" altLang="en-US" sz="2400" b="1" dirty="0">
              <a:solidFill>
                <a:srgbClr val="143247"/>
              </a:solidFill>
              <a:latin typeface="Arial" panose="020B0604020202020204" pitchFamily="34" charset="0"/>
              <a:cs typeface="Arial" panose="020B0604020202020204" pitchFamily="34" charset="0"/>
            </a:endParaRPr>
          </a:p>
          <a:p>
            <a:pPr lvl="0">
              <a:defRPr/>
            </a:pPr>
            <a:r>
              <a:rPr lang="en-US" altLang="en-US" sz="2400" b="1" dirty="0">
                <a:solidFill>
                  <a:srgbClr val="143247"/>
                </a:solidFill>
                <a:latin typeface="Arial" panose="020B0604020202020204" pitchFamily="34" charset="0"/>
                <a:cs typeface="Arial" panose="020B0604020202020204" pitchFamily="34" charset="0"/>
              </a:rPr>
              <a:t>Inspection:</a:t>
            </a:r>
          </a:p>
          <a:p>
            <a:pPr marL="1200150" lvl="1" indent="-457200">
              <a:buFont typeface="Arial" panose="020B0604020202020204" pitchFamily="34" charset="0"/>
              <a:buChar char="•"/>
              <a:defRPr/>
            </a:pPr>
            <a:r>
              <a:rPr lang="en-US" altLang="en-US" sz="2400" b="1" dirty="0">
                <a:solidFill>
                  <a:srgbClr val="143247"/>
                </a:solidFill>
                <a:latin typeface="Arial" panose="020B0604020202020204" pitchFamily="34" charset="0"/>
                <a:cs typeface="Arial" panose="020B0604020202020204" pitchFamily="34" charset="0"/>
              </a:rPr>
              <a:t>Crush damage to system</a:t>
            </a:r>
          </a:p>
          <a:p>
            <a:pPr marL="1600200" lvl="2" indent="-457200">
              <a:buFont typeface="Arial" panose="020B0604020202020204" pitchFamily="34" charset="0"/>
              <a:buChar char="•"/>
              <a:defRPr/>
            </a:pPr>
            <a:r>
              <a:rPr lang="en-US" altLang="en-US" sz="2400" b="1" dirty="0">
                <a:solidFill>
                  <a:srgbClr val="143247"/>
                </a:solidFill>
                <a:latin typeface="Arial" panose="020B0604020202020204" pitchFamily="34" charset="0"/>
                <a:cs typeface="Arial" panose="020B0604020202020204" pitchFamily="34" charset="0"/>
              </a:rPr>
              <a:t>Slight up/down on laterals (&lt;2 in)</a:t>
            </a:r>
          </a:p>
          <a:p>
            <a:pPr marL="1600200" lvl="2" indent="-457200">
              <a:buFont typeface="Arial" panose="020B0604020202020204" pitchFamily="34" charset="0"/>
              <a:buChar char="•"/>
              <a:defRPr/>
            </a:pPr>
            <a:r>
              <a:rPr lang="en-US" altLang="en-US" sz="2400" b="1" dirty="0">
                <a:solidFill>
                  <a:srgbClr val="143247"/>
                </a:solidFill>
                <a:latin typeface="Arial" panose="020B0604020202020204" pitchFamily="34" charset="0"/>
                <a:cs typeface="Arial" panose="020B0604020202020204" pitchFamily="34" charset="0"/>
              </a:rPr>
              <a:t>Biomat forming (light)</a:t>
            </a:r>
          </a:p>
          <a:p>
            <a:pPr marL="1200150" lvl="1" indent="-457200">
              <a:buFont typeface="Arial" panose="020B0604020202020204" pitchFamily="34" charset="0"/>
              <a:buChar char="•"/>
              <a:defRPr/>
            </a:pPr>
            <a:r>
              <a:rPr lang="en-US" altLang="en-US" sz="2400" b="1" dirty="0">
                <a:solidFill>
                  <a:srgbClr val="143247"/>
                </a:solidFill>
                <a:latin typeface="Arial" panose="020B0604020202020204" pitchFamily="34" charset="0"/>
                <a:cs typeface="Arial" panose="020B0604020202020204" pitchFamily="34" charset="0"/>
              </a:rPr>
              <a:t>Effluent &amp; Sand lab results w/in acceptable range</a:t>
            </a:r>
          </a:p>
          <a:p>
            <a:pPr marL="1200150" lvl="1" indent="-457200">
              <a:buFont typeface="Arial" panose="020B0604020202020204" pitchFamily="34" charset="0"/>
              <a:buChar char="•"/>
              <a:defRPr/>
            </a:pPr>
            <a:endParaRPr lang="en-US" altLang="en-US" sz="2400" b="1" dirty="0">
              <a:solidFill>
                <a:srgbClr val="143247"/>
              </a:solidFill>
              <a:latin typeface="Arial" panose="020B0604020202020204" pitchFamily="34" charset="0"/>
              <a:cs typeface="Arial" panose="020B0604020202020204" pitchFamily="34" charset="0"/>
            </a:endParaRPr>
          </a:p>
          <a:p>
            <a:pPr lvl="1" indent="0">
              <a:defRPr/>
            </a:pPr>
            <a:endParaRPr lang="en-US" altLang="en-US" sz="2400" b="1" dirty="0">
              <a:solidFill>
                <a:srgbClr val="143247"/>
              </a:solidFill>
              <a:latin typeface="Arial" panose="020B0604020202020204" pitchFamily="34" charset="0"/>
              <a:cs typeface="Arial" panose="020B0604020202020204" pitchFamily="34" charset="0"/>
            </a:endParaRPr>
          </a:p>
          <a:p>
            <a:pPr marL="1200150" lvl="1" indent="-457200">
              <a:buFont typeface="Arial" panose="020B0604020202020204" pitchFamily="34" charset="0"/>
              <a:buChar char="•"/>
              <a:defRPr/>
            </a:pPr>
            <a:endParaRPr lang="en-US" altLang="en-US" sz="2800" dirty="0">
              <a:latin typeface="Arial" charset="0"/>
            </a:endParaRPr>
          </a:p>
          <a:p>
            <a:pPr lvl="1"/>
            <a:endParaRPr lang="en-US" altLang="en-US" sz="2000" dirty="0">
              <a:solidFill>
                <a:schemeClr val="tx2"/>
              </a:solidFill>
              <a:latin typeface="Arial" charset="0"/>
            </a:endParaRPr>
          </a:p>
          <a:p>
            <a:endParaRPr lang="en-US" altLang="en-US" sz="2000" dirty="0">
              <a:solidFill>
                <a:schemeClr val="tx2"/>
              </a:solidFill>
              <a:latin typeface="Arial" charset="0"/>
            </a:endParaRPr>
          </a:p>
        </p:txBody>
      </p:sp>
      <p:sp>
        <p:nvSpPr>
          <p:cNvPr id="9" name="Oval 8">
            <a:extLst>
              <a:ext uri="{FF2B5EF4-FFF2-40B4-BE49-F238E27FC236}">
                <a16:creationId xmlns:a16="http://schemas.microsoft.com/office/drawing/2014/main" id="{5B5F1CD0-E765-06F5-CDE4-4916783B640A}"/>
              </a:ext>
            </a:extLst>
          </p:cNvPr>
          <p:cNvSpPr/>
          <p:nvPr/>
        </p:nvSpPr>
        <p:spPr>
          <a:xfrm>
            <a:off x="875462" y="4346089"/>
            <a:ext cx="775134" cy="172121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noFill/>
            </a:endParaRPr>
          </a:p>
        </p:txBody>
      </p:sp>
      <p:pic>
        <p:nvPicPr>
          <p:cNvPr id="5" name="Picture 4">
            <a:extLst>
              <a:ext uri="{FF2B5EF4-FFF2-40B4-BE49-F238E27FC236}">
                <a16:creationId xmlns:a16="http://schemas.microsoft.com/office/drawing/2014/main" id="{1421E1A9-ADF8-600D-85D2-ED107752711F}"/>
              </a:ext>
            </a:extLst>
          </p:cNvPr>
          <p:cNvPicPr>
            <a:picLocks noChangeAspect="1"/>
          </p:cNvPicPr>
          <p:nvPr/>
        </p:nvPicPr>
        <p:blipFill>
          <a:blip r:embed="rId4"/>
          <a:stretch>
            <a:fillRect/>
          </a:stretch>
        </p:blipFill>
        <p:spPr>
          <a:xfrm>
            <a:off x="2246512" y="5547190"/>
            <a:ext cx="9945488" cy="1219370"/>
          </a:xfrm>
          <a:prstGeom prst="rect">
            <a:avLst/>
          </a:prstGeom>
        </p:spPr>
      </p:pic>
    </p:spTree>
    <p:extLst>
      <p:ext uri="{BB962C8B-B14F-4D97-AF65-F5344CB8AC3E}">
        <p14:creationId xmlns:p14="http://schemas.microsoft.com/office/powerpoint/2010/main" val="15819720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DF7E8-30F4-0116-D65F-134618E5821F}"/>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B6494B75-B9B4-1838-146E-FCB13050D729}"/>
              </a:ext>
            </a:extLst>
          </p:cNvPr>
          <p:cNvPicPr>
            <a:picLocks noChangeAspect="1"/>
          </p:cNvPicPr>
          <p:nvPr/>
        </p:nvPicPr>
        <p:blipFill>
          <a:blip r:embed="rId3"/>
          <a:srcRect b="20109"/>
          <a:stretch>
            <a:fillRect/>
          </a:stretch>
        </p:blipFill>
        <p:spPr>
          <a:xfrm>
            <a:off x="502920" y="790693"/>
            <a:ext cx="3019425" cy="5700131"/>
          </a:xfrm>
          <a:prstGeom prst="rect">
            <a:avLst/>
          </a:prstGeom>
        </p:spPr>
      </p:pic>
      <p:sp>
        <p:nvSpPr>
          <p:cNvPr id="2" name="Shape 0">
            <a:extLst>
              <a:ext uri="{FF2B5EF4-FFF2-40B4-BE49-F238E27FC236}">
                <a16:creationId xmlns:a16="http://schemas.microsoft.com/office/drawing/2014/main" id="{79CE8640-ABF9-AF2C-B085-12F375F6B62E}"/>
              </a:ext>
            </a:extLst>
          </p:cNvPr>
          <p:cNvSpPr/>
          <p:nvPr/>
        </p:nvSpPr>
        <p:spPr>
          <a:xfrm>
            <a:off x="0" y="0"/>
            <a:ext cx="12191695" cy="777240"/>
          </a:xfrm>
          <a:prstGeom prst="rect">
            <a:avLst/>
          </a:prstGeom>
          <a:solidFill>
            <a:srgbClr val="FF0000"/>
          </a:solidFill>
          <a:ln w="12700">
            <a:solidFill>
              <a:srgbClr val="1B5E20"/>
            </a:solidFill>
            <a:prstDash val="solid"/>
          </a:ln>
        </p:spPr>
        <p:txBody>
          <a:bodyPr/>
          <a:lstStyle/>
          <a:p>
            <a:endParaRPr lang="en-US"/>
          </a:p>
        </p:txBody>
      </p:sp>
      <p:sp>
        <p:nvSpPr>
          <p:cNvPr id="3" name="Text 1">
            <a:extLst>
              <a:ext uri="{FF2B5EF4-FFF2-40B4-BE49-F238E27FC236}">
                <a16:creationId xmlns:a16="http://schemas.microsoft.com/office/drawing/2014/main" id="{322A2A50-AB10-DB8D-50D0-48936B81291C}"/>
              </a:ext>
            </a:extLst>
          </p:cNvPr>
          <p:cNvSpPr/>
          <p:nvPr/>
        </p:nvSpPr>
        <p:spPr>
          <a:xfrm>
            <a:off x="502920" y="91440"/>
            <a:ext cx="11185855" cy="310896"/>
          </a:xfrm>
          <a:prstGeom prst="rect">
            <a:avLst/>
          </a:prstGeom>
          <a:noFill/>
          <a:ln/>
        </p:spPr>
        <p:txBody>
          <a:bodyPr wrap="square" rtlCol="0" anchor="ctr"/>
          <a:lstStyle/>
          <a:p>
            <a:pPr marL="0" indent="0">
              <a:buNone/>
            </a:pPr>
            <a:r>
              <a:rPr lang="en-US" sz="2600" b="1" dirty="0">
                <a:solidFill>
                  <a:srgbClr val="FFFFFF"/>
                </a:solidFill>
                <a:latin typeface="Calibri" pitchFamily="34" charset="0"/>
                <a:ea typeface="Calibri" pitchFamily="34" charset="-122"/>
                <a:cs typeface="Calibri" pitchFamily="34" charset="-120"/>
              </a:rPr>
              <a:t>Site 1. Walk Through</a:t>
            </a:r>
            <a:endParaRPr lang="en-US" sz="2600" dirty="0"/>
          </a:p>
        </p:txBody>
      </p:sp>
      <p:sp>
        <p:nvSpPr>
          <p:cNvPr id="29" name="Text 27">
            <a:extLst>
              <a:ext uri="{FF2B5EF4-FFF2-40B4-BE49-F238E27FC236}">
                <a16:creationId xmlns:a16="http://schemas.microsoft.com/office/drawing/2014/main" id="{B6E076F0-B253-3AC8-9DF6-8B1AD212C517}"/>
              </a:ext>
            </a:extLst>
          </p:cNvPr>
          <p:cNvSpPr/>
          <p:nvPr/>
        </p:nvSpPr>
        <p:spPr>
          <a:xfrm>
            <a:off x="10865815" y="6437376"/>
            <a:ext cx="822960" cy="274320"/>
          </a:xfrm>
          <a:prstGeom prst="rect">
            <a:avLst/>
          </a:prstGeom>
          <a:noFill/>
          <a:ln/>
        </p:spPr>
        <p:txBody>
          <a:bodyPr wrap="square" rtlCol="0" anchor="ctr"/>
          <a:lstStyle/>
          <a:p>
            <a:pPr marL="0" indent="0" algn="r">
              <a:buNone/>
            </a:pPr>
            <a:r>
              <a:rPr lang="en-US" sz="1000" dirty="0">
                <a:solidFill>
                  <a:srgbClr val="6B7280"/>
                </a:solidFill>
                <a:latin typeface="Calibri" pitchFamily="34" charset="0"/>
                <a:ea typeface="Calibri" pitchFamily="34" charset="-122"/>
                <a:cs typeface="Calibri" pitchFamily="34" charset="-120"/>
              </a:rPr>
              <a:t>17/20</a:t>
            </a:r>
            <a:endParaRPr lang="en-US" sz="1000" dirty="0"/>
          </a:p>
        </p:txBody>
      </p:sp>
      <p:sp>
        <p:nvSpPr>
          <p:cNvPr id="25" name="Rectangle 4">
            <a:extLst>
              <a:ext uri="{FF2B5EF4-FFF2-40B4-BE49-F238E27FC236}">
                <a16:creationId xmlns:a16="http://schemas.microsoft.com/office/drawing/2014/main" id="{4AA93A94-D3FF-97D1-23C5-9F193802E8DF}"/>
              </a:ext>
            </a:extLst>
          </p:cNvPr>
          <p:cNvSpPr txBox="1">
            <a:spLocks noChangeArrowheads="1"/>
          </p:cNvSpPr>
          <p:nvPr/>
        </p:nvSpPr>
        <p:spPr bwMode="auto">
          <a:xfrm>
            <a:off x="4573788" y="1023605"/>
            <a:ext cx="7248861" cy="5285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lvl="0">
              <a:defRPr/>
            </a:pPr>
            <a:r>
              <a:rPr lang="en-US" altLang="en-US" sz="2400" b="1" dirty="0">
                <a:solidFill>
                  <a:srgbClr val="143247"/>
                </a:solidFill>
                <a:latin typeface="Arial" panose="020B0604020202020204" pitchFamily="34" charset="0"/>
                <a:cs typeface="Arial" panose="020B0604020202020204" pitchFamily="34" charset="0"/>
              </a:rPr>
              <a:t>Inspection:</a:t>
            </a:r>
          </a:p>
          <a:p>
            <a:pPr marL="457200" indent="-457200">
              <a:buFont typeface="Arial" panose="020B0604020202020204" pitchFamily="34" charset="0"/>
              <a:buChar char="•"/>
              <a:defRPr/>
            </a:pPr>
            <a:r>
              <a:rPr lang="en-US" altLang="en-US" sz="2400" b="1" dirty="0">
                <a:solidFill>
                  <a:srgbClr val="143247"/>
                </a:solidFill>
                <a:latin typeface="Arial" panose="020B0604020202020204" pitchFamily="34" charset="0"/>
                <a:cs typeface="Arial" panose="020B0604020202020204" pitchFamily="34" charset="0"/>
              </a:rPr>
              <a:t>System designed for 520gpd</a:t>
            </a:r>
          </a:p>
          <a:p>
            <a:pPr marL="457200" indent="-457200">
              <a:buFont typeface="Arial" panose="020B0604020202020204" pitchFamily="34" charset="0"/>
              <a:buChar char="•"/>
              <a:defRPr/>
            </a:pPr>
            <a:r>
              <a:rPr lang="en-US" altLang="en-US" sz="2400" b="1" dirty="0">
                <a:solidFill>
                  <a:srgbClr val="143247"/>
                </a:solidFill>
                <a:latin typeface="Arial" panose="020B0604020202020204" pitchFamily="34" charset="0"/>
                <a:cs typeface="Arial" panose="020B0604020202020204" pitchFamily="34" charset="0"/>
              </a:rPr>
              <a:t>Water use 1 </a:t>
            </a:r>
            <a:r>
              <a:rPr lang="en-US" altLang="en-US" sz="2400" b="1" dirty="0" err="1">
                <a:solidFill>
                  <a:srgbClr val="143247"/>
                </a:solidFill>
                <a:latin typeface="Arial" panose="020B0604020202020204" pitchFamily="34" charset="0"/>
                <a:cs typeface="Arial" panose="020B0604020202020204" pitchFamily="34" charset="0"/>
              </a:rPr>
              <a:t>ccf</a:t>
            </a:r>
            <a:r>
              <a:rPr lang="en-US" altLang="en-US" sz="2400" b="1" dirty="0">
                <a:solidFill>
                  <a:srgbClr val="143247"/>
                </a:solidFill>
                <a:latin typeface="Arial" panose="020B0604020202020204" pitchFamily="34" charset="0"/>
                <a:cs typeface="Arial" panose="020B0604020202020204" pitchFamily="34" charset="0"/>
              </a:rPr>
              <a:t> = 748gal</a:t>
            </a:r>
          </a:p>
          <a:p>
            <a:pPr marL="457200" indent="-457200">
              <a:buFont typeface="Arial" panose="020B0604020202020204" pitchFamily="34" charset="0"/>
              <a:buChar char="•"/>
              <a:defRPr/>
            </a:pPr>
            <a:r>
              <a:rPr lang="en-US" altLang="en-US" sz="2400" b="1" dirty="0">
                <a:solidFill>
                  <a:srgbClr val="143247"/>
                </a:solidFill>
                <a:latin typeface="Arial" panose="020B0604020202020204" pitchFamily="34" charset="0"/>
                <a:cs typeface="Arial" panose="020B0604020202020204" pitchFamily="34" charset="0"/>
              </a:rPr>
              <a:t>Dec - May = 150-200gpd</a:t>
            </a:r>
          </a:p>
          <a:p>
            <a:pPr marL="457200" indent="-457200">
              <a:buFont typeface="Arial" panose="020B0604020202020204" pitchFamily="34" charset="0"/>
              <a:buChar char="•"/>
              <a:defRPr/>
            </a:pPr>
            <a:r>
              <a:rPr lang="en-US" altLang="en-US" sz="2400" b="1" dirty="0">
                <a:solidFill>
                  <a:srgbClr val="143247"/>
                </a:solidFill>
                <a:latin typeface="Arial" panose="020B0604020202020204" pitchFamily="34" charset="0"/>
                <a:cs typeface="Arial" panose="020B0604020202020204" pitchFamily="34" charset="0"/>
              </a:rPr>
              <a:t>Highest use = 972 gpd (oct) </a:t>
            </a:r>
          </a:p>
          <a:p>
            <a:pPr marL="1200150" lvl="1" indent="-457200">
              <a:buFont typeface="Arial" panose="020B0604020202020204" pitchFamily="34" charset="0"/>
              <a:buChar char="•"/>
              <a:defRPr/>
            </a:pPr>
            <a:endParaRPr lang="en-US" altLang="en-US" sz="2400" b="1" dirty="0">
              <a:solidFill>
                <a:srgbClr val="143247"/>
              </a:solidFill>
              <a:latin typeface="Arial" panose="020B0604020202020204" pitchFamily="34" charset="0"/>
              <a:cs typeface="Arial" panose="020B0604020202020204" pitchFamily="34" charset="0"/>
            </a:endParaRPr>
          </a:p>
          <a:p>
            <a:pPr marL="1200150" lvl="1" indent="-457200">
              <a:buFont typeface="Arial" panose="020B0604020202020204" pitchFamily="34" charset="0"/>
              <a:buChar char="•"/>
              <a:defRPr/>
            </a:pPr>
            <a:endParaRPr lang="en-US" altLang="en-US" sz="2400" b="1" dirty="0">
              <a:solidFill>
                <a:srgbClr val="143247"/>
              </a:solidFill>
              <a:latin typeface="Arial" panose="020B0604020202020204" pitchFamily="34" charset="0"/>
              <a:cs typeface="Arial" panose="020B0604020202020204" pitchFamily="34" charset="0"/>
            </a:endParaRPr>
          </a:p>
          <a:p>
            <a:pPr lvl="1" indent="0">
              <a:defRPr/>
            </a:pPr>
            <a:endParaRPr lang="en-US" altLang="en-US" sz="2400" b="1" dirty="0">
              <a:solidFill>
                <a:srgbClr val="143247"/>
              </a:solidFill>
              <a:latin typeface="Arial" panose="020B0604020202020204" pitchFamily="34" charset="0"/>
              <a:cs typeface="Arial" panose="020B0604020202020204" pitchFamily="34" charset="0"/>
            </a:endParaRPr>
          </a:p>
          <a:p>
            <a:pPr marL="1200150" lvl="1" indent="-457200">
              <a:buFont typeface="Arial" panose="020B0604020202020204" pitchFamily="34" charset="0"/>
              <a:buChar char="•"/>
              <a:defRPr/>
            </a:pPr>
            <a:endParaRPr lang="en-US" altLang="en-US" sz="2800" dirty="0">
              <a:latin typeface="Arial" charset="0"/>
            </a:endParaRPr>
          </a:p>
          <a:p>
            <a:pPr lvl="1"/>
            <a:endParaRPr lang="en-US" altLang="en-US" sz="2000" dirty="0">
              <a:solidFill>
                <a:schemeClr val="tx2"/>
              </a:solidFill>
              <a:latin typeface="Arial" charset="0"/>
            </a:endParaRPr>
          </a:p>
          <a:p>
            <a:endParaRPr lang="en-US" altLang="en-US" sz="2000" dirty="0">
              <a:solidFill>
                <a:schemeClr val="tx2"/>
              </a:solidFill>
              <a:latin typeface="Arial" charset="0"/>
            </a:endParaRPr>
          </a:p>
        </p:txBody>
      </p:sp>
      <p:sp>
        <p:nvSpPr>
          <p:cNvPr id="9" name="Oval 8">
            <a:extLst>
              <a:ext uri="{FF2B5EF4-FFF2-40B4-BE49-F238E27FC236}">
                <a16:creationId xmlns:a16="http://schemas.microsoft.com/office/drawing/2014/main" id="{F903C672-5E56-5C36-165E-01D914AD983C}"/>
              </a:ext>
            </a:extLst>
          </p:cNvPr>
          <p:cNvSpPr/>
          <p:nvPr/>
        </p:nvSpPr>
        <p:spPr>
          <a:xfrm>
            <a:off x="875462" y="4346089"/>
            <a:ext cx="775134" cy="172121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noFill/>
            </a:endParaRPr>
          </a:p>
        </p:txBody>
      </p:sp>
      <p:pic>
        <p:nvPicPr>
          <p:cNvPr id="6" name="Picture 5">
            <a:extLst>
              <a:ext uri="{FF2B5EF4-FFF2-40B4-BE49-F238E27FC236}">
                <a16:creationId xmlns:a16="http://schemas.microsoft.com/office/drawing/2014/main" id="{4C34688B-E895-A513-C40D-51C67DE90654}"/>
              </a:ext>
            </a:extLst>
          </p:cNvPr>
          <p:cNvPicPr>
            <a:picLocks noChangeAspect="1"/>
          </p:cNvPicPr>
          <p:nvPr/>
        </p:nvPicPr>
        <p:blipFill>
          <a:blip r:embed="rId4"/>
          <a:stretch>
            <a:fillRect/>
          </a:stretch>
        </p:blipFill>
        <p:spPr>
          <a:xfrm>
            <a:off x="4499977" y="3092346"/>
            <a:ext cx="6777318" cy="3527920"/>
          </a:xfrm>
          <a:prstGeom prst="rect">
            <a:avLst/>
          </a:prstGeom>
        </p:spPr>
      </p:pic>
      <p:sp>
        <p:nvSpPr>
          <p:cNvPr id="8" name="Arrow: Down 7">
            <a:extLst>
              <a:ext uri="{FF2B5EF4-FFF2-40B4-BE49-F238E27FC236}">
                <a16:creationId xmlns:a16="http://schemas.microsoft.com/office/drawing/2014/main" id="{05E942A7-1E6F-3F06-52D8-13D1C3F5CEC5}"/>
              </a:ext>
            </a:extLst>
          </p:cNvPr>
          <p:cNvSpPr/>
          <p:nvPr/>
        </p:nvSpPr>
        <p:spPr>
          <a:xfrm rot="20669915">
            <a:off x="8681420" y="2958351"/>
            <a:ext cx="419548" cy="903642"/>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92330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ED523-D40F-DAC3-59EB-BB45C621BB69}"/>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D99DC92C-6DE8-CBA3-EA82-E4F4C2FF414A}"/>
              </a:ext>
            </a:extLst>
          </p:cNvPr>
          <p:cNvSpPr/>
          <p:nvPr/>
        </p:nvSpPr>
        <p:spPr>
          <a:xfrm>
            <a:off x="0" y="0"/>
            <a:ext cx="12191695" cy="777240"/>
          </a:xfrm>
          <a:prstGeom prst="rect">
            <a:avLst/>
          </a:prstGeom>
          <a:solidFill>
            <a:srgbClr val="FF0000"/>
          </a:solidFill>
          <a:ln w="12700">
            <a:solidFill>
              <a:srgbClr val="1B5E20"/>
            </a:solidFill>
            <a:prstDash val="solid"/>
          </a:ln>
        </p:spPr>
        <p:txBody>
          <a:bodyPr/>
          <a:lstStyle/>
          <a:p>
            <a:endParaRPr lang="en-US"/>
          </a:p>
        </p:txBody>
      </p:sp>
      <p:sp>
        <p:nvSpPr>
          <p:cNvPr id="3" name="Text 1">
            <a:extLst>
              <a:ext uri="{FF2B5EF4-FFF2-40B4-BE49-F238E27FC236}">
                <a16:creationId xmlns:a16="http://schemas.microsoft.com/office/drawing/2014/main" id="{B0C0ABE6-12E3-C239-D302-2629CBA6664D}"/>
              </a:ext>
            </a:extLst>
          </p:cNvPr>
          <p:cNvSpPr/>
          <p:nvPr/>
        </p:nvSpPr>
        <p:spPr>
          <a:xfrm>
            <a:off x="502920" y="91440"/>
            <a:ext cx="11185855" cy="310896"/>
          </a:xfrm>
          <a:prstGeom prst="rect">
            <a:avLst/>
          </a:prstGeom>
          <a:noFill/>
          <a:ln/>
        </p:spPr>
        <p:txBody>
          <a:bodyPr wrap="square" rtlCol="0" anchor="ctr"/>
          <a:lstStyle/>
          <a:p>
            <a:pPr marL="0" indent="0">
              <a:buNone/>
            </a:pPr>
            <a:r>
              <a:rPr lang="en-US" sz="2600" b="1" dirty="0">
                <a:solidFill>
                  <a:srgbClr val="FFFFFF"/>
                </a:solidFill>
                <a:latin typeface="Calibri" pitchFamily="34" charset="0"/>
                <a:ea typeface="Calibri" pitchFamily="34" charset="-122"/>
                <a:cs typeface="Calibri" pitchFamily="34" charset="-120"/>
              </a:rPr>
              <a:t>Site 1. Walk Through</a:t>
            </a:r>
            <a:endParaRPr lang="en-US" sz="2600" dirty="0"/>
          </a:p>
        </p:txBody>
      </p:sp>
      <p:sp>
        <p:nvSpPr>
          <p:cNvPr id="9" name="Oval 8">
            <a:extLst>
              <a:ext uri="{FF2B5EF4-FFF2-40B4-BE49-F238E27FC236}">
                <a16:creationId xmlns:a16="http://schemas.microsoft.com/office/drawing/2014/main" id="{59811E13-CF43-3D17-9888-062A777F62AC}"/>
              </a:ext>
            </a:extLst>
          </p:cNvPr>
          <p:cNvSpPr/>
          <p:nvPr/>
        </p:nvSpPr>
        <p:spPr>
          <a:xfrm>
            <a:off x="875462" y="4346089"/>
            <a:ext cx="775134" cy="172121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noFill/>
            </a:endParaRPr>
          </a:p>
        </p:txBody>
      </p:sp>
      <p:pic>
        <p:nvPicPr>
          <p:cNvPr id="5" name="Picture 4">
            <a:extLst>
              <a:ext uri="{FF2B5EF4-FFF2-40B4-BE49-F238E27FC236}">
                <a16:creationId xmlns:a16="http://schemas.microsoft.com/office/drawing/2014/main" id="{DDC5A57D-CBAB-4964-0BA1-3FBC4F496EA4}"/>
              </a:ext>
            </a:extLst>
          </p:cNvPr>
          <p:cNvPicPr>
            <a:picLocks noChangeAspect="1"/>
          </p:cNvPicPr>
          <p:nvPr/>
        </p:nvPicPr>
        <p:blipFill>
          <a:blip r:embed="rId3"/>
          <a:stretch>
            <a:fillRect/>
          </a:stretch>
        </p:blipFill>
        <p:spPr>
          <a:xfrm>
            <a:off x="3425655" y="3849329"/>
            <a:ext cx="2734115" cy="3008671"/>
          </a:xfrm>
          <a:prstGeom prst="rect">
            <a:avLst/>
          </a:prstGeom>
        </p:spPr>
      </p:pic>
      <p:pic>
        <p:nvPicPr>
          <p:cNvPr id="8" name="Picture 7">
            <a:extLst>
              <a:ext uri="{FF2B5EF4-FFF2-40B4-BE49-F238E27FC236}">
                <a16:creationId xmlns:a16="http://schemas.microsoft.com/office/drawing/2014/main" id="{E220D95B-A186-84B6-BEC3-B020D30E60A4}"/>
              </a:ext>
            </a:extLst>
          </p:cNvPr>
          <p:cNvPicPr>
            <a:picLocks noChangeAspect="1"/>
          </p:cNvPicPr>
          <p:nvPr/>
        </p:nvPicPr>
        <p:blipFill>
          <a:blip r:embed="rId4"/>
          <a:stretch>
            <a:fillRect/>
          </a:stretch>
        </p:blipFill>
        <p:spPr>
          <a:xfrm>
            <a:off x="8049185" y="3180106"/>
            <a:ext cx="3461059" cy="2622015"/>
          </a:xfrm>
          <a:prstGeom prst="rect">
            <a:avLst/>
          </a:prstGeom>
        </p:spPr>
      </p:pic>
      <p:pic>
        <p:nvPicPr>
          <p:cNvPr id="12" name="Picture 11">
            <a:extLst>
              <a:ext uri="{FF2B5EF4-FFF2-40B4-BE49-F238E27FC236}">
                <a16:creationId xmlns:a16="http://schemas.microsoft.com/office/drawing/2014/main" id="{5CF0E9CF-61D1-FB4C-3E3A-143DE4F41A65}"/>
              </a:ext>
            </a:extLst>
          </p:cNvPr>
          <p:cNvPicPr>
            <a:picLocks noChangeAspect="1"/>
          </p:cNvPicPr>
          <p:nvPr/>
        </p:nvPicPr>
        <p:blipFill>
          <a:blip r:embed="rId5"/>
          <a:stretch>
            <a:fillRect/>
          </a:stretch>
        </p:blipFill>
        <p:spPr>
          <a:xfrm>
            <a:off x="3468204" y="875490"/>
            <a:ext cx="2370857" cy="1788189"/>
          </a:xfrm>
          <a:prstGeom prst="rect">
            <a:avLst/>
          </a:prstGeom>
        </p:spPr>
      </p:pic>
      <p:pic>
        <p:nvPicPr>
          <p:cNvPr id="13" name="Picture 12">
            <a:extLst>
              <a:ext uri="{FF2B5EF4-FFF2-40B4-BE49-F238E27FC236}">
                <a16:creationId xmlns:a16="http://schemas.microsoft.com/office/drawing/2014/main" id="{72C12BE5-7147-0A4B-1F60-736C6B41DFBB}"/>
              </a:ext>
            </a:extLst>
          </p:cNvPr>
          <p:cNvPicPr>
            <a:picLocks noChangeAspect="1"/>
          </p:cNvPicPr>
          <p:nvPr/>
        </p:nvPicPr>
        <p:blipFill>
          <a:blip r:embed="rId6"/>
          <a:stretch>
            <a:fillRect/>
          </a:stretch>
        </p:blipFill>
        <p:spPr>
          <a:xfrm>
            <a:off x="229242" y="977361"/>
            <a:ext cx="2842708" cy="5775457"/>
          </a:xfrm>
          <a:prstGeom prst="rect">
            <a:avLst/>
          </a:prstGeom>
        </p:spPr>
      </p:pic>
      <p:cxnSp>
        <p:nvCxnSpPr>
          <p:cNvPr id="15" name="Straight Arrow Connector 14">
            <a:extLst>
              <a:ext uri="{FF2B5EF4-FFF2-40B4-BE49-F238E27FC236}">
                <a16:creationId xmlns:a16="http://schemas.microsoft.com/office/drawing/2014/main" id="{77F90367-F1ED-CCF6-7DB6-7FF47629D31D}"/>
              </a:ext>
            </a:extLst>
          </p:cNvPr>
          <p:cNvCxnSpPr>
            <a:cxnSpLocks/>
            <a:stCxn id="5" idx="1"/>
          </p:cNvCxnSpPr>
          <p:nvPr/>
        </p:nvCxnSpPr>
        <p:spPr>
          <a:xfrm flipH="1">
            <a:off x="1084181" y="5353665"/>
            <a:ext cx="2341474" cy="24031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6F35AEB-7DE7-199F-2D35-B293E64BCB0B}"/>
              </a:ext>
            </a:extLst>
          </p:cNvPr>
          <p:cNvCxnSpPr>
            <a:cxnSpLocks/>
            <a:stCxn id="12" idx="1"/>
          </p:cNvCxnSpPr>
          <p:nvPr/>
        </p:nvCxnSpPr>
        <p:spPr>
          <a:xfrm flipH="1">
            <a:off x="1084181" y="1769585"/>
            <a:ext cx="2384023" cy="114844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C6A362D5-A6D9-8B60-B49B-9CE26E52BBCD}"/>
              </a:ext>
            </a:extLst>
          </p:cNvPr>
          <p:cNvCxnSpPr>
            <a:cxnSpLocks/>
            <a:stCxn id="8" idx="1"/>
          </p:cNvCxnSpPr>
          <p:nvPr/>
        </p:nvCxnSpPr>
        <p:spPr>
          <a:xfrm flipH="1" flipV="1">
            <a:off x="2076226" y="2942318"/>
            <a:ext cx="5972959" cy="154879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4">
            <a:extLst>
              <a:ext uri="{FF2B5EF4-FFF2-40B4-BE49-F238E27FC236}">
                <a16:creationId xmlns:a16="http://schemas.microsoft.com/office/drawing/2014/main" id="{29D6D7B5-079E-44C5-DE13-C17E43FE45CD}"/>
              </a:ext>
            </a:extLst>
          </p:cNvPr>
          <p:cNvSpPr txBox="1">
            <a:spLocks noChangeArrowheads="1"/>
          </p:cNvSpPr>
          <p:nvPr/>
        </p:nvSpPr>
        <p:spPr bwMode="auto">
          <a:xfrm>
            <a:off x="6250196" y="1055879"/>
            <a:ext cx="5798369" cy="1945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lvl="0">
              <a:defRPr/>
            </a:pPr>
            <a:r>
              <a:rPr lang="en-US" altLang="en-US" sz="2400" b="1" dirty="0">
                <a:solidFill>
                  <a:srgbClr val="143247"/>
                </a:solidFill>
                <a:latin typeface="Arial" panose="020B0604020202020204" pitchFamily="34" charset="0"/>
                <a:cs typeface="Arial" panose="020B0604020202020204" pitchFamily="34" charset="0"/>
              </a:rPr>
              <a:t>Inspection:</a:t>
            </a:r>
          </a:p>
          <a:p>
            <a:pPr marL="457200" indent="-457200">
              <a:buFont typeface="Arial" panose="020B0604020202020204" pitchFamily="34" charset="0"/>
              <a:buChar char="•"/>
              <a:defRPr/>
            </a:pPr>
            <a:r>
              <a:rPr lang="en-US" altLang="en-US" sz="2400" b="1" dirty="0">
                <a:solidFill>
                  <a:srgbClr val="143247"/>
                </a:solidFill>
                <a:latin typeface="Arial" panose="020B0604020202020204" pitchFamily="34" charset="0"/>
                <a:cs typeface="Arial" panose="020B0604020202020204" pitchFamily="34" charset="0"/>
              </a:rPr>
              <a:t>Soils in all test pits are similar:</a:t>
            </a:r>
          </a:p>
          <a:p>
            <a:pPr marL="457200" indent="-457200">
              <a:buFont typeface="Arial" panose="020B0604020202020204" pitchFamily="34" charset="0"/>
              <a:buChar char="•"/>
              <a:defRPr/>
            </a:pPr>
            <a:r>
              <a:rPr lang="en-US" altLang="en-US" sz="2400" b="1" dirty="0">
                <a:solidFill>
                  <a:srgbClr val="143247"/>
                </a:solidFill>
                <a:latin typeface="Arial" panose="020B0604020202020204" pitchFamily="34" charset="0"/>
                <a:cs typeface="Arial" panose="020B0604020202020204" pitchFamily="34" charset="0"/>
              </a:rPr>
              <a:t>6”- 12” Topsoil</a:t>
            </a:r>
          </a:p>
          <a:p>
            <a:pPr marL="457200" indent="-457200">
              <a:buFont typeface="Arial" panose="020B0604020202020204" pitchFamily="34" charset="0"/>
              <a:buChar char="•"/>
              <a:defRPr/>
            </a:pPr>
            <a:r>
              <a:rPr lang="en-US" altLang="en-US" sz="2400" b="1" dirty="0">
                <a:solidFill>
                  <a:srgbClr val="143247"/>
                </a:solidFill>
                <a:latin typeface="Arial" panose="020B0604020202020204" pitchFamily="34" charset="0"/>
                <a:cs typeface="Arial" panose="020B0604020202020204" pitchFamily="34" charset="0"/>
              </a:rPr>
              <a:t>6/12”- 68” brown sand w/ some silt</a:t>
            </a:r>
          </a:p>
          <a:p>
            <a:pPr marL="1200150" lvl="1" indent="-457200">
              <a:buFont typeface="Arial" panose="020B0604020202020204" pitchFamily="34" charset="0"/>
              <a:buChar char="•"/>
              <a:defRPr/>
            </a:pPr>
            <a:endParaRPr lang="en-US" altLang="en-US" sz="2400" b="1" dirty="0">
              <a:solidFill>
                <a:srgbClr val="143247"/>
              </a:solidFill>
              <a:latin typeface="Arial" panose="020B0604020202020204" pitchFamily="34" charset="0"/>
              <a:cs typeface="Arial" panose="020B0604020202020204" pitchFamily="34" charset="0"/>
            </a:endParaRPr>
          </a:p>
          <a:p>
            <a:pPr marL="1200150" lvl="1" indent="-457200">
              <a:buFont typeface="Arial" panose="020B0604020202020204" pitchFamily="34" charset="0"/>
              <a:buChar char="•"/>
              <a:defRPr/>
            </a:pPr>
            <a:endParaRPr lang="en-US" altLang="en-US" sz="2400" b="1" dirty="0">
              <a:solidFill>
                <a:srgbClr val="143247"/>
              </a:solidFill>
              <a:latin typeface="Arial" panose="020B0604020202020204" pitchFamily="34" charset="0"/>
              <a:cs typeface="Arial" panose="020B0604020202020204" pitchFamily="34" charset="0"/>
            </a:endParaRPr>
          </a:p>
          <a:p>
            <a:pPr lvl="1" indent="0">
              <a:defRPr/>
            </a:pPr>
            <a:endParaRPr lang="en-US" altLang="en-US" sz="2400" b="1" dirty="0">
              <a:solidFill>
                <a:srgbClr val="143247"/>
              </a:solidFill>
              <a:latin typeface="Arial" panose="020B0604020202020204" pitchFamily="34" charset="0"/>
              <a:cs typeface="Arial" panose="020B0604020202020204" pitchFamily="34" charset="0"/>
            </a:endParaRPr>
          </a:p>
          <a:p>
            <a:pPr marL="1200150" lvl="1" indent="-457200">
              <a:buFont typeface="Arial" panose="020B0604020202020204" pitchFamily="34" charset="0"/>
              <a:buChar char="•"/>
              <a:defRPr/>
            </a:pPr>
            <a:endParaRPr lang="en-US" altLang="en-US" sz="2800" dirty="0">
              <a:latin typeface="Arial" charset="0"/>
            </a:endParaRPr>
          </a:p>
          <a:p>
            <a:pPr lvl="1"/>
            <a:endParaRPr lang="en-US" altLang="en-US" sz="2000" dirty="0">
              <a:solidFill>
                <a:schemeClr val="tx2"/>
              </a:solidFill>
              <a:latin typeface="Arial" charset="0"/>
            </a:endParaRPr>
          </a:p>
          <a:p>
            <a:endParaRPr lang="en-US" altLang="en-US" sz="2000" dirty="0">
              <a:solidFill>
                <a:schemeClr val="tx2"/>
              </a:solidFill>
              <a:latin typeface="Arial" charset="0"/>
            </a:endParaRPr>
          </a:p>
        </p:txBody>
      </p:sp>
    </p:spTree>
    <p:extLst>
      <p:ext uri="{BB962C8B-B14F-4D97-AF65-F5344CB8AC3E}">
        <p14:creationId xmlns:p14="http://schemas.microsoft.com/office/powerpoint/2010/main" val="12404776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33B48-608A-F4D9-9260-BAC5805A3143}"/>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1186183A-BCEB-3740-FC76-23222C752705}"/>
              </a:ext>
            </a:extLst>
          </p:cNvPr>
          <p:cNvPicPr>
            <a:picLocks noChangeAspect="1"/>
          </p:cNvPicPr>
          <p:nvPr/>
        </p:nvPicPr>
        <p:blipFill>
          <a:blip r:embed="rId3"/>
          <a:stretch>
            <a:fillRect/>
          </a:stretch>
        </p:blipFill>
        <p:spPr>
          <a:xfrm>
            <a:off x="8597391" y="-4308"/>
            <a:ext cx="3318979" cy="6858000"/>
          </a:xfrm>
          <a:prstGeom prst="rect">
            <a:avLst/>
          </a:prstGeom>
        </p:spPr>
      </p:pic>
      <p:pic>
        <p:nvPicPr>
          <p:cNvPr id="11" name="Picture 10">
            <a:extLst>
              <a:ext uri="{FF2B5EF4-FFF2-40B4-BE49-F238E27FC236}">
                <a16:creationId xmlns:a16="http://schemas.microsoft.com/office/drawing/2014/main" id="{1AEE1D8D-5D13-CA98-C0F6-5CE78DAACE99}"/>
              </a:ext>
            </a:extLst>
          </p:cNvPr>
          <p:cNvPicPr>
            <a:picLocks noChangeAspect="1"/>
          </p:cNvPicPr>
          <p:nvPr/>
        </p:nvPicPr>
        <p:blipFill>
          <a:blip r:embed="rId4"/>
          <a:srcRect b="20109"/>
          <a:stretch>
            <a:fillRect/>
          </a:stretch>
        </p:blipFill>
        <p:spPr>
          <a:xfrm>
            <a:off x="502920" y="790693"/>
            <a:ext cx="3019425" cy="5700131"/>
          </a:xfrm>
          <a:prstGeom prst="rect">
            <a:avLst/>
          </a:prstGeom>
        </p:spPr>
      </p:pic>
      <p:sp>
        <p:nvSpPr>
          <p:cNvPr id="3" name="Text 1">
            <a:extLst>
              <a:ext uri="{FF2B5EF4-FFF2-40B4-BE49-F238E27FC236}">
                <a16:creationId xmlns:a16="http://schemas.microsoft.com/office/drawing/2014/main" id="{9F753719-A380-F064-A2F5-446848EE8054}"/>
              </a:ext>
            </a:extLst>
          </p:cNvPr>
          <p:cNvSpPr/>
          <p:nvPr/>
        </p:nvSpPr>
        <p:spPr>
          <a:xfrm>
            <a:off x="502920" y="91440"/>
            <a:ext cx="11185855" cy="310896"/>
          </a:xfrm>
          <a:prstGeom prst="rect">
            <a:avLst/>
          </a:prstGeom>
          <a:noFill/>
          <a:ln/>
        </p:spPr>
        <p:txBody>
          <a:bodyPr wrap="square" rtlCol="0" anchor="ctr"/>
          <a:lstStyle/>
          <a:p>
            <a:pPr marL="0" indent="0">
              <a:buNone/>
            </a:pPr>
            <a:r>
              <a:rPr lang="en-US" sz="2600" b="1" dirty="0">
                <a:solidFill>
                  <a:srgbClr val="FFFFFF"/>
                </a:solidFill>
                <a:latin typeface="Calibri" pitchFamily="34" charset="0"/>
                <a:ea typeface="Calibri" pitchFamily="34" charset="-122"/>
                <a:cs typeface="Calibri" pitchFamily="34" charset="-120"/>
              </a:rPr>
              <a:t>Site 1. Walk Through</a:t>
            </a:r>
            <a:endParaRPr lang="en-US" sz="2600" dirty="0"/>
          </a:p>
        </p:txBody>
      </p:sp>
      <p:sp>
        <p:nvSpPr>
          <p:cNvPr id="9" name="Oval 8">
            <a:extLst>
              <a:ext uri="{FF2B5EF4-FFF2-40B4-BE49-F238E27FC236}">
                <a16:creationId xmlns:a16="http://schemas.microsoft.com/office/drawing/2014/main" id="{242B544C-9BCF-625B-952E-E68648DBE856}"/>
              </a:ext>
            </a:extLst>
          </p:cNvPr>
          <p:cNvSpPr/>
          <p:nvPr/>
        </p:nvSpPr>
        <p:spPr>
          <a:xfrm>
            <a:off x="875462" y="4346089"/>
            <a:ext cx="775134" cy="172121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noFill/>
            </a:endParaRPr>
          </a:p>
        </p:txBody>
      </p:sp>
      <p:pic>
        <p:nvPicPr>
          <p:cNvPr id="5" name="Picture 4">
            <a:extLst>
              <a:ext uri="{FF2B5EF4-FFF2-40B4-BE49-F238E27FC236}">
                <a16:creationId xmlns:a16="http://schemas.microsoft.com/office/drawing/2014/main" id="{246EDC5F-A7A4-35B5-C62C-A71512129021}"/>
              </a:ext>
            </a:extLst>
          </p:cNvPr>
          <p:cNvPicPr>
            <a:picLocks noChangeAspect="1"/>
          </p:cNvPicPr>
          <p:nvPr/>
        </p:nvPicPr>
        <p:blipFill>
          <a:blip r:embed="rId5"/>
          <a:stretch>
            <a:fillRect/>
          </a:stretch>
        </p:blipFill>
        <p:spPr>
          <a:xfrm>
            <a:off x="4461475" y="4308"/>
            <a:ext cx="3662583" cy="6858000"/>
          </a:xfrm>
          <a:prstGeom prst="rect">
            <a:avLst/>
          </a:prstGeom>
        </p:spPr>
      </p:pic>
      <p:pic>
        <p:nvPicPr>
          <p:cNvPr id="8" name="Picture 7">
            <a:extLst>
              <a:ext uri="{FF2B5EF4-FFF2-40B4-BE49-F238E27FC236}">
                <a16:creationId xmlns:a16="http://schemas.microsoft.com/office/drawing/2014/main" id="{F9EDBCA7-A4DF-423E-08A8-B0FF383619AD}"/>
              </a:ext>
            </a:extLst>
          </p:cNvPr>
          <p:cNvPicPr>
            <a:picLocks noChangeAspect="1"/>
          </p:cNvPicPr>
          <p:nvPr/>
        </p:nvPicPr>
        <p:blipFill>
          <a:blip r:embed="rId6"/>
          <a:stretch>
            <a:fillRect/>
          </a:stretch>
        </p:blipFill>
        <p:spPr>
          <a:xfrm>
            <a:off x="376525" y="0"/>
            <a:ext cx="3590094" cy="6858000"/>
          </a:xfrm>
          <a:prstGeom prst="rect">
            <a:avLst/>
          </a:prstGeom>
        </p:spPr>
      </p:pic>
      <p:sp>
        <p:nvSpPr>
          <p:cNvPr id="10" name="Oval 9">
            <a:extLst>
              <a:ext uri="{FF2B5EF4-FFF2-40B4-BE49-F238E27FC236}">
                <a16:creationId xmlns:a16="http://schemas.microsoft.com/office/drawing/2014/main" id="{0DE36804-F6CE-9BE6-FAA8-3EF04DF3D74B}"/>
              </a:ext>
            </a:extLst>
          </p:cNvPr>
          <p:cNvSpPr/>
          <p:nvPr/>
        </p:nvSpPr>
        <p:spPr>
          <a:xfrm>
            <a:off x="748166" y="3046200"/>
            <a:ext cx="775134" cy="172121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noFill/>
            </a:endParaRPr>
          </a:p>
        </p:txBody>
      </p:sp>
      <p:sp>
        <p:nvSpPr>
          <p:cNvPr id="12" name="Oval 11">
            <a:extLst>
              <a:ext uri="{FF2B5EF4-FFF2-40B4-BE49-F238E27FC236}">
                <a16:creationId xmlns:a16="http://schemas.microsoft.com/office/drawing/2014/main" id="{3396E8CA-EFF5-1462-AC23-70807A27B69C}"/>
              </a:ext>
            </a:extLst>
          </p:cNvPr>
          <p:cNvSpPr/>
          <p:nvPr/>
        </p:nvSpPr>
        <p:spPr>
          <a:xfrm>
            <a:off x="9096097" y="3056966"/>
            <a:ext cx="775134" cy="172121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noFill/>
            </a:endParaRPr>
          </a:p>
        </p:txBody>
      </p:sp>
      <p:sp>
        <p:nvSpPr>
          <p:cNvPr id="15" name="Oval 14">
            <a:extLst>
              <a:ext uri="{FF2B5EF4-FFF2-40B4-BE49-F238E27FC236}">
                <a16:creationId xmlns:a16="http://schemas.microsoft.com/office/drawing/2014/main" id="{7FFA889D-8990-2148-3E60-5D4EF5EE2F5A}"/>
              </a:ext>
            </a:extLst>
          </p:cNvPr>
          <p:cNvSpPr/>
          <p:nvPr/>
        </p:nvSpPr>
        <p:spPr>
          <a:xfrm>
            <a:off x="4945468" y="3047996"/>
            <a:ext cx="775134" cy="172121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noFill/>
            </a:endParaRPr>
          </a:p>
        </p:txBody>
      </p:sp>
      <p:sp>
        <p:nvSpPr>
          <p:cNvPr id="16" name="Rectangle 15">
            <a:extLst>
              <a:ext uri="{FF2B5EF4-FFF2-40B4-BE49-F238E27FC236}">
                <a16:creationId xmlns:a16="http://schemas.microsoft.com/office/drawing/2014/main" id="{F7C7A98B-D983-27F5-A8A7-116F993A9BB3}"/>
              </a:ext>
            </a:extLst>
          </p:cNvPr>
          <p:cNvSpPr/>
          <p:nvPr/>
        </p:nvSpPr>
        <p:spPr>
          <a:xfrm>
            <a:off x="1523300" y="5798372"/>
            <a:ext cx="1133839" cy="41954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2023</a:t>
            </a:r>
          </a:p>
        </p:txBody>
      </p:sp>
      <p:sp>
        <p:nvSpPr>
          <p:cNvPr id="17" name="Rectangle 16">
            <a:extLst>
              <a:ext uri="{FF2B5EF4-FFF2-40B4-BE49-F238E27FC236}">
                <a16:creationId xmlns:a16="http://schemas.microsoft.com/office/drawing/2014/main" id="{E1879683-6FB6-2CFA-B146-810489AD23A3}"/>
              </a:ext>
            </a:extLst>
          </p:cNvPr>
          <p:cNvSpPr/>
          <p:nvPr/>
        </p:nvSpPr>
        <p:spPr>
          <a:xfrm>
            <a:off x="5774358" y="5800160"/>
            <a:ext cx="1133839" cy="41954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2019</a:t>
            </a:r>
          </a:p>
        </p:txBody>
      </p:sp>
      <p:sp>
        <p:nvSpPr>
          <p:cNvPr id="18" name="Rectangle 17">
            <a:extLst>
              <a:ext uri="{FF2B5EF4-FFF2-40B4-BE49-F238E27FC236}">
                <a16:creationId xmlns:a16="http://schemas.microsoft.com/office/drawing/2014/main" id="{A5556978-FB85-CEB0-4D16-A243D8634C88}"/>
              </a:ext>
            </a:extLst>
          </p:cNvPr>
          <p:cNvSpPr/>
          <p:nvPr/>
        </p:nvSpPr>
        <p:spPr>
          <a:xfrm>
            <a:off x="9690121" y="5789402"/>
            <a:ext cx="1133839" cy="41954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2012</a:t>
            </a:r>
          </a:p>
        </p:txBody>
      </p:sp>
    </p:spTree>
    <p:extLst>
      <p:ext uri="{BB962C8B-B14F-4D97-AF65-F5344CB8AC3E}">
        <p14:creationId xmlns:p14="http://schemas.microsoft.com/office/powerpoint/2010/main" val="36759820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68B4E-C1AF-8927-C39A-45748EC1AE7A}"/>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45781DFA-CB05-32AF-DE6F-27B4A471F4F4}"/>
              </a:ext>
            </a:extLst>
          </p:cNvPr>
          <p:cNvSpPr/>
          <p:nvPr/>
        </p:nvSpPr>
        <p:spPr>
          <a:xfrm>
            <a:off x="0" y="0"/>
            <a:ext cx="12191695" cy="777240"/>
          </a:xfrm>
          <a:prstGeom prst="rect">
            <a:avLst/>
          </a:prstGeom>
          <a:solidFill>
            <a:srgbClr val="FF0000"/>
          </a:solidFill>
          <a:ln w="12700">
            <a:solidFill>
              <a:srgbClr val="1B5E20"/>
            </a:solidFill>
            <a:prstDash val="solid"/>
          </a:ln>
        </p:spPr>
        <p:txBody>
          <a:bodyPr/>
          <a:lstStyle/>
          <a:p>
            <a:endParaRPr lang="en-US"/>
          </a:p>
        </p:txBody>
      </p:sp>
      <p:sp>
        <p:nvSpPr>
          <p:cNvPr id="3" name="Text 1">
            <a:extLst>
              <a:ext uri="{FF2B5EF4-FFF2-40B4-BE49-F238E27FC236}">
                <a16:creationId xmlns:a16="http://schemas.microsoft.com/office/drawing/2014/main" id="{E40242CF-0AE0-798C-64B3-538608804CD0}"/>
              </a:ext>
            </a:extLst>
          </p:cNvPr>
          <p:cNvSpPr/>
          <p:nvPr/>
        </p:nvSpPr>
        <p:spPr>
          <a:xfrm>
            <a:off x="502920" y="91440"/>
            <a:ext cx="11185855" cy="310896"/>
          </a:xfrm>
          <a:prstGeom prst="rect">
            <a:avLst/>
          </a:prstGeom>
          <a:noFill/>
          <a:ln/>
        </p:spPr>
        <p:txBody>
          <a:bodyPr wrap="square" rtlCol="0" anchor="ctr"/>
          <a:lstStyle/>
          <a:p>
            <a:pPr marL="0" indent="0">
              <a:buNone/>
            </a:pPr>
            <a:r>
              <a:rPr lang="en-US" sz="2600" b="1" dirty="0">
                <a:solidFill>
                  <a:srgbClr val="FFFFFF"/>
                </a:solidFill>
                <a:latin typeface="Calibri" pitchFamily="34" charset="0"/>
                <a:ea typeface="Calibri" pitchFamily="34" charset="-122"/>
                <a:cs typeface="Calibri" pitchFamily="34" charset="-120"/>
              </a:rPr>
              <a:t>Site 1. Walk Through</a:t>
            </a:r>
            <a:endParaRPr lang="en-US" sz="2600" dirty="0"/>
          </a:p>
        </p:txBody>
      </p:sp>
      <p:pic>
        <p:nvPicPr>
          <p:cNvPr id="5" name="Picture 4">
            <a:extLst>
              <a:ext uri="{FF2B5EF4-FFF2-40B4-BE49-F238E27FC236}">
                <a16:creationId xmlns:a16="http://schemas.microsoft.com/office/drawing/2014/main" id="{2653984D-46DE-08FB-7D5F-18E9C2FB53B6}"/>
              </a:ext>
            </a:extLst>
          </p:cNvPr>
          <p:cNvPicPr>
            <a:picLocks noChangeAspect="1"/>
          </p:cNvPicPr>
          <p:nvPr/>
        </p:nvPicPr>
        <p:blipFill>
          <a:blip r:embed="rId3"/>
          <a:stretch>
            <a:fillRect/>
          </a:stretch>
        </p:blipFill>
        <p:spPr>
          <a:xfrm>
            <a:off x="0" y="1289976"/>
            <a:ext cx="12192000" cy="4278047"/>
          </a:xfrm>
          <a:prstGeom prst="rect">
            <a:avLst/>
          </a:prstGeom>
        </p:spPr>
      </p:pic>
      <p:sp>
        <p:nvSpPr>
          <p:cNvPr id="6" name="TextBox 5">
            <a:extLst>
              <a:ext uri="{FF2B5EF4-FFF2-40B4-BE49-F238E27FC236}">
                <a16:creationId xmlns:a16="http://schemas.microsoft.com/office/drawing/2014/main" id="{CA6A1C8E-EF34-F9DD-0620-F098DC1264DC}"/>
              </a:ext>
            </a:extLst>
          </p:cNvPr>
          <p:cNvSpPr txBox="1"/>
          <p:nvPr/>
        </p:nvSpPr>
        <p:spPr>
          <a:xfrm>
            <a:off x="5518673" y="5981249"/>
            <a:ext cx="1018227" cy="584775"/>
          </a:xfrm>
          <a:prstGeom prst="rect">
            <a:avLst/>
          </a:prstGeom>
          <a:noFill/>
        </p:spPr>
        <p:txBody>
          <a:bodyPr wrap="none" rtlCol="0">
            <a:spAutoFit/>
          </a:bodyPr>
          <a:lstStyle/>
          <a:p>
            <a:r>
              <a:rPr lang="en-US" sz="3200" dirty="0"/>
              <a:t>2012</a:t>
            </a:r>
          </a:p>
        </p:txBody>
      </p:sp>
    </p:spTree>
    <p:extLst>
      <p:ext uri="{BB962C8B-B14F-4D97-AF65-F5344CB8AC3E}">
        <p14:creationId xmlns:p14="http://schemas.microsoft.com/office/powerpoint/2010/main" val="15368513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57D0D-51E6-9D3C-53AD-223F4F44F486}"/>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D89AF145-09EA-A025-64D6-1B5C139D95B7}"/>
              </a:ext>
            </a:extLst>
          </p:cNvPr>
          <p:cNvSpPr/>
          <p:nvPr/>
        </p:nvSpPr>
        <p:spPr>
          <a:xfrm>
            <a:off x="0" y="0"/>
            <a:ext cx="12191695" cy="777240"/>
          </a:xfrm>
          <a:prstGeom prst="rect">
            <a:avLst/>
          </a:prstGeom>
          <a:solidFill>
            <a:srgbClr val="FF0000"/>
          </a:solidFill>
          <a:ln w="12700">
            <a:solidFill>
              <a:srgbClr val="1B5E20"/>
            </a:solidFill>
            <a:prstDash val="solid"/>
          </a:ln>
        </p:spPr>
        <p:txBody>
          <a:bodyPr/>
          <a:lstStyle/>
          <a:p>
            <a:endParaRPr lang="en-US"/>
          </a:p>
        </p:txBody>
      </p:sp>
      <p:sp>
        <p:nvSpPr>
          <p:cNvPr id="3" name="Text 1">
            <a:extLst>
              <a:ext uri="{FF2B5EF4-FFF2-40B4-BE49-F238E27FC236}">
                <a16:creationId xmlns:a16="http://schemas.microsoft.com/office/drawing/2014/main" id="{698913CB-158C-C96E-0FF8-B0F528DEC3EB}"/>
              </a:ext>
            </a:extLst>
          </p:cNvPr>
          <p:cNvSpPr/>
          <p:nvPr/>
        </p:nvSpPr>
        <p:spPr>
          <a:xfrm>
            <a:off x="502920" y="91440"/>
            <a:ext cx="11185855" cy="310896"/>
          </a:xfrm>
          <a:prstGeom prst="rect">
            <a:avLst/>
          </a:prstGeom>
          <a:noFill/>
          <a:ln/>
        </p:spPr>
        <p:txBody>
          <a:bodyPr wrap="square" rtlCol="0" anchor="ctr"/>
          <a:lstStyle/>
          <a:p>
            <a:pPr marL="0" indent="0">
              <a:buNone/>
            </a:pPr>
            <a:r>
              <a:rPr lang="en-US" sz="2600" b="1" dirty="0">
                <a:solidFill>
                  <a:srgbClr val="FFFFFF"/>
                </a:solidFill>
                <a:latin typeface="Calibri" pitchFamily="34" charset="0"/>
                <a:ea typeface="Calibri" pitchFamily="34" charset="-122"/>
                <a:cs typeface="Calibri" pitchFamily="34" charset="-120"/>
              </a:rPr>
              <a:t>Site 1. Walk Through</a:t>
            </a:r>
            <a:endParaRPr lang="en-US" sz="2600" dirty="0"/>
          </a:p>
        </p:txBody>
      </p:sp>
      <p:sp>
        <p:nvSpPr>
          <p:cNvPr id="6" name="TextBox 5">
            <a:extLst>
              <a:ext uri="{FF2B5EF4-FFF2-40B4-BE49-F238E27FC236}">
                <a16:creationId xmlns:a16="http://schemas.microsoft.com/office/drawing/2014/main" id="{5EC69BC0-3B51-518C-2BB1-2CD805BF9139}"/>
              </a:ext>
            </a:extLst>
          </p:cNvPr>
          <p:cNvSpPr txBox="1"/>
          <p:nvPr/>
        </p:nvSpPr>
        <p:spPr>
          <a:xfrm>
            <a:off x="5518673" y="5981249"/>
            <a:ext cx="1018227" cy="584775"/>
          </a:xfrm>
          <a:prstGeom prst="rect">
            <a:avLst/>
          </a:prstGeom>
          <a:noFill/>
        </p:spPr>
        <p:txBody>
          <a:bodyPr wrap="none" rtlCol="0">
            <a:spAutoFit/>
          </a:bodyPr>
          <a:lstStyle/>
          <a:p>
            <a:r>
              <a:rPr lang="en-US" sz="3200" dirty="0"/>
              <a:t>2016</a:t>
            </a:r>
          </a:p>
        </p:txBody>
      </p:sp>
      <p:pic>
        <p:nvPicPr>
          <p:cNvPr id="7" name="Picture 6">
            <a:extLst>
              <a:ext uri="{FF2B5EF4-FFF2-40B4-BE49-F238E27FC236}">
                <a16:creationId xmlns:a16="http://schemas.microsoft.com/office/drawing/2014/main" id="{91D12069-D074-16E5-D150-13939949BAEF}"/>
              </a:ext>
            </a:extLst>
          </p:cNvPr>
          <p:cNvPicPr>
            <a:picLocks noChangeAspect="1"/>
          </p:cNvPicPr>
          <p:nvPr/>
        </p:nvPicPr>
        <p:blipFill>
          <a:blip r:embed="rId3"/>
          <a:stretch>
            <a:fillRect/>
          </a:stretch>
        </p:blipFill>
        <p:spPr>
          <a:xfrm>
            <a:off x="337334" y="1385602"/>
            <a:ext cx="11517332" cy="4086795"/>
          </a:xfrm>
          <a:prstGeom prst="rect">
            <a:avLst/>
          </a:prstGeom>
        </p:spPr>
      </p:pic>
    </p:spTree>
    <p:extLst>
      <p:ext uri="{BB962C8B-B14F-4D97-AF65-F5344CB8AC3E}">
        <p14:creationId xmlns:p14="http://schemas.microsoft.com/office/powerpoint/2010/main" val="7383337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F7B36-590F-B0FD-D548-4B99F39512D8}"/>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79F4BF89-F04F-1A83-DEC1-43A8F2A6D57A}"/>
              </a:ext>
            </a:extLst>
          </p:cNvPr>
          <p:cNvSpPr/>
          <p:nvPr/>
        </p:nvSpPr>
        <p:spPr>
          <a:xfrm>
            <a:off x="0" y="0"/>
            <a:ext cx="12191695" cy="777240"/>
          </a:xfrm>
          <a:prstGeom prst="rect">
            <a:avLst/>
          </a:prstGeom>
          <a:solidFill>
            <a:srgbClr val="1B5E20"/>
          </a:solidFill>
          <a:ln w="12700">
            <a:solidFill>
              <a:srgbClr val="1B5E20"/>
            </a:solidFill>
            <a:prstDash val="solid"/>
          </a:ln>
        </p:spPr>
        <p:txBody>
          <a:bodyPr/>
          <a:lstStyle/>
          <a:p>
            <a:endParaRPr lang="en-US" dirty="0"/>
          </a:p>
        </p:txBody>
      </p:sp>
      <p:sp>
        <p:nvSpPr>
          <p:cNvPr id="3" name="Text 1">
            <a:extLst>
              <a:ext uri="{FF2B5EF4-FFF2-40B4-BE49-F238E27FC236}">
                <a16:creationId xmlns:a16="http://schemas.microsoft.com/office/drawing/2014/main" id="{0A6B1896-AACD-401D-2D9C-FF1FBC136701}"/>
              </a:ext>
            </a:extLst>
          </p:cNvPr>
          <p:cNvSpPr/>
          <p:nvPr/>
        </p:nvSpPr>
        <p:spPr>
          <a:xfrm>
            <a:off x="502920" y="91440"/>
            <a:ext cx="11185855" cy="310896"/>
          </a:xfrm>
          <a:prstGeom prst="rect">
            <a:avLst/>
          </a:prstGeom>
          <a:noFill/>
          <a:ln/>
        </p:spPr>
        <p:txBody>
          <a:bodyPr wrap="square" rtlCol="0" anchor="ctr"/>
          <a:lstStyle/>
          <a:p>
            <a:pPr marL="0" indent="0">
              <a:buNone/>
            </a:pPr>
            <a:r>
              <a:rPr lang="en-US" sz="2600" b="1" dirty="0">
                <a:solidFill>
                  <a:srgbClr val="FFFFFF"/>
                </a:solidFill>
                <a:latin typeface="Calibri" pitchFamily="34" charset="0"/>
                <a:ea typeface="Calibri" pitchFamily="34" charset="-122"/>
                <a:cs typeface="Calibri" pitchFamily="34" charset="-120"/>
              </a:rPr>
              <a:t>Distress</a:t>
            </a:r>
            <a:endParaRPr lang="en-US" sz="2600" dirty="0"/>
          </a:p>
        </p:txBody>
      </p:sp>
      <p:sp>
        <p:nvSpPr>
          <p:cNvPr id="5" name="Text 3">
            <a:extLst>
              <a:ext uri="{FF2B5EF4-FFF2-40B4-BE49-F238E27FC236}">
                <a16:creationId xmlns:a16="http://schemas.microsoft.com/office/drawing/2014/main" id="{A351F671-968C-707E-A1A0-54375E70724E}"/>
              </a:ext>
            </a:extLst>
          </p:cNvPr>
          <p:cNvSpPr/>
          <p:nvPr/>
        </p:nvSpPr>
        <p:spPr>
          <a:xfrm>
            <a:off x="640079" y="1008534"/>
            <a:ext cx="11333181" cy="5707192"/>
          </a:xfrm>
          <a:prstGeom prst="rect">
            <a:avLst/>
          </a:prstGeom>
          <a:noFill/>
          <a:ln/>
        </p:spPr>
        <p:txBody>
          <a:bodyPr wrap="square" rtlCol="0" anchor="t"/>
          <a:lstStyle/>
          <a:p>
            <a:pPr marL="0" indent="0">
              <a:buNone/>
            </a:pPr>
            <a:r>
              <a:rPr lang="en-US" sz="2400" b="1" dirty="0">
                <a:solidFill>
                  <a:srgbClr val="374151"/>
                </a:solidFill>
                <a:latin typeface="Calibri" pitchFamily="34" charset="0"/>
                <a:ea typeface="Calibri" pitchFamily="34" charset="-122"/>
                <a:cs typeface="Calibri" pitchFamily="34" charset="-120"/>
              </a:rPr>
              <a:t>System in Distress</a:t>
            </a:r>
          </a:p>
          <a:p>
            <a:pPr marL="342900" indent="-342900">
              <a:buFont typeface="Arial" panose="020B0604020202020204" pitchFamily="34" charset="0"/>
              <a:buChar char="•"/>
            </a:pPr>
            <a:endParaRPr lang="en-US" sz="2400" b="1" dirty="0">
              <a:solidFill>
                <a:srgbClr val="374151"/>
              </a:solidFill>
              <a:latin typeface="Calibri" pitchFamily="34" charset="0"/>
              <a:ea typeface="Calibri" pitchFamily="34" charset="-122"/>
              <a:cs typeface="Calibri" pitchFamily="34" charset="-120"/>
            </a:endParaRPr>
          </a:p>
          <a:p>
            <a:pPr marL="342900" indent="-342900">
              <a:spcBef>
                <a:spcPts val="600"/>
              </a:spcBef>
              <a:spcAft>
                <a:spcPts val="600"/>
              </a:spcAft>
              <a:buFont typeface="Arial" panose="020B0604020202020204" pitchFamily="34" charset="0"/>
              <a:buChar char="•"/>
            </a:pPr>
            <a:r>
              <a:rPr lang="en-US" sz="2400" b="1" dirty="0">
                <a:solidFill>
                  <a:srgbClr val="374151"/>
                </a:solidFill>
                <a:latin typeface="Calibri" pitchFamily="34" charset="0"/>
                <a:ea typeface="Calibri" pitchFamily="34" charset="-122"/>
                <a:cs typeface="Calibri" pitchFamily="34" charset="-120"/>
              </a:rPr>
              <a:t>No state uses this term:</a:t>
            </a:r>
          </a:p>
          <a:p>
            <a:pPr marL="800100" lvl="1" indent="-342900">
              <a:spcBef>
                <a:spcPts val="600"/>
              </a:spcBef>
              <a:spcAft>
                <a:spcPts val="600"/>
              </a:spcAft>
              <a:buFont typeface="Arial" panose="020B0604020202020204" pitchFamily="34" charset="0"/>
              <a:buChar char="•"/>
            </a:pPr>
            <a:r>
              <a:rPr lang="en-US" sz="2400" b="1" dirty="0">
                <a:solidFill>
                  <a:srgbClr val="374151"/>
                </a:solidFill>
                <a:latin typeface="Calibri" pitchFamily="34" charset="0"/>
                <a:ea typeface="Calibri" pitchFamily="34" charset="-122"/>
                <a:cs typeface="Calibri" pitchFamily="34" charset="-120"/>
              </a:rPr>
              <a:t>MA – Title V: “Marginal” systems – excessive pumping and/or biomat indications</a:t>
            </a:r>
          </a:p>
          <a:p>
            <a:pPr marL="800100" lvl="1" indent="-342900">
              <a:spcBef>
                <a:spcPts val="600"/>
              </a:spcBef>
              <a:spcAft>
                <a:spcPts val="600"/>
              </a:spcAft>
              <a:buFont typeface="Arial" panose="020B0604020202020204" pitchFamily="34" charset="0"/>
              <a:buChar char="•"/>
            </a:pPr>
            <a:r>
              <a:rPr lang="en-US" sz="2400" b="1" dirty="0">
                <a:solidFill>
                  <a:srgbClr val="374151"/>
                </a:solidFill>
                <a:latin typeface="Calibri" pitchFamily="34" charset="0"/>
                <a:ea typeface="Calibri" pitchFamily="34" charset="-122"/>
                <a:cs typeface="Calibri" pitchFamily="34" charset="-120"/>
              </a:rPr>
              <a:t>MN – Failure: “Imminent Threat” but “Failure to Protect Groundwater” is essentially a system in distress</a:t>
            </a:r>
          </a:p>
          <a:p>
            <a:pPr marL="800100" lvl="1" indent="-342900">
              <a:spcBef>
                <a:spcPts val="600"/>
              </a:spcBef>
              <a:spcAft>
                <a:spcPts val="600"/>
              </a:spcAft>
              <a:buFont typeface="Arial" panose="020B0604020202020204" pitchFamily="34" charset="0"/>
              <a:buChar char="•"/>
            </a:pPr>
            <a:r>
              <a:rPr lang="en-US" sz="2400" b="1" dirty="0">
                <a:solidFill>
                  <a:srgbClr val="374151"/>
                </a:solidFill>
                <a:latin typeface="Calibri" pitchFamily="34" charset="0"/>
                <a:ea typeface="Calibri" pitchFamily="34" charset="-122"/>
                <a:cs typeface="Calibri" pitchFamily="34" charset="-120"/>
              </a:rPr>
              <a:t>PA – “System in Trouble” – slow drains, spongy soil, pump alarms</a:t>
            </a:r>
          </a:p>
          <a:p>
            <a:pPr marL="800100" lvl="1" indent="-342900">
              <a:spcBef>
                <a:spcPts val="600"/>
              </a:spcBef>
              <a:spcAft>
                <a:spcPts val="600"/>
              </a:spcAft>
              <a:buFont typeface="Arial" panose="020B0604020202020204" pitchFamily="34" charset="0"/>
              <a:buChar char="•"/>
            </a:pPr>
            <a:r>
              <a:rPr lang="en-US" sz="2400" b="1" dirty="0">
                <a:solidFill>
                  <a:srgbClr val="374151"/>
                </a:solidFill>
                <a:latin typeface="Calibri" pitchFamily="34" charset="0"/>
                <a:ea typeface="Calibri" pitchFamily="34" charset="-122"/>
                <a:cs typeface="Calibri" pitchFamily="34" charset="-120"/>
              </a:rPr>
              <a:t>RI – “Functional with Concerns”</a:t>
            </a:r>
          </a:p>
          <a:p>
            <a:pPr marL="800100" lvl="1" indent="-342900">
              <a:spcBef>
                <a:spcPts val="600"/>
              </a:spcBef>
              <a:spcAft>
                <a:spcPts val="600"/>
              </a:spcAft>
              <a:buFont typeface="Arial" panose="020B0604020202020204" pitchFamily="34" charset="0"/>
              <a:buChar char="•"/>
            </a:pPr>
            <a:r>
              <a:rPr lang="en-US" sz="2400" b="1" dirty="0">
                <a:solidFill>
                  <a:srgbClr val="374151"/>
                </a:solidFill>
                <a:latin typeface="Calibri" pitchFamily="34" charset="0"/>
                <a:ea typeface="Calibri" pitchFamily="34" charset="-122"/>
                <a:cs typeface="Calibri" pitchFamily="34" charset="-120"/>
              </a:rPr>
              <a:t>TX – “Trouble” or “Nuisance” - Ponding</a:t>
            </a:r>
          </a:p>
          <a:p>
            <a:pPr marL="800100" lvl="1" indent="-342900">
              <a:spcBef>
                <a:spcPts val="600"/>
              </a:spcBef>
              <a:spcAft>
                <a:spcPts val="600"/>
              </a:spcAft>
              <a:buFont typeface="Arial" panose="020B0604020202020204" pitchFamily="34" charset="0"/>
              <a:buChar char="•"/>
            </a:pPr>
            <a:r>
              <a:rPr lang="en-US" sz="2400" b="1" dirty="0">
                <a:solidFill>
                  <a:srgbClr val="374151"/>
                </a:solidFill>
                <a:latin typeface="Calibri" pitchFamily="34" charset="0"/>
                <a:ea typeface="Calibri" pitchFamily="34" charset="-122"/>
                <a:cs typeface="Calibri" pitchFamily="34" charset="-120"/>
              </a:rPr>
              <a:t>OR – “Likely to Create a Hazard” and uses this standard as a test: “ground too soft to mow over the drainfield”</a:t>
            </a:r>
          </a:p>
          <a:p>
            <a:pPr marL="0" indent="0">
              <a:buNone/>
            </a:pPr>
            <a:endParaRPr lang="en-US" sz="2400" b="1" dirty="0">
              <a:solidFill>
                <a:srgbClr val="374151"/>
              </a:solidFill>
              <a:latin typeface="Calibri" pitchFamily="34" charset="0"/>
              <a:ea typeface="Calibri" pitchFamily="34" charset="-122"/>
              <a:cs typeface="Calibri" pitchFamily="34" charset="-120"/>
            </a:endParaRPr>
          </a:p>
          <a:p>
            <a:pPr marL="0" indent="0">
              <a:buNone/>
            </a:pPr>
            <a:endParaRPr lang="en-US" sz="2400" b="1" dirty="0"/>
          </a:p>
        </p:txBody>
      </p:sp>
    </p:spTree>
    <p:extLst>
      <p:ext uri="{BB962C8B-B14F-4D97-AF65-F5344CB8AC3E}">
        <p14:creationId xmlns:p14="http://schemas.microsoft.com/office/powerpoint/2010/main" val="36937515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DDBE5-E710-378A-3048-16BED2E0359F}"/>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453336F7-2881-7F50-64AA-E12BE8F04C72}"/>
              </a:ext>
            </a:extLst>
          </p:cNvPr>
          <p:cNvSpPr/>
          <p:nvPr/>
        </p:nvSpPr>
        <p:spPr>
          <a:xfrm>
            <a:off x="0" y="0"/>
            <a:ext cx="12191695" cy="777240"/>
          </a:xfrm>
          <a:prstGeom prst="rect">
            <a:avLst/>
          </a:prstGeom>
          <a:solidFill>
            <a:srgbClr val="FF0000"/>
          </a:solidFill>
          <a:ln w="12700">
            <a:solidFill>
              <a:srgbClr val="1B5E20"/>
            </a:solidFill>
            <a:prstDash val="solid"/>
          </a:ln>
        </p:spPr>
        <p:txBody>
          <a:bodyPr/>
          <a:lstStyle/>
          <a:p>
            <a:endParaRPr lang="en-US"/>
          </a:p>
        </p:txBody>
      </p:sp>
      <p:sp>
        <p:nvSpPr>
          <p:cNvPr id="3" name="Text 1">
            <a:extLst>
              <a:ext uri="{FF2B5EF4-FFF2-40B4-BE49-F238E27FC236}">
                <a16:creationId xmlns:a16="http://schemas.microsoft.com/office/drawing/2014/main" id="{1ABAC30D-000F-0D9D-4FC0-D63EBBC1CA0D}"/>
              </a:ext>
            </a:extLst>
          </p:cNvPr>
          <p:cNvSpPr/>
          <p:nvPr/>
        </p:nvSpPr>
        <p:spPr>
          <a:xfrm>
            <a:off x="502920" y="91440"/>
            <a:ext cx="11185855" cy="310896"/>
          </a:xfrm>
          <a:prstGeom prst="rect">
            <a:avLst/>
          </a:prstGeom>
          <a:noFill/>
          <a:ln/>
        </p:spPr>
        <p:txBody>
          <a:bodyPr wrap="square" rtlCol="0" anchor="ctr"/>
          <a:lstStyle/>
          <a:p>
            <a:pPr marL="0" indent="0">
              <a:buNone/>
            </a:pPr>
            <a:r>
              <a:rPr lang="en-US" sz="2600" b="1" dirty="0">
                <a:solidFill>
                  <a:srgbClr val="FFFFFF"/>
                </a:solidFill>
                <a:latin typeface="Calibri" pitchFamily="34" charset="0"/>
                <a:ea typeface="Calibri" pitchFamily="34" charset="-122"/>
                <a:cs typeface="Calibri" pitchFamily="34" charset="-120"/>
              </a:rPr>
              <a:t>Site 1. Walk Through</a:t>
            </a:r>
            <a:endParaRPr lang="en-US" sz="2600" dirty="0"/>
          </a:p>
        </p:txBody>
      </p:sp>
      <p:sp>
        <p:nvSpPr>
          <p:cNvPr id="6" name="TextBox 5">
            <a:extLst>
              <a:ext uri="{FF2B5EF4-FFF2-40B4-BE49-F238E27FC236}">
                <a16:creationId xmlns:a16="http://schemas.microsoft.com/office/drawing/2014/main" id="{4A1408BF-6429-A5DC-AF59-A83003EA19B0}"/>
              </a:ext>
            </a:extLst>
          </p:cNvPr>
          <p:cNvSpPr txBox="1"/>
          <p:nvPr/>
        </p:nvSpPr>
        <p:spPr>
          <a:xfrm>
            <a:off x="5518673" y="5981249"/>
            <a:ext cx="1018227" cy="584775"/>
          </a:xfrm>
          <a:prstGeom prst="rect">
            <a:avLst/>
          </a:prstGeom>
          <a:noFill/>
        </p:spPr>
        <p:txBody>
          <a:bodyPr wrap="none" rtlCol="0">
            <a:spAutoFit/>
          </a:bodyPr>
          <a:lstStyle/>
          <a:p>
            <a:r>
              <a:rPr lang="en-US" sz="3200" dirty="0"/>
              <a:t>2025</a:t>
            </a:r>
          </a:p>
        </p:txBody>
      </p:sp>
      <p:pic>
        <p:nvPicPr>
          <p:cNvPr id="9" name="Picture 8">
            <a:extLst>
              <a:ext uri="{FF2B5EF4-FFF2-40B4-BE49-F238E27FC236}">
                <a16:creationId xmlns:a16="http://schemas.microsoft.com/office/drawing/2014/main" id="{7272267F-DEF3-3114-C3CF-CCE9FAC695F7}"/>
              </a:ext>
            </a:extLst>
          </p:cNvPr>
          <p:cNvPicPr>
            <a:picLocks noChangeAspect="1"/>
          </p:cNvPicPr>
          <p:nvPr/>
        </p:nvPicPr>
        <p:blipFill>
          <a:blip r:embed="rId3"/>
          <a:stretch>
            <a:fillRect/>
          </a:stretch>
        </p:blipFill>
        <p:spPr>
          <a:xfrm>
            <a:off x="-29503" y="1151068"/>
            <a:ext cx="11998490" cy="4647303"/>
          </a:xfrm>
          <a:prstGeom prst="rect">
            <a:avLst/>
          </a:prstGeom>
        </p:spPr>
      </p:pic>
    </p:spTree>
    <p:extLst>
      <p:ext uri="{BB962C8B-B14F-4D97-AF65-F5344CB8AC3E}">
        <p14:creationId xmlns:p14="http://schemas.microsoft.com/office/powerpoint/2010/main" val="32001151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69AFA-9B50-C8E7-3B93-34C8EEC1FCA5}"/>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E39B84B2-AEEC-41C5-0480-9ECD1853FEB2}"/>
              </a:ext>
            </a:extLst>
          </p:cNvPr>
          <p:cNvPicPr>
            <a:picLocks noChangeAspect="1"/>
          </p:cNvPicPr>
          <p:nvPr/>
        </p:nvPicPr>
        <p:blipFill>
          <a:blip r:embed="rId3"/>
          <a:srcRect b="20109"/>
          <a:stretch>
            <a:fillRect/>
          </a:stretch>
        </p:blipFill>
        <p:spPr>
          <a:xfrm>
            <a:off x="502920" y="790693"/>
            <a:ext cx="3019425" cy="5700131"/>
          </a:xfrm>
          <a:prstGeom prst="rect">
            <a:avLst/>
          </a:prstGeom>
        </p:spPr>
      </p:pic>
      <p:sp>
        <p:nvSpPr>
          <p:cNvPr id="2" name="Shape 0">
            <a:extLst>
              <a:ext uri="{FF2B5EF4-FFF2-40B4-BE49-F238E27FC236}">
                <a16:creationId xmlns:a16="http://schemas.microsoft.com/office/drawing/2014/main" id="{E0D66220-EE22-03B6-BE13-8D667B2D2164}"/>
              </a:ext>
            </a:extLst>
          </p:cNvPr>
          <p:cNvSpPr/>
          <p:nvPr/>
        </p:nvSpPr>
        <p:spPr>
          <a:xfrm>
            <a:off x="0" y="0"/>
            <a:ext cx="12191695" cy="777240"/>
          </a:xfrm>
          <a:prstGeom prst="rect">
            <a:avLst/>
          </a:prstGeom>
          <a:solidFill>
            <a:srgbClr val="FF0000"/>
          </a:solidFill>
          <a:ln w="12700">
            <a:solidFill>
              <a:srgbClr val="1B5E20"/>
            </a:solidFill>
            <a:prstDash val="solid"/>
          </a:ln>
        </p:spPr>
        <p:txBody>
          <a:bodyPr/>
          <a:lstStyle/>
          <a:p>
            <a:endParaRPr lang="en-US"/>
          </a:p>
        </p:txBody>
      </p:sp>
      <p:sp>
        <p:nvSpPr>
          <p:cNvPr id="3" name="Text 1">
            <a:extLst>
              <a:ext uri="{FF2B5EF4-FFF2-40B4-BE49-F238E27FC236}">
                <a16:creationId xmlns:a16="http://schemas.microsoft.com/office/drawing/2014/main" id="{7CBFE5B5-8A6A-EB89-058C-FC4095DA2778}"/>
              </a:ext>
            </a:extLst>
          </p:cNvPr>
          <p:cNvSpPr/>
          <p:nvPr/>
        </p:nvSpPr>
        <p:spPr>
          <a:xfrm>
            <a:off x="502920" y="91440"/>
            <a:ext cx="11185855" cy="310896"/>
          </a:xfrm>
          <a:prstGeom prst="rect">
            <a:avLst/>
          </a:prstGeom>
          <a:noFill/>
          <a:ln/>
        </p:spPr>
        <p:txBody>
          <a:bodyPr wrap="square" rtlCol="0" anchor="ctr"/>
          <a:lstStyle/>
          <a:p>
            <a:pPr marL="0" indent="0">
              <a:buNone/>
            </a:pPr>
            <a:r>
              <a:rPr lang="en-US" sz="2600" b="1" dirty="0">
                <a:solidFill>
                  <a:srgbClr val="FFFFFF"/>
                </a:solidFill>
                <a:latin typeface="Calibri" pitchFamily="34" charset="0"/>
                <a:ea typeface="Calibri" pitchFamily="34" charset="-122"/>
                <a:cs typeface="Calibri" pitchFamily="34" charset="-120"/>
              </a:rPr>
              <a:t>Site 1. Walk Through</a:t>
            </a:r>
            <a:endParaRPr lang="en-US" sz="2600" dirty="0"/>
          </a:p>
        </p:txBody>
      </p:sp>
      <p:sp>
        <p:nvSpPr>
          <p:cNvPr id="29" name="Text 27">
            <a:extLst>
              <a:ext uri="{FF2B5EF4-FFF2-40B4-BE49-F238E27FC236}">
                <a16:creationId xmlns:a16="http://schemas.microsoft.com/office/drawing/2014/main" id="{CBDB3D16-4F3B-47F5-B624-3901681A285A}"/>
              </a:ext>
            </a:extLst>
          </p:cNvPr>
          <p:cNvSpPr/>
          <p:nvPr/>
        </p:nvSpPr>
        <p:spPr>
          <a:xfrm>
            <a:off x="10865815" y="6437376"/>
            <a:ext cx="822960" cy="274320"/>
          </a:xfrm>
          <a:prstGeom prst="rect">
            <a:avLst/>
          </a:prstGeom>
          <a:noFill/>
          <a:ln/>
        </p:spPr>
        <p:txBody>
          <a:bodyPr wrap="square" rtlCol="0" anchor="ctr"/>
          <a:lstStyle/>
          <a:p>
            <a:pPr marL="0" indent="0" algn="r">
              <a:buNone/>
            </a:pPr>
            <a:r>
              <a:rPr lang="en-US" sz="1000" dirty="0">
                <a:solidFill>
                  <a:srgbClr val="6B7280"/>
                </a:solidFill>
                <a:latin typeface="Calibri" pitchFamily="34" charset="0"/>
                <a:ea typeface="Calibri" pitchFamily="34" charset="-122"/>
                <a:cs typeface="Calibri" pitchFamily="34" charset="-120"/>
              </a:rPr>
              <a:t>17/20</a:t>
            </a:r>
            <a:endParaRPr lang="en-US" sz="1000" dirty="0"/>
          </a:p>
        </p:txBody>
      </p:sp>
      <p:sp>
        <p:nvSpPr>
          <p:cNvPr id="25" name="Rectangle 4">
            <a:extLst>
              <a:ext uri="{FF2B5EF4-FFF2-40B4-BE49-F238E27FC236}">
                <a16:creationId xmlns:a16="http://schemas.microsoft.com/office/drawing/2014/main" id="{E99FB026-B87F-DEDA-FB31-9956C74929FA}"/>
              </a:ext>
            </a:extLst>
          </p:cNvPr>
          <p:cNvSpPr txBox="1">
            <a:spLocks noChangeArrowheads="1"/>
          </p:cNvSpPr>
          <p:nvPr/>
        </p:nvSpPr>
        <p:spPr bwMode="auto">
          <a:xfrm>
            <a:off x="4724400" y="1055879"/>
            <a:ext cx="7248861" cy="5285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457200" lvl="0" indent="-457200">
              <a:buFont typeface="Arial" panose="020B0604020202020204" pitchFamily="34" charset="0"/>
              <a:buChar char="•"/>
              <a:defRPr/>
            </a:pPr>
            <a:r>
              <a:rPr lang="en-US" altLang="en-US" sz="2400" b="1" dirty="0">
                <a:solidFill>
                  <a:srgbClr val="143247"/>
                </a:solidFill>
                <a:latin typeface="Arial" panose="020B0604020202020204" pitchFamily="34" charset="0"/>
                <a:cs typeface="Arial" panose="020B0604020202020204" pitchFamily="34" charset="0"/>
              </a:rPr>
              <a:t>What do you suspect?</a:t>
            </a:r>
          </a:p>
          <a:p>
            <a:pPr marL="457200" lvl="0" indent="-457200">
              <a:buFont typeface="Arial" panose="020B0604020202020204" pitchFamily="34" charset="0"/>
              <a:buChar char="•"/>
              <a:defRPr/>
            </a:pPr>
            <a:r>
              <a:rPr lang="en-US" altLang="en-US" sz="2400" b="1" dirty="0">
                <a:solidFill>
                  <a:srgbClr val="143247"/>
                </a:solidFill>
                <a:latin typeface="Arial" panose="020B0604020202020204" pitchFamily="34" charset="0"/>
                <a:cs typeface="Arial" panose="020B0604020202020204" pitchFamily="34" charset="0"/>
              </a:rPr>
              <a:t>What diagnostics/test should be next?</a:t>
            </a:r>
          </a:p>
          <a:p>
            <a:pPr marL="457200" lvl="0" indent="-457200">
              <a:buFont typeface="Arial" panose="020B0604020202020204" pitchFamily="34" charset="0"/>
              <a:buChar char="•"/>
              <a:defRPr/>
            </a:pPr>
            <a:r>
              <a:rPr lang="en-US" altLang="en-US" sz="2400" b="1" dirty="0">
                <a:solidFill>
                  <a:srgbClr val="143247"/>
                </a:solidFill>
                <a:latin typeface="Arial" panose="020B0604020202020204" pitchFamily="34" charset="0"/>
                <a:cs typeface="Arial" panose="020B0604020202020204" pitchFamily="34" charset="0"/>
              </a:rPr>
              <a:t>What are the next steps?</a:t>
            </a:r>
          </a:p>
          <a:p>
            <a:pPr marL="457200" lvl="0" indent="-457200">
              <a:buFont typeface="Arial" panose="020B0604020202020204" pitchFamily="34" charset="0"/>
              <a:buChar char="•"/>
              <a:defRPr/>
            </a:pPr>
            <a:r>
              <a:rPr lang="en-US" altLang="en-US" sz="2400" b="1" dirty="0">
                <a:solidFill>
                  <a:srgbClr val="143247"/>
                </a:solidFill>
                <a:latin typeface="Arial" panose="020B0604020202020204" pitchFamily="34" charset="0"/>
                <a:cs typeface="Arial" panose="020B0604020202020204" pitchFamily="34" charset="0"/>
              </a:rPr>
              <a:t>What is the way forward?</a:t>
            </a:r>
          </a:p>
          <a:p>
            <a:pPr marL="1200150" lvl="1" indent="-457200">
              <a:buFont typeface="Arial" panose="020B0604020202020204" pitchFamily="34" charset="0"/>
              <a:buChar char="•"/>
              <a:defRPr/>
            </a:pPr>
            <a:endParaRPr lang="en-US" altLang="en-US" sz="2400" b="1" dirty="0">
              <a:solidFill>
                <a:srgbClr val="143247"/>
              </a:solidFill>
              <a:latin typeface="Arial" panose="020B0604020202020204" pitchFamily="34" charset="0"/>
              <a:cs typeface="Arial" panose="020B0604020202020204" pitchFamily="34" charset="0"/>
            </a:endParaRPr>
          </a:p>
          <a:p>
            <a:pPr marL="1200150" lvl="1" indent="-457200">
              <a:buFont typeface="Arial" panose="020B0604020202020204" pitchFamily="34" charset="0"/>
              <a:buChar char="•"/>
              <a:defRPr/>
            </a:pPr>
            <a:endParaRPr lang="en-US" altLang="en-US" sz="2400" b="1" dirty="0">
              <a:solidFill>
                <a:srgbClr val="143247"/>
              </a:solidFill>
              <a:latin typeface="Arial" panose="020B0604020202020204" pitchFamily="34" charset="0"/>
              <a:cs typeface="Arial" panose="020B0604020202020204" pitchFamily="34" charset="0"/>
            </a:endParaRPr>
          </a:p>
          <a:p>
            <a:pPr lvl="1" indent="0">
              <a:defRPr/>
            </a:pPr>
            <a:endParaRPr lang="en-US" altLang="en-US" sz="2400" b="1" dirty="0">
              <a:solidFill>
                <a:srgbClr val="143247"/>
              </a:solidFill>
              <a:latin typeface="Arial" panose="020B0604020202020204" pitchFamily="34" charset="0"/>
              <a:cs typeface="Arial" panose="020B0604020202020204" pitchFamily="34" charset="0"/>
            </a:endParaRPr>
          </a:p>
          <a:p>
            <a:pPr marL="1200150" lvl="1" indent="-457200">
              <a:buFont typeface="Arial" panose="020B0604020202020204" pitchFamily="34" charset="0"/>
              <a:buChar char="•"/>
              <a:defRPr/>
            </a:pPr>
            <a:endParaRPr lang="en-US" altLang="en-US" sz="2800" dirty="0">
              <a:latin typeface="Arial" charset="0"/>
            </a:endParaRPr>
          </a:p>
          <a:p>
            <a:pPr lvl="1"/>
            <a:endParaRPr lang="en-US" altLang="en-US" sz="2000" dirty="0">
              <a:solidFill>
                <a:schemeClr val="tx2"/>
              </a:solidFill>
              <a:latin typeface="Arial" charset="0"/>
            </a:endParaRPr>
          </a:p>
          <a:p>
            <a:endParaRPr lang="en-US" altLang="en-US" sz="2000" dirty="0">
              <a:solidFill>
                <a:schemeClr val="tx2"/>
              </a:solidFill>
              <a:latin typeface="Arial" charset="0"/>
            </a:endParaRPr>
          </a:p>
        </p:txBody>
      </p:sp>
      <p:sp>
        <p:nvSpPr>
          <p:cNvPr id="9" name="Oval 8">
            <a:extLst>
              <a:ext uri="{FF2B5EF4-FFF2-40B4-BE49-F238E27FC236}">
                <a16:creationId xmlns:a16="http://schemas.microsoft.com/office/drawing/2014/main" id="{CA54C83D-830E-AAE3-C0F9-F2CA66FBCAE8}"/>
              </a:ext>
            </a:extLst>
          </p:cNvPr>
          <p:cNvSpPr/>
          <p:nvPr/>
        </p:nvSpPr>
        <p:spPr>
          <a:xfrm>
            <a:off x="875462" y="4346089"/>
            <a:ext cx="775134" cy="172121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noFill/>
            </a:endParaRPr>
          </a:p>
        </p:txBody>
      </p:sp>
    </p:spTree>
    <p:extLst>
      <p:ext uri="{BB962C8B-B14F-4D97-AF65-F5344CB8AC3E}">
        <p14:creationId xmlns:p14="http://schemas.microsoft.com/office/powerpoint/2010/main" val="24626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418AB-79CB-6937-F437-B543C8895DA6}"/>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CA004626-22E1-4C9E-B4A0-0C2D284B1BDA}"/>
              </a:ext>
            </a:extLst>
          </p:cNvPr>
          <p:cNvSpPr/>
          <p:nvPr/>
        </p:nvSpPr>
        <p:spPr>
          <a:xfrm>
            <a:off x="0" y="0"/>
            <a:ext cx="12191695" cy="777240"/>
          </a:xfrm>
          <a:prstGeom prst="rect">
            <a:avLst/>
          </a:prstGeom>
          <a:solidFill>
            <a:srgbClr val="FF0000"/>
          </a:solidFill>
          <a:ln w="12700">
            <a:solidFill>
              <a:srgbClr val="1B5E20"/>
            </a:solidFill>
            <a:prstDash val="solid"/>
          </a:ln>
        </p:spPr>
        <p:txBody>
          <a:bodyPr/>
          <a:lstStyle/>
          <a:p>
            <a:endParaRPr lang="en-US"/>
          </a:p>
        </p:txBody>
      </p:sp>
      <p:sp>
        <p:nvSpPr>
          <p:cNvPr id="3" name="Text 1">
            <a:extLst>
              <a:ext uri="{FF2B5EF4-FFF2-40B4-BE49-F238E27FC236}">
                <a16:creationId xmlns:a16="http://schemas.microsoft.com/office/drawing/2014/main" id="{363735BF-9FE7-1489-087B-CDC0133C4881}"/>
              </a:ext>
            </a:extLst>
          </p:cNvPr>
          <p:cNvSpPr/>
          <p:nvPr/>
        </p:nvSpPr>
        <p:spPr>
          <a:xfrm>
            <a:off x="502920" y="91440"/>
            <a:ext cx="11185855" cy="310896"/>
          </a:xfrm>
          <a:prstGeom prst="rect">
            <a:avLst/>
          </a:prstGeom>
          <a:noFill/>
          <a:ln/>
        </p:spPr>
        <p:txBody>
          <a:bodyPr wrap="square" rtlCol="0" anchor="ctr"/>
          <a:lstStyle/>
          <a:p>
            <a:r>
              <a:rPr lang="en-US" sz="2800" b="1" dirty="0">
                <a:solidFill>
                  <a:srgbClr val="FFFFFF"/>
                </a:solidFill>
                <a:latin typeface="Calibri" pitchFamily="34" charset="0"/>
                <a:ea typeface="Calibri" pitchFamily="34" charset="-122"/>
                <a:cs typeface="Calibri" pitchFamily="34" charset="-120"/>
              </a:rPr>
              <a:t>Site 1. Walk Through - Diagnostics/Testing &amp; Way Forward</a:t>
            </a:r>
            <a:endParaRPr lang="en-US" sz="2800" dirty="0"/>
          </a:p>
        </p:txBody>
      </p:sp>
      <p:sp>
        <p:nvSpPr>
          <p:cNvPr id="4" name="Text 2">
            <a:extLst>
              <a:ext uri="{FF2B5EF4-FFF2-40B4-BE49-F238E27FC236}">
                <a16:creationId xmlns:a16="http://schemas.microsoft.com/office/drawing/2014/main" id="{893B68AD-E9AE-E78D-1EEA-42CE31D08819}"/>
              </a:ext>
            </a:extLst>
          </p:cNvPr>
          <p:cNvSpPr/>
          <p:nvPr/>
        </p:nvSpPr>
        <p:spPr>
          <a:xfrm>
            <a:off x="502920" y="420624"/>
            <a:ext cx="11185855" cy="237744"/>
          </a:xfrm>
          <a:prstGeom prst="rect">
            <a:avLst/>
          </a:prstGeom>
          <a:noFill/>
          <a:ln/>
        </p:spPr>
        <p:txBody>
          <a:bodyPr wrap="square" rtlCol="0" anchor="ctr"/>
          <a:lstStyle/>
          <a:p>
            <a:pPr marL="0" indent="0">
              <a:buNone/>
            </a:pPr>
            <a:endParaRPr lang="en-US" sz="1200" dirty="0"/>
          </a:p>
        </p:txBody>
      </p:sp>
      <p:sp>
        <p:nvSpPr>
          <p:cNvPr id="5" name="Shape 3">
            <a:extLst>
              <a:ext uri="{FF2B5EF4-FFF2-40B4-BE49-F238E27FC236}">
                <a16:creationId xmlns:a16="http://schemas.microsoft.com/office/drawing/2014/main" id="{48EBB908-B762-D0F6-63A9-7AD55BE525F5}"/>
              </a:ext>
            </a:extLst>
          </p:cNvPr>
          <p:cNvSpPr/>
          <p:nvPr/>
        </p:nvSpPr>
        <p:spPr>
          <a:xfrm>
            <a:off x="213360" y="1072896"/>
            <a:ext cx="11841480" cy="4907271"/>
          </a:xfrm>
          <a:prstGeom prst="roundRect">
            <a:avLst/>
          </a:prstGeom>
          <a:solidFill>
            <a:srgbClr val="FFFFFF"/>
          </a:solidFill>
          <a:ln w="12700">
            <a:solidFill>
              <a:srgbClr val="E5E7EB"/>
            </a:solidFill>
            <a:prstDash val="solid"/>
          </a:ln>
        </p:spPr>
        <p:txBody>
          <a:bodyPr/>
          <a:lstStyle/>
          <a:p>
            <a:endParaRPr lang="en-US" sz="2000"/>
          </a:p>
        </p:txBody>
      </p:sp>
      <p:pic>
        <p:nvPicPr>
          <p:cNvPr id="37" name="Picture 36">
            <a:extLst>
              <a:ext uri="{FF2B5EF4-FFF2-40B4-BE49-F238E27FC236}">
                <a16:creationId xmlns:a16="http://schemas.microsoft.com/office/drawing/2014/main" id="{C25F2C37-76C3-BD3D-E52A-067CD8A860B1}"/>
              </a:ext>
            </a:extLst>
          </p:cNvPr>
          <p:cNvPicPr>
            <a:picLocks noChangeAspect="1"/>
          </p:cNvPicPr>
          <p:nvPr/>
        </p:nvPicPr>
        <p:blipFill>
          <a:blip r:embed="rId3"/>
          <a:stretch>
            <a:fillRect/>
          </a:stretch>
        </p:blipFill>
        <p:spPr>
          <a:xfrm>
            <a:off x="746049" y="1234440"/>
            <a:ext cx="10848511" cy="4450080"/>
          </a:xfrm>
          <a:prstGeom prst="rect">
            <a:avLst/>
          </a:prstGeom>
        </p:spPr>
      </p:pic>
    </p:spTree>
    <p:extLst>
      <p:ext uri="{BB962C8B-B14F-4D97-AF65-F5344CB8AC3E}">
        <p14:creationId xmlns:p14="http://schemas.microsoft.com/office/powerpoint/2010/main" val="14635043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CC682-1C61-7995-8EF5-8A9F64A16C01}"/>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2A011182-D0D2-7354-2E51-DBDD018BBAC1}"/>
              </a:ext>
            </a:extLst>
          </p:cNvPr>
          <p:cNvSpPr/>
          <p:nvPr/>
        </p:nvSpPr>
        <p:spPr>
          <a:xfrm>
            <a:off x="0" y="0"/>
            <a:ext cx="12191695" cy="777240"/>
          </a:xfrm>
          <a:prstGeom prst="rect">
            <a:avLst/>
          </a:prstGeom>
          <a:solidFill>
            <a:srgbClr val="FF0000"/>
          </a:solidFill>
          <a:ln w="12700">
            <a:solidFill>
              <a:srgbClr val="1B5E20"/>
            </a:solidFill>
            <a:prstDash val="solid"/>
          </a:ln>
        </p:spPr>
        <p:txBody>
          <a:bodyPr/>
          <a:lstStyle/>
          <a:p>
            <a:endParaRPr lang="en-US"/>
          </a:p>
        </p:txBody>
      </p:sp>
      <p:sp>
        <p:nvSpPr>
          <p:cNvPr id="5" name="Shape 3">
            <a:extLst>
              <a:ext uri="{FF2B5EF4-FFF2-40B4-BE49-F238E27FC236}">
                <a16:creationId xmlns:a16="http://schemas.microsoft.com/office/drawing/2014/main" id="{2689F72D-9026-A95B-3DAB-8FB7D93746C5}"/>
              </a:ext>
            </a:extLst>
          </p:cNvPr>
          <p:cNvSpPr/>
          <p:nvPr/>
        </p:nvSpPr>
        <p:spPr>
          <a:xfrm>
            <a:off x="640080" y="960120"/>
            <a:ext cx="3566160" cy="475488"/>
          </a:xfrm>
          <a:prstGeom prst="rect">
            <a:avLst/>
          </a:prstGeom>
          <a:solidFill>
            <a:srgbClr val="0D47A1"/>
          </a:solidFill>
          <a:ln w="12700">
            <a:solidFill>
              <a:srgbClr val="E5E7EB"/>
            </a:solidFill>
            <a:prstDash val="solid"/>
          </a:ln>
        </p:spPr>
        <p:txBody>
          <a:bodyPr/>
          <a:lstStyle/>
          <a:p>
            <a:endParaRPr lang="en-US" sz="2800" b="1" dirty="0"/>
          </a:p>
        </p:txBody>
      </p:sp>
      <p:sp>
        <p:nvSpPr>
          <p:cNvPr id="6" name="Text 4">
            <a:extLst>
              <a:ext uri="{FF2B5EF4-FFF2-40B4-BE49-F238E27FC236}">
                <a16:creationId xmlns:a16="http://schemas.microsoft.com/office/drawing/2014/main" id="{E83CB8C1-367E-CB8E-F10A-33B4ADC8A225}"/>
              </a:ext>
            </a:extLst>
          </p:cNvPr>
          <p:cNvSpPr/>
          <p:nvPr/>
        </p:nvSpPr>
        <p:spPr>
          <a:xfrm>
            <a:off x="749808" y="1051560"/>
            <a:ext cx="3346704" cy="292608"/>
          </a:xfrm>
          <a:prstGeom prst="rect">
            <a:avLst/>
          </a:prstGeom>
          <a:noFill/>
          <a:ln/>
        </p:spPr>
        <p:txBody>
          <a:bodyPr wrap="square" rtlCol="0" anchor="t"/>
          <a:lstStyle/>
          <a:p>
            <a:pPr marL="0" indent="0">
              <a:buNone/>
            </a:pPr>
            <a:r>
              <a:rPr lang="en-US" b="1" dirty="0">
                <a:solidFill>
                  <a:srgbClr val="FFFFFF"/>
                </a:solidFill>
                <a:latin typeface="Calibri" pitchFamily="34" charset="0"/>
                <a:ea typeface="Calibri" pitchFamily="34" charset="-122"/>
                <a:cs typeface="Calibri" pitchFamily="34" charset="-120"/>
              </a:rPr>
              <a:t>Method</a:t>
            </a:r>
            <a:endParaRPr lang="en-US" b="1" dirty="0"/>
          </a:p>
        </p:txBody>
      </p:sp>
      <p:sp>
        <p:nvSpPr>
          <p:cNvPr id="7" name="Shape 5">
            <a:extLst>
              <a:ext uri="{FF2B5EF4-FFF2-40B4-BE49-F238E27FC236}">
                <a16:creationId xmlns:a16="http://schemas.microsoft.com/office/drawing/2014/main" id="{04F1B84D-8398-0272-C16E-9F0BC244E0AF}"/>
              </a:ext>
            </a:extLst>
          </p:cNvPr>
          <p:cNvSpPr/>
          <p:nvPr/>
        </p:nvSpPr>
        <p:spPr>
          <a:xfrm>
            <a:off x="4206240" y="960120"/>
            <a:ext cx="4389120" cy="475488"/>
          </a:xfrm>
          <a:prstGeom prst="rect">
            <a:avLst/>
          </a:prstGeom>
          <a:solidFill>
            <a:srgbClr val="0D47A1"/>
          </a:solidFill>
          <a:ln w="12700">
            <a:solidFill>
              <a:srgbClr val="E5E7EB"/>
            </a:solidFill>
            <a:prstDash val="solid"/>
          </a:ln>
        </p:spPr>
        <p:txBody>
          <a:bodyPr/>
          <a:lstStyle/>
          <a:p>
            <a:endParaRPr lang="en-US" sz="2800" b="1"/>
          </a:p>
        </p:txBody>
      </p:sp>
      <p:sp>
        <p:nvSpPr>
          <p:cNvPr id="8" name="Text 6">
            <a:extLst>
              <a:ext uri="{FF2B5EF4-FFF2-40B4-BE49-F238E27FC236}">
                <a16:creationId xmlns:a16="http://schemas.microsoft.com/office/drawing/2014/main" id="{4DD113A4-ECD5-0C8B-91D3-5FE507B39D1B}"/>
              </a:ext>
            </a:extLst>
          </p:cNvPr>
          <p:cNvSpPr/>
          <p:nvPr/>
        </p:nvSpPr>
        <p:spPr>
          <a:xfrm>
            <a:off x="4315968" y="1051560"/>
            <a:ext cx="4169664" cy="292608"/>
          </a:xfrm>
          <a:prstGeom prst="rect">
            <a:avLst/>
          </a:prstGeom>
          <a:noFill/>
          <a:ln/>
        </p:spPr>
        <p:txBody>
          <a:bodyPr wrap="square" rtlCol="0" anchor="t"/>
          <a:lstStyle/>
          <a:p>
            <a:pPr marL="0" indent="0">
              <a:buNone/>
            </a:pPr>
            <a:r>
              <a:rPr lang="en-US" b="1" dirty="0">
                <a:solidFill>
                  <a:srgbClr val="FFFFFF"/>
                </a:solidFill>
                <a:latin typeface="Calibri" pitchFamily="34" charset="0"/>
                <a:ea typeface="Calibri" pitchFamily="34" charset="-122"/>
                <a:cs typeface="Calibri" pitchFamily="34" charset="-120"/>
              </a:rPr>
              <a:t>What it confirms</a:t>
            </a:r>
            <a:endParaRPr lang="en-US" b="1" dirty="0"/>
          </a:p>
        </p:txBody>
      </p:sp>
      <p:sp>
        <p:nvSpPr>
          <p:cNvPr id="9" name="Shape 7">
            <a:extLst>
              <a:ext uri="{FF2B5EF4-FFF2-40B4-BE49-F238E27FC236}">
                <a16:creationId xmlns:a16="http://schemas.microsoft.com/office/drawing/2014/main" id="{990A1591-75DD-549D-A7A0-1F30E9B1DDB5}"/>
              </a:ext>
            </a:extLst>
          </p:cNvPr>
          <p:cNvSpPr/>
          <p:nvPr/>
        </p:nvSpPr>
        <p:spPr>
          <a:xfrm>
            <a:off x="8595360" y="960120"/>
            <a:ext cx="3017520" cy="475488"/>
          </a:xfrm>
          <a:prstGeom prst="rect">
            <a:avLst/>
          </a:prstGeom>
          <a:solidFill>
            <a:srgbClr val="0D47A1"/>
          </a:solidFill>
          <a:ln w="12700">
            <a:solidFill>
              <a:srgbClr val="E5E7EB"/>
            </a:solidFill>
            <a:prstDash val="solid"/>
          </a:ln>
        </p:spPr>
        <p:txBody>
          <a:bodyPr/>
          <a:lstStyle/>
          <a:p>
            <a:endParaRPr lang="en-US" sz="2800" b="1" dirty="0"/>
          </a:p>
        </p:txBody>
      </p:sp>
      <p:sp>
        <p:nvSpPr>
          <p:cNvPr id="10" name="Text 8">
            <a:extLst>
              <a:ext uri="{FF2B5EF4-FFF2-40B4-BE49-F238E27FC236}">
                <a16:creationId xmlns:a16="http://schemas.microsoft.com/office/drawing/2014/main" id="{689B3202-8E0D-CEC9-6F8A-E38916BEADB6}"/>
              </a:ext>
            </a:extLst>
          </p:cNvPr>
          <p:cNvSpPr/>
          <p:nvPr/>
        </p:nvSpPr>
        <p:spPr>
          <a:xfrm>
            <a:off x="8705088" y="1051560"/>
            <a:ext cx="2798064" cy="292608"/>
          </a:xfrm>
          <a:prstGeom prst="rect">
            <a:avLst/>
          </a:prstGeom>
          <a:noFill/>
          <a:ln/>
        </p:spPr>
        <p:txBody>
          <a:bodyPr wrap="square" rtlCol="0" anchor="t"/>
          <a:lstStyle/>
          <a:p>
            <a:pPr marL="0" indent="0">
              <a:buNone/>
            </a:pPr>
            <a:r>
              <a:rPr lang="en-US" b="1" dirty="0">
                <a:solidFill>
                  <a:srgbClr val="FFFFFF"/>
                </a:solidFill>
                <a:latin typeface="Calibri" pitchFamily="34" charset="0"/>
                <a:ea typeface="Calibri" pitchFamily="34" charset="-122"/>
                <a:cs typeface="Calibri" pitchFamily="34" charset="-120"/>
              </a:rPr>
              <a:t>Indicates</a:t>
            </a:r>
            <a:endParaRPr lang="en-US" b="1" dirty="0"/>
          </a:p>
        </p:txBody>
      </p:sp>
      <p:sp>
        <p:nvSpPr>
          <p:cNvPr id="11" name="Shape 9">
            <a:extLst>
              <a:ext uri="{FF2B5EF4-FFF2-40B4-BE49-F238E27FC236}">
                <a16:creationId xmlns:a16="http://schemas.microsoft.com/office/drawing/2014/main" id="{5AB0AD9A-C696-9E45-FDD1-C253AFD78543}"/>
              </a:ext>
            </a:extLst>
          </p:cNvPr>
          <p:cNvSpPr/>
          <p:nvPr/>
        </p:nvSpPr>
        <p:spPr>
          <a:xfrm>
            <a:off x="640080" y="1435608"/>
            <a:ext cx="3566160" cy="438912"/>
          </a:xfrm>
          <a:prstGeom prst="rect">
            <a:avLst/>
          </a:prstGeom>
          <a:solidFill>
            <a:srgbClr val="FFFFFF"/>
          </a:solidFill>
          <a:ln w="12700">
            <a:solidFill>
              <a:srgbClr val="E5E7EB"/>
            </a:solidFill>
            <a:prstDash val="solid"/>
          </a:ln>
        </p:spPr>
        <p:txBody>
          <a:bodyPr/>
          <a:lstStyle/>
          <a:p>
            <a:endParaRPr lang="en-US" sz="2400"/>
          </a:p>
        </p:txBody>
      </p:sp>
      <p:sp>
        <p:nvSpPr>
          <p:cNvPr id="12" name="Text 10">
            <a:extLst>
              <a:ext uri="{FF2B5EF4-FFF2-40B4-BE49-F238E27FC236}">
                <a16:creationId xmlns:a16="http://schemas.microsoft.com/office/drawing/2014/main" id="{C3F1086C-5E46-558E-9EC5-AA95ABC5A2ED}"/>
              </a:ext>
            </a:extLst>
          </p:cNvPr>
          <p:cNvSpPr/>
          <p:nvPr/>
        </p:nvSpPr>
        <p:spPr>
          <a:xfrm>
            <a:off x="749808" y="1527048"/>
            <a:ext cx="334670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Water use audit + leak check</a:t>
            </a:r>
            <a:endParaRPr lang="en-US" sz="1400" dirty="0"/>
          </a:p>
        </p:txBody>
      </p:sp>
      <p:sp>
        <p:nvSpPr>
          <p:cNvPr id="13" name="Shape 11">
            <a:extLst>
              <a:ext uri="{FF2B5EF4-FFF2-40B4-BE49-F238E27FC236}">
                <a16:creationId xmlns:a16="http://schemas.microsoft.com/office/drawing/2014/main" id="{76575C66-3926-AEA8-BE7A-4C65DFA63B40}"/>
              </a:ext>
            </a:extLst>
          </p:cNvPr>
          <p:cNvSpPr/>
          <p:nvPr/>
        </p:nvSpPr>
        <p:spPr>
          <a:xfrm>
            <a:off x="4206240" y="1435608"/>
            <a:ext cx="4389120" cy="438912"/>
          </a:xfrm>
          <a:prstGeom prst="rect">
            <a:avLst/>
          </a:prstGeom>
          <a:solidFill>
            <a:srgbClr val="FFFFFF"/>
          </a:solidFill>
          <a:ln w="12700">
            <a:solidFill>
              <a:srgbClr val="E5E7EB"/>
            </a:solidFill>
            <a:prstDash val="solid"/>
          </a:ln>
        </p:spPr>
        <p:txBody>
          <a:bodyPr/>
          <a:lstStyle/>
          <a:p>
            <a:endParaRPr lang="en-US" sz="2400"/>
          </a:p>
        </p:txBody>
      </p:sp>
      <p:sp>
        <p:nvSpPr>
          <p:cNvPr id="14" name="Text 12">
            <a:extLst>
              <a:ext uri="{FF2B5EF4-FFF2-40B4-BE49-F238E27FC236}">
                <a16:creationId xmlns:a16="http://schemas.microsoft.com/office/drawing/2014/main" id="{7220FC1A-6476-3053-72AA-EE9FCFDA2F55}"/>
              </a:ext>
            </a:extLst>
          </p:cNvPr>
          <p:cNvSpPr/>
          <p:nvPr/>
        </p:nvSpPr>
        <p:spPr>
          <a:xfrm>
            <a:off x="4315968" y="1527048"/>
            <a:ext cx="416966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Hydraulic overload vs design flow</a:t>
            </a:r>
            <a:endParaRPr lang="en-US" sz="1400" dirty="0"/>
          </a:p>
        </p:txBody>
      </p:sp>
      <p:sp>
        <p:nvSpPr>
          <p:cNvPr id="15" name="Shape 13">
            <a:extLst>
              <a:ext uri="{FF2B5EF4-FFF2-40B4-BE49-F238E27FC236}">
                <a16:creationId xmlns:a16="http://schemas.microsoft.com/office/drawing/2014/main" id="{D789AAB9-0887-2194-3D5E-1E78FC13F398}"/>
              </a:ext>
            </a:extLst>
          </p:cNvPr>
          <p:cNvSpPr/>
          <p:nvPr/>
        </p:nvSpPr>
        <p:spPr>
          <a:xfrm>
            <a:off x="8595360" y="1435608"/>
            <a:ext cx="3017520" cy="438912"/>
          </a:xfrm>
          <a:prstGeom prst="rect">
            <a:avLst/>
          </a:prstGeom>
          <a:solidFill>
            <a:srgbClr val="FFFFFF"/>
          </a:solidFill>
          <a:ln w="12700">
            <a:solidFill>
              <a:srgbClr val="E5E7EB"/>
            </a:solidFill>
            <a:prstDash val="solid"/>
          </a:ln>
        </p:spPr>
        <p:txBody>
          <a:bodyPr/>
          <a:lstStyle/>
          <a:p>
            <a:endParaRPr lang="en-US" sz="2400"/>
          </a:p>
        </p:txBody>
      </p:sp>
      <p:sp>
        <p:nvSpPr>
          <p:cNvPr id="16" name="Text 14">
            <a:extLst>
              <a:ext uri="{FF2B5EF4-FFF2-40B4-BE49-F238E27FC236}">
                <a16:creationId xmlns:a16="http://schemas.microsoft.com/office/drawing/2014/main" id="{BC69AFC4-6552-6969-D76A-30F118C47412}"/>
              </a:ext>
            </a:extLst>
          </p:cNvPr>
          <p:cNvSpPr/>
          <p:nvPr/>
        </p:nvSpPr>
        <p:spPr>
          <a:xfrm>
            <a:off x="8705088" y="1527048"/>
            <a:ext cx="279806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Distress with intermittent symptoms</a:t>
            </a:r>
            <a:endParaRPr lang="en-US" sz="1400" dirty="0"/>
          </a:p>
        </p:txBody>
      </p:sp>
      <p:sp>
        <p:nvSpPr>
          <p:cNvPr id="17" name="Shape 15">
            <a:extLst>
              <a:ext uri="{FF2B5EF4-FFF2-40B4-BE49-F238E27FC236}">
                <a16:creationId xmlns:a16="http://schemas.microsoft.com/office/drawing/2014/main" id="{32D4A278-E167-7098-2D25-313D57C3B269}"/>
              </a:ext>
            </a:extLst>
          </p:cNvPr>
          <p:cNvSpPr/>
          <p:nvPr/>
        </p:nvSpPr>
        <p:spPr>
          <a:xfrm>
            <a:off x="640080" y="1874520"/>
            <a:ext cx="3566160" cy="438912"/>
          </a:xfrm>
          <a:prstGeom prst="rect">
            <a:avLst/>
          </a:prstGeom>
          <a:solidFill>
            <a:srgbClr val="FFFFFF"/>
          </a:solidFill>
          <a:ln w="12700">
            <a:solidFill>
              <a:srgbClr val="E5E7EB"/>
            </a:solidFill>
            <a:prstDash val="solid"/>
          </a:ln>
        </p:spPr>
        <p:txBody>
          <a:bodyPr/>
          <a:lstStyle/>
          <a:p>
            <a:endParaRPr lang="en-US" sz="2400"/>
          </a:p>
        </p:txBody>
      </p:sp>
      <p:sp>
        <p:nvSpPr>
          <p:cNvPr id="18" name="Text 16">
            <a:extLst>
              <a:ext uri="{FF2B5EF4-FFF2-40B4-BE49-F238E27FC236}">
                <a16:creationId xmlns:a16="http://schemas.microsoft.com/office/drawing/2014/main" id="{D71B9620-957A-B78A-9C8F-FB5BEB630C6E}"/>
              </a:ext>
            </a:extLst>
          </p:cNvPr>
          <p:cNvSpPr/>
          <p:nvPr/>
        </p:nvSpPr>
        <p:spPr>
          <a:xfrm>
            <a:off x="749808" y="1965960"/>
            <a:ext cx="334670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Sludge/scum measurement + baffle check</a:t>
            </a:r>
            <a:endParaRPr lang="en-US" sz="1400" dirty="0"/>
          </a:p>
        </p:txBody>
      </p:sp>
      <p:sp>
        <p:nvSpPr>
          <p:cNvPr id="19" name="Shape 17">
            <a:extLst>
              <a:ext uri="{FF2B5EF4-FFF2-40B4-BE49-F238E27FC236}">
                <a16:creationId xmlns:a16="http://schemas.microsoft.com/office/drawing/2014/main" id="{81AE2768-D46A-A313-AC81-CEC3CE5705AD}"/>
              </a:ext>
            </a:extLst>
          </p:cNvPr>
          <p:cNvSpPr/>
          <p:nvPr/>
        </p:nvSpPr>
        <p:spPr>
          <a:xfrm>
            <a:off x="4206240" y="1874520"/>
            <a:ext cx="4389120" cy="438912"/>
          </a:xfrm>
          <a:prstGeom prst="rect">
            <a:avLst/>
          </a:prstGeom>
          <a:solidFill>
            <a:srgbClr val="FFFFFF"/>
          </a:solidFill>
          <a:ln w="12700">
            <a:solidFill>
              <a:srgbClr val="E5E7EB"/>
            </a:solidFill>
            <a:prstDash val="solid"/>
          </a:ln>
        </p:spPr>
        <p:txBody>
          <a:bodyPr/>
          <a:lstStyle/>
          <a:p>
            <a:endParaRPr lang="en-US" sz="2400"/>
          </a:p>
        </p:txBody>
      </p:sp>
      <p:sp>
        <p:nvSpPr>
          <p:cNvPr id="20" name="Text 18">
            <a:extLst>
              <a:ext uri="{FF2B5EF4-FFF2-40B4-BE49-F238E27FC236}">
                <a16:creationId xmlns:a16="http://schemas.microsoft.com/office/drawing/2014/main" id="{13236890-FB3B-48DD-CBD4-6782EE26C1DF}"/>
              </a:ext>
            </a:extLst>
          </p:cNvPr>
          <p:cNvSpPr/>
          <p:nvPr/>
        </p:nvSpPr>
        <p:spPr>
          <a:xfrm>
            <a:off x="4315968" y="1965960"/>
            <a:ext cx="416966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Solids carryover risk</a:t>
            </a:r>
            <a:endParaRPr lang="en-US" sz="1400" dirty="0"/>
          </a:p>
        </p:txBody>
      </p:sp>
      <p:sp>
        <p:nvSpPr>
          <p:cNvPr id="21" name="Shape 19">
            <a:extLst>
              <a:ext uri="{FF2B5EF4-FFF2-40B4-BE49-F238E27FC236}">
                <a16:creationId xmlns:a16="http://schemas.microsoft.com/office/drawing/2014/main" id="{39344847-F9C5-0C48-F964-62D67F5626BB}"/>
              </a:ext>
            </a:extLst>
          </p:cNvPr>
          <p:cNvSpPr/>
          <p:nvPr/>
        </p:nvSpPr>
        <p:spPr>
          <a:xfrm>
            <a:off x="8595360" y="1874520"/>
            <a:ext cx="3017520" cy="438912"/>
          </a:xfrm>
          <a:prstGeom prst="rect">
            <a:avLst/>
          </a:prstGeom>
          <a:solidFill>
            <a:srgbClr val="FFFFFF"/>
          </a:solidFill>
          <a:ln w="12700">
            <a:solidFill>
              <a:srgbClr val="E5E7EB"/>
            </a:solidFill>
            <a:prstDash val="solid"/>
          </a:ln>
        </p:spPr>
        <p:txBody>
          <a:bodyPr/>
          <a:lstStyle/>
          <a:p>
            <a:endParaRPr lang="en-US" sz="2400"/>
          </a:p>
        </p:txBody>
      </p:sp>
      <p:sp>
        <p:nvSpPr>
          <p:cNvPr id="22" name="Text 20">
            <a:extLst>
              <a:ext uri="{FF2B5EF4-FFF2-40B4-BE49-F238E27FC236}">
                <a16:creationId xmlns:a16="http://schemas.microsoft.com/office/drawing/2014/main" id="{C0EBF3A5-9C47-ED2A-5934-5C34BAC01FC0}"/>
              </a:ext>
            </a:extLst>
          </p:cNvPr>
          <p:cNvSpPr/>
          <p:nvPr/>
        </p:nvSpPr>
        <p:spPr>
          <a:xfrm>
            <a:off x="8705088" y="1965960"/>
            <a:ext cx="279806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Rapid STA clogging; clogged filters</a:t>
            </a:r>
            <a:endParaRPr lang="en-US" sz="1400" dirty="0"/>
          </a:p>
        </p:txBody>
      </p:sp>
      <p:sp>
        <p:nvSpPr>
          <p:cNvPr id="23" name="Shape 21">
            <a:extLst>
              <a:ext uri="{FF2B5EF4-FFF2-40B4-BE49-F238E27FC236}">
                <a16:creationId xmlns:a16="http://schemas.microsoft.com/office/drawing/2014/main" id="{68ECB6F5-A5CD-C5E0-33E7-45022A517955}"/>
              </a:ext>
            </a:extLst>
          </p:cNvPr>
          <p:cNvSpPr/>
          <p:nvPr/>
        </p:nvSpPr>
        <p:spPr>
          <a:xfrm>
            <a:off x="640080" y="2313432"/>
            <a:ext cx="3566160" cy="438912"/>
          </a:xfrm>
          <a:prstGeom prst="rect">
            <a:avLst/>
          </a:prstGeom>
          <a:solidFill>
            <a:srgbClr val="FFFFFF"/>
          </a:solidFill>
          <a:ln w="12700">
            <a:solidFill>
              <a:srgbClr val="E5E7EB"/>
            </a:solidFill>
            <a:prstDash val="solid"/>
          </a:ln>
        </p:spPr>
        <p:txBody>
          <a:bodyPr/>
          <a:lstStyle/>
          <a:p>
            <a:endParaRPr lang="en-US" sz="2400"/>
          </a:p>
        </p:txBody>
      </p:sp>
      <p:sp>
        <p:nvSpPr>
          <p:cNvPr id="24" name="Text 22">
            <a:extLst>
              <a:ext uri="{FF2B5EF4-FFF2-40B4-BE49-F238E27FC236}">
                <a16:creationId xmlns:a16="http://schemas.microsoft.com/office/drawing/2014/main" id="{A2C66E61-42D5-0A08-0C5D-868FB4473EBB}"/>
              </a:ext>
            </a:extLst>
          </p:cNvPr>
          <p:cNvSpPr/>
          <p:nvPr/>
        </p:nvSpPr>
        <p:spPr>
          <a:xfrm>
            <a:off x="749808" y="2404872"/>
            <a:ext cx="334670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Effluent filter inspection</a:t>
            </a:r>
            <a:endParaRPr lang="en-US" sz="1400" dirty="0"/>
          </a:p>
        </p:txBody>
      </p:sp>
      <p:sp>
        <p:nvSpPr>
          <p:cNvPr id="25" name="Shape 23">
            <a:extLst>
              <a:ext uri="{FF2B5EF4-FFF2-40B4-BE49-F238E27FC236}">
                <a16:creationId xmlns:a16="http://schemas.microsoft.com/office/drawing/2014/main" id="{4DBAADA4-2983-7951-16D5-19C6D1414486}"/>
              </a:ext>
            </a:extLst>
          </p:cNvPr>
          <p:cNvSpPr/>
          <p:nvPr/>
        </p:nvSpPr>
        <p:spPr>
          <a:xfrm>
            <a:off x="4206240" y="2313432"/>
            <a:ext cx="4389120" cy="438912"/>
          </a:xfrm>
          <a:prstGeom prst="rect">
            <a:avLst/>
          </a:prstGeom>
          <a:solidFill>
            <a:srgbClr val="FFFFFF"/>
          </a:solidFill>
          <a:ln w="12700">
            <a:solidFill>
              <a:srgbClr val="E5E7EB"/>
            </a:solidFill>
            <a:prstDash val="solid"/>
          </a:ln>
        </p:spPr>
        <p:txBody>
          <a:bodyPr/>
          <a:lstStyle/>
          <a:p>
            <a:endParaRPr lang="en-US" sz="2400"/>
          </a:p>
        </p:txBody>
      </p:sp>
      <p:sp>
        <p:nvSpPr>
          <p:cNvPr id="26" name="Text 24">
            <a:extLst>
              <a:ext uri="{FF2B5EF4-FFF2-40B4-BE49-F238E27FC236}">
                <a16:creationId xmlns:a16="http://schemas.microsoft.com/office/drawing/2014/main" id="{54AEC09D-0E5C-43D9-A823-0A393AD608AB}"/>
              </a:ext>
            </a:extLst>
          </p:cNvPr>
          <p:cNvSpPr/>
          <p:nvPr/>
        </p:nvSpPr>
        <p:spPr>
          <a:xfrm>
            <a:off x="4315968" y="2404872"/>
            <a:ext cx="416966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Outlet restriction; solids loading</a:t>
            </a:r>
            <a:endParaRPr lang="en-US" sz="1400" dirty="0"/>
          </a:p>
        </p:txBody>
      </p:sp>
      <p:sp>
        <p:nvSpPr>
          <p:cNvPr id="27" name="Shape 25">
            <a:extLst>
              <a:ext uri="{FF2B5EF4-FFF2-40B4-BE49-F238E27FC236}">
                <a16:creationId xmlns:a16="http://schemas.microsoft.com/office/drawing/2014/main" id="{2419C7EC-6839-9A11-B893-58D47E6777B7}"/>
              </a:ext>
            </a:extLst>
          </p:cNvPr>
          <p:cNvSpPr/>
          <p:nvPr/>
        </p:nvSpPr>
        <p:spPr>
          <a:xfrm>
            <a:off x="8595360" y="2313432"/>
            <a:ext cx="3017520" cy="438912"/>
          </a:xfrm>
          <a:prstGeom prst="rect">
            <a:avLst/>
          </a:prstGeom>
          <a:solidFill>
            <a:srgbClr val="FFFFFF"/>
          </a:solidFill>
          <a:ln w="12700">
            <a:solidFill>
              <a:srgbClr val="E5E7EB"/>
            </a:solidFill>
            <a:prstDash val="solid"/>
          </a:ln>
        </p:spPr>
        <p:txBody>
          <a:bodyPr/>
          <a:lstStyle/>
          <a:p>
            <a:endParaRPr lang="en-US" sz="2400"/>
          </a:p>
        </p:txBody>
      </p:sp>
      <p:sp>
        <p:nvSpPr>
          <p:cNvPr id="28" name="Text 26">
            <a:extLst>
              <a:ext uri="{FF2B5EF4-FFF2-40B4-BE49-F238E27FC236}">
                <a16:creationId xmlns:a16="http://schemas.microsoft.com/office/drawing/2014/main" id="{F2177B2F-FD6F-B564-CBD1-AFA930760C02}"/>
              </a:ext>
            </a:extLst>
          </p:cNvPr>
          <p:cNvSpPr/>
          <p:nvPr/>
        </p:nvSpPr>
        <p:spPr>
          <a:xfrm>
            <a:off x="8705088" y="2404872"/>
            <a:ext cx="279806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Backups, alarms, slow drains</a:t>
            </a:r>
            <a:endParaRPr lang="en-US" sz="1400" dirty="0"/>
          </a:p>
        </p:txBody>
      </p:sp>
      <p:sp>
        <p:nvSpPr>
          <p:cNvPr id="29" name="Shape 27">
            <a:extLst>
              <a:ext uri="{FF2B5EF4-FFF2-40B4-BE49-F238E27FC236}">
                <a16:creationId xmlns:a16="http://schemas.microsoft.com/office/drawing/2014/main" id="{A32FCADD-BCB0-FFA2-4209-F14013AFC73C}"/>
              </a:ext>
            </a:extLst>
          </p:cNvPr>
          <p:cNvSpPr/>
          <p:nvPr/>
        </p:nvSpPr>
        <p:spPr>
          <a:xfrm>
            <a:off x="640080" y="2752344"/>
            <a:ext cx="3566160" cy="438912"/>
          </a:xfrm>
          <a:prstGeom prst="rect">
            <a:avLst/>
          </a:prstGeom>
          <a:solidFill>
            <a:srgbClr val="FFFFFF"/>
          </a:solidFill>
          <a:ln w="12700">
            <a:solidFill>
              <a:srgbClr val="E5E7EB"/>
            </a:solidFill>
            <a:prstDash val="solid"/>
          </a:ln>
        </p:spPr>
        <p:txBody>
          <a:bodyPr/>
          <a:lstStyle/>
          <a:p>
            <a:endParaRPr lang="en-US" sz="2400"/>
          </a:p>
        </p:txBody>
      </p:sp>
      <p:sp>
        <p:nvSpPr>
          <p:cNvPr id="30" name="Text 28">
            <a:extLst>
              <a:ext uri="{FF2B5EF4-FFF2-40B4-BE49-F238E27FC236}">
                <a16:creationId xmlns:a16="http://schemas.microsoft.com/office/drawing/2014/main" id="{5A505784-5EF3-E605-F86B-029E72E3069D}"/>
              </a:ext>
            </a:extLst>
          </p:cNvPr>
          <p:cNvSpPr/>
          <p:nvPr/>
        </p:nvSpPr>
        <p:spPr>
          <a:xfrm>
            <a:off x="749808" y="2843784"/>
            <a:ext cx="334670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Tank liquid level at rest</a:t>
            </a:r>
            <a:endParaRPr lang="en-US" sz="1400" dirty="0"/>
          </a:p>
        </p:txBody>
      </p:sp>
      <p:sp>
        <p:nvSpPr>
          <p:cNvPr id="31" name="Shape 29">
            <a:extLst>
              <a:ext uri="{FF2B5EF4-FFF2-40B4-BE49-F238E27FC236}">
                <a16:creationId xmlns:a16="http://schemas.microsoft.com/office/drawing/2014/main" id="{7C3D34DA-F7D4-C4C7-1133-A51A667A9563}"/>
              </a:ext>
            </a:extLst>
          </p:cNvPr>
          <p:cNvSpPr/>
          <p:nvPr/>
        </p:nvSpPr>
        <p:spPr>
          <a:xfrm>
            <a:off x="4206240" y="2752344"/>
            <a:ext cx="4389120" cy="438912"/>
          </a:xfrm>
          <a:prstGeom prst="rect">
            <a:avLst/>
          </a:prstGeom>
          <a:solidFill>
            <a:srgbClr val="FFFFFF"/>
          </a:solidFill>
          <a:ln w="12700">
            <a:solidFill>
              <a:srgbClr val="E5E7EB"/>
            </a:solidFill>
            <a:prstDash val="solid"/>
          </a:ln>
        </p:spPr>
        <p:txBody>
          <a:bodyPr/>
          <a:lstStyle/>
          <a:p>
            <a:endParaRPr lang="en-US" sz="2400"/>
          </a:p>
        </p:txBody>
      </p:sp>
      <p:sp>
        <p:nvSpPr>
          <p:cNvPr id="32" name="Text 30">
            <a:extLst>
              <a:ext uri="{FF2B5EF4-FFF2-40B4-BE49-F238E27FC236}">
                <a16:creationId xmlns:a16="http://schemas.microsoft.com/office/drawing/2014/main" id="{A0ED37C1-E7C3-50AC-392B-C1DFE671E3FE}"/>
              </a:ext>
            </a:extLst>
          </p:cNvPr>
          <p:cNvSpPr/>
          <p:nvPr/>
        </p:nvSpPr>
        <p:spPr>
          <a:xfrm>
            <a:off x="4315968" y="2843784"/>
            <a:ext cx="416966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Downstream restriction vs normal</a:t>
            </a:r>
            <a:endParaRPr lang="en-US" sz="1400" dirty="0"/>
          </a:p>
        </p:txBody>
      </p:sp>
      <p:sp>
        <p:nvSpPr>
          <p:cNvPr id="33" name="Shape 31">
            <a:extLst>
              <a:ext uri="{FF2B5EF4-FFF2-40B4-BE49-F238E27FC236}">
                <a16:creationId xmlns:a16="http://schemas.microsoft.com/office/drawing/2014/main" id="{869A292F-EA3E-C4D6-3D4B-E5C57CB13B5F}"/>
              </a:ext>
            </a:extLst>
          </p:cNvPr>
          <p:cNvSpPr/>
          <p:nvPr/>
        </p:nvSpPr>
        <p:spPr>
          <a:xfrm>
            <a:off x="8595360" y="2752344"/>
            <a:ext cx="3017520" cy="438912"/>
          </a:xfrm>
          <a:prstGeom prst="rect">
            <a:avLst/>
          </a:prstGeom>
          <a:solidFill>
            <a:srgbClr val="FFFFFF"/>
          </a:solidFill>
          <a:ln w="12700">
            <a:solidFill>
              <a:srgbClr val="E5E7EB"/>
            </a:solidFill>
            <a:prstDash val="solid"/>
          </a:ln>
        </p:spPr>
        <p:txBody>
          <a:bodyPr/>
          <a:lstStyle/>
          <a:p>
            <a:endParaRPr lang="en-US" sz="2400"/>
          </a:p>
        </p:txBody>
      </p:sp>
      <p:sp>
        <p:nvSpPr>
          <p:cNvPr id="34" name="Text 32">
            <a:extLst>
              <a:ext uri="{FF2B5EF4-FFF2-40B4-BE49-F238E27FC236}">
                <a16:creationId xmlns:a16="http://schemas.microsoft.com/office/drawing/2014/main" id="{71E36470-96DC-6A64-4088-CC697E5BD9E6}"/>
              </a:ext>
            </a:extLst>
          </p:cNvPr>
          <p:cNvSpPr/>
          <p:nvPr/>
        </p:nvSpPr>
        <p:spPr>
          <a:xfrm>
            <a:off x="8705088" y="2843784"/>
            <a:ext cx="279806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Differentiate tank vs STA issues</a:t>
            </a:r>
            <a:endParaRPr lang="en-US" sz="1400" dirty="0"/>
          </a:p>
        </p:txBody>
      </p:sp>
      <p:sp>
        <p:nvSpPr>
          <p:cNvPr id="35" name="Shape 33">
            <a:extLst>
              <a:ext uri="{FF2B5EF4-FFF2-40B4-BE49-F238E27FC236}">
                <a16:creationId xmlns:a16="http://schemas.microsoft.com/office/drawing/2014/main" id="{CF6DB90B-34AC-13AA-5AB6-2E27FC407DC0}"/>
              </a:ext>
            </a:extLst>
          </p:cNvPr>
          <p:cNvSpPr/>
          <p:nvPr/>
        </p:nvSpPr>
        <p:spPr>
          <a:xfrm>
            <a:off x="640080" y="3191256"/>
            <a:ext cx="3566160" cy="438912"/>
          </a:xfrm>
          <a:prstGeom prst="rect">
            <a:avLst/>
          </a:prstGeom>
          <a:solidFill>
            <a:srgbClr val="FFFFFF"/>
          </a:solidFill>
          <a:ln w="12700">
            <a:solidFill>
              <a:srgbClr val="E5E7EB"/>
            </a:solidFill>
            <a:prstDash val="solid"/>
          </a:ln>
        </p:spPr>
        <p:txBody>
          <a:bodyPr/>
          <a:lstStyle/>
          <a:p>
            <a:endParaRPr lang="en-US" sz="2400"/>
          </a:p>
        </p:txBody>
      </p:sp>
      <p:sp>
        <p:nvSpPr>
          <p:cNvPr id="36" name="Text 34">
            <a:extLst>
              <a:ext uri="{FF2B5EF4-FFF2-40B4-BE49-F238E27FC236}">
                <a16:creationId xmlns:a16="http://schemas.microsoft.com/office/drawing/2014/main" id="{1691670F-11DF-47FF-519D-C5E837D03352}"/>
              </a:ext>
            </a:extLst>
          </p:cNvPr>
          <p:cNvSpPr/>
          <p:nvPr/>
        </p:nvSpPr>
        <p:spPr>
          <a:xfrm>
            <a:off x="749808" y="3282696"/>
            <a:ext cx="334670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Pump runtime/dose logs (if present)</a:t>
            </a:r>
            <a:endParaRPr lang="en-US" sz="1400" dirty="0"/>
          </a:p>
        </p:txBody>
      </p:sp>
      <p:sp>
        <p:nvSpPr>
          <p:cNvPr id="37" name="Shape 35">
            <a:extLst>
              <a:ext uri="{FF2B5EF4-FFF2-40B4-BE49-F238E27FC236}">
                <a16:creationId xmlns:a16="http://schemas.microsoft.com/office/drawing/2014/main" id="{A79C4501-D561-5832-2D67-38B62426F146}"/>
              </a:ext>
            </a:extLst>
          </p:cNvPr>
          <p:cNvSpPr/>
          <p:nvPr/>
        </p:nvSpPr>
        <p:spPr>
          <a:xfrm>
            <a:off x="4206240" y="3191256"/>
            <a:ext cx="4389120" cy="438912"/>
          </a:xfrm>
          <a:prstGeom prst="rect">
            <a:avLst/>
          </a:prstGeom>
          <a:solidFill>
            <a:srgbClr val="FFFFFF"/>
          </a:solidFill>
          <a:ln w="12700">
            <a:solidFill>
              <a:srgbClr val="E5E7EB"/>
            </a:solidFill>
            <a:prstDash val="solid"/>
          </a:ln>
        </p:spPr>
        <p:txBody>
          <a:bodyPr/>
          <a:lstStyle/>
          <a:p>
            <a:endParaRPr lang="en-US" sz="2400"/>
          </a:p>
        </p:txBody>
      </p:sp>
      <p:sp>
        <p:nvSpPr>
          <p:cNvPr id="38" name="Text 36">
            <a:extLst>
              <a:ext uri="{FF2B5EF4-FFF2-40B4-BE49-F238E27FC236}">
                <a16:creationId xmlns:a16="http://schemas.microsoft.com/office/drawing/2014/main" id="{ECCC5D0D-70AF-EA76-D53E-4326E333240D}"/>
              </a:ext>
            </a:extLst>
          </p:cNvPr>
          <p:cNvSpPr/>
          <p:nvPr/>
        </p:nvSpPr>
        <p:spPr>
          <a:xfrm>
            <a:off x="4315968" y="3282696"/>
            <a:ext cx="416966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Short-cycling, excessive dosing, float issues</a:t>
            </a:r>
            <a:endParaRPr lang="en-US" sz="1400" dirty="0"/>
          </a:p>
        </p:txBody>
      </p:sp>
      <p:sp>
        <p:nvSpPr>
          <p:cNvPr id="39" name="Shape 37">
            <a:extLst>
              <a:ext uri="{FF2B5EF4-FFF2-40B4-BE49-F238E27FC236}">
                <a16:creationId xmlns:a16="http://schemas.microsoft.com/office/drawing/2014/main" id="{473DF767-9CC4-5155-3B43-D217902A2181}"/>
              </a:ext>
            </a:extLst>
          </p:cNvPr>
          <p:cNvSpPr/>
          <p:nvPr/>
        </p:nvSpPr>
        <p:spPr>
          <a:xfrm>
            <a:off x="8595360" y="3191256"/>
            <a:ext cx="3017520" cy="438912"/>
          </a:xfrm>
          <a:prstGeom prst="rect">
            <a:avLst/>
          </a:prstGeom>
          <a:solidFill>
            <a:srgbClr val="FFFFFF"/>
          </a:solidFill>
          <a:ln w="12700">
            <a:solidFill>
              <a:srgbClr val="E5E7EB"/>
            </a:solidFill>
            <a:prstDash val="solid"/>
          </a:ln>
        </p:spPr>
        <p:txBody>
          <a:bodyPr/>
          <a:lstStyle/>
          <a:p>
            <a:endParaRPr lang="en-US" sz="2400"/>
          </a:p>
        </p:txBody>
      </p:sp>
      <p:sp>
        <p:nvSpPr>
          <p:cNvPr id="40" name="Text 38">
            <a:extLst>
              <a:ext uri="{FF2B5EF4-FFF2-40B4-BE49-F238E27FC236}">
                <a16:creationId xmlns:a16="http://schemas.microsoft.com/office/drawing/2014/main" id="{E15E5183-8A0B-65BB-5134-F5572BA5AB9E}"/>
              </a:ext>
            </a:extLst>
          </p:cNvPr>
          <p:cNvSpPr/>
          <p:nvPr/>
        </p:nvSpPr>
        <p:spPr>
          <a:xfrm>
            <a:off x="8705088" y="3282696"/>
            <a:ext cx="279806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Alarm-driven troubleshooting</a:t>
            </a:r>
            <a:endParaRPr lang="en-US" sz="1400" dirty="0"/>
          </a:p>
        </p:txBody>
      </p:sp>
      <p:sp>
        <p:nvSpPr>
          <p:cNvPr id="41" name="Shape 39">
            <a:extLst>
              <a:ext uri="{FF2B5EF4-FFF2-40B4-BE49-F238E27FC236}">
                <a16:creationId xmlns:a16="http://schemas.microsoft.com/office/drawing/2014/main" id="{897FE484-E00C-0070-AA1A-735B5E02BA8E}"/>
              </a:ext>
            </a:extLst>
          </p:cNvPr>
          <p:cNvSpPr/>
          <p:nvPr/>
        </p:nvSpPr>
        <p:spPr>
          <a:xfrm>
            <a:off x="640080" y="3630168"/>
            <a:ext cx="3566160" cy="438912"/>
          </a:xfrm>
          <a:prstGeom prst="rect">
            <a:avLst/>
          </a:prstGeom>
          <a:solidFill>
            <a:srgbClr val="FFFFFF"/>
          </a:solidFill>
          <a:ln w="12700">
            <a:solidFill>
              <a:srgbClr val="E5E7EB"/>
            </a:solidFill>
            <a:prstDash val="solid"/>
          </a:ln>
        </p:spPr>
        <p:txBody>
          <a:bodyPr/>
          <a:lstStyle/>
          <a:p>
            <a:endParaRPr lang="en-US" sz="2400"/>
          </a:p>
        </p:txBody>
      </p:sp>
      <p:sp>
        <p:nvSpPr>
          <p:cNvPr id="42" name="Text 40">
            <a:extLst>
              <a:ext uri="{FF2B5EF4-FFF2-40B4-BE49-F238E27FC236}">
                <a16:creationId xmlns:a16="http://schemas.microsoft.com/office/drawing/2014/main" id="{84008F8C-A10C-9F09-CBE1-B9EA43BE207A}"/>
              </a:ext>
            </a:extLst>
          </p:cNvPr>
          <p:cNvSpPr/>
          <p:nvPr/>
        </p:nvSpPr>
        <p:spPr>
          <a:xfrm>
            <a:off x="749808" y="3721608"/>
            <a:ext cx="334670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D-box level check + flow test</a:t>
            </a:r>
            <a:endParaRPr lang="en-US" sz="1400" dirty="0"/>
          </a:p>
        </p:txBody>
      </p:sp>
      <p:sp>
        <p:nvSpPr>
          <p:cNvPr id="43" name="Shape 41">
            <a:extLst>
              <a:ext uri="{FF2B5EF4-FFF2-40B4-BE49-F238E27FC236}">
                <a16:creationId xmlns:a16="http://schemas.microsoft.com/office/drawing/2014/main" id="{3134B9F0-651E-A73C-3C4C-A3CC2FB418C6}"/>
              </a:ext>
            </a:extLst>
          </p:cNvPr>
          <p:cNvSpPr/>
          <p:nvPr/>
        </p:nvSpPr>
        <p:spPr>
          <a:xfrm>
            <a:off x="4206240" y="3630168"/>
            <a:ext cx="4389120" cy="438912"/>
          </a:xfrm>
          <a:prstGeom prst="rect">
            <a:avLst/>
          </a:prstGeom>
          <a:solidFill>
            <a:srgbClr val="FFFFFF"/>
          </a:solidFill>
          <a:ln w="12700">
            <a:solidFill>
              <a:srgbClr val="E5E7EB"/>
            </a:solidFill>
            <a:prstDash val="solid"/>
          </a:ln>
        </p:spPr>
        <p:txBody>
          <a:bodyPr/>
          <a:lstStyle/>
          <a:p>
            <a:endParaRPr lang="en-US" sz="2400"/>
          </a:p>
        </p:txBody>
      </p:sp>
      <p:sp>
        <p:nvSpPr>
          <p:cNvPr id="44" name="Text 42">
            <a:extLst>
              <a:ext uri="{FF2B5EF4-FFF2-40B4-BE49-F238E27FC236}">
                <a16:creationId xmlns:a16="http://schemas.microsoft.com/office/drawing/2014/main" id="{E766F421-C264-DE4C-9923-150E1AB2EEEF}"/>
              </a:ext>
            </a:extLst>
          </p:cNvPr>
          <p:cNvSpPr/>
          <p:nvPr/>
        </p:nvSpPr>
        <p:spPr>
          <a:xfrm>
            <a:off x="4315968" y="3721608"/>
            <a:ext cx="416966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Uneven distribution</a:t>
            </a:r>
            <a:endParaRPr lang="en-US" sz="1400" dirty="0"/>
          </a:p>
        </p:txBody>
      </p:sp>
      <p:sp>
        <p:nvSpPr>
          <p:cNvPr id="45" name="Shape 43">
            <a:extLst>
              <a:ext uri="{FF2B5EF4-FFF2-40B4-BE49-F238E27FC236}">
                <a16:creationId xmlns:a16="http://schemas.microsoft.com/office/drawing/2014/main" id="{E6472915-3D1C-436C-35B3-713C7EB84AF8}"/>
              </a:ext>
            </a:extLst>
          </p:cNvPr>
          <p:cNvSpPr/>
          <p:nvPr/>
        </p:nvSpPr>
        <p:spPr>
          <a:xfrm>
            <a:off x="8595360" y="3630168"/>
            <a:ext cx="3017520" cy="438912"/>
          </a:xfrm>
          <a:prstGeom prst="rect">
            <a:avLst/>
          </a:prstGeom>
          <a:solidFill>
            <a:srgbClr val="FFFFFF"/>
          </a:solidFill>
          <a:ln w="12700">
            <a:solidFill>
              <a:srgbClr val="E5E7EB"/>
            </a:solidFill>
            <a:prstDash val="solid"/>
          </a:ln>
        </p:spPr>
        <p:txBody>
          <a:bodyPr/>
          <a:lstStyle/>
          <a:p>
            <a:endParaRPr lang="en-US" sz="2400"/>
          </a:p>
        </p:txBody>
      </p:sp>
      <p:sp>
        <p:nvSpPr>
          <p:cNvPr id="46" name="Text 44">
            <a:extLst>
              <a:ext uri="{FF2B5EF4-FFF2-40B4-BE49-F238E27FC236}">
                <a16:creationId xmlns:a16="http://schemas.microsoft.com/office/drawing/2014/main" id="{0B280706-E8B0-5AE4-A4C1-C9F60D4A6D33}"/>
              </a:ext>
            </a:extLst>
          </p:cNvPr>
          <p:cNvSpPr/>
          <p:nvPr/>
        </p:nvSpPr>
        <p:spPr>
          <a:xfrm>
            <a:off x="8705088" y="3721608"/>
            <a:ext cx="279806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Localized wetness/early biomat</a:t>
            </a:r>
            <a:endParaRPr lang="en-US" sz="1400" dirty="0"/>
          </a:p>
        </p:txBody>
      </p:sp>
      <p:sp>
        <p:nvSpPr>
          <p:cNvPr id="47" name="Shape 45">
            <a:extLst>
              <a:ext uri="{FF2B5EF4-FFF2-40B4-BE49-F238E27FC236}">
                <a16:creationId xmlns:a16="http://schemas.microsoft.com/office/drawing/2014/main" id="{27F4A57E-7E7A-94C3-6F9F-9D0B0D915FD0}"/>
              </a:ext>
            </a:extLst>
          </p:cNvPr>
          <p:cNvSpPr/>
          <p:nvPr/>
        </p:nvSpPr>
        <p:spPr>
          <a:xfrm>
            <a:off x="640080" y="4069080"/>
            <a:ext cx="3566160" cy="438912"/>
          </a:xfrm>
          <a:prstGeom prst="rect">
            <a:avLst/>
          </a:prstGeom>
          <a:solidFill>
            <a:srgbClr val="FFFFFF"/>
          </a:solidFill>
          <a:ln w="12700">
            <a:solidFill>
              <a:srgbClr val="E5E7EB"/>
            </a:solidFill>
            <a:prstDash val="solid"/>
          </a:ln>
        </p:spPr>
        <p:txBody>
          <a:bodyPr/>
          <a:lstStyle/>
          <a:p>
            <a:endParaRPr lang="en-US" sz="2400"/>
          </a:p>
        </p:txBody>
      </p:sp>
      <p:sp>
        <p:nvSpPr>
          <p:cNvPr id="48" name="Text 46">
            <a:extLst>
              <a:ext uri="{FF2B5EF4-FFF2-40B4-BE49-F238E27FC236}">
                <a16:creationId xmlns:a16="http://schemas.microsoft.com/office/drawing/2014/main" id="{C22DAA6F-2B94-5F6C-FA42-4C6D236688A3}"/>
              </a:ext>
            </a:extLst>
          </p:cNvPr>
          <p:cNvSpPr/>
          <p:nvPr/>
        </p:nvSpPr>
        <p:spPr>
          <a:xfrm>
            <a:off x="749808" y="4160520"/>
            <a:ext cx="334670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Camera/jet of lines</a:t>
            </a:r>
            <a:endParaRPr lang="en-US" sz="1400" dirty="0"/>
          </a:p>
        </p:txBody>
      </p:sp>
      <p:sp>
        <p:nvSpPr>
          <p:cNvPr id="49" name="Shape 47">
            <a:extLst>
              <a:ext uri="{FF2B5EF4-FFF2-40B4-BE49-F238E27FC236}">
                <a16:creationId xmlns:a16="http://schemas.microsoft.com/office/drawing/2014/main" id="{E53AD266-C298-0D89-2FBB-3D4D10CC0D52}"/>
              </a:ext>
            </a:extLst>
          </p:cNvPr>
          <p:cNvSpPr/>
          <p:nvPr/>
        </p:nvSpPr>
        <p:spPr>
          <a:xfrm>
            <a:off x="4206240" y="4069080"/>
            <a:ext cx="4389120" cy="438912"/>
          </a:xfrm>
          <a:prstGeom prst="rect">
            <a:avLst/>
          </a:prstGeom>
          <a:solidFill>
            <a:srgbClr val="FFFFFF"/>
          </a:solidFill>
          <a:ln w="12700">
            <a:solidFill>
              <a:srgbClr val="E5E7EB"/>
            </a:solidFill>
            <a:prstDash val="solid"/>
          </a:ln>
        </p:spPr>
        <p:txBody>
          <a:bodyPr/>
          <a:lstStyle/>
          <a:p>
            <a:endParaRPr lang="en-US" sz="2400"/>
          </a:p>
        </p:txBody>
      </p:sp>
      <p:sp>
        <p:nvSpPr>
          <p:cNvPr id="50" name="Text 48">
            <a:extLst>
              <a:ext uri="{FF2B5EF4-FFF2-40B4-BE49-F238E27FC236}">
                <a16:creationId xmlns:a16="http://schemas.microsoft.com/office/drawing/2014/main" id="{222BA6ED-73CE-9E5C-694F-AC3FE3171091}"/>
              </a:ext>
            </a:extLst>
          </p:cNvPr>
          <p:cNvSpPr/>
          <p:nvPr/>
        </p:nvSpPr>
        <p:spPr>
          <a:xfrm>
            <a:off x="4315968" y="4160520"/>
            <a:ext cx="416966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Broken/crushed/blocked/unlevel laterals</a:t>
            </a:r>
            <a:endParaRPr lang="en-US" sz="1400" dirty="0"/>
          </a:p>
        </p:txBody>
      </p:sp>
      <p:sp>
        <p:nvSpPr>
          <p:cNvPr id="51" name="Shape 49">
            <a:extLst>
              <a:ext uri="{FF2B5EF4-FFF2-40B4-BE49-F238E27FC236}">
                <a16:creationId xmlns:a16="http://schemas.microsoft.com/office/drawing/2014/main" id="{33B39F3B-38A8-6DD8-6DCD-3BE23B2AA09E}"/>
              </a:ext>
            </a:extLst>
          </p:cNvPr>
          <p:cNvSpPr/>
          <p:nvPr/>
        </p:nvSpPr>
        <p:spPr>
          <a:xfrm>
            <a:off x="8595360" y="4069080"/>
            <a:ext cx="3017520" cy="438912"/>
          </a:xfrm>
          <a:prstGeom prst="rect">
            <a:avLst/>
          </a:prstGeom>
          <a:solidFill>
            <a:srgbClr val="FFFFFF"/>
          </a:solidFill>
          <a:ln w="12700">
            <a:solidFill>
              <a:srgbClr val="E5E7EB"/>
            </a:solidFill>
            <a:prstDash val="solid"/>
          </a:ln>
        </p:spPr>
        <p:txBody>
          <a:bodyPr/>
          <a:lstStyle/>
          <a:p>
            <a:endParaRPr lang="en-US" sz="2400" dirty="0"/>
          </a:p>
        </p:txBody>
      </p:sp>
      <p:sp>
        <p:nvSpPr>
          <p:cNvPr id="52" name="Text 50">
            <a:extLst>
              <a:ext uri="{FF2B5EF4-FFF2-40B4-BE49-F238E27FC236}">
                <a16:creationId xmlns:a16="http://schemas.microsoft.com/office/drawing/2014/main" id="{E3E585A1-C7E9-E0AB-DD2B-58A38FB39F18}"/>
              </a:ext>
            </a:extLst>
          </p:cNvPr>
          <p:cNvSpPr/>
          <p:nvPr/>
        </p:nvSpPr>
        <p:spPr>
          <a:xfrm>
            <a:off x="8705088" y="4160520"/>
            <a:ext cx="279806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Suspected unequal distribution</a:t>
            </a:r>
            <a:endParaRPr lang="en-US" sz="1400" dirty="0"/>
          </a:p>
        </p:txBody>
      </p:sp>
      <p:sp>
        <p:nvSpPr>
          <p:cNvPr id="53" name="Shape 51">
            <a:extLst>
              <a:ext uri="{FF2B5EF4-FFF2-40B4-BE49-F238E27FC236}">
                <a16:creationId xmlns:a16="http://schemas.microsoft.com/office/drawing/2014/main" id="{122BFD25-77B5-BFA0-F4AC-656160ED2441}"/>
              </a:ext>
            </a:extLst>
          </p:cNvPr>
          <p:cNvSpPr/>
          <p:nvPr/>
        </p:nvSpPr>
        <p:spPr>
          <a:xfrm>
            <a:off x="640080" y="4507992"/>
            <a:ext cx="3566160" cy="438912"/>
          </a:xfrm>
          <a:prstGeom prst="rect">
            <a:avLst/>
          </a:prstGeom>
          <a:solidFill>
            <a:srgbClr val="FFFFFF"/>
          </a:solidFill>
          <a:ln w="12700">
            <a:solidFill>
              <a:srgbClr val="E5E7EB"/>
            </a:solidFill>
            <a:prstDash val="solid"/>
          </a:ln>
        </p:spPr>
        <p:txBody>
          <a:bodyPr/>
          <a:lstStyle/>
          <a:p>
            <a:endParaRPr lang="en-US" sz="2400"/>
          </a:p>
        </p:txBody>
      </p:sp>
      <p:sp>
        <p:nvSpPr>
          <p:cNvPr id="54" name="Text 52">
            <a:extLst>
              <a:ext uri="{FF2B5EF4-FFF2-40B4-BE49-F238E27FC236}">
                <a16:creationId xmlns:a16="http://schemas.microsoft.com/office/drawing/2014/main" id="{DF48B1FA-B6FF-0193-A6A8-498D0921885F}"/>
              </a:ext>
            </a:extLst>
          </p:cNvPr>
          <p:cNvSpPr/>
          <p:nvPr/>
        </p:nvSpPr>
        <p:spPr>
          <a:xfrm>
            <a:off x="749808" y="4599432"/>
            <a:ext cx="334670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Observation ports / excavation</a:t>
            </a:r>
            <a:endParaRPr lang="en-US" sz="1400" dirty="0"/>
          </a:p>
        </p:txBody>
      </p:sp>
      <p:sp>
        <p:nvSpPr>
          <p:cNvPr id="55" name="Shape 53">
            <a:extLst>
              <a:ext uri="{FF2B5EF4-FFF2-40B4-BE49-F238E27FC236}">
                <a16:creationId xmlns:a16="http://schemas.microsoft.com/office/drawing/2014/main" id="{0F7F9CF3-A1E0-6273-B8D3-28940FA3D8B2}"/>
              </a:ext>
            </a:extLst>
          </p:cNvPr>
          <p:cNvSpPr/>
          <p:nvPr/>
        </p:nvSpPr>
        <p:spPr>
          <a:xfrm>
            <a:off x="4206240" y="4507992"/>
            <a:ext cx="4389120" cy="438912"/>
          </a:xfrm>
          <a:prstGeom prst="rect">
            <a:avLst/>
          </a:prstGeom>
          <a:solidFill>
            <a:srgbClr val="FFFFFF"/>
          </a:solidFill>
          <a:ln w="12700">
            <a:solidFill>
              <a:srgbClr val="E5E7EB"/>
            </a:solidFill>
            <a:prstDash val="solid"/>
          </a:ln>
        </p:spPr>
        <p:txBody>
          <a:bodyPr/>
          <a:lstStyle/>
          <a:p>
            <a:endParaRPr lang="en-US" sz="2400"/>
          </a:p>
        </p:txBody>
      </p:sp>
      <p:sp>
        <p:nvSpPr>
          <p:cNvPr id="56" name="Text 54">
            <a:extLst>
              <a:ext uri="{FF2B5EF4-FFF2-40B4-BE49-F238E27FC236}">
                <a16:creationId xmlns:a16="http://schemas.microsoft.com/office/drawing/2014/main" id="{F40FA2B8-5938-F628-55DE-766FF5BE499F}"/>
              </a:ext>
            </a:extLst>
          </p:cNvPr>
          <p:cNvSpPr/>
          <p:nvPr/>
        </p:nvSpPr>
        <p:spPr>
          <a:xfrm>
            <a:off x="4315968" y="4599432"/>
            <a:ext cx="416966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Ponding depth + recovery time</a:t>
            </a:r>
            <a:endParaRPr lang="en-US" sz="1400" dirty="0"/>
          </a:p>
        </p:txBody>
      </p:sp>
      <p:sp>
        <p:nvSpPr>
          <p:cNvPr id="57" name="Shape 55">
            <a:extLst>
              <a:ext uri="{FF2B5EF4-FFF2-40B4-BE49-F238E27FC236}">
                <a16:creationId xmlns:a16="http://schemas.microsoft.com/office/drawing/2014/main" id="{FD845564-5680-B960-7650-41B8004FD801}"/>
              </a:ext>
            </a:extLst>
          </p:cNvPr>
          <p:cNvSpPr/>
          <p:nvPr/>
        </p:nvSpPr>
        <p:spPr>
          <a:xfrm>
            <a:off x="8595360" y="4507992"/>
            <a:ext cx="3017520" cy="438912"/>
          </a:xfrm>
          <a:prstGeom prst="rect">
            <a:avLst/>
          </a:prstGeom>
          <a:solidFill>
            <a:srgbClr val="FFFFFF"/>
          </a:solidFill>
          <a:ln w="12700">
            <a:solidFill>
              <a:srgbClr val="E5E7EB"/>
            </a:solidFill>
            <a:prstDash val="solid"/>
          </a:ln>
        </p:spPr>
        <p:txBody>
          <a:bodyPr/>
          <a:lstStyle/>
          <a:p>
            <a:endParaRPr lang="en-US" sz="2400"/>
          </a:p>
        </p:txBody>
      </p:sp>
      <p:sp>
        <p:nvSpPr>
          <p:cNvPr id="58" name="Text 56">
            <a:extLst>
              <a:ext uri="{FF2B5EF4-FFF2-40B4-BE49-F238E27FC236}">
                <a16:creationId xmlns:a16="http://schemas.microsoft.com/office/drawing/2014/main" id="{E5F457B1-7D9F-0699-68D1-01DB4F15FB5C}"/>
              </a:ext>
            </a:extLst>
          </p:cNvPr>
          <p:cNvSpPr/>
          <p:nvPr/>
        </p:nvSpPr>
        <p:spPr>
          <a:xfrm>
            <a:off x="8705088" y="4599432"/>
            <a:ext cx="279806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Confirm STA hydraulic dispersal</a:t>
            </a:r>
            <a:endParaRPr lang="en-US" sz="1400" dirty="0"/>
          </a:p>
        </p:txBody>
      </p:sp>
      <p:sp>
        <p:nvSpPr>
          <p:cNvPr id="59" name="Shape 57">
            <a:extLst>
              <a:ext uri="{FF2B5EF4-FFF2-40B4-BE49-F238E27FC236}">
                <a16:creationId xmlns:a16="http://schemas.microsoft.com/office/drawing/2014/main" id="{88FE913A-FC45-49B6-FDE6-461C7B8AFD3C}"/>
              </a:ext>
            </a:extLst>
          </p:cNvPr>
          <p:cNvSpPr/>
          <p:nvPr/>
        </p:nvSpPr>
        <p:spPr>
          <a:xfrm>
            <a:off x="640080" y="4946904"/>
            <a:ext cx="3566160" cy="438912"/>
          </a:xfrm>
          <a:prstGeom prst="rect">
            <a:avLst/>
          </a:prstGeom>
          <a:solidFill>
            <a:srgbClr val="FFFFFF"/>
          </a:solidFill>
          <a:ln w="12700">
            <a:solidFill>
              <a:srgbClr val="E5E7EB"/>
            </a:solidFill>
            <a:prstDash val="solid"/>
          </a:ln>
        </p:spPr>
        <p:txBody>
          <a:bodyPr/>
          <a:lstStyle/>
          <a:p>
            <a:endParaRPr lang="en-US" sz="2400"/>
          </a:p>
        </p:txBody>
      </p:sp>
      <p:sp>
        <p:nvSpPr>
          <p:cNvPr id="60" name="Text 58">
            <a:extLst>
              <a:ext uri="{FF2B5EF4-FFF2-40B4-BE49-F238E27FC236}">
                <a16:creationId xmlns:a16="http://schemas.microsoft.com/office/drawing/2014/main" id="{EA07C552-9011-5657-0B74-3BC2D418AD96}"/>
              </a:ext>
            </a:extLst>
          </p:cNvPr>
          <p:cNvSpPr/>
          <p:nvPr/>
        </p:nvSpPr>
        <p:spPr>
          <a:xfrm>
            <a:off x="749808" y="5038344"/>
            <a:ext cx="334670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Test hole / confirm groundwater depth</a:t>
            </a:r>
            <a:endParaRPr lang="en-US" sz="1400" dirty="0"/>
          </a:p>
        </p:txBody>
      </p:sp>
      <p:sp>
        <p:nvSpPr>
          <p:cNvPr id="61" name="Shape 59">
            <a:extLst>
              <a:ext uri="{FF2B5EF4-FFF2-40B4-BE49-F238E27FC236}">
                <a16:creationId xmlns:a16="http://schemas.microsoft.com/office/drawing/2014/main" id="{37FA9F3E-D39D-3221-5862-0EC1C7322C43}"/>
              </a:ext>
            </a:extLst>
          </p:cNvPr>
          <p:cNvSpPr/>
          <p:nvPr/>
        </p:nvSpPr>
        <p:spPr>
          <a:xfrm>
            <a:off x="4206240" y="4946904"/>
            <a:ext cx="4389120" cy="438912"/>
          </a:xfrm>
          <a:prstGeom prst="rect">
            <a:avLst/>
          </a:prstGeom>
          <a:solidFill>
            <a:srgbClr val="FFFFFF"/>
          </a:solidFill>
          <a:ln w="12700">
            <a:solidFill>
              <a:srgbClr val="E5E7EB"/>
            </a:solidFill>
            <a:prstDash val="solid"/>
          </a:ln>
        </p:spPr>
        <p:txBody>
          <a:bodyPr/>
          <a:lstStyle/>
          <a:p>
            <a:endParaRPr lang="en-US" sz="2400"/>
          </a:p>
        </p:txBody>
      </p:sp>
      <p:sp>
        <p:nvSpPr>
          <p:cNvPr id="62" name="Text 60">
            <a:extLst>
              <a:ext uri="{FF2B5EF4-FFF2-40B4-BE49-F238E27FC236}">
                <a16:creationId xmlns:a16="http://schemas.microsoft.com/office/drawing/2014/main" id="{362FB7CA-A8AA-A548-88EB-AE48757BCDAD}"/>
              </a:ext>
            </a:extLst>
          </p:cNvPr>
          <p:cNvSpPr/>
          <p:nvPr/>
        </p:nvSpPr>
        <p:spPr>
          <a:xfrm>
            <a:off x="4315968" y="5038344"/>
            <a:ext cx="416966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Limiting layers and groundwater</a:t>
            </a:r>
            <a:endParaRPr lang="en-US" sz="1400" dirty="0"/>
          </a:p>
        </p:txBody>
      </p:sp>
      <p:sp>
        <p:nvSpPr>
          <p:cNvPr id="63" name="Shape 61">
            <a:extLst>
              <a:ext uri="{FF2B5EF4-FFF2-40B4-BE49-F238E27FC236}">
                <a16:creationId xmlns:a16="http://schemas.microsoft.com/office/drawing/2014/main" id="{14DD43E1-C034-EF85-7AE0-34C1A7227A0C}"/>
              </a:ext>
            </a:extLst>
          </p:cNvPr>
          <p:cNvSpPr/>
          <p:nvPr/>
        </p:nvSpPr>
        <p:spPr>
          <a:xfrm>
            <a:off x="8595360" y="4946904"/>
            <a:ext cx="3017520" cy="438912"/>
          </a:xfrm>
          <a:prstGeom prst="rect">
            <a:avLst/>
          </a:prstGeom>
          <a:solidFill>
            <a:srgbClr val="FFFFFF"/>
          </a:solidFill>
          <a:ln w="12700">
            <a:solidFill>
              <a:srgbClr val="E5E7EB"/>
            </a:solidFill>
            <a:prstDash val="solid"/>
          </a:ln>
        </p:spPr>
        <p:txBody>
          <a:bodyPr/>
          <a:lstStyle/>
          <a:p>
            <a:endParaRPr lang="en-US" sz="2400"/>
          </a:p>
        </p:txBody>
      </p:sp>
      <p:sp>
        <p:nvSpPr>
          <p:cNvPr id="64" name="Text 62">
            <a:extLst>
              <a:ext uri="{FF2B5EF4-FFF2-40B4-BE49-F238E27FC236}">
                <a16:creationId xmlns:a16="http://schemas.microsoft.com/office/drawing/2014/main" id="{9122E8E3-EE7F-52B0-4747-07318FE4548F}"/>
              </a:ext>
            </a:extLst>
          </p:cNvPr>
          <p:cNvSpPr/>
          <p:nvPr/>
        </p:nvSpPr>
        <p:spPr>
          <a:xfrm>
            <a:off x="8705088" y="5038344"/>
            <a:ext cx="279806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Soils/site vs Weather-linked failures</a:t>
            </a:r>
            <a:endParaRPr lang="en-US" sz="1400" dirty="0"/>
          </a:p>
        </p:txBody>
      </p:sp>
      <p:sp>
        <p:nvSpPr>
          <p:cNvPr id="65" name="Shape 63">
            <a:extLst>
              <a:ext uri="{FF2B5EF4-FFF2-40B4-BE49-F238E27FC236}">
                <a16:creationId xmlns:a16="http://schemas.microsoft.com/office/drawing/2014/main" id="{06F07E28-0F38-0BCA-03F5-BB8BB85F9DA4}"/>
              </a:ext>
            </a:extLst>
          </p:cNvPr>
          <p:cNvSpPr/>
          <p:nvPr/>
        </p:nvSpPr>
        <p:spPr>
          <a:xfrm>
            <a:off x="640080" y="5385816"/>
            <a:ext cx="3566160" cy="438912"/>
          </a:xfrm>
          <a:prstGeom prst="rect">
            <a:avLst/>
          </a:prstGeom>
          <a:solidFill>
            <a:srgbClr val="FFFFFF"/>
          </a:solidFill>
          <a:ln w="12700">
            <a:solidFill>
              <a:srgbClr val="E5E7EB"/>
            </a:solidFill>
            <a:prstDash val="solid"/>
          </a:ln>
        </p:spPr>
        <p:txBody>
          <a:bodyPr/>
          <a:lstStyle/>
          <a:p>
            <a:endParaRPr lang="en-US" sz="2400"/>
          </a:p>
        </p:txBody>
      </p:sp>
      <p:sp>
        <p:nvSpPr>
          <p:cNvPr id="66" name="Text 64">
            <a:extLst>
              <a:ext uri="{FF2B5EF4-FFF2-40B4-BE49-F238E27FC236}">
                <a16:creationId xmlns:a16="http://schemas.microsoft.com/office/drawing/2014/main" id="{891C183C-B422-D8B1-A66E-704EB2235B6D}"/>
              </a:ext>
            </a:extLst>
          </p:cNvPr>
          <p:cNvSpPr/>
          <p:nvPr/>
        </p:nvSpPr>
        <p:spPr>
          <a:xfrm>
            <a:off x="749808" y="5477256"/>
            <a:ext cx="334670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Well sampling (where relevant)</a:t>
            </a:r>
            <a:endParaRPr lang="en-US" sz="1400" dirty="0"/>
          </a:p>
        </p:txBody>
      </p:sp>
      <p:sp>
        <p:nvSpPr>
          <p:cNvPr id="67" name="Shape 65">
            <a:extLst>
              <a:ext uri="{FF2B5EF4-FFF2-40B4-BE49-F238E27FC236}">
                <a16:creationId xmlns:a16="http://schemas.microsoft.com/office/drawing/2014/main" id="{34DFB025-A15C-3B3B-69BD-03CEE39DB783}"/>
              </a:ext>
            </a:extLst>
          </p:cNvPr>
          <p:cNvSpPr/>
          <p:nvPr/>
        </p:nvSpPr>
        <p:spPr>
          <a:xfrm>
            <a:off x="4206240" y="5385816"/>
            <a:ext cx="4389120" cy="438912"/>
          </a:xfrm>
          <a:prstGeom prst="rect">
            <a:avLst/>
          </a:prstGeom>
          <a:solidFill>
            <a:srgbClr val="FFFFFF"/>
          </a:solidFill>
          <a:ln w="12700">
            <a:solidFill>
              <a:srgbClr val="E5E7EB"/>
            </a:solidFill>
            <a:prstDash val="solid"/>
          </a:ln>
        </p:spPr>
        <p:txBody>
          <a:bodyPr/>
          <a:lstStyle/>
          <a:p>
            <a:endParaRPr lang="en-US" sz="2400"/>
          </a:p>
        </p:txBody>
      </p:sp>
      <p:sp>
        <p:nvSpPr>
          <p:cNvPr id="68" name="Text 66">
            <a:extLst>
              <a:ext uri="{FF2B5EF4-FFF2-40B4-BE49-F238E27FC236}">
                <a16:creationId xmlns:a16="http://schemas.microsoft.com/office/drawing/2014/main" id="{50BEBB20-97E4-30AB-683C-655AAA1469F7}"/>
              </a:ext>
            </a:extLst>
          </p:cNvPr>
          <p:cNvSpPr/>
          <p:nvPr/>
        </p:nvSpPr>
        <p:spPr>
          <a:xfrm>
            <a:off x="4315968" y="5477256"/>
            <a:ext cx="416966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Groundwater impact indicators</a:t>
            </a:r>
            <a:endParaRPr lang="en-US" sz="1400" dirty="0"/>
          </a:p>
        </p:txBody>
      </p:sp>
      <p:sp>
        <p:nvSpPr>
          <p:cNvPr id="69" name="Shape 67">
            <a:extLst>
              <a:ext uri="{FF2B5EF4-FFF2-40B4-BE49-F238E27FC236}">
                <a16:creationId xmlns:a16="http://schemas.microsoft.com/office/drawing/2014/main" id="{A04124EF-47A2-71D0-7138-243C6997AFBF}"/>
              </a:ext>
            </a:extLst>
          </p:cNvPr>
          <p:cNvSpPr/>
          <p:nvPr/>
        </p:nvSpPr>
        <p:spPr>
          <a:xfrm>
            <a:off x="8595360" y="5385816"/>
            <a:ext cx="3017520" cy="438912"/>
          </a:xfrm>
          <a:prstGeom prst="rect">
            <a:avLst/>
          </a:prstGeom>
          <a:solidFill>
            <a:srgbClr val="FFFFFF"/>
          </a:solidFill>
          <a:ln w="12700">
            <a:solidFill>
              <a:srgbClr val="E5E7EB"/>
            </a:solidFill>
            <a:prstDash val="solid"/>
          </a:ln>
        </p:spPr>
        <p:txBody>
          <a:bodyPr/>
          <a:lstStyle/>
          <a:p>
            <a:endParaRPr lang="en-US" sz="2400"/>
          </a:p>
        </p:txBody>
      </p:sp>
      <p:sp>
        <p:nvSpPr>
          <p:cNvPr id="70" name="Text 68">
            <a:extLst>
              <a:ext uri="{FF2B5EF4-FFF2-40B4-BE49-F238E27FC236}">
                <a16:creationId xmlns:a16="http://schemas.microsoft.com/office/drawing/2014/main" id="{EC30EB06-B44D-B5B3-4F00-0075862AD62F}"/>
              </a:ext>
            </a:extLst>
          </p:cNvPr>
          <p:cNvSpPr/>
          <p:nvPr/>
        </p:nvSpPr>
        <p:spPr>
          <a:xfrm>
            <a:off x="8705088" y="5477256"/>
            <a:ext cx="279806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“Invisible” failures</a:t>
            </a:r>
            <a:endParaRPr lang="en-US" sz="1400" dirty="0"/>
          </a:p>
        </p:txBody>
      </p:sp>
      <p:sp>
        <p:nvSpPr>
          <p:cNvPr id="72" name="Shape 70">
            <a:extLst>
              <a:ext uri="{FF2B5EF4-FFF2-40B4-BE49-F238E27FC236}">
                <a16:creationId xmlns:a16="http://schemas.microsoft.com/office/drawing/2014/main" id="{21FE6A53-47A8-DE42-8987-D7A19C48BCBD}"/>
              </a:ext>
            </a:extLst>
          </p:cNvPr>
          <p:cNvSpPr/>
          <p:nvPr/>
        </p:nvSpPr>
        <p:spPr>
          <a:xfrm>
            <a:off x="640080" y="6052004"/>
            <a:ext cx="10972800" cy="387248"/>
          </a:xfrm>
          <a:prstGeom prst="roundRect">
            <a:avLst/>
          </a:prstGeom>
          <a:solidFill>
            <a:srgbClr val="F8FAFC"/>
          </a:solidFill>
          <a:ln w="12700">
            <a:solidFill>
              <a:srgbClr val="E5E7EB"/>
            </a:solidFill>
            <a:prstDash val="solid"/>
          </a:ln>
        </p:spPr>
        <p:txBody>
          <a:bodyPr/>
          <a:lstStyle/>
          <a:p>
            <a:endParaRPr lang="en-US" sz="2400" b="1" dirty="0"/>
          </a:p>
        </p:txBody>
      </p:sp>
      <p:sp>
        <p:nvSpPr>
          <p:cNvPr id="73" name="Text 71">
            <a:extLst>
              <a:ext uri="{FF2B5EF4-FFF2-40B4-BE49-F238E27FC236}">
                <a16:creationId xmlns:a16="http://schemas.microsoft.com/office/drawing/2014/main" id="{A8C7D110-43D7-3432-9E4A-CFD12B4A8C24}"/>
              </a:ext>
            </a:extLst>
          </p:cNvPr>
          <p:cNvSpPr/>
          <p:nvPr/>
        </p:nvSpPr>
        <p:spPr>
          <a:xfrm>
            <a:off x="822960" y="6125613"/>
            <a:ext cx="10607040" cy="276606"/>
          </a:xfrm>
          <a:prstGeom prst="rect">
            <a:avLst/>
          </a:prstGeom>
          <a:noFill/>
          <a:ln/>
        </p:spPr>
        <p:txBody>
          <a:bodyPr wrap="square" rtlCol="0" anchor="ctr"/>
          <a:lstStyle/>
          <a:p>
            <a:pPr marL="0" indent="0">
              <a:buNone/>
            </a:pPr>
            <a:r>
              <a:rPr lang="en-US" sz="1600" b="1" dirty="0">
                <a:solidFill>
                  <a:srgbClr val="374151"/>
                </a:solidFill>
                <a:latin typeface="Calibri" pitchFamily="34" charset="0"/>
                <a:ea typeface="Calibri" pitchFamily="34" charset="-122"/>
                <a:cs typeface="Calibri" pitchFamily="34" charset="-120"/>
              </a:rPr>
              <a:t>What would you look at next?</a:t>
            </a:r>
            <a:endParaRPr lang="en-US" sz="1600" b="1" dirty="0"/>
          </a:p>
        </p:txBody>
      </p:sp>
      <p:sp>
        <p:nvSpPr>
          <p:cNvPr id="78" name="Text 1">
            <a:extLst>
              <a:ext uri="{FF2B5EF4-FFF2-40B4-BE49-F238E27FC236}">
                <a16:creationId xmlns:a16="http://schemas.microsoft.com/office/drawing/2014/main" id="{49B9D39C-CC4A-0A4F-FB9B-59A5ABA3BD1E}"/>
              </a:ext>
            </a:extLst>
          </p:cNvPr>
          <p:cNvSpPr/>
          <p:nvPr/>
        </p:nvSpPr>
        <p:spPr>
          <a:xfrm>
            <a:off x="502920" y="91440"/>
            <a:ext cx="11185855" cy="310896"/>
          </a:xfrm>
          <a:prstGeom prst="rect">
            <a:avLst/>
          </a:prstGeom>
          <a:noFill/>
          <a:ln/>
        </p:spPr>
        <p:txBody>
          <a:bodyPr wrap="square" rtlCol="0" anchor="ctr"/>
          <a:lstStyle/>
          <a:p>
            <a:r>
              <a:rPr lang="en-US" sz="2800" b="1" dirty="0">
                <a:solidFill>
                  <a:srgbClr val="FFFFFF"/>
                </a:solidFill>
                <a:latin typeface="Calibri" pitchFamily="34" charset="0"/>
                <a:ea typeface="Calibri" pitchFamily="34" charset="-122"/>
                <a:cs typeface="Calibri" pitchFamily="34" charset="-120"/>
              </a:rPr>
              <a:t>Site 1. Walk Through - Diagnostics/Testing &amp; Way Forward</a:t>
            </a:r>
            <a:endParaRPr lang="en-US" sz="2800" dirty="0"/>
          </a:p>
        </p:txBody>
      </p:sp>
    </p:spTree>
    <p:extLst>
      <p:ext uri="{BB962C8B-B14F-4D97-AF65-F5344CB8AC3E}">
        <p14:creationId xmlns:p14="http://schemas.microsoft.com/office/powerpoint/2010/main" val="13747189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4713E-18CA-7F8B-621D-6DD180304AC2}"/>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CF4A9031-D7F9-4937-448C-18559E59AE25}"/>
              </a:ext>
            </a:extLst>
          </p:cNvPr>
          <p:cNvSpPr/>
          <p:nvPr/>
        </p:nvSpPr>
        <p:spPr>
          <a:xfrm>
            <a:off x="0" y="0"/>
            <a:ext cx="12191695" cy="777240"/>
          </a:xfrm>
          <a:prstGeom prst="rect">
            <a:avLst/>
          </a:prstGeom>
          <a:solidFill>
            <a:srgbClr val="FF0000"/>
          </a:solidFill>
          <a:ln w="12700">
            <a:solidFill>
              <a:srgbClr val="1B5E20"/>
            </a:solidFill>
            <a:prstDash val="solid"/>
          </a:ln>
        </p:spPr>
        <p:txBody>
          <a:bodyPr/>
          <a:lstStyle/>
          <a:p>
            <a:endParaRPr lang="en-US" dirty="0"/>
          </a:p>
        </p:txBody>
      </p:sp>
      <p:sp>
        <p:nvSpPr>
          <p:cNvPr id="4" name="Shape 4">
            <a:extLst>
              <a:ext uri="{FF2B5EF4-FFF2-40B4-BE49-F238E27FC236}">
                <a16:creationId xmlns:a16="http://schemas.microsoft.com/office/drawing/2014/main" id="{A2B4138F-A2CF-24DB-3B5F-04D037A0CB08}"/>
              </a:ext>
            </a:extLst>
          </p:cNvPr>
          <p:cNvSpPr/>
          <p:nvPr/>
        </p:nvSpPr>
        <p:spPr>
          <a:xfrm>
            <a:off x="597819" y="1734673"/>
            <a:ext cx="5577840" cy="4105656"/>
          </a:xfrm>
          <a:prstGeom prst="roundRect">
            <a:avLst/>
          </a:prstGeom>
          <a:solidFill>
            <a:srgbClr val="FFF7ED"/>
          </a:solidFill>
          <a:ln w="12700">
            <a:solidFill>
              <a:srgbClr val="FDBA74"/>
            </a:solidFill>
            <a:prstDash val="solid"/>
          </a:ln>
        </p:spPr>
        <p:txBody>
          <a:bodyPr/>
          <a:lstStyle/>
          <a:p>
            <a:endParaRPr lang="en-US"/>
          </a:p>
        </p:txBody>
      </p:sp>
      <p:sp>
        <p:nvSpPr>
          <p:cNvPr id="9" name="Shape 5">
            <a:extLst>
              <a:ext uri="{FF2B5EF4-FFF2-40B4-BE49-F238E27FC236}">
                <a16:creationId xmlns:a16="http://schemas.microsoft.com/office/drawing/2014/main" id="{684DBB3F-38AD-AAAC-5E95-1E66B4889C54}"/>
              </a:ext>
            </a:extLst>
          </p:cNvPr>
          <p:cNvSpPr/>
          <p:nvPr/>
        </p:nvSpPr>
        <p:spPr>
          <a:xfrm>
            <a:off x="1788758" y="1809490"/>
            <a:ext cx="2945301" cy="508734"/>
          </a:xfrm>
          <a:prstGeom prst="roundRect">
            <a:avLst/>
          </a:prstGeom>
          <a:solidFill>
            <a:srgbClr val="FF8F00"/>
          </a:solidFill>
          <a:ln w="12700">
            <a:solidFill>
              <a:srgbClr val="FF8F00"/>
            </a:solidFill>
            <a:prstDash val="solid"/>
          </a:ln>
        </p:spPr>
        <p:txBody>
          <a:bodyPr/>
          <a:lstStyle/>
          <a:p>
            <a:pPr algn="ctr"/>
            <a:endParaRPr lang="en-US" dirty="0"/>
          </a:p>
        </p:txBody>
      </p:sp>
      <p:sp>
        <p:nvSpPr>
          <p:cNvPr id="15" name="Text 6">
            <a:extLst>
              <a:ext uri="{FF2B5EF4-FFF2-40B4-BE49-F238E27FC236}">
                <a16:creationId xmlns:a16="http://schemas.microsoft.com/office/drawing/2014/main" id="{3617F043-F408-F14E-8DA3-4321FA606AAF}"/>
              </a:ext>
            </a:extLst>
          </p:cNvPr>
          <p:cNvSpPr/>
          <p:nvPr/>
        </p:nvSpPr>
        <p:spPr>
          <a:xfrm>
            <a:off x="1946741" y="1954129"/>
            <a:ext cx="2787318" cy="237744"/>
          </a:xfrm>
          <a:prstGeom prst="rect">
            <a:avLst/>
          </a:prstGeom>
          <a:noFill/>
          <a:ln/>
        </p:spPr>
        <p:txBody>
          <a:bodyPr wrap="square" rtlCol="0" anchor="ctr"/>
          <a:lstStyle/>
          <a:p>
            <a:pPr marL="0" indent="0" algn="ctr">
              <a:buNone/>
            </a:pPr>
            <a:r>
              <a:rPr lang="en-US" sz="2400" b="1" dirty="0">
                <a:solidFill>
                  <a:srgbClr val="FFFFFF"/>
                </a:solidFill>
                <a:latin typeface="Calibri" pitchFamily="34" charset="0"/>
                <a:ea typeface="Calibri" pitchFamily="34" charset="-122"/>
                <a:cs typeface="Calibri" pitchFamily="34" charset="-120"/>
              </a:rPr>
              <a:t>SYSTEM IN DISTRESS</a:t>
            </a:r>
            <a:endParaRPr lang="en-US" sz="2400" dirty="0"/>
          </a:p>
        </p:txBody>
      </p:sp>
      <p:sp>
        <p:nvSpPr>
          <p:cNvPr id="17" name="Text 7">
            <a:extLst>
              <a:ext uri="{FF2B5EF4-FFF2-40B4-BE49-F238E27FC236}">
                <a16:creationId xmlns:a16="http://schemas.microsoft.com/office/drawing/2014/main" id="{D731B00B-EC34-0458-971B-4644DA327454}"/>
              </a:ext>
            </a:extLst>
          </p:cNvPr>
          <p:cNvSpPr/>
          <p:nvPr/>
        </p:nvSpPr>
        <p:spPr>
          <a:xfrm>
            <a:off x="868680" y="2515429"/>
            <a:ext cx="5212080" cy="274320"/>
          </a:xfrm>
          <a:prstGeom prst="rect">
            <a:avLst/>
          </a:prstGeom>
          <a:noFill/>
          <a:ln/>
        </p:spPr>
        <p:txBody>
          <a:bodyPr wrap="square" rtlCol="0" anchor="ctr"/>
          <a:lstStyle/>
          <a:p>
            <a:pPr marL="0" indent="0">
              <a:buNone/>
            </a:pPr>
            <a:r>
              <a:rPr lang="en-US" sz="2000" b="1" dirty="0">
                <a:solidFill>
                  <a:srgbClr val="111827"/>
                </a:solidFill>
                <a:latin typeface="Calibri" pitchFamily="34" charset="0"/>
                <a:ea typeface="Calibri" pitchFamily="34" charset="-122"/>
                <a:cs typeface="Calibri" pitchFamily="34" charset="-120"/>
              </a:rPr>
              <a:t>Actions:</a:t>
            </a:r>
            <a:endParaRPr lang="en-US" sz="2000" dirty="0"/>
          </a:p>
        </p:txBody>
      </p:sp>
      <p:sp>
        <p:nvSpPr>
          <p:cNvPr id="18" name="Text 8">
            <a:extLst>
              <a:ext uri="{FF2B5EF4-FFF2-40B4-BE49-F238E27FC236}">
                <a16:creationId xmlns:a16="http://schemas.microsoft.com/office/drawing/2014/main" id="{DEC318B3-94EF-31FD-440C-0B387A8F0247}"/>
              </a:ext>
            </a:extLst>
          </p:cNvPr>
          <p:cNvSpPr/>
          <p:nvPr/>
        </p:nvSpPr>
        <p:spPr>
          <a:xfrm>
            <a:off x="644402" y="2823721"/>
            <a:ext cx="5531257" cy="1963724"/>
          </a:xfrm>
          <a:prstGeom prst="rect">
            <a:avLst/>
          </a:prstGeom>
          <a:noFill/>
          <a:ln/>
        </p:spPr>
        <p:txBody>
          <a:bodyPr wrap="square" rtlCol="0" anchor="t"/>
          <a:lstStyle/>
          <a:p>
            <a:pPr marL="152400" indent="-152400">
              <a:lnSpc>
                <a:spcPct val="115000"/>
              </a:lnSpc>
              <a:buSzPct val="100000"/>
              <a:buChar char="•"/>
            </a:pPr>
            <a:r>
              <a:rPr lang="en-US" dirty="0">
                <a:solidFill>
                  <a:srgbClr val="374151"/>
                </a:solidFill>
                <a:latin typeface="Calibri" pitchFamily="34" charset="0"/>
                <a:ea typeface="Calibri" pitchFamily="34" charset="-122"/>
                <a:cs typeface="Calibri" pitchFamily="34" charset="-120"/>
              </a:rPr>
              <a:t>Reduce water usage</a:t>
            </a:r>
          </a:p>
          <a:p>
            <a:pPr marL="152400" indent="-152400">
              <a:lnSpc>
                <a:spcPct val="115000"/>
              </a:lnSpc>
              <a:buSzPct val="100000"/>
              <a:buChar char="•"/>
            </a:pPr>
            <a:r>
              <a:rPr lang="en-US" dirty="0">
                <a:solidFill>
                  <a:srgbClr val="374151"/>
                </a:solidFill>
                <a:latin typeface="Calibri" pitchFamily="34" charset="0"/>
                <a:ea typeface="Calibri" pitchFamily="34" charset="-122"/>
                <a:cs typeface="Calibri" pitchFamily="34" charset="-120"/>
              </a:rPr>
              <a:t>System Maintenance</a:t>
            </a:r>
          </a:p>
          <a:p>
            <a:pPr marL="609600" lvl="1" indent="-152400">
              <a:lnSpc>
                <a:spcPct val="115000"/>
              </a:lnSpc>
              <a:buSzPct val="100000"/>
              <a:buChar char="•"/>
            </a:pPr>
            <a:r>
              <a:rPr lang="en-US" dirty="0">
                <a:solidFill>
                  <a:srgbClr val="374151"/>
                </a:solidFill>
                <a:latin typeface="Calibri" pitchFamily="34" charset="0"/>
                <a:ea typeface="Calibri" pitchFamily="34" charset="-122"/>
                <a:cs typeface="Calibri" pitchFamily="34" charset="-120"/>
              </a:rPr>
              <a:t>Pump Tank</a:t>
            </a:r>
          </a:p>
          <a:p>
            <a:pPr marL="609600" lvl="1" indent="-152400">
              <a:lnSpc>
                <a:spcPct val="115000"/>
              </a:lnSpc>
              <a:buSzPct val="100000"/>
              <a:buChar char="•"/>
            </a:pPr>
            <a:r>
              <a:rPr lang="en-US" dirty="0">
                <a:solidFill>
                  <a:srgbClr val="374151"/>
                </a:solidFill>
                <a:latin typeface="Calibri" pitchFamily="34" charset="0"/>
                <a:ea typeface="Calibri" pitchFamily="34" charset="-122"/>
                <a:cs typeface="Calibri" pitchFamily="34" charset="-120"/>
              </a:rPr>
              <a:t>Clean Filters</a:t>
            </a:r>
          </a:p>
          <a:p>
            <a:pPr marL="609600" lvl="1" indent="-152400">
              <a:lnSpc>
                <a:spcPct val="115000"/>
              </a:lnSpc>
              <a:buSzPct val="100000"/>
              <a:buChar char="•"/>
            </a:pPr>
            <a:r>
              <a:rPr lang="en-US" dirty="0">
                <a:solidFill>
                  <a:srgbClr val="374151"/>
                </a:solidFill>
                <a:latin typeface="Calibri" pitchFamily="34" charset="0"/>
                <a:ea typeface="Calibri" pitchFamily="34" charset="-122"/>
                <a:cs typeface="Calibri" pitchFamily="34" charset="-120"/>
              </a:rPr>
              <a:t>General System Maintenance</a:t>
            </a:r>
          </a:p>
          <a:p>
            <a:pPr marL="152400" indent="-152400">
              <a:lnSpc>
                <a:spcPct val="115000"/>
              </a:lnSpc>
              <a:buSzPct val="100000"/>
              <a:buChar char="•"/>
            </a:pPr>
            <a:r>
              <a:rPr lang="en-US" dirty="0">
                <a:solidFill>
                  <a:srgbClr val="374151"/>
                </a:solidFill>
                <a:latin typeface="Calibri" pitchFamily="34" charset="0"/>
                <a:ea typeface="Calibri" pitchFamily="34" charset="-122"/>
                <a:cs typeface="Calibri" pitchFamily="34" charset="-120"/>
              </a:rPr>
              <a:t>Verify system is draining</a:t>
            </a:r>
          </a:p>
          <a:p>
            <a:pPr marL="152400" indent="-152400">
              <a:lnSpc>
                <a:spcPct val="115000"/>
              </a:lnSpc>
              <a:buSzPct val="100000"/>
              <a:buChar char="•"/>
            </a:pPr>
            <a:r>
              <a:rPr lang="en-US" dirty="0">
                <a:solidFill>
                  <a:srgbClr val="374151"/>
                </a:solidFill>
                <a:latin typeface="Calibri" pitchFamily="34" charset="0"/>
                <a:ea typeface="Calibri" pitchFamily="34" charset="-122"/>
                <a:cs typeface="Calibri" pitchFamily="34" charset="-120"/>
              </a:rPr>
              <a:t>Check for air flow/water movement</a:t>
            </a:r>
          </a:p>
          <a:p>
            <a:pPr marL="152400" indent="-152400">
              <a:lnSpc>
                <a:spcPct val="115000"/>
              </a:lnSpc>
              <a:buSzPct val="100000"/>
              <a:buChar char="•"/>
            </a:pPr>
            <a:r>
              <a:rPr lang="en-US" dirty="0">
                <a:solidFill>
                  <a:srgbClr val="374151"/>
                </a:solidFill>
                <a:latin typeface="Calibri" pitchFamily="34" charset="0"/>
                <a:ea typeface="Calibri" pitchFamily="34" charset="-122"/>
                <a:cs typeface="Calibri" pitchFamily="34" charset="-120"/>
              </a:rPr>
              <a:t>Document</a:t>
            </a:r>
            <a:endParaRPr lang="en-US" dirty="0"/>
          </a:p>
        </p:txBody>
      </p:sp>
      <p:sp>
        <p:nvSpPr>
          <p:cNvPr id="19" name="Shape 9">
            <a:extLst>
              <a:ext uri="{FF2B5EF4-FFF2-40B4-BE49-F238E27FC236}">
                <a16:creationId xmlns:a16="http://schemas.microsoft.com/office/drawing/2014/main" id="{21EBE798-F062-90F0-5084-58DB8E6ACF11}"/>
              </a:ext>
            </a:extLst>
          </p:cNvPr>
          <p:cNvSpPr/>
          <p:nvPr/>
        </p:nvSpPr>
        <p:spPr>
          <a:xfrm>
            <a:off x="6400800" y="1734673"/>
            <a:ext cx="5166360" cy="4114800"/>
          </a:xfrm>
          <a:prstGeom prst="roundRect">
            <a:avLst/>
          </a:prstGeom>
          <a:solidFill>
            <a:srgbClr val="FEF2F2"/>
          </a:solidFill>
          <a:ln w="12700">
            <a:solidFill>
              <a:srgbClr val="FCA5A5"/>
            </a:solidFill>
            <a:prstDash val="solid"/>
          </a:ln>
        </p:spPr>
        <p:txBody>
          <a:bodyPr/>
          <a:lstStyle/>
          <a:p>
            <a:endParaRPr lang="en-US"/>
          </a:p>
        </p:txBody>
      </p:sp>
      <p:sp>
        <p:nvSpPr>
          <p:cNvPr id="20" name="Shape 10">
            <a:extLst>
              <a:ext uri="{FF2B5EF4-FFF2-40B4-BE49-F238E27FC236}">
                <a16:creationId xmlns:a16="http://schemas.microsoft.com/office/drawing/2014/main" id="{B28E350A-DABE-1B72-FAAD-BCA20FF74C86}"/>
              </a:ext>
            </a:extLst>
          </p:cNvPr>
          <p:cNvSpPr/>
          <p:nvPr/>
        </p:nvSpPr>
        <p:spPr>
          <a:xfrm>
            <a:off x="7601229" y="1809490"/>
            <a:ext cx="2945301" cy="508734"/>
          </a:xfrm>
          <a:prstGeom prst="roundRect">
            <a:avLst/>
          </a:prstGeom>
          <a:solidFill>
            <a:srgbClr val="B71C1C"/>
          </a:solidFill>
          <a:ln w="12700">
            <a:solidFill>
              <a:srgbClr val="B71C1C"/>
            </a:solidFill>
            <a:prstDash val="solid"/>
          </a:ln>
        </p:spPr>
        <p:txBody>
          <a:bodyPr/>
          <a:lstStyle/>
          <a:p>
            <a:endParaRPr lang="en-US"/>
          </a:p>
        </p:txBody>
      </p:sp>
      <p:sp>
        <p:nvSpPr>
          <p:cNvPr id="21" name="Text 11">
            <a:extLst>
              <a:ext uri="{FF2B5EF4-FFF2-40B4-BE49-F238E27FC236}">
                <a16:creationId xmlns:a16="http://schemas.microsoft.com/office/drawing/2014/main" id="{1A456BCE-8568-BE87-4439-D499229EEF43}"/>
              </a:ext>
            </a:extLst>
          </p:cNvPr>
          <p:cNvSpPr/>
          <p:nvPr/>
        </p:nvSpPr>
        <p:spPr>
          <a:xfrm>
            <a:off x="7707462" y="1954129"/>
            <a:ext cx="2839068" cy="237744"/>
          </a:xfrm>
          <a:prstGeom prst="rect">
            <a:avLst/>
          </a:prstGeom>
          <a:noFill/>
          <a:ln/>
        </p:spPr>
        <p:txBody>
          <a:bodyPr wrap="square" rtlCol="0" anchor="ctr"/>
          <a:lstStyle/>
          <a:p>
            <a:pPr marL="0" indent="0" algn="ctr">
              <a:buNone/>
            </a:pPr>
            <a:r>
              <a:rPr lang="en-US" sz="2400" b="1" dirty="0">
                <a:solidFill>
                  <a:srgbClr val="FFFFFF"/>
                </a:solidFill>
                <a:latin typeface="Calibri" pitchFamily="34" charset="0"/>
                <a:ea typeface="Calibri" pitchFamily="34" charset="-122"/>
                <a:cs typeface="Calibri" pitchFamily="34" charset="-120"/>
              </a:rPr>
              <a:t>SYSTEM FAILURE</a:t>
            </a:r>
            <a:endParaRPr lang="en-US" sz="2400" dirty="0"/>
          </a:p>
        </p:txBody>
      </p:sp>
      <p:sp>
        <p:nvSpPr>
          <p:cNvPr id="22" name="Text 12">
            <a:extLst>
              <a:ext uri="{FF2B5EF4-FFF2-40B4-BE49-F238E27FC236}">
                <a16:creationId xmlns:a16="http://schemas.microsoft.com/office/drawing/2014/main" id="{5D0DFBE4-18B4-B04F-8015-4FBD535DDA44}"/>
              </a:ext>
            </a:extLst>
          </p:cNvPr>
          <p:cNvSpPr/>
          <p:nvPr/>
        </p:nvSpPr>
        <p:spPr>
          <a:xfrm>
            <a:off x="6629400" y="2515429"/>
            <a:ext cx="4846320" cy="274320"/>
          </a:xfrm>
          <a:prstGeom prst="rect">
            <a:avLst/>
          </a:prstGeom>
          <a:noFill/>
          <a:ln/>
        </p:spPr>
        <p:txBody>
          <a:bodyPr wrap="square" rtlCol="0" anchor="ctr"/>
          <a:lstStyle/>
          <a:p>
            <a:pPr marL="0" indent="0">
              <a:buNone/>
            </a:pPr>
            <a:r>
              <a:rPr lang="en-US" sz="2000" b="1" dirty="0">
                <a:solidFill>
                  <a:srgbClr val="111827"/>
                </a:solidFill>
                <a:latin typeface="Calibri" pitchFamily="34" charset="0"/>
                <a:ea typeface="Calibri" pitchFamily="34" charset="-122"/>
                <a:cs typeface="Calibri" pitchFamily="34" charset="-120"/>
              </a:rPr>
              <a:t>Actions:</a:t>
            </a:r>
            <a:endParaRPr lang="en-US" sz="2000" dirty="0"/>
          </a:p>
        </p:txBody>
      </p:sp>
      <p:sp>
        <p:nvSpPr>
          <p:cNvPr id="23" name="Text 13">
            <a:extLst>
              <a:ext uri="{FF2B5EF4-FFF2-40B4-BE49-F238E27FC236}">
                <a16:creationId xmlns:a16="http://schemas.microsoft.com/office/drawing/2014/main" id="{EC26C5C3-D80D-F449-2915-F2FFF0276DF4}"/>
              </a:ext>
            </a:extLst>
          </p:cNvPr>
          <p:cNvSpPr/>
          <p:nvPr/>
        </p:nvSpPr>
        <p:spPr>
          <a:xfrm>
            <a:off x="6400800" y="2771967"/>
            <a:ext cx="5166360" cy="2635605"/>
          </a:xfrm>
          <a:prstGeom prst="rect">
            <a:avLst/>
          </a:prstGeom>
          <a:noFill/>
          <a:ln/>
        </p:spPr>
        <p:txBody>
          <a:bodyPr wrap="square" rtlCol="0" anchor="t"/>
          <a:lstStyle/>
          <a:p>
            <a:pPr marL="152400" indent="-152400">
              <a:lnSpc>
                <a:spcPct val="115000"/>
              </a:lnSpc>
              <a:buSzPct val="100000"/>
              <a:buChar char="•"/>
            </a:pPr>
            <a:r>
              <a:rPr lang="en-US" dirty="0">
                <a:solidFill>
                  <a:srgbClr val="374151"/>
                </a:solidFill>
                <a:latin typeface="Calibri" pitchFamily="34" charset="0"/>
                <a:ea typeface="Calibri" pitchFamily="34" charset="-122"/>
                <a:cs typeface="Calibri" pitchFamily="34" charset="-120"/>
              </a:rPr>
              <a:t>Reduce water usage</a:t>
            </a:r>
          </a:p>
          <a:p>
            <a:pPr marL="152400" indent="-152400">
              <a:lnSpc>
                <a:spcPct val="115000"/>
              </a:lnSpc>
              <a:buSzPct val="100000"/>
              <a:buChar char="•"/>
            </a:pPr>
            <a:r>
              <a:rPr lang="en-US" dirty="0">
                <a:solidFill>
                  <a:srgbClr val="374151"/>
                </a:solidFill>
                <a:latin typeface="Calibri" pitchFamily="34" charset="0"/>
                <a:ea typeface="Calibri" pitchFamily="34" charset="-122"/>
                <a:cs typeface="Calibri" pitchFamily="34" charset="-120"/>
              </a:rPr>
              <a:t>Keep people and pets away from surfacing effluent</a:t>
            </a:r>
          </a:p>
          <a:p>
            <a:pPr marL="152400" indent="-152400">
              <a:lnSpc>
                <a:spcPct val="115000"/>
              </a:lnSpc>
              <a:buSzPct val="100000"/>
              <a:buChar char="•"/>
            </a:pPr>
            <a:r>
              <a:rPr lang="en-US" dirty="0">
                <a:solidFill>
                  <a:srgbClr val="374151"/>
                </a:solidFill>
                <a:latin typeface="Calibri" pitchFamily="34" charset="0"/>
                <a:ea typeface="Calibri" pitchFamily="34" charset="-122"/>
                <a:cs typeface="Calibri" pitchFamily="34" charset="-120"/>
              </a:rPr>
              <a:t>Advise on next steps</a:t>
            </a:r>
          </a:p>
          <a:p>
            <a:pPr marL="152400" indent="-152400">
              <a:lnSpc>
                <a:spcPct val="115000"/>
              </a:lnSpc>
              <a:buSzPct val="100000"/>
              <a:buChar char="•"/>
            </a:pPr>
            <a:r>
              <a:rPr lang="en-US" dirty="0">
                <a:solidFill>
                  <a:srgbClr val="374151"/>
                </a:solidFill>
                <a:latin typeface="Calibri" pitchFamily="34" charset="0"/>
                <a:ea typeface="Calibri" pitchFamily="34" charset="-122"/>
                <a:cs typeface="Calibri" pitchFamily="34" charset="-120"/>
              </a:rPr>
              <a:t>Document</a:t>
            </a:r>
          </a:p>
          <a:p>
            <a:pPr marL="152400" indent="-152400">
              <a:lnSpc>
                <a:spcPct val="115000"/>
              </a:lnSpc>
              <a:buSzPct val="100000"/>
              <a:buChar char="•"/>
            </a:pPr>
            <a:endParaRPr lang="en-US" dirty="0">
              <a:solidFill>
                <a:srgbClr val="374151"/>
              </a:solidFill>
              <a:latin typeface="Calibri" pitchFamily="34" charset="0"/>
              <a:ea typeface="Calibri" pitchFamily="34" charset="-122"/>
              <a:cs typeface="Calibri" pitchFamily="34" charset="-120"/>
            </a:endParaRPr>
          </a:p>
          <a:p>
            <a:pPr marL="152400" indent="-152400">
              <a:lnSpc>
                <a:spcPct val="115000"/>
              </a:lnSpc>
              <a:buSzPct val="100000"/>
              <a:buChar char="•"/>
            </a:pPr>
            <a:endParaRPr lang="en-US" b="1" dirty="0">
              <a:solidFill>
                <a:srgbClr val="374151"/>
              </a:solidFill>
              <a:latin typeface="Calibri" pitchFamily="34" charset="0"/>
              <a:ea typeface="Calibri" pitchFamily="34" charset="-122"/>
              <a:cs typeface="Calibri" pitchFamily="34" charset="-120"/>
            </a:endParaRPr>
          </a:p>
          <a:p>
            <a:pPr>
              <a:lnSpc>
                <a:spcPct val="115000"/>
              </a:lnSpc>
              <a:buSzPct val="100000"/>
            </a:pPr>
            <a:endParaRPr lang="en-US" dirty="0"/>
          </a:p>
        </p:txBody>
      </p:sp>
      <p:sp>
        <p:nvSpPr>
          <p:cNvPr id="5" name="Text 1">
            <a:extLst>
              <a:ext uri="{FF2B5EF4-FFF2-40B4-BE49-F238E27FC236}">
                <a16:creationId xmlns:a16="http://schemas.microsoft.com/office/drawing/2014/main" id="{02682867-2E99-C0AC-34E5-360D70AC4DA6}"/>
              </a:ext>
            </a:extLst>
          </p:cNvPr>
          <p:cNvSpPr/>
          <p:nvPr/>
        </p:nvSpPr>
        <p:spPr>
          <a:xfrm>
            <a:off x="502920" y="91440"/>
            <a:ext cx="11185855" cy="310896"/>
          </a:xfrm>
          <a:prstGeom prst="rect">
            <a:avLst/>
          </a:prstGeom>
          <a:noFill/>
          <a:ln/>
        </p:spPr>
        <p:txBody>
          <a:bodyPr wrap="square" rtlCol="0" anchor="ctr"/>
          <a:lstStyle/>
          <a:p>
            <a:r>
              <a:rPr lang="en-US" sz="2800" b="1" dirty="0">
                <a:solidFill>
                  <a:srgbClr val="FFFFFF"/>
                </a:solidFill>
                <a:latin typeface="Calibri" pitchFamily="34" charset="0"/>
                <a:ea typeface="Calibri" pitchFamily="34" charset="-122"/>
                <a:cs typeface="Calibri" pitchFamily="34" charset="-120"/>
              </a:rPr>
              <a:t>Site 1. Walk Through - Diagnostics/Testing &amp; Way Forward</a:t>
            </a:r>
            <a:endParaRPr lang="en-US" sz="2800" dirty="0"/>
          </a:p>
        </p:txBody>
      </p:sp>
      <p:sp>
        <p:nvSpPr>
          <p:cNvPr id="3" name="Shape 5">
            <a:extLst>
              <a:ext uri="{FF2B5EF4-FFF2-40B4-BE49-F238E27FC236}">
                <a16:creationId xmlns:a16="http://schemas.microsoft.com/office/drawing/2014/main" id="{93C3FC6B-B17A-358E-9DCC-B1F2AC7C94C2}"/>
              </a:ext>
            </a:extLst>
          </p:cNvPr>
          <p:cNvSpPr/>
          <p:nvPr/>
        </p:nvSpPr>
        <p:spPr>
          <a:xfrm>
            <a:off x="467798" y="961422"/>
            <a:ext cx="11184778" cy="508734"/>
          </a:xfrm>
          <a:prstGeom prst="roundRect">
            <a:avLst/>
          </a:prstGeom>
          <a:solidFill>
            <a:schemeClr val="accent2">
              <a:lumMod val="75000"/>
            </a:schemeClr>
          </a:solidFill>
          <a:ln w="12700">
            <a:solidFill>
              <a:srgbClr val="FF8F00"/>
            </a:solidFill>
            <a:prstDash val="solid"/>
          </a:ln>
        </p:spPr>
        <p:txBody>
          <a:bodyPr/>
          <a:lstStyle/>
          <a:p>
            <a:pPr algn="ctr"/>
            <a:endParaRPr lang="en-US" dirty="0"/>
          </a:p>
        </p:txBody>
      </p:sp>
      <p:sp>
        <p:nvSpPr>
          <p:cNvPr id="6" name="Text 6">
            <a:extLst>
              <a:ext uri="{FF2B5EF4-FFF2-40B4-BE49-F238E27FC236}">
                <a16:creationId xmlns:a16="http://schemas.microsoft.com/office/drawing/2014/main" id="{871C99D2-AD55-DEBA-0A43-AC5C83972056}"/>
              </a:ext>
            </a:extLst>
          </p:cNvPr>
          <p:cNvSpPr/>
          <p:nvPr/>
        </p:nvSpPr>
        <p:spPr>
          <a:xfrm>
            <a:off x="846762" y="1095303"/>
            <a:ext cx="10584834" cy="237744"/>
          </a:xfrm>
          <a:prstGeom prst="rect">
            <a:avLst/>
          </a:prstGeom>
          <a:noFill/>
          <a:ln/>
        </p:spPr>
        <p:txBody>
          <a:bodyPr wrap="square" rtlCol="0" anchor="ctr"/>
          <a:lstStyle/>
          <a:p>
            <a:pPr marL="0" indent="0" algn="ctr">
              <a:buNone/>
            </a:pPr>
            <a:r>
              <a:rPr lang="en-US" sz="3200" b="1" dirty="0">
                <a:solidFill>
                  <a:srgbClr val="FFFFFF"/>
                </a:solidFill>
                <a:latin typeface="Calibri" pitchFamily="34" charset="0"/>
                <a:ea typeface="Calibri" pitchFamily="34" charset="-122"/>
                <a:cs typeface="Calibri" pitchFamily="34" charset="-120"/>
              </a:rPr>
              <a:t>Educate the Homeowner</a:t>
            </a:r>
            <a:endParaRPr lang="en-US" sz="3200" dirty="0"/>
          </a:p>
        </p:txBody>
      </p:sp>
    </p:spTree>
    <p:extLst>
      <p:ext uri="{BB962C8B-B14F-4D97-AF65-F5344CB8AC3E}">
        <p14:creationId xmlns:p14="http://schemas.microsoft.com/office/powerpoint/2010/main" val="9235431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88E67-85A8-01BC-D8C9-9ED75EDD1878}"/>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D1AD44F2-3755-AEC5-36C2-5A9FA26DEA70}"/>
              </a:ext>
            </a:extLst>
          </p:cNvPr>
          <p:cNvSpPr/>
          <p:nvPr/>
        </p:nvSpPr>
        <p:spPr>
          <a:xfrm>
            <a:off x="0" y="0"/>
            <a:ext cx="12191695" cy="777240"/>
          </a:xfrm>
          <a:prstGeom prst="rect">
            <a:avLst/>
          </a:prstGeom>
          <a:solidFill>
            <a:srgbClr val="FF0000"/>
          </a:solidFill>
          <a:ln w="12700">
            <a:solidFill>
              <a:srgbClr val="1B5E20"/>
            </a:solidFill>
            <a:prstDash val="solid"/>
          </a:ln>
        </p:spPr>
        <p:txBody>
          <a:bodyPr/>
          <a:lstStyle/>
          <a:p>
            <a:endParaRPr lang="en-US"/>
          </a:p>
        </p:txBody>
      </p:sp>
      <p:sp>
        <p:nvSpPr>
          <p:cNvPr id="5" name="Shape 3">
            <a:extLst>
              <a:ext uri="{FF2B5EF4-FFF2-40B4-BE49-F238E27FC236}">
                <a16:creationId xmlns:a16="http://schemas.microsoft.com/office/drawing/2014/main" id="{A5D192B4-FE06-E187-05D7-70D8CB42CAC2}"/>
              </a:ext>
            </a:extLst>
          </p:cNvPr>
          <p:cNvSpPr/>
          <p:nvPr/>
        </p:nvSpPr>
        <p:spPr>
          <a:xfrm>
            <a:off x="914400" y="1234440"/>
            <a:ext cx="10424160" cy="841248"/>
          </a:xfrm>
          <a:prstGeom prst="roundRect">
            <a:avLst/>
          </a:prstGeom>
          <a:solidFill>
            <a:srgbClr val="F8FAFC"/>
          </a:solidFill>
          <a:ln w="12700">
            <a:solidFill>
              <a:srgbClr val="E5E7EB"/>
            </a:solidFill>
            <a:prstDash val="solid"/>
          </a:ln>
        </p:spPr>
        <p:txBody>
          <a:bodyPr/>
          <a:lstStyle/>
          <a:p>
            <a:endParaRPr lang="en-US" sz="2400"/>
          </a:p>
        </p:txBody>
      </p:sp>
      <p:sp>
        <p:nvSpPr>
          <p:cNvPr id="6" name="Shape 4">
            <a:extLst>
              <a:ext uri="{FF2B5EF4-FFF2-40B4-BE49-F238E27FC236}">
                <a16:creationId xmlns:a16="http://schemas.microsoft.com/office/drawing/2014/main" id="{3F6DFFD6-87B4-9B2E-1418-4B2B6DE191B8}"/>
              </a:ext>
            </a:extLst>
          </p:cNvPr>
          <p:cNvSpPr/>
          <p:nvPr/>
        </p:nvSpPr>
        <p:spPr>
          <a:xfrm>
            <a:off x="914400" y="1234440"/>
            <a:ext cx="2468880" cy="841248"/>
          </a:xfrm>
          <a:prstGeom prst="roundRect">
            <a:avLst/>
          </a:prstGeom>
          <a:solidFill>
            <a:srgbClr val="FF8F00"/>
          </a:solidFill>
          <a:ln w="12700">
            <a:solidFill>
              <a:srgbClr val="FF8F00"/>
            </a:solidFill>
            <a:prstDash val="solid"/>
          </a:ln>
        </p:spPr>
        <p:txBody>
          <a:bodyPr/>
          <a:lstStyle/>
          <a:p>
            <a:endParaRPr lang="en-US" sz="2400"/>
          </a:p>
        </p:txBody>
      </p:sp>
      <p:sp>
        <p:nvSpPr>
          <p:cNvPr id="7" name="Text 5">
            <a:extLst>
              <a:ext uri="{FF2B5EF4-FFF2-40B4-BE49-F238E27FC236}">
                <a16:creationId xmlns:a16="http://schemas.microsoft.com/office/drawing/2014/main" id="{F946E017-5D03-0E30-59D2-612C30F48818}"/>
              </a:ext>
            </a:extLst>
          </p:cNvPr>
          <p:cNvSpPr/>
          <p:nvPr/>
        </p:nvSpPr>
        <p:spPr>
          <a:xfrm>
            <a:off x="1078992" y="1472184"/>
            <a:ext cx="2240280" cy="365760"/>
          </a:xfrm>
          <a:prstGeom prst="rect">
            <a:avLst/>
          </a:prstGeom>
          <a:noFill/>
          <a:ln/>
        </p:spPr>
        <p:txBody>
          <a:bodyPr wrap="square" rtlCol="0" anchor="ctr"/>
          <a:lstStyle/>
          <a:p>
            <a:pPr marL="0" indent="0">
              <a:buNone/>
            </a:pPr>
            <a:r>
              <a:rPr lang="en-US" sz="2000" b="1" dirty="0">
                <a:solidFill>
                  <a:srgbClr val="FFFFFF"/>
                </a:solidFill>
                <a:latin typeface="Calibri" pitchFamily="34" charset="0"/>
                <a:ea typeface="Calibri" pitchFamily="34" charset="-122"/>
                <a:cs typeface="Calibri" pitchFamily="34" charset="-120"/>
              </a:rPr>
              <a:t>1) Submit Labs</a:t>
            </a:r>
            <a:endParaRPr lang="en-US" sz="2000" dirty="0"/>
          </a:p>
        </p:txBody>
      </p:sp>
      <p:sp>
        <p:nvSpPr>
          <p:cNvPr id="8" name="Text 6">
            <a:extLst>
              <a:ext uri="{FF2B5EF4-FFF2-40B4-BE49-F238E27FC236}">
                <a16:creationId xmlns:a16="http://schemas.microsoft.com/office/drawing/2014/main" id="{E47B403E-BA13-26CB-D158-EC45493E6B14}"/>
              </a:ext>
            </a:extLst>
          </p:cNvPr>
          <p:cNvSpPr/>
          <p:nvPr/>
        </p:nvSpPr>
        <p:spPr>
          <a:xfrm>
            <a:off x="3566160" y="1490472"/>
            <a:ext cx="7498080" cy="411480"/>
          </a:xfrm>
          <a:prstGeom prst="rect">
            <a:avLst/>
          </a:prstGeom>
          <a:noFill/>
          <a:ln/>
        </p:spPr>
        <p:txBody>
          <a:bodyPr wrap="square" rtlCol="0" anchor="ctr"/>
          <a:lstStyle/>
          <a:p>
            <a:pPr marL="0" indent="0">
              <a:buNone/>
            </a:pPr>
            <a:r>
              <a:rPr lang="en-US" sz="1600" dirty="0">
                <a:solidFill>
                  <a:srgbClr val="374151"/>
                </a:solidFill>
                <a:latin typeface="Calibri" pitchFamily="34" charset="0"/>
                <a:ea typeface="Calibri" pitchFamily="34" charset="-122"/>
                <a:cs typeface="Calibri" pitchFamily="34" charset="-120"/>
              </a:rPr>
              <a:t>What should we test for?</a:t>
            </a:r>
            <a:endParaRPr lang="en-US" sz="1600" dirty="0"/>
          </a:p>
        </p:txBody>
      </p:sp>
      <p:sp>
        <p:nvSpPr>
          <p:cNvPr id="9" name="Shape 7">
            <a:extLst>
              <a:ext uri="{FF2B5EF4-FFF2-40B4-BE49-F238E27FC236}">
                <a16:creationId xmlns:a16="http://schemas.microsoft.com/office/drawing/2014/main" id="{2C60456C-80AB-0553-E0E1-22EC2C419067}"/>
              </a:ext>
            </a:extLst>
          </p:cNvPr>
          <p:cNvSpPr/>
          <p:nvPr/>
        </p:nvSpPr>
        <p:spPr>
          <a:xfrm>
            <a:off x="914400" y="2167128"/>
            <a:ext cx="10424160" cy="841248"/>
          </a:xfrm>
          <a:prstGeom prst="roundRect">
            <a:avLst/>
          </a:prstGeom>
          <a:solidFill>
            <a:srgbClr val="F8FAFC"/>
          </a:solidFill>
          <a:ln w="12700">
            <a:solidFill>
              <a:srgbClr val="E5E7EB"/>
            </a:solidFill>
            <a:prstDash val="solid"/>
          </a:ln>
        </p:spPr>
        <p:txBody>
          <a:bodyPr/>
          <a:lstStyle/>
          <a:p>
            <a:endParaRPr lang="en-US" sz="2400"/>
          </a:p>
        </p:txBody>
      </p:sp>
      <p:sp>
        <p:nvSpPr>
          <p:cNvPr id="10" name="Shape 8">
            <a:extLst>
              <a:ext uri="{FF2B5EF4-FFF2-40B4-BE49-F238E27FC236}">
                <a16:creationId xmlns:a16="http://schemas.microsoft.com/office/drawing/2014/main" id="{2C608AA1-DA78-E1F1-D887-65A15B561693}"/>
              </a:ext>
            </a:extLst>
          </p:cNvPr>
          <p:cNvSpPr/>
          <p:nvPr/>
        </p:nvSpPr>
        <p:spPr>
          <a:xfrm>
            <a:off x="914400" y="2167128"/>
            <a:ext cx="2468880" cy="841248"/>
          </a:xfrm>
          <a:prstGeom prst="roundRect">
            <a:avLst/>
          </a:prstGeom>
          <a:solidFill>
            <a:srgbClr val="0D47A1"/>
          </a:solidFill>
          <a:ln w="12700">
            <a:solidFill>
              <a:srgbClr val="0D47A1"/>
            </a:solidFill>
            <a:prstDash val="solid"/>
          </a:ln>
        </p:spPr>
        <p:txBody>
          <a:bodyPr/>
          <a:lstStyle/>
          <a:p>
            <a:endParaRPr lang="en-US" sz="2400"/>
          </a:p>
        </p:txBody>
      </p:sp>
      <p:sp>
        <p:nvSpPr>
          <p:cNvPr id="11" name="Text 9">
            <a:extLst>
              <a:ext uri="{FF2B5EF4-FFF2-40B4-BE49-F238E27FC236}">
                <a16:creationId xmlns:a16="http://schemas.microsoft.com/office/drawing/2014/main" id="{6FDFCCAB-A91B-7B6A-8EB9-B43FBF34C429}"/>
              </a:ext>
            </a:extLst>
          </p:cNvPr>
          <p:cNvSpPr/>
          <p:nvPr/>
        </p:nvSpPr>
        <p:spPr>
          <a:xfrm>
            <a:off x="1078992" y="2404872"/>
            <a:ext cx="2240280" cy="365760"/>
          </a:xfrm>
          <a:prstGeom prst="rect">
            <a:avLst/>
          </a:prstGeom>
          <a:noFill/>
          <a:ln/>
        </p:spPr>
        <p:txBody>
          <a:bodyPr wrap="square" rtlCol="0" anchor="ctr"/>
          <a:lstStyle/>
          <a:p>
            <a:pPr marL="0" indent="0">
              <a:buNone/>
            </a:pPr>
            <a:r>
              <a:rPr lang="en-US" sz="2000" b="1" dirty="0">
                <a:solidFill>
                  <a:srgbClr val="FFFFFF"/>
                </a:solidFill>
                <a:latin typeface="Calibri" pitchFamily="34" charset="0"/>
                <a:ea typeface="Calibri" pitchFamily="34" charset="-122"/>
                <a:cs typeface="Calibri" pitchFamily="34" charset="-120"/>
              </a:rPr>
              <a:t>2) Confirm Site Observations</a:t>
            </a:r>
            <a:endParaRPr lang="en-US" sz="2000" dirty="0"/>
          </a:p>
        </p:txBody>
      </p:sp>
      <p:sp>
        <p:nvSpPr>
          <p:cNvPr id="12" name="Text 10">
            <a:extLst>
              <a:ext uri="{FF2B5EF4-FFF2-40B4-BE49-F238E27FC236}">
                <a16:creationId xmlns:a16="http://schemas.microsoft.com/office/drawing/2014/main" id="{27FACEB5-E125-2F01-F8D5-6B1B9A1580F8}"/>
              </a:ext>
            </a:extLst>
          </p:cNvPr>
          <p:cNvSpPr/>
          <p:nvPr/>
        </p:nvSpPr>
        <p:spPr>
          <a:xfrm>
            <a:off x="3566160" y="2423160"/>
            <a:ext cx="7498080" cy="411480"/>
          </a:xfrm>
          <a:prstGeom prst="rect">
            <a:avLst/>
          </a:prstGeom>
          <a:noFill/>
          <a:ln/>
        </p:spPr>
        <p:txBody>
          <a:bodyPr wrap="square" rtlCol="0" anchor="ctr"/>
          <a:lstStyle/>
          <a:p>
            <a:pPr marL="0" indent="0">
              <a:buNone/>
            </a:pPr>
            <a:r>
              <a:rPr lang="en-US" sz="1600" dirty="0">
                <a:solidFill>
                  <a:srgbClr val="374151"/>
                </a:solidFill>
                <a:latin typeface="Calibri" pitchFamily="34" charset="0"/>
                <a:ea typeface="Calibri" pitchFamily="34" charset="-122"/>
                <a:cs typeface="Calibri" pitchFamily="34" charset="-120"/>
              </a:rPr>
              <a:t>Review notes, septic plans, as-built, water &amp; </a:t>
            </a:r>
            <a:r>
              <a:rPr lang="en-US" sz="1600" dirty="0" err="1">
                <a:solidFill>
                  <a:srgbClr val="374151"/>
                </a:solidFill>
                <a:latin typeface="Calibri" pitchFamily="34" charset="0"/>
                <a:ea typeface="Calibri" pitchFamily="34" charset="-122"/>
                <a:cs typeface="Calibri" pitchFamily="34" charset="-120"/>
              </a:rPr>
              <a:t>O&amp;M</a:t>
            </a:r>
            <a:r>
              <a:rPr lang="en-US" sz="1600" dirty="0">
                <a:solidFill>
                  <a:srgbClr val="374151"/>
                </a:solidFill>
                <a:latin typeface="Calibri" pitchFamily="34" charset="0"/>
                <a:ea typeface="Calibri" pitchFamily="34" charset="-122"/>
                <a:cs typeface="Calibri" pitchFamily="34" charset="-120"/>
              </a:rPr>
              <a:t> records, pictures, available material</a:t>
            </a:r>
            <a:endParaRPr lang="en-US" sz="1600" dirty="0"/>
          </a:p>
        </p:txBody>
      </p:sp>
      <p:sp>
        <p:nvSpPr>
          <p:cNvPr id="13" name="Shape 11">
            <a:extLst>
              <a:ext uri="{FF2B5EF4-FFF2-40B4-BE49-F238E27FC236}">
                <a16:creationId xmlns:a16="http://schemas.microsoft.com/office/drawing/2014/main" id="{10E67E00-99BF-FD7B-4DC6-0D8FE33D50A9}"/>
              </a:ext>
            </a:extLst>
          </p:cNvPr>
          <p:cNvSpPr/>
          <p:nvPr/>
        </p:nvSpPr>
        <p:spPr>
          <a:xfrm>
            <a:off x="914400" y="3099816"/>
            <a:ext cx="10424160" cy="841248"/>
          </a:xfrm>
          <a:prstGeom prst="roundRect">
            <a:avLst/>
          </a:prstGeom>
          <a:solidFill>
            <a:srgbClr val="F8FAFC"/>
          </a:solidFill>
          <a:ln w="12700">
            <a:solidFill>
              <a:srgbClr val="E5E7EB"/>
            </a:solidFill>
            <a:prstDash val="solid"/>
          </a:ln>
        </p:spPr>
        <p:txBody>
          <a:bodyPr/>
          <a:lstStyle/>
          <a:p>
            <a:endParaRPr lang="en-US" sz="2400"/>
          </a:p>
        </p:txBody>
      </p:sp>
      <p:sp>
        <p:nvSpPr>
          <p:cNvPr id="14" name="Shape 12">
            <a:extLst>
              <a:ext uri="{FF2B5EF4-FFF2-40B4-BE49-F238E27FC236}">
                <a16:creationId xmlns:a16="http://schemas.microsoft.com/office/drawing/2014/main" id="{E24408BF-552A-6751-699A-D129D6D88AF2}"/>
              </a:ext>
            </a:extLst>
          </p:cNvPr>
          <p:cNvSpPr/>
          <p:nvPr/>
        </p:nvSpPr>
        <p:spPr>
          <a:xfrm>
            <a:off x="914400" y="3099816"/>
            <a:ext cx="2468880" cy="841248"/>
          </a:xfrm>
          <a:prstGeom prst="roundRect">
            <a:avLst/>
          </a:prstGeom>
          <a:solidFill>
            <a:srgbClr val="2E7D32"/>
          </a:solidFill>
          <a:ln w="12700">
            <a:solidFill>
              <a:srgbClr val="2E7D32"/>
            </a:solidFill>
            <a:prstDash val="solid"/>
          </a:ln>
        </p:spPr>
        <p:txBody>
          <a:bodyPr/>
          <a:lstStyle/>
          <a:p>
            <a:endParaRPr lang="en-US" sz="2400"/>
          </a:p>
        </p:txBody>
      </p:sp>
      <p:sp>
        <p:nvSpPr>
          <p:cNvPr id="15" name="Text 13">
            <a:extLst>
              <a:ext uri="{FF2B5EF4-FFF2-40B4-BE49-F238E27FC236}">
                <a16:creationId xmlns:a16="http://schemas.microsoft.com/office/drawing/2014/main" id="{51103E0C-C392-09F0-795B-6CA2EB02F258}"/>
              </a:ext>
            </a:extLst>
          </p:cNvPr>
          <p:cNvSpPr/>
          <p:nvPr/>
        </p:nvSpPr>
        <p:spPr>
          <a:xfrm>
            <a:off x="1078992" y="3337560"/>
            <a:ext cx="2240280" cy="365760"/>
          </a:xfrm>
          <a:prstGeom prst="rect">
            <a:avLst/>
          </a:prstGeom>
          <a:noFill/>
          <a:ln/>
        </p:spPr>
        <p:txBody>
          <a:bodyPr wrap="square" rtlCol="0" anchor="ctr"/>
          <a:lstStyle/>
          <a:p>
            <a:pPr marL="0" indent="0">
              <a:buNone/>
            </a:pPr>
            <a:r>
              <a:rPr lang="en-US" sz="2000" b="1" dirty="0">
                <a:solidFill>
                  <a:srgbClr val="FFFFFF"/>
                </a:solidFill>
                <a:latin typeface="Calibri" pitchFamily="34" charset="0"/>
                <a:ea typeface="Calibri" pitchFamily="34" charset="-122"/>
                <a:cs typeface="Calibri" pitchFamily="34" charset="-120"/>
              </a:rPr>
              <a:t>3) Determine short-term plan</a:t>
            </a:r>
            <a:endParaRPr lang="en-US" sz="2000" dirty="0"/>
          </a:p>
        </p:txBody>
      </p:sp>
      <p:sp>
        <p:nvSpPr>
          <p:cNvPr id="16" name="Text 14">
            <a:extLst>
              <a:ext uri="{FF2B5EF4-FFF2-40B4-BE49-F238E27FC236}">
                <a16:creationId xmlns:a16="http://schemas.microsoft.com/office/drawing/2014/main" id="{B88B3939-5733-CA33-FC5D-5B53E1CEEAA7}"/>
              </a:ext>
            </a:extLst>
          </p:cNvPr>
          <p:cNvSpPr/>
          <p:nvPr/>
        </p:nvSpPr>
        <p:spPr>
          <a:xfrm>
            <a:off x="3566160" y="3355848"/>
            <a:ext cx="7498080" cy="411480"/>
          </a:xfrm>
          <a:prstGeom prst="rect">
            <a:avLst/>
          </a:prstGeom>
          <a:noFill/>
          <a:ln/>
        </p:spPr>
        <p:txBody>
          <a:bodyPr wrap="square" rtlCol="0" anchor="ctr"/>
          <a:lstStyle/>
          <a:p>
            <a:pPr marL="0" indent="0">
              <a:buNone/>
            </a:pPr>
            <a:r>
              <a:rPr lang="en-US" sz="1600" dirty="0">
                <a:solidFill>
                  <a:srgbClr val="374151"/>
                </a:solidFill>
                <a:latin typeface="Calibri" pitchFamily="34" charset="0"/>
                <a:ea typeface="Calibri" pitchFamily="34" charset="-122"/>
                <a:cs typeface="Calibri" pitchFamily="34" charset="-120"/>
              </a:rPr>
              <a:t>Repair, pump and haul, etc.</a:t>
            </a:r>
            <a:endParaRPr lang="en-US" sz="1600" dirty="0"/>
          </a:p>
        </p:txBody>
      </p:sp>
      <p:sp>
        <p:nvSpPr>
          <p:cNvPr id="17" name="Shape 15">
            <a:extLst>
              <a:ext uri="{FF2B5EF4-FFF2-40B4-BE49-F238E27FC236}">
                <a16:creationId xmlns:a16="http://schemas.microsoft.com/office/drawing/2014/main" id="{D4FBF5F7-5E47-E8B9-E20E-F80492859727}"/>
              </a:ext>
            </a:extLst>
          </p:cNvPr>
          <p:cNvSpPr/>
          <p:nvPr/>
        </p:nvSpPr>
        <p:spPr>
          <a:xfrm>
            <a:off x="914400" y="4032504"/>
            <a:ext cx="10424160" cy="841248"/>
          </a:xfrm>
          <a:prstGeom prst="roundRect">
            <a:avLst/>
          </a:prstGeom>
          <a:solidFill>
            <a:srgbClr val="F8FAFC"/>
          </a:solidFill>
          <a:ln w="12700">
            <a:solidFill>
              <a:srgbClr val="E5E7EB"/>
            </a:solidFill>
            <a:prstDash val="solid"/>
          </a:ln>
        </p:spPr>
        <p:txBody>
          <a:bodyPr/>
          <a:lstStyle/>
          <a:p>
            <a:endParaRPr lang="en-US" sz="2400"/>
          </a:p>
        </p:txBody>
      </p:sp>
      <p:sp>
        <p:nvSpPr>
          <p:cNvPr id="18" name="Shape 16">
            <a:extLst>
              <a:ext uri="{FF2B5EF4-FFF2-40B4-BE49-F238E27FC236}">
                <a16:creationId xmlns:a16="http://schemas.microsoft.com/office/drawing/2014/main" id="{66A36DD5-9A7E-E18F-082B-F530212CE5E4}"/>
              </a:ext>
            </a:extLst>
          </p:cNvPr>
          <p:cNvSpPr/>
          <p:nvPr/>
        </p:nvSpPr>
        <p:spPr>
          <a:xfrm>
            <a:off x="914400" y="4032504"/>
            <a:ext cx="2468880" cy="841248"/>
          </a:xfrm>
          <a:prstGeom prst="roundRect">
            <a:avLst/>
          </a:prstGeom>
          <a:solidFill>
            <a:srgbClr val="2563EB"/>
          </a:solidFill>
          <a:ln w="12700">
            <a:solidFill>
              <a:srgbClr val="2563EB"/>
            </a:solidFill>
            <a:prstDash val="solid"/>
          </a:ln>
        </p:spPr>
        <p:txBody>
          <a:bodyPr/>
          <a:lstStyle/>
          <a:p>
            <a:endParaRPr lang="en-US" sz="2400"/>
          </a:p>
        </p:txBody>
      </p:sp>
      <p:sp>
        <p:nvSpPr>
          <p:cNvPr id="19" name="Text 17">
            <a:extLst>
              <a:ext uri="{FF2B5EF4-FFF2-40B4-BE49-F238E27FC236}">
                <a16:creationId xmlns:a16="http://schemas.microsoft.com/office/drawing/2014/main" id="{393F77C5-2FA9-D34F-A84A-6A49F037C535}"/>
              </a:ext>
            </a:extLst>
          </p:cNvPr>
          <p:cNvSpPr/>
          <p:nvPr/>
        </p:nvSpPr>
        <p:spPr>
          <a:xfrm>
            <a:off x="1078992" y="4270248"/>
            <a:ext cx="2240280" cy="365760"/>
          </a:xfrm>
          <a:prstGeom prst="rect">
            <a:avLst/>
          </a:prstGeom>
          <a:noFill/>
          <a:ln/>
        </p:spPr>
        <p:txBody>
          <a:bodyPr wrap="square" rtlCol="0" anchor="ctr"/>
          <a:lstStyle/>
          <a:p>
            <a:pPr marL="0" indent="0">
              <a:buNone/>
            </a:pPr>
            <a:r>
              <a:rPr lang="en-US" sz="2000" b="1" dirty="0">
                <a:solidFill>
                  <a:srgbClr val="FFFFFF"/>
                </a:solidFill>
                <a:latin typeface="Calibri" pitchFamily="34" charset="0"/>
                <a:ea typeface="Calibri" pitchFamily="34" charset="-122"/>
                <a:cs typeface="Calibri" pitchFamily="34" charset="-120"/>
              </a:rPr>
              <a:t>4) Determine long-term plan</a:t>
            </a:r>
            <a:endParaRPr lang="en-US" sz="2000" dirty="0"/>
          </a:p>
        </p:txBody>
      </p:sp>
      <p:sp>
        <p:nvSpPr>
          <p:cNvPr id="20" name="Text 18">
            <a:extLst>
              <a:ext uri="{FF2B5EF4-FFF2-40B4-BE49-F238E27FC236}">
                <a16:creationId xmlns:a16="http://schemas.microsoft.com/office/drawing/2014/main" id="{06386881-AF86-6DAE-8CD6-C1D0E970E1ED}"/>
              </a:ext>
            </a:extLst>
          </p:cNvPr>
          <p:cNvSpPr/>
          <p:nvPr/>
        </p:nvSpPr>
        <p:spPr>
          <a:xfrm>
            <a:off x="3566160" y="4288536"/>
            <a:ext cx="7498080" cy="411480"/>
          </a:xfrm>
          <a:prstGeom prst="rect">
            <a:avLst/>
          </a:prstGeom>
          <a:noFill/>
          <a:ln/>
        </p:spPr>
        <p:txBody>
          <a:bodyPr wrap="square" rtlCol="0" anchor="ctr"/>
          <a:lstStyle/>
          <a:p>
            <a:pPr marL="0" indent="0">
              <a:buNone/>
            </a:pPr>
            <a:r>
              <a:rPr lang="en-US" sz="1600" dirty="0">
                <a:solidFill>
                  <a:srgbClr val="374151"/>
                </a:solidFill>
                <a:latin typeface="Calibri" pitchFamily="34" charset="0"/>
                <a:ea typeface="Calibri" pitchFamily="34" charset="-122"/>
                <a:cs typeface="Calibri" pitchFamily="34" charset="-120"/>
              </a:rPr>
              <a:t>Repair components, add system, remove and replace system</a:t>
            </a:r>
            <a:endParaRPr lang="en-US" sz="1600" dirty="0"/>
          </a:p>
        </p:txBody>
      </p:sp>
      <p:sp>
        <p:nvSpPr>
          <p:cNvPr id="21" name="Shape 19">
            <a:extLst>
              <a:ext uri="{FF2B5EF4-FFF2-40B4-BE49-F238E27FC236}">
                <a16:creationId xmlns:a16="http://schemas.microsoft.com/office/drawing/2014/main" id="{BAA1B6AC-BBC1-5927-0E1E-B32172C726D6}"/>
              </a:ext>
            </a:extLst>
          </p:cNvPr>
          <p:cNvSpPr/>
          <p:nvPr/>
        </p:nvSpPr>
        <p:spPr>
          <a:xfrm>
            <a:off x="914400" y="4965192"/>
            <a:ext cx="10424160" cy="841248"/>
          </a:xfrm>
          <a:prstGeom prst="roundRect">
            <a:avLst/>
          </a:prstGeom>
          <a:solidFill>
            <a:srgbClr val="F8FAFC"/>
          </a:solidFill>
          <a:ln w="12700">
            <a:solidFill>
              <a:srgbClr val="E5E7EB"/>
            </a:solidFill>
            <a:prstDash val="solid"/>
          </a:ln>
        </p:spPr>
        <p:txBody>
          <a:bodyPr/>
          <a:lstStyle/>
          <a:p>
            <a:endParaRPr lang="en-US" sz="2400"/>
          </a:p>
        </p:txBody>
      </p:sp>
      <p:sp>
        <p:nvSpPr>
          <p:cNvPr id="22" name="Shape 20">
            <a:extLst>
              <a:ext uri="{FF2B5EF4-FFF2-40B4-BE49-F238E27FC236}">
                <a16:creationId xmlns:a16="http://schemas.microsoft.com/office/drawing/2014/main" id="{3A966159-F891-EA80-F4DF-72BC37BF4243}"/>
              </a:ext>
            </a:extLst>
          </p:cNvPr>
          <p:cNvSpPr/>
          <p:nvPr/>
        </p:nvSpPr>
        <p:spPr>
          <a:xfrm>
            <a:off x="914400" y="4965192"/>
            <a:ext cx="2468880" cy="841248"/>
          </a:xfrm>
          <a:prstGeom prst="roundRect">
            <a:avLst/>
          </a:prstGeom>
          <a:solidFill>
            <a:srgbClr val="B71C1C"/>
          </a:solidFill>
          <a:ln w="12700">
            <a:solidFill>
              <a:srgbClr val="B71C1C"/>
            </a:solidFill>
            <a:prstDash val="solid"/>
          </a:ln>
        </p:spPr>
        <p:txBody>
          <a:bodyPr/>
          <a:lstStyle/>
          <a:p>
            <a:endParaRPr lang="en-US" sz="2400"/>
          </a:p>
        </p:txBody>
      </p:sp>
      <p:sp>
        <p:nvSpPr>
          <p:cNvPr id="23" name="Text 21">
            <a:extLst>
              <a:ext uri="{FF2B5EF4-FFF2-40B4-BE49-F238E27FC236}">
                <a16:creationId xmlns:a16="http://schemas.microsoft.com/office/drawing/2014/main" id="{802C44AE-3334-D687-D7F6-9E02B7666452}"/>
              </a:ext>
            </a:extLst>
          </p:cNvPr>
          <p:cNvSpPr/>
          <p:nvPr/>
        </p:nvSpPr>
        <p:spPr>
          <a:xfrm>
            <a:off x="1078992" y="5202936"/>
            <a:ext cx="2240280" cy="365760"/>
          </a:xfrm>
          <a:prstGeom prst="rect">
            <a:avLst/>
          </a:prstGeom>
          <a:noFill/>
          <a:ln/>
        </p:spPr>
        <p:txBody>
          <a:bodyPr wrap="square" rtlCol="0" anchor="ctr"/>
          <a:lstStyle/>
          <a:p>
            <a:pPr marL="0" indent="0">
              <a:buNone/>
            </a:pPr>
            <a:r>
              <a:rPr lang="en-US" sz="2000" b="1" dirty="0">
                <a:solidFill>
                  <a:srgbClr val="FFFFFF"/>
                </a:solidFill>
                <a:latin typeface="Calibri" pitchFamily="34" charset="0"/>
                <a:ea typeface="Calibri" pitchFamily="34" charset="-122"/>
                <a:cs typeface="Calibri" pitchFamily="34" charset="-120"/>
              </a:rPr>
              <a:t>5) Report</a:t>
            </a:r>
            <a:endParaRPr lang="en-US" sz="2000" dirty="0"/>
          </a:p>
        </p:txBody>
      </p:sp>
      <p:sp>
        <p:nvSpPr>
          <p:cNvPr id="24" name="Text 22">
            <a:extLst>
              <a:ext uri="{FF2B5EF4-FFF2-40B4-BE49-F238E27FC236}">
                <a16:creationId xmlns:a16="http://schemas.microsoft.com/office/drawing/2014/main" id="{81C2D002-68C1-FB49-E9B4-0E4D9468CD72}"/>
              </a:ext>
            </a:extLst>
          </p:cNvPr>
          <p:cNvSpPr/>
          <p:nvPr/>
        </p:nvSpPr>
        <p:spPr>
          <a:xfrm>
            <a:off x="3566160" y="5221224"/>
            <a:ext cx="7498080" cy="411480"/>
          </a:xfrm>
          <a:prstGeom prst="rect">
            <a:avLst/>
          </a:prstGeom>
          <a:noFill/>
          <a:ln/>
        </p:spPr>
        <p:txBody>
          <a:bodyPr wrap="square" rtlCol="0" anchor="ctr"/>
          <a:lstStyle/>
          <a:p>
            <a:pPr marL="0" indent="0">
              <a:buNone/>
            </a:pPr>
            <a:r>
              <a:rPr lang="en-US" sz="1600" dirty="0">
                <a:solidFill>
                  <a:srgbClr val="374151"/>
                </a:solidFill>
                <a:latin typeface="Calibri" pitchFamily="34" charset="0"/>
                <a:ea typeface="Calibri" pitchFamily="34" charset="-122"/>
                <a:cs typeface="Calibri" pitchFamily="34" charset="-120"/>
              </a:rPr>
              <a:t>Finalize your report for all interested parties</a:t>
            </a:r>
            <a:endParaRPr lang="en-US" sz="1600" dirty="0"/>
          </a:p>
        </p:txBody>
      </p:sp>
      <p:sp>
        <p:nvSpPr>
          <p:cNvPr id="4" name="Text 1">
            <a:extLst>
              <a:ext uri="{FF2B5EF4-FFF2-40B4-BE49-F238E27FC236}">
                <a16:creationId xmlns:a16="http://schemas.microsoft.com/office/drawing/2014/main" id="{FB187B64-403A-A466-15BC-6187186A4911}"/>
              </a:ext>
            </a:extLst>
          </p:cNvPr>
          <p:cNvSpPr/>
          <p:nvPr/>
        </p:nvSpPr>
        <p:spPr>
          <a:xfrm>
            <a:off x="502920" y="91440"/>
            <a:ext cx="11185855" cy="310896"/>
          </a:xfrm>
          <a:prstGeom prst="rect">
            <a:avLst/>
          </a:prstGeom>
          <a:noFill/>
          <a:ln/>
        </p:spPr>
        <p:txBody>
          <a:bodyPr wrap="square" rtlCol="0" anchor="ctr"/>
          <a:lstStyle/>
          <a:p>
            <a:pPr marL="0" indent="0">
              <a:buNone/>
            </a:pPr>
            <a:r>
              <a:rPr lang="en-US" sz="2800" b="1" dirty="0">
                <a:solidFill>
                  <a:srgbClr val="FFFFFF"/>
                </a:solidFill>
                <a:latin typeface="Calibri" pitchFamily="34" charset="0"/>
                <a:ea typeface="Calibri" pitchFamily="34" charset="-122"/>
                <a:cs typeface="Calibri" pitchFamily="34" charset="-120"/>
              </a:rPr>
              <a:t>Site 1. Walk Through – Follow up</a:t>
            </a:r>
            <a:endParaRPr lang="en-US" sz="2800" dirty="0"/>
          </a:p>
        </p:txBody>
      </p:sp>
    </p:spTree>
    <p:extLst>
      <p:ext uri="{BB962C8B-B14F-4D97-AF65-F5344CB8AC3E}">
        <p14:creationId xmlns:p14="http://schemas.microsoft.com/office/powerpoint/2010/main" val="40326292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DCC75-610E-9042-1C46-C5B9CD3D31F7}"/>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AD74B0E5-7787-4995-2499-A1BA82E664EA}"/>
              </a:ext>
            </a:extLst>
          </p:cNvPr>
          <p:cNvPicPr>
            <a:picLocks noChangeAspect="1"/>
          </p:cNvPicPr>
          <p:nvPr/>
        </p:nvPicPr>
        <p:blipFill>
          <a:blip r:embed="rId3"/>
          <a:srcRect b="20109"/>
          <a:stretch>
            <a:fillRect/>
          </a:stretch>
        </p:blipFill>
        <p:spPr>
          <a:xfrm>
            <a:off x="502920" y="790693"/>
            <a:ext cx="3019425" cy="5700131"/>
          </a:xfrm>
          <a:prstGeom prst="rect">
            <a:avLst/>
          </a:prstGeom>
        </p:spPr>
      </p:pic>
      <p:sp>
        <p:nvSpPr>
          <p:cNvPr id="2" name="Shape 0">
            <a:extLst>
              <a:ext uri="{FF2B5EF4-FFF2-40B4-BE49-F238E27FC236}">
                <a16:creationId xmlns:a16="http://schemas.microsoft.com/office/drawing/2014/main" id="{B5248315-94E2-3653-01F7-CF889527C94C}"/>
              </a:ext>
            </a:extLst>
          </p:cNvPr>
          <p:cNvSpPr/>
          <p:nvPr/>
        </p:nvSpPr>
        <p:spPr>
          <a:xfrm>
            <a:off x="0" y="0"/>
            <a:ext cx="12191695" cy="777240"/>
          </a:xfrm>
          <a:prstGeom prst="rect">
            <a:avLst/>
          </a:prstGeom>
          <a:solidFill>
            <a:srgbClr val="FF0000"/>
          </a:solidFill>
          <a:ln w="12700">
            <a:solidFill>
              <a:srgbClr val="1B5E20"/>
            </a:solidFill>
            <a:prstDash val="solid"/>
          </a:ln>
        </p:spPr>
        <p:txBody>
          <a:bodyPr/>
          <a:lstStyle/>
          <a:p>
            <a:endParaRPr lang="en-US" dirty="0"/>
          </a:p>
        </p:txBody>
      </p:sp>
      <p:sp>
        <p:nvSpPr>
          <p:cNvPr id="3" name="Text 1">
            <a:extLst>
              <a:ext uri="{FF2B5EF4-FFF2-40B4-BE49-F238E27FC236}">
                <a16:creationId xmlns:a16="http://schemas.microsoft.com/office/drawing/2014/main" id="{221ED684-8E1B-CE33-A53F-8E8CD48D5A77}"/>
              </a:ext>
            </a:extLst>
          </p:cNvPr>
          <p:cNvSpPr/>
          <p:nvPr/>
        </p:nvSpPr>
        <p:spPr>
          <a:xfrm>
            <a:off x="502920" y="91440"/>
            <a:ext cx="11185855" cy="310896"/>
          </a:xfrm>
          <a:prstGeom prst="rect">
            <a:avLst/>
          </a:prstGeom>
          <a:noFill/>
          <a:ln/>
        </p:spPr>
        <p:txBody>
          <a:bodyPr wrap="square" rtlCol="0" anchor="ctr"/>
          <a:lstStyle/>
          <a:p>
            <a:pPr marL="0" indent="0">
              <a:buNone/>
            </a:pPr>
            <a:r>
              <a:rPr lang="en-US" sz="2800" b="1" dirty="0">
                <a:solidFill>
                  <a:srgbClr val="FFFFFF"/>
                </a:solidFill>
                <a:latin typeface="Calibri" pitchFamily="34" charset="0"/>
                <a:ea typeface="Calibri" pitchFamily="34" charset="-122"/>
                <a:cs typeface="Calibri" pitchFamily="34" charset="-120"/>
              </a:rPr>
              <a:t>Site 1. Walk Through - Conclusion</a:t>
            </a:r>
            <a:endParaRPr lang="en-US" sz="2800" dirty="0"/>
          </a:p>
        </p:txBody>
      </p:sp>
      <p:sp>
        <p:nvSpPr>
          <p:cNvPr id="25" name="Rectangle 4">
            <a:extLst>
              <a:ext uri="{FF2B5EF4-FFF2-40B4-BE49-F238E27FC236}">
                <a16:creationId xmlns:a16="http://schemas.microsoft.com/office/drawing/2014/main" id="{38558D68-E150-88E0-F935-B94394DBFB80}"/>
              </a:ext>
            </a:extLst>
          </p:cNvPr>
          <p:cNvSpPr txBox="1">
            <a:spLocks noChangeArrowheads="1"/>
          </p:cNvSpPr>
          <p:nvPr/>
        </p:nvSpPr>
        <p:spPr bwMode="auto">
          <a:xfrm>
            <a:off x="4724400" y="1055879"/>
            <a:ext cx="7345680" cy="5285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457200" lvl="0" indent="-457200">
              <a:spcBef>
                <a:spcPts val="600"/>
              </a:spcBef>
              <a:spcAft>
                <a:spcPts val="600"/>
              </a:spcAft>
              <a:buFont typeface="Arial" panose="020B0604020202020204" pitchFamily="34" charset="0"/>
              <a:buChar char="•"/>
              <a:defRPr/>
            </a:pPr>
            <a:r>
              <a:rPr lang="en-US" altLang="en-US" sz="2400" b="1" dirty="0">
                <a:solidFill>
                  <a:srgbClr val="143247"/>
                </a:solidFill>
                <a:latin typeface="Arial" panose="020B0604020202020204" pitchFamily="34" charset="0"/>
                <a:cs typeface="Arial" panose="020B0604020202020204" pitchFamily="34" charset="0"/>
              </a:rPr>
              <a:t>Educate the Homeowner</a:t>
            </a:r>
          </a:p>
          <a:p>
            <a:pPr marL="1200150" lvl="1" indent="-457200">
              <a:buFont typeface="Arial" panose="020B0604020202020204" pitchFamily="34" charset="0"/>
              <a:buChar char="•"/>
              <a:defRPr/>
            </a:pPr>
            <a:r>
              <a:rPr lang="en-US" altLang="en-US" sz="2400" b="1" dirty="0">
                <a:solidFill>
                  <a:srgbClr val="143247"/>
                </a:solidFill>
                <a:latin typeface="Arial" panose="020B0604020202020204" pitchFamily="34" charset="0"/>
                <a:cs typeface="Arial" panose="020B0604020202020204" pitchFamily="34" charset="0"/>
              </a:rPr>
              <a:t>Immediate to-do:</a:t>
            </a:r>
          </a:p>
          <a:p>
            <a:pPr marL="1600200" lvl="2" indent="-457200">
              <a:buFont typeface="Arial" panose="020B0604020202020204" pitchFamily="34" charset="0"/>
              <a:buChar char="•"/>
              <a:defRPr/>
            </a:pPr>
            <a:r>
              <a:rPr lang="en-US" altLang="en-US" sz="2400" b="1" dirty="0">
                <a:solidFill>
                  <a:srgbClr val="143247"/>
                </a:solidFill>
                <a:latin typeface="Arial" panose="020B0604020202020204" pitchFamily="34" charset="0"/>
                <a:cs typeface="Arial" panose="020B0604020202020204" pitchFamily="34" charset="0"/>
              </a:rPr>
              <a:t>Pump tank</a:t>
            </a:r>
          </a:p>
          <a:p>
            <a:pPr marL="1600200" lvl="2" indent="-457200">
              <a:buFont typeface="Arial" panose="020B0604020202020204" pitchFamily="34" charset="0"/>
              <a:buChar char="•"/>
              <a:defRPr/>
            </a:pPr>
            <a:r>
              <a:rPr lang="en-US" altLang="en-US" sz="2400" b="1" dirty="0">
                <a:solidFill>
                  <a:srgbClr val="143247"/>
                </a:solidFill>
                <a:latin typeface="Arial" panose="020B0604020202020204" pitchFamily="34" charset="0"/>
                <a:cs typeface="Arial" panose="020B0604020202020204" pitchFamily="34" charset="0"/>
              </a:rPr>
              <a:t>Reduce Water use</a:t>
            </a:r>
          </a:p>
          <a:p>
            <a:pPr marL="1600200" lvl="2" indent="-457200">
              <a:buFont typeface="Arial" panose="020B0604020202020204" pitchFamily="34" charset="0"/>
              <a:buChar char="•"/>
              <a:defRPr/>
            </a:pPr>
            <a:r>
              <a:rPr lang="en-US" altLang="en-US" sz="2400" b="1" dirty="0">
                <a:solidFill>
                  <a:srgbClr val="143247"/>
                </a:solidFill>
                <a:latin typeface="Arial" panose="020B0604020202020204" pitchFamily="34" charset="0"/>
                <a:cs typeface="Arial" panose="020B0604020202020204" pitchFamily="34" charset="0"/>
              </a:rPr>
              <a:t>Reduce lawn irrigation</a:t>
            </a:r>
          </a:p>
          <a:p>
            <a:pPr marL="1200150" lvl="1" indent="-457200">
              <a:spcBef>
                <a:spcPts val="600"/>
              </a:spcBef>
              <a:spcAft>
                <a:spcPts val="600"/>
              </a:spcAft>
              <a:buFont typeface="Arial" panose="020B0604020202020204" pitchFamily="34" charset="0"/>
              <a:buChar char="•"/>
              <a:defRPr/>
            </a:pPr>
            <a:endParaRPr lang="en-US" altLang="en-US" sz="800" b="1" dirty="0">
              <a:solidFill>
                <a:srgbClr val="143247"/>
              </a:solidFill>
              <a:latin typeface="Arial" panose="020B0604020202020204" pitchFamily="34" charset="0"/>
              <a:cs typeface="Arial" panose="020B0604020202020204" pitchFamily="34" charset="0"/>
            </a:endParaRPr>
          </a:p>
          <a:p>
            <a:pPr marL="457200" indent="-457200">
              <a:spcBef>
                <a:spcPts val="600"/>
              </a:spcBef>
              <a:spcAft>
                <a:spcPts val="600"/>
              </a:spcAft>
              <a:buFont typeface="Arial" panose="020B0604020202020204" pitchFamily="34" charset="0"/>
              <a:buChar char="•"/>
              <a:defRPr/>
            </a:pPr>
            <a:r>
              <a:rPr lang="en-US" altLang="en-US" sz="2400" b="1" dirty="0">
                <a:solidFill>
                  <a:srgbClr val="143247"/>
                </a:solidFill>
                <a:latin typeface="Arial" panose="020B0604020202020204" pitchFamily="34" charset="0"/>
                <a:cs typeface="Arial" panose="020B0604020202020204" pitchFamily="34" charset="0"/>
              </a:rPr>
              <a:t>Resolution:</a:t>
            </a:r>
          </a:p>
          <a:p>
            <a:pPr marL="1200150" lvl="1" indent="-457200">
              <a:spcBef>
                <a:spcPts val="600"/>
              </a:spcBef>
              <a:spcAft>
                <a:spcPts val="600"/>
              </a:spcAft>
              <a:buFont typeface="Arial" panose="020B0604020202020204" pitchFamily="34" charset="0"/>
              <a:buChar char="•"/>
              <a:defRPr/>
            </a:pPr>
            <a:r>
              <a:rPr lang="en-US" altLang="en-US" sz="2400" b="1" dirty="0">
                <a:solidFill>
                  <a:srgbClr val="143247"/>
                </a:solidFill>
                <a:latin typeface="Arial" panose="020B0604020202020204" pitchFamily="34" charset="0"/>
                <a:cs typeface="Arial" panose="020B0604020202020204" pitchFamily="34" charset="0"/>
              </a:rPr>
              <a:t>New Soils Report</a:t>
            </a:r>
          </a:p>
          <a:p>
            <a:pPr marL="1600200" lvl="2" indent="-457200">
              <a:buFont typeface="Arial" panose="020B0604020202020204" pitchFamily="34" charset="0"/>
              <a:buChar char="•"/>
              <a:defRPr/>
            </a:pPr>
            <a:r>
              <a:rPr lang="en-US" altLang="en-US" sz="2400" b="1" dirty="0">
                <a:solidFill>
                  <a:srgbClr val="143247"/>
                </a:solidFill>
                <a:latin typeface="Arial" panose="020B0604020202020204" pitchFamily="34" charset="0"/>
                <a:cs typeface="Arial" panose="020B0604020202020204" pitchFamily="34" charset="0"/>
              </a:rPr>
              <a:t>Compacted soil &amp; fill</a:t>
            </a:r>
          </a:p>
          <a:p>
            <a:pPr marL="1600200" lvl="2" indent="-457200">
              <a:buFont typeface="Arial" panose="020B0604020202020204" pitchFamily="34" charset="0"/>
              <a:buChar char="•"/>
              <a:defRPr/>
            </a:pPr>
            <a:r>
              <a:rPr lang="en-US" altLang="en-US" sz="2400" b="1" dirty="0">
                <a:solidFill>
                  <a:srgbClr val="143247"/>
                </a:solidFill>
                <a:latin typeface="Arial" panose="020B0604020202020204" pitchFamily="34" charset="0"/>
                <a:cs typeface="Arial" panose="020B0604020202020204" pitchFamily="34" charset="0"/>
              </a:rPr>
              <a:t>New Perc test: &gt;20 MPI</a:t>
            </a:r>
          </a:p>
          <a:p>
            <a:pPr marL="1085850" lvl="1" indent="-342900">
              <a:spcBef>
                <a:spcPts val="600"/>
              </a:spcBef>
              <a:spcAft>
                <a:spcPts val="600"/>
              </a:spcAft>
              <a:buFont typeface="Arial" panose="020B0604020202020204" pitchFamily="34" charset="0"/>
              <a:buChar char="•"/>
              <a:defRPr/>
            </a:pPr>
            <a:r>
              <a:rPr lang="en-US" altLang="en-US" sz="2400" b="1" dirty="0">
                <a:solidFill>
                  <a:srgbClr val="143247"/>
                </a:solidFill>
                <a:latin typeface="Arial" panose="020B0604020202020204" pitchFamily="34" charset="0"/>
                <a:cs typeface="Arial" panose="020B0604020202020204" pitchFamily="34" charset="0"/>
              </a:rPr>
              <a:t>New field sized: near double the original</a:t>
            </a:r>
          </a:p>
          <a:p>
            <a:pPr marL="1085850" lvl="1" indent="-342900">
              <a:spcBef>
                <a:spcPts val="600"/>
              </a:spcBef>
              <a:spcAft>
                <a:spcPts val="600"/>
              </a:spcAft>
              <a:buFont typeface="Arial" panose="020B0604020202020204" pitchFamily="34" charset="0"/>
              <a:buChar char="•"/>
              <a:defRPr/>
            </a:pPr>
            <a:r>
              <a:rPr lang="en-US" altLang="en-US" sz="2400" b="1" dirty="0">
                <a:solidFill>
                  <a:srgbClr val="143247"/>
                </a:solidFill>
                <a:latin typeface="Arial" panose="020B0604020202020204" pitchFamily="34" charset="0"/>
                <a:cs typeface="Arial" panose="020B0604020202020204" pitchFamily="34" charset="0"/>
              </a:rPr>
              <a:t>Original trench retained for overflow </a:t>
            </a:r>
          </a:p>
          <a:p>
            <a:pPr marL="1200150" lvl="1" indent="-457200">
              <a:buFont typeface="Arial" panose="020B0604020202020204" pitchFamily="34" charset="0"/>
              <a:buChar char="•"/>
              <a:defRPr/>
            </a:pPr>
            <a:endParaRPr lang="en-US" altLang="en-US" sz="2800" dirty="0">
              <a:latin typeface="Arial" charset="0"/>
            </a:endParaRPr>
          </a:p>
          <a:p>
            <a:pPr lvl="1"/>
            <a:endParaRPr lang="en-US" altLang="en-US" sz="2000" dirty="0">
              <a:solidFill>
                <a:schemeClr val="tx2"/>
              </a:solidFill>
              <a:latin typeface="Arial" charset="0"/>
            </a:endParaRPr>
          </a:p>
          <a:p>
            <a:endParaRPr lang="en-US" altLang="en-US" sz="2000" dirty="0">
              <a:solidFill>
                <a:schemeClr val="tx2"/>
              </a:solidFill>
              <a:latin typeface="Arial" charset="0"/>
            </a:endParaRPr>
          </a:p>
        </p:txBody>
      </p:sp>
      <p:sp>
        <p:nvSpPr>
          <p:cNvPr id="9" name="Oval 8">
            <a:extLst>
              <a:ext uri="{FF2B5EF4-FFF2-40B4-BE49-F238E27FC236}">
                <a16:creationId xmlns:a16="http://schemas.microsoft.com/office/drawing/2014/main" id="{9CC6470C-6DE3-4BAF-45B7-C519166C05DF}"/>
              </a:ext>
            </a:extLst>
          </p:cNvPr>
          <p:cNvSpPr/>
          <p:nvPr/>
        </p:nvSpPr>
        <p:spPr>
          <a:xfrm>
            <a:off x="875462" y="4346089"/>
            <a:ext cx="775134" cy="172121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noFill/>
            </a:endParaRPr>
          </a:p>
        </p:txBody>
      </p:sp>
    </p:spTree>
    <p:extLst>
      <p:ext uri="{BB962C8B-B14F-4D97-AF65-F5344CB8AC3E}">
        <p14:creationId xmlns:p14="http://schemas.microsoft.com/office/powerpoint/2010/main" val="3899744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80DAE-2102-C6B6-F46E-211E778F50C1}"/>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6E7EAF08-9AA7-CB41-AF35-9972DDC7EBBD}"/>
              </a:ext>
            </a:extLst>
          </p:cNvPr>
          <p:cNvSpPr/>
          <p:nvPr/>
        </p:nvSpPr>
        <p:spPr>
          <a:xfrm>
            <a:off x="0" y="0"/>
            <a:ext cx="12191695" cy="777240"/>
          </a:xfrm>
          <a:prstGeom prst="rect">
            <a:avLst/>
          </a:prstGeom>
          <a:solidFill>
            <a:srgbClr val="FF0000"/>
          </a:solidFill>
          <a:ln w="12700">
            <a:solidFill>
              <a:srgbClr val="1B5E20"/>
            </a:solidFill>
            <a:prstDash val="solid"/>
          </a:ln>
        </p:spPr>
        <p:txBody>
          <a:bodyPr/>
          <a:lstStyle/>
          <a:p>
            <a:endParaRPr lang="en-US"/>
          </a:p>
        </p:txBody>
      </p:sp>
      <p:sp>
        <p:nvSpPr>
          <p:cNvPr id="3" name="Text 1">
            <a:extLst>
              <a:ext uri="{FF2B5EF4-FFF2-40B4-BE49-F238E27FC236}">
                <a16:creationId xmlns:a16="http://schemas.microsoft.com/office/drawing/2014/main" id="{8A92B063-C27E-043E-2FC9-A47DD305419B}"/>
              </a:ext>
            </a:extLst>
          </p:cNvPr>
          <p:cNvSpPr/>
          <p:nvPr/>
        </p:nvSpPr>
        <p:spPr>
          <a:xfrm>
            <a:off x="502920" y="91440"/>
            <a:ext cx="11185855" cy="310896"/>
          </a:xfrm>
          <a:prstGeom prst="rect">
            <a:avLst/>
          </a:prstGeom>
          <a:noFill/>
          <a:ln/>
        </p:spPr>
        <p:txBody>
          <a:bodyPr wrap="square" rtlCol="0" anchor="ctr"/>
          <a:lstStyle/>
          <a:p>
            <a:pPr marL="0" indent="0">
              <a:buNone/>
            </a:pPr>
            <a:r>
              <a:rPr lang="en-US" sz="2800" b="1" dirty="0">
                <a:solidFill>
                  <a:srgbClr val="FFFFFF"/>
                </a:solidFill>
                <a:latin typeface="Calibri" pitchFamily="34" charset="0"/>
                <a:ea typeface="Calibri" pitchFamily="34" charset="-122"/>
                <a:cs typeface="Calibri" pitchFamily="34" charset="-120"/>
              </a:rPr>
              <a:t>Site 2. Walk Through</a:t>
            </a:r>
            <a:endParaRPr lang="en-US" sz="2800" dirty="0"/>
          </a:p>
        </p:txBody>
      </p:sp>
      <p:pic>
        <p:nvPicPr>
          <p:cNvPr id="4" name="Picture 3">
            <a:extLst>
              <a:ext uri="{FF2B5EF4-FFF2-40B4-BE49-F238E27FC236}">
                <a16:creationId xmlns:a16="http://schemas.microsoft.com/office/drawing/2014/main" id="{52799822-F159-2BA0-3116-69058EB1F7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34937" y="1693736"/>
            <a:ext cx="5102857" cy="3827143"/>
          </a:xfrm>
          <a:prstGeom prst="rect">
            <a:avLst/>
          </a:prstGeom>
        </p:spPr>
      </p:pic>
      <p:sp>
        <p:nvSpPr>
          <p:cNvPr id="25" name="Rectangle 4">
            <a:extLst>
              <a:ext uri="{FF2B5EF4-FFF2-40B4-BE49-F238E27FC236}">
                <a16:creationId xmlns:a16="http://schemas.microsoft.com/office/drawing/2014/main" id="{65C1B7A6-DCF5-2218-053C-91750E99B0E8}"/>
              </a:ext>
            </a:extLst>
          </p:cNvPr>
          <p:cNvSpPr txBox="1">
            <a:spLocks noChangeArrowheads="1"/>
          </p:cNvSpPr>
          <p:nvPr/>
        </p:nvSpPr>
        <p:spPr bwMode="auto">
          <a:xfrm>
            <a:off x="4724400" y="1055879"/>
            <a:ext cx="6964375" cy="4715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lvl="0">
              <a:defRPr/>
            </a:pPr>
            <a:r>
              <a:rPr lang="en-US" sz="2400" b="1" dirty="0">
                <a:solidFill>
                  <a:srgbClr val="143247"/>
                </a:solidFill>
                <a:latin typeface="Arial" panose="020B0604020202020204" pitchFamily="34" charset="0"/>
                <a:cs typeface="Arial" panose="020B0604020202020204" pitchFamily="34" charset="0"/>
              </a:rPr>
              <a:t>5-year-old system</a:t>
            </a:r>
          </a:p>
          <a:p>
            <a:pPr lvl="0">
              <a:defRPr/>
            </a:pPr>
            <a:r>
              <a:rPr lang="en-US" sz="2400" b="1" dirty="0">
                <a:solidFill>
                  <a:srgbClr val="143247"/>
                </a:solidFill>
                <a:latin typeface="Arial" panose="020B0604020202020204" pitchFamily="34" charset="0"/>
                <a:cs typeface="Arial" panose="020B0604020202020204" pitchFamily="34" charset="0"/>
              </a:rPr>
              <a:t>4-bedroom home</a:t>
            </a:r>
          </a:p>
          <a:p>
            <a:pPr lvl="0">
              <a:defRPr/>
            </a:pPr>
            <a:r>
              <a:rPr lang="en-US" sz="2400" b="1" dirty="0">
                <a:solidFill>
                  <a:srgbClr val="143247"/>
                </a:solidFill>
                <a:latin typeface="Arial" panose="020B0604020202020204" pitchFamily="34" charset="0"/>
                <a:cs typeface="Arial" panose="020B0604020202020204" pitchFamily="34" charset="0"/>
              </a:rPr>
              <a:t>8-10 </a:t>
            </a:r>
            <a:r>
              <a:rPr lang="en-US" sz="2400" b="1" dirty="0" err="1">
                <a:solidFill>
                  <a:srgbClr val="143247"/>
                </a:solidFill>
                <a:latin typeface="Arial" panose="020B0604020202020204" pitchFamily="34" charset="0"/>
                <a:cs typeface="Arial" panose="020B0604020202020204" pitchFamily="34" charset="0"/>
              </a:rPr>
              <a:t>MPI</a:t>
            </a:r>
            <a:r>
              <a:rPr lang="en-US" sz="2400" b="1" dirty="0">
                <a:solidFill>
                  <a:srgbClr val="143247"/>
                </a:solidFill>
                <a:latin typeface="Arial" panose="020B0604020202020204" pitchFamily="34" charset="0"/>
                <a:cs typeface="Arial" panose="020B0604020202020204" pitchFamily="34" charset="0"/>
              </a:rPr>
              <a:t> perc (2014)</a:t>
            </a:r>
          </a:p>
          <a:p>
            <a:pPr lvl="0">
              <a:defRPr/>
            </a:pPr>
            <a:r>
              <a:rPr lang="en-US" sz="2400" b="1" dirty="0">
                <a:solidFill>
                  <a:srgbClr val="143247"/>
                </a:solidFill>
                <a:latin typeface="Arial" panose="020B0604020202020204" pitchFamily="34" charset="0"/>
                <a:cs typeface="Arial" panose="020B0604020202020204" pitchFamily="34" charset="0"/>
              </a:rPr>
              <a:t>Reported water surfacing and running off</a:t>
            </a:r>
          </a:p>
          <a:p>
            <a:pPr lvl="0">
              <a:lnSpc>
                <a:spcPts val="5328"/>
              </a:lnSpc>
              <a:defRPr/>
            </a:pPr>
            <a:endParaRPr lang="en-US" altLang="en-US" sz="2400" b="1" dirty="0">
              <a:solidFill>
                <a:srgbClr val="143247"/>
              </a:solidFill>
              <a:latin typeface="Arial" panose="020B0604020202020204" pitchFamily="34" charset="0"/>
              <a:cs typeface="Arial" panose="020B0604020202020204" pitchFamily="34" charset="0"/>
            </a:endParaRPr>
          </a:p>
          <a:p>
            <a:pPr lvl="0">
              <a:defRPr/>
            </a:pPr>
            <a:r>
              <a:rPr lang="en-US" altLang="en-US" sz="2400" b="1" dirty="0">
                <a:solidFill>
                  <a:srgbClr val="143247"/>
                </a:solidFill>
                <a:latin typeface="Arial" panose="020B0604020202020204" pitchFamily="34" charset="0"/>
                <a:cs typeface="Arial" panose="020B0604020202020204" pitchFamily="34" charset="0"/>
              </a:rPr>
              <a:t>2 Adults, 2 children</a:t>
            </a:r>
          </a:p>
          <a:p>
            <a:pPr lvl="0">
              <a:defRPr/>
            </a:pPr>
            <a:r>
              <a:rPr lang="en-US" altLang="en-US" sz="2400" b="1" dirty="0">
                <a:solidFill>
                  <a:srgbClr val="143247"/>
                </a:solidFill>
                <a:latin typeface="Arial" panose="020B0604020202020204" pitchFamily="34" charset="0"/>
                <a:cs typeface="Arial" panose="020B0604020202020204" pitchFamily="34" charset="0"/>
              </a:rPr>
              <a:t>New home: original owners </a:t>
            </a:r>
          </a:p>
          <a:p>
            <a:pPr lvl="0">
              <a:defRPr/>
            </a:pPr>
            <a:r>
              <a:rPr lang="en-US" altLang="en-US" sz="2400" b="1" dirty="0">
                <a:solidFill>
                  <a:srgbClr val="143247"/>
                </a:solidFill>
                <a:latin typeface="Arial" panose="020B0604020202020204" pitchFamily="34" charset="0"/>
                <a:cs typeface="Arial" panose="020B0604020202020204" pitchFamily="34" charset="0"/>
              </a:rPr>
              <a:t>History of issues: since occupation</a:t>
            </a:r>
            <a:endParaRPr lang="en-US" altLang="en-US" sz="2800" dirty="0">
              <a:latin typeface="Arial" charset="0"/>
            </a:endParaRPr>
          </a:p>
          <a:p>
            <a:pPr lvl="1"/>
            <a:endParaRPr lang="en-US" altLang="en-US" sz="2000" dirty="0">
              <a:solidFill>
                <a:schemeClr val="tx2"/>
              </a:solidFill>
              <a:latin typeface="Arial" charset="0"/>
            </a:endParaRPr>
          </a:p>
          <a:p>
            <a:endParaRPr lang="en-US" altLang="en-US" sz="2000" dirty="0">
              <a:solidFill>
                <a:schemeClr val="tx2"/>
              </a:solidFill>
              <a:latin typeface="Arial" charset="0"/>
            </a:endParaRPr>
          </a:p>
        </p:txBody>
      </p:sp>
    </p:spTree>
    <p:extLst>
      <p:ext uri="{BB962C8B-B14F-4D97-AF65-F5344CB8AC3E}">
        <p14:creationId xmlns:p14="http://schemas.microsoft.com/office/powerpoint/2010/main" val="20941917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F9D22-0D7B-1861-C208-56FA6A52D175}"/>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718ABC41-B0F1-B40B-208C-AC47539593CB}"/>
              </a:ext>
            </a:extLst>
          </p:cNvPr>
          <p:cNvSpPr/>
          <p:nvPr/>
        </p:nvSpPr>
        <p:spPr>
          <a:xfrm>
            <a:off x="0" y="0"/>
            <a:ext cx="12191695" cy="777240"/>
          </a:xfrm>
          <a:prstGeom prst="rect">
            <a:avLst/>
          </a:prstGeom>
          <a:solidFill>
            <a:srgbClr val="FF0000"/>
          </a:solidFill>
          <a:ln w="12700">
            <a:solidFill>
              <a:srgbClr val="1B5E20"/>
            </a:solidFill>
            <a:prstDash val="solid"/>
          </a:ln>
        </p:spPr>
        <p:txBody>
          <a:bodyPr/>
          <a:lstStyle/>
          <a:p>
            <a:endParaRPr lang="en-US"/>
          </a:p>
        </p:txBody>
      </p:sp>
      <p:sp>
        <p:nvSpPr>
          <p:cNvPr id="3" name="Text 1">
            <a:extLst>
              <a:ext uri="{FF2B5EF4-FFF2-40B4-BE49-F238E27FC236}">
                <a16:creationId xmlns:a16="http://schemas.microsoft.com/office/drawing/2014/main" id="{C946ADD4-266A-BEC7-576D-5716D5AEBF5E}"/>
              </a:ext>
            </a:extLst>
          </p:cNvPr>
          <p:cNvSpPr/>
          <p:nvPr/>
        </p:nvSpPr>
        <p:spPr>
          <a:xfrm>
            <a:off x="502920" y="91440"/>
            <a:ext cx="11185855" cy="310896"/>
          </a:xfrm>
          <a:prstGeom prst="rect">
            <a:avLst/>
          </a:prstGeom>
          <a:noFill/>
          <a:ln/>
        </p:spPr>
        <p:txBody>
          <a:bodyPr wrap="square" rtlCol="0" anchor="ctr"/>
          <a:lstStyle/>
          <a:p>
            <a:pPr marL="0" indent="0">
              <a:buNone/>
            </a:pPr>
            <a:r>
              <a:rPr lang="en-US" sz="2600" b="1" dirty="0">
                <a:solidFill>
                  <a:srgbClr val="FFFFFF"/>
                </a:solidFill>
                <a:latin typeface="Calibri" pitchFamily="34" charset="0"/>
                <a:ea typeface="Calibri" pitchFamily="34" charset="-122"/>
                <a:cs typeface="Calibri" pitchFamily="34" charset="-120"/>
              </a:rPr>
              <a:t>Site 2. Walk Through</a:t>
            </a:r>
            <a:endParaRPr lang="en-US" sz="2600" dirty="0"/>
          </a:p>
        </p:txBody>
      </p:sp>
      <p:pic>
        <p:nvPicPr>
          <p:cNvPr id="4" name="Picture 3">
            <a:extLst>
              <a:ext uri="{FF2B5EF4-FFF2-40B4-BE49-F238E27FC236}">
                <a16:creationId xmlns:a16="http://schemas.microsoft.com/office/drawing/2014/main" id="{63BA17C6-5524-CE3B-6C7D-3767B29B40B0}"/>
              </a:ext>
            </a:extLst>
          </p:cNvPr>
          <p:cNvPicPr>
            <a:picLocks noChangeAspect="1"/>
          </p:cNvPicPr>
          <p:nvPr/>
        </p:nvPicPr>
        <p:blipFill rotWithShape="1">
          <a:blip r:embed="rId3"/>
          <a:srcRect l="2929" t="54939" r="58485" b="19921"/>
          <a:stretch/>
        </p:blipFill>
        <p:spPr>
          <a:xfrm>
            <a:off x="502839" y="1064778"/>
            <a:ext cx="11185936" cy="2049778"/>
          </a:xfrm>
          <a:prstGeom prst="rect">
            <a:avLst/>
          </a:prstGeom>
        </p:spPr>
      </p:pic>
      <p:pic>
        <p:nvPicPr>
          <p:cNvPr id="25" name="Picture 24">
            <a:extLst>
              <a:ext uri="{FF2B5EF4-FFF2-40B4-BE49-F238E27FC236}">
                <a16:creationId xmlns:a16="http://schemas.microsoft.com/office/drawing/2014/main" id="{52C755B0-8780-A38C-DE6B-ED13D62D8E13}"/>
              </a:ext>
            </a:extLst>
          </p:cNvPr>
          <p:cNvPicPr>
            <a:picLocks noChangeAspect="1"/>
          </p:cNvPicPr>
          <p:nvPr/>
        </p:nvPicPr>
        <p:blipFill>
          <a:blip r:embed="rId4"/>
          <a:stretch>
            <a:fillRect/>
          </a:stretch>
        </p:blipFill>
        <p:spPr>
          <a:xfrm>
            <a:off x="1066566" y="3156749"/>
            <a:ext cx="10058481" cy="3013927"/>
          </a:xfrm>
          <a:prstGeom prst="rect">
            <a:avLst/>
          </a:prstGeom>
        </p:spPr>
      </p:pic>
      <p:sp>
        <p:nvSpPr>
          <p:cNvPr id="26" name="Oval 25">
            <a:extLst>
              <a:ext uri="{FF2B5EF4-FFF2-40B4-BE49-F238E27FC236}">
                <a16:creationId xmlns:a16="http://schemas.microsoft.com/office/drawing/2014/main" id="{A89F5A01-7016-DA79-260F-514E5DB6017C}"/>
              </a:ext>
            </a:extLst>
          </p:cNvPr>
          <p:cNvSpPr/>
          <p:nvPr/>
        </p:nvSpPr>
        <p:spPr>
          <a:xfrm>
            <a:off x="1402080" y="1581146"/>
            <a:ext cx="2286000" cy="46921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F320C603-CB24-26B8-B540-FD3BF7F5BFEA}"/>
              </a:ext>
            </a:extLst>
          </p:cNvPr>
          <p:cNvSpPr/>
          <p:nvPr/>
        </p:nvSpPr>
        <p:spPr>
          <a:xfrm>
            <a:off x="3886200" y="1581146"/>
            <a:ext cx="2286000" cy="46921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0D266CFF-0C8F-349D-D871-562C0E0F6EFD}"/>
              </a:ext>
            </a:extLst>
          </p:cNvPr>
          <p:cNvSpPr/>
          <p:nvPr/>
        </p:nvSpPr>
        <p:spPr>
          <a:xfrm>
            <a:off x="1402080" y="2591417"/>
            <a:ext cx="2286000" cy="46921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CA9DADAD-353A-062D-73BC-01A8103975D3}"/>
              </a:ext>
            </a:extLst>
          </p:cNvPr>
          <p:cNvSpPr/>
          <p:nvPr/>
        </p:nvSpPr>
        <p:spPr>
          <a:xfrm>
            <a:off x="4038600" y="2591417"/>
            <a:ext cx="2286000" cy="46921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484BC6F0-3938-E589-A9A6-90E771F311ED}"/>
              </a:ext>
            </a:extLst>
          </p:cNvPr>
          <p:cNvSpPr/>
          <p:nvPr/>
        </p:nvSpPr>
        <p:spPr>
          <a:xfrm rot="5400000">
            <a:off x="4428831" y="4539314"/>
            <a:ext cx="2286000" cy="46921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5620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0" grpId="0" animBg="1"/>
      <p:bldP spid="31" grpId="0" animBg="1"/>
      <p:bldP spid="32" grpId="0" animBg="1"/>
      <p:bldP spid="3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0333F-B0B9-8798-FF42-50C1B9F2E725}"/>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7CFA3592-387B-FD51-0435-147D8BD91CB7}"/>
              </a:ext>
            </a:extLst>
          </p:cNvPr>
          <p:cNvSpPr/>
          <p:nvPr/>
        </p:nvSpPr>
        <p:spPr>
          <a:xfrm>
            <a:off x="0" y="0"/>
            <a:ext cx="12191695" cy="777240"/>
          </a:xfrm>
          <a:prstGeom prst="rect">
            <a:avLst/>
          </a:prstGeom>
          <a:solidFill>
            <a:srgbClr val="FF0000"/>
          </a:solidFill>
          <a:ln w="12700">
            <a:solidFill>
              <a:srgbClr val="1B5E20"/>
            </a:solidFill>
            <a:prstDash val="solid"/>
          </a:ln>
        </p:spPr>
        <p:txBody>
          <a:bodyPr/>
          <a:lstStyle/>
          <a:p>
            <a:endParaRPr lang="en-US"/>
          </a:p>
        </p:txBody>
      </p:sp>
      <p:sp>
        <p:nvSpPr>
          <p:cNvPr id="3" name="Text 1">
            <a:extLst>
              <a:ext uri="{FF2B5EF4-FFF2-40B4-BE49-F238E27FC236}">
                <a16:creationId xmlns:a16="http://schemas.microsoft.com/office/drawing/2014/main" id="{D80A95CC-1FE5-A16A-6850-E4C2480487AA}"/>
              </a:ext>
            </a:extLst>
          </p:cNvPr>
          <p:cNvSpPr/>
          <p:nvPr/>
        </p:nvSpPr>
        <p:spPr>
          <a:xfrm>
            <a:off x="502920" y="91440"/>
            <a:ext cx="11185855" cy="310896"/>
          </a:xfrm>
          <a:prstGeom prst="rect">
            <a:avLst/>
          </a:prstGeom>
          <a:noFill/>
          <a:ln/>
        </p:spPr>
        <p:txBody>
          <a:bodyPr wrap="square" rtlCol="0" anchor="ctr"/>
          <a:lstStyle/>
          <a:p>
            <a:pPr marL="0" indent="0">
              <a:buNone/>
            </a:pPr>
            <a:r>
              <a:rPr lang="en-US" sz="2800" b="1" dirty="0">
                <a:solidFill>
                  <a:srgbClr val="FFFFFF"/>
                </a:solidFill>
                <a:latin typeface="Calibri" pitchFamily="34" charset="0"/>
                <a:ea typeface="Calibri" pitchFamily="34" charset="-122"/>
                <a:cs typeface="Calibri" pitchFamily="34" charset="-120"/>
              </a:rPr>
              <a:t>Site 2. Walk Through</a:t>
            </a:r>
            <a:endParaRPr lang="en-US" sz="2800" dirty="0"/>
          </a:p>
        </p:txBody>
      </p:sp>
      <p:pic>
        <p:nvPicPr>
          <p:cNvPr id="4" name="Picture 3">
            <a:extLst>
              <a:ext uri="{FF2B5EF4-FFF2-40B4-BE49-F238E27FC236}">
                <a16:creationId xmlns:a16="http://schemas.microsoft.com/office/drawing/2014/main" id="{07AA4116-7C91-CC52-18DD-E6E45CF43E23}"/>
              </a:ext>
            </a:extLst>
          </p:cNvPr>
          <p:cNvPicPr>
            <a:picLocks noChangeAspect="1"/>
          </p:cNvPicPr>
          <p:nvPr/>
        </p:nvPicPr>
        <p:blipFill>
          <a:blip r:embed="rId3"/>
          <a:stretch>
            <a:fillRect/>
          </a:stretch>
        </p:blipFill>
        <p:spPr>
          <a:xfrm>
            <a:off x="355389" y="1359914"/>
            <a:ext cx="5512011" cy="4138172"/>
          </a:xfrm>
          <a:prstGeom prst="rect">
            <a:avLst/>
          </a:prstGeom>
        </p:spPr>
      </p:pic>
      <p:sp>
        <p:nvSpPr>
          <p:cNvPr id="25" name="Rectangle 4">
            <a:extLst>
              <a:ext uri="{FF2B5EF4-FFF2-40B4-BE49-F238E27FC236}">
                <a16:creationId xmlns:a16="http://schemas.microsoft.com/office/drawing/2014/main" id="{BC1B0AFA-097E-EC12-456F-4DD00BD5E970}"/>
              </a:ext>
            </a:extLst>
          </p:cNvPr>
          <p:cNvSpPr txBox="1">
            <a:spLocks noChangeArrowheads="1"/>
          </p:cNvSpPr>
          <p:nvPr/>
        </p:nvSpPr>
        <p:spPr bwMode="auto">
          <a:xfrm>
            <a:off x="6096000" y="1055879"/>
            <a:ext cx="5592775" cy="4715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lvl="0">
              <a:lnSpc>
                <a:spcPts val="5328"/>
              </a:lnSpc>
              <a:defRPr/>
            </a:pPr>
            <a:r>
              <a:rPr lang="en-US" sz="2400" b="1" dirty="0">
                <a:solidFill>
                  <a:srgbClr val="143247"/>
                </a:solidFill>
                <a:latin typeface="Arial" panose="020B0604020202020204" pitchFamily="34" charset="0"/>
                <a:cs typeface="Arial" panose="020B0604020202020204" pitchFamily="34" charset="0"/>
              </a:rPr>
              <a:t>Questions raised during the document collection process</a:t>
            </a:r>
          </a:p>
          <a:p>
            <a:pPr marL="457200" lvl="0" indent="-457200">
              <a:lnSpc>
                <a:spcPts val="5328"/>
              </a:lnSpc>
              <a:buFont typeface="Arial" panose="020B0604020202020204" pitchFamily="34" charset="0"/>
              <a:buChar char="•"/>
              <a:defRPr/>
            </a:pPr>
            <a:r>
              <a:rPr lang="en-US" altLang="en-US" sz="2400" b="1" dirty="0">
                <a:solidFill>
                  <a:srgbClr val="143247"/>
                </a:solidFill>
                <a:latin typeface="Arial" panose="020B0604020202020204" pitchFamily="34" charset="0"/>
                <a:cs typeface="Arial" panose="020B0604020202020204" pitchFamily="34" charset="0"/>
              </a:rPr>
              <a:t>Is the curtain drain installed?</a:t>
            </a:r>
          </a:p>
          <a:p>
            <a:pPr marL="457200" lvl="0" indent="-457200">
              <a:lnSpc>
                <a:spcPts val="5328"/>
              </a:lnSpc>
              <a:buFont typeface="Arial" panose="020B0604020202020204" pitchFamily="34" charset="0"/>
              <a:buChar char="•"/>
              <a:defRPr/>
            </a:pPr>
            <a:r>
              <a:rPr lang="en-US" altLang="en-US" sz="2400" b="1" dirty="0">
                <a:solidFill>
                  <a:srgbClr val="143247"/>
                </a:solidFill>
                <a:latin typeface="Arial" panose="020B0604020202020204" pitchFamily="34" charset="0"/>
                <a:cs typeface="Arial" panose="020B0604020202020204" pitchFamily="34" charset="0"/>
              </a:rPr>
              <a:t>What is the depth of the system?</a:t>
            </a:r>
          </a:p>
          <a:p>
            <a:pPr marL="457200" lvl="0" indent="-457200">
              <a:lnSpc>
                <a:spcPts val="5328"/>
              </a:lnSpc>
              <a:buFont typeface="Arial" panose="020B0604020202020204" pitchFamily="34" charset="0"/>
              <a:buChar char="•"/>
              <a:defRPr/>
            </a:pPr>
            <a:r>
              <a:rPr lang="en-US" altLang="en-US" sz="2400" b="1" dirty="0">
                <a:solidFill>
                  <a:srgbClr val="143247"/>
                </a:solidFill>
                <a:latin typeface="Arial" panose="020B0604020202020204" pitchFamily="34" charset="0"/>
                <a:cs typeface="Arial" panose="020B0604020202020204" pitchFamily="34" charset="0"/>
              </a:rPr>
              <a:t>What soils are present?</a:t>
            </a:r>
            <a:endParaRPr lang="en-US" altLang="en-US" sz="2800" dirty="0">
              <a:latin typeface="Arial" charset="0"/>
            </a:endParaRPr>
          </a:p>
          <a:p>
            <a:pPr lvl="1"/>
            <a:endParaRPr lang="en-US" altLang="en-US" sz="2000" dirty="0">
              <a:solidFill>
                <a:schemeClr val="tx2"/>
              </a:solidFill>
              <a:latin typeface="Arial" charset="0"/>
            </a:endParaRPr>
          </a:p>
          <a:p>
            <a:endParaRPr lang="en-US" altLang="en-US" sz="2000" dirty="0">
              <a:solidFill>
                <a:schemeClr val="tx2"/>
              </a:solidFill>
              <a:latin typeface="Arial" charset="0"/>
            </a:endParaRPr>
          </a:p>
        </p:txBody>
      </p:sp>
    </p:spTree>
    <p:extLst>
      <p:ext uri="{BB962C8B-B14F-4D97-AF65-F5344CB8AC3E}">
        <p14:creationId xmlns:p14="http://schemas.microsoft.com/office/powerpoint/2010/main" val="15906304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1572D-F61D-E714-2E3B-65176AB119B4}"/>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D425C451-DC58-A294-C63E-F10337AF0476}"/>
              </a:ext>
            </a:extLst>
          </p:cNvPr>
          <p:cNvSpPr/>
          <p:nvPr/>
        </p:nvSpPr>
        <p:spPr>
          <a:xfrm>
            <a:off x="0" y="0"/>
            <a:ext cx="12191695" cy="777240"/>
          </a:xfrm>
          <a:prstGeom prst="rect">
            <a:avLst/>
          </a:prstGeom>
          <a:solidFill>
            <a:schemeClr val="accent6">
              <a:lumMod val="50000"/>
            </a:schemeClr>
          </a:solidFill>
          <a:ln w="12700">
            <a:solidFill>
              <a:srgbClr val="1B5E20"/>
            </a:solidFill>
            <a:prstDash val="solid"/>
          </a:ln>
        </p:spPr>
        <p:txBody>
          <a:bodyPr/>
          <a:lstStyle/>
          <a:p>
            <a:endParaRPr lang="en-US" dirty="0"/>
          </a:p>
        </p:txBody>
      </p:sp>
      <p:sp>
        <p:nvSpPr>
          <p:cNvPr id="3" name="Text 1">
            <a:extLst>
              <a:ext uri="{FF2B5EF4-FFF2-40B4-BE49-F238E27FC236}">
                <a16:creationId xmlns:a16="http://schemas.microsoft.com/office/drawing/2014/main" id="{126E721B-B582-1EBC-B88F-A0A8489E8472}"/>
              </a:ext>
            </a:extLst>
          </p:cNvPr>
          <p:cNvSpPr/>
          <p:nvPr/>
        </p:nvSpPr>
        <p:spPr>
          <a:xfrm>
            <a:off x="502920" y="91440"/>
            <a:ext cx="11185855" cy="310896"/>
          </a:xfrm>
          <a:prstGeom prst="rect">
            <a:avLst/>
          </a:prstGeom>
          <a:noFill/>
          <a:ln/>
        </p:spPr>
        <p:txBody>
          <a:bodyPr wrap="square" rtlCol="0" anchor="ctr"/>
          <a:lstStyle/>
          <a:p>
            <a:pPr marL="0" indent="0">
              <a:buNone/>
            </a:pPr>
            <a:r>
              <a:rPr lang="en-US" sz="2600" b="1" dirty="0">
                <a:solidFill>
                  <a:srgbClr val="FFFFFF"/>
                </a:solidFill>
                <a:latin typeface="Calibri" pitchFamily="34" charset="0"/>
                <a:ea typeface="Calibri" pitchFamily="34" charset="-122"/>
                <a:cs typeface="Calibri" pitchFamily="34" charset="-120"/>
              </a:rPr>
              <a:t>Distress</a:t>
            </a:r>
            <a:endParaRPr lang="en-US" sz="2600" dirty="0"/>
          </a:p>
        </p:txBody>
      </p:sp>
      <p:sp>
        <p:nvSpPr>
          <p:cNvPr id="5" name="Text 3">
            <a:extLst>
              <a:ext uri="{FF2B5EF4-FFF2-40B4-BE49-F238E27FC236}">
                <a16:creationId xmlns:a16="http://schemas.microsoft.com/office/drawing/2014/main" id="{4740284B-BA50-3564-176D-5505FC4F9639}"/>
              </a:ext>
            </a:extLst>
          </p:cNvPr>
          <p:cNvSpPr/>
          <p:nvPr/>
        </p:nvSpPr>
        <p:spPr>
          <a:xfrm>
            <a:off x="640079" y="1008534"/>
            <a:ext cx="6827521" cy="3639666"/>
          </a:xfrm>
          <a:prstGeom prst="rect">
            <a:avLst/>
          </a:prstGeom>
          <a:noFill/>
          <a:ln/>
        </p:spPr>
        <p:txBody>
          <a:bodyPr wrap="square" rtlCol="0" anchor="t"/>
          <a:lstStyle/>
          <a:p>
            <a:pPr marL="0" indent="0">
              <a:buNone/>
            </a:pPr>
            <a:r>
              <a:rPr lang="en-US" sz="2400" b="1" dirty="0">
                <a:solidFill>
                  <a:srgbClr val="374151"/>
                </a:solidFill>
                <a:latin typeface="Calibri" pitchFamily="34" charset="0"/>
                <a:ea typeface="Calibri" pitchFamily="34" charset="-122"/>
                <a:cs typeface="Calibri" pitchFamily="34" charset="-120"/>
              </a:rPr>
              <a:t>System in Distress:</a:t>
            </a:r>
          </a:p>
          <a:p>
            <a:pPr marL="342900" indent="-342900">
              <a:buFont typeface="Arial" panose="020B0604020202020204" pitchFamily="34" charset="0"/>
              <a:buChar char="•"/>
            </a:pPr>
            <a:endParaRPr lang="en-US" sz="2400" b="1" dirty="0">
              <a:solidFill>
                <a:srgbClr val="374151"/>
              </a:solidFill>
              <a:latin typeface="Calibri" pitchFamily="34" charset="0"/>
              <a:ea typeface="Calibri" pitchFamily="34" charset="-122"/>
              <a:cs typeface="Calibri" pitchFamily="34" charset="-120"/>
            </a:endParaRPr>
          </a:p>
          <a:p>
            <a:pPr marL="342900" indent="-342900">
              <a:spcBef>
                <a:spcPts val="600"/>
              </a:spcBef>
              <a:spcAft>
                <a:spcPts val="600"/>
              </a:spcAft>
              <a:buFont typeface="Arial" panose="020B0604020202020204" pitchFamily="34" charset="0"/>
              <a:buChar char="•"/>
            </a:pPr>
            <a:r>
              <a:rPr lang="en-US" sz="2400" b="1" dirty="0">
                <a:solidFill>
                  <a:srgbClr val="374151"/>
                </a:solidFill>
                <a:latin typeface="Calibri" pitchFamily="34" charset="0"/>
                <a:ea typeface="Calibri" pitchFamily="34" charset="-122"/>
                <a:cs typeface="Calibri" pitchFamily="34" charset="-120"/>
              </a:rPr>
              <a:t>A system exhibiting early-stage malfunctions that, if left unaddressed, will result in a failure but </a:t>
            </a:r>
            <a:r>
              <a:rPr lang="en-US" sz="2400" b="1" u="sng" dirty="0">
                <a:solidFill>
                  <a:srgbClr val="374151"/>
                </a:solidFill>
                <a:latin typeface="Calibri" pitchFamily="34" charset="0"/>
                <a:ea typeface="Calibri" pitchFamily="34" charset="-122"/>
                <a:cs typeface="Calibri" pitchFamily="34" charset="-120"/>
              </a:rPr>
              <a:t>can be repaired</a:t>
            </a:r>
            <a:r>
              <a:rPr lang="en-US" sz="2400" b="1" dirty="0">
                <a:solidFill>
                  <a:srgbClr val="374151"/>
                </a:solidFill>
                <a:latin typeface="Calibri" pitchFamily="34" charset="0"/>
                <a:ea typeface="Calibri" pitchFamily="34" charset="-122"/>
                <a:cs typeface="Calibri" pitchFamily="34" charset="-120"/>
              </a:rPr>
              <a:t>, with the </a:t>
            </a:r>
            <a:r>
              <a:rPr lang="en-US" sz="2400" b="1" u="sng" dirty="0">
                <a:solidFill>
                  <a:srgbClr val="374151"/>
                </a:solidFill>
                <a:latin typeface="Calibri" pitchFamily="34" charset="0"/>
                <a:ea typeface="Calibri" pitchFamily="34" charset="-122"/>
                <a:cs typeface="Calibri" pitchFamily="34" charset="-120"/>
              </a:rPr>
              <a:t>reasonable expectation </a:t>
            </a:r>
            <a:r>
              <a:rPr lang="en-US" sz="2400" b="1" dirty="0">
                <a:solidFill>
                  <a:srgbClr val="374151"/>
                </a:solidFill>
                <a:latin typeface="Calibri" pitchFamily="34" charset="0"/>
                <a:ea typeface="Calibri" pitchFamily="34" charset="-122"/>
                <a:cs typeface="Calibri" pitchFamily="34" charset="-120"/>
              </a:rPr>
              <a:t>of remaining in compliance for an </a:t>
            </a:r>
            <a:r>
              <a:rPr lang="en-US" sz="2400" b="1" u="sng" dirty="0">
                <a:solidFill>
                  <a:srgbClr val="374151"/>
                </a:solidFill>
                <a:latin typeface="Calibri" pitchFamily="34" charset="0"/>
                <a:ea typeface="Calibri" pitchFamily="34" charset="-122"/>
                <a:cs typeface="Calibri" pitchFamily="34" charset="-120"/>
              </a:rPr>
              <a:t>extended period</a:t>
            </a:r>
            <a:r>
              <a:rPr lang="en-US" sz="2400" b="1" dirty="0">
                <a:solidFill>
                  <a:srgbClr val="374151"/>
                </a:solidFill>
                <a:latin typeface="Calibri" pitchFamily="34" charset="0"/>
                <a:ea typeface="Calibri" pitchFamily="34" charset="-122"/>
                <a:cs typeface="Calibri" pitchFamily="34" charset="-120"/>
              </a:rPr>
              <a:t> of time.</a:t>
            </a:r>
          </a:p>
          <a:p>
            <a:pPr marL="342900" indent="-342900">
              <a:spcBef>
                <a:spcPts val="600"/>
              </a:spcBef>
              <a:spcAft>
                <a:spcPts val="600"/>
              </a:spcAft>
              <a:buFont typeface="Arial" panose="020B0604020202020204" pitchFamily="34" charset="0"/>
              <a:buChar char="•"/>
            </a:pPr>
            <a:endParaRPr lang="en-US" sz="2400" b="1" dirty="0">
              <a:solidFill>
                <a:srgbClr val="374151"/>
              </a:solidFill>
              <a:latin typeface="Calibri" pitchFamily="34" charset="0"/>
              <a:ea typeface="Calibri" pitchFamily="34" charset="-122"/>
              <a:cs typeface="Calibri" pitchFamily="34" charset="-120"/>
            </a:endParaRPr>
          </a:p>
          <a:p>
            <a:pPr marL="342900" indent="-342900">
              <a:buFont typeface="Arial" panose="020B0604020202020204" pitchFamily="34" charset="0"/>
              <a:buChar char="•"/>
            </a:pPr>
            <a:r>
              <a:rPr lang="en-US" sz="2400" b="1" dirty="0">
                <a:solidFill>
                  <a:srgbClr val="374151"/>
                </a:solidFill>
                <a:latin typeface="Calibri" pitchFamily="34" charset="0"/>
                <a:ea typeface="Calibri" pitchFamily="34" charset="-122"/>
                <a:cs typeface="Calibri" pitchFamily="34" charset="-120"/>
              </a:rPr>
              <a:t>A non-compliant system that can be repaired.</a:t>
            </a:r>
          </a:p>
          <a:p>
            <a:pPr marL="0" indent="0">
              <a:buNone/>
            </a:pPr>
            <a:endParaRPr lang="en-US" sz="2400" b="1" dirty="0"/>
          </a:p>
        </p:txBody>
      </p:sp>
      <p:pic>
        <p:nvPicPr>
          <p:cNvPr id="6" name="Picture 5">
            <a:extLst>
              <a:ext uri="{FF2B5EF4-FFF2-40B4-BE49-F238E27FC236}">
                <a16:creationId xmlns:a16="http://schemas.microsoft.com/office/drawing/2014/main" id="{1ADD656C-F6AA-6194-CFAC-7DFC9B35D4E3}"/>
              </a:ext>
            </a:extLst>
          </p:cNvPr>
          <p:cNvPicPr>
            <a:picLocks noChangeAspect="1"/>
          </p:cNvPicPr>
          <p:nvPr/>
        </p:nvPicPr>
        <p:blipFill>
          <a:blip r:embed="rId3"/>
          <a:stretch>
            <a:fillRect/>
          </a:stretch>
        </p:blipFill>
        <p:spPr>
          <a:xfrm>
            <a:off x="8496300" y="1164970"/>
            <a:ext cx="3192475" cy="4788713"/>
          </a:xfrm>
          <a:prstGeom prst="rect">
            <a:avLst/>
          </a:prstGeom>
        </p:spPr>
      </p:pic>
      <p:sp>
        <p:nvSpPr>
          <p:cNvPr id="7" name="Shape 14">
            <a:extLst>
              <a:ext uri="{FF2B5EF4-FFF2-40B4-BE49-F238E27FC236}">
                <a16:creationId xmlns:a16="http://schemas.microsoft.com/office/drawing/2014/main" id="{F91B1AB0-441F-B42D-657E-1B54C8DEE31D}"/>
              </a:ext>
            </a:extLst>
          </p:cNvPr>
          <p:cNvSpPr/>
          <p:nvPr/>
        </p:nvSpPr>
        <p:spPr>
          <a:xfrm>
            <a:off x="640080" y="6254224"/>
            <a:ext cx="10972800" cy="502920"/>
          </a:xfrm>
          <a:prstGeom prst="roundRect">
            <a:avLst/>
          </a:prstGeom>
          <a:solidFill>
            <a:srgbClr val="F3F4F6"/>
          </a:solidFill>
          <a:ln w="12700">
            <a:solidFill>
              <a:srgbClr val="E5E7EB"/>
            </a:solidFill>
            <a:prstDash val="solid"/>
          </a:ln>
        </p:spPr>
        <p:txBody>
          <a:bodyPr/>
          <a:lstStyle/>
          <a:p>
            <a:endParaRPr lang="en-US" dirty="0"/>
          </a:p>
        </p:txBody>
      </p:sp>
      <p:sp>
        <p:nvSpPr>
          <p:cNvPr id="8" name="Text 15">
            <a:extLst>
              <a:ext uri="{FF2B5EF4-FFF2-40B4-BE49-F238E27FC236}">
                <a16:creationId xmlns:a16="http://schemas.microsoft.com/office/drawing/2014/main" id="{680DE399-E947-E053-C28D-1350DFA3D974}"/>
              </a:ext>
            </a:extLst>
          </p:cNvPr>
          <p:cNvSpPr/>
          <p:nvPr/>
        </p:nvSpPr>
        <p:spPr>
          <a:xfrm>
            <a:off x="822960" y="6304246"/>
            <a:ext cx="10607040" cy="411480"/>
          </a:xfrm>
          <a:prstGeom prst="rect">
            <a:avLst/>
          </a:prstGeom>
          <a:noFill/>
          <a:ln/>
        </p:spPr>
        <p:txBody>
          <a:bodyPr wrap="square" rtlCol="0" anchor="ctr"/>
          <a:lstStyle/>
          <a:p>
            <a:pPr marL="0" indent="0">
              <a:buNone/>
            </a:pPr>
            <a:r>
              <a:rPr lang="en-US" sz="2000" dirty="0"/>
              <a:t>Should a distressed system be repaired or just replaced?</a:t>
            </a:r>
          </a:p>
        </p:txBody>
      </p:sp>
    </p:spTree>
    <p:extLst>
      <p:ext uri="{BB962C8B-B14F-4D97-AF65-F5344CB8AC3E}">
        <p14:creationId xmlns:p14="http://schemas.microsoft.com/office/powerpoint/2010/main" val="33276551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35630-619C-8861-FBA6-E2187508AF11}"/>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09003CE6-8EBA-FC72-53BA-7EA983FF7ED7}"/>
              </a:ext>
            </a:extLst>
          </p:cNvPr>
          <p:cNvSpPr/>
          <p:nvPr/>
        </p:nvSpPr>
        <p:spPr>
          <a:xfrm>
            <a:off x="0" y="0"/>
            <a:ext cx="12191695" cy="777240"/>
          </a:xfrm>
          <a:prstGeom prst="rect">
            <a:avLst/>
          </a:prstGeom>
          <a:solidFill>
            <a:srgbClr val="FF0000"/>
          </a:solidFill>
          <a:ln w="12700">
            <a:solidFill>
              <a:srgbClr val="1B5E20"/>
            </a:solidFill>
            <a:prstDash val="solid"/>
          </a:ln>
        </p:spPr>
        <p:txBody>
          <a:bodyPr/>
          <a:lstStyle/>
          <a:p>
            <a:endParaRPr lang="en-US"/>
          </a:p>
        </p:txBody>
      </p:sp>
      <p:sp>
        <p:nvSpPr>
          <p:cNvPr id="3" name="Text 1">
            <a:extLst>
              <a:ext uri="{FF2B5EF4-FFF2-40B4-BE49-F238E27FC236}">
                <a16:creationId xmlns:a16="http://schemas.microsoft.com/office/drawing/2014/main" id="{1BE5A90E-1CDA-0AD9-E2EB-5AF736A8AFE2}"/>
              </a:ext>
            </a:extLst>
          </p:cNvPr>
          <p:cNvSpPr/>
          <p:nvPr/>
        </p:nvSpPr>
        <p:spPr>
          <a:xfrm>
            <a:off x="502920" y="91440"/>
            <a:ext cx="11185855" cy="310896"/>
          </a:xfrm>
          <a:prstGeom prst="rect">
            <a:avLst/>
          </a:prstGeom>
          <a:noFill/>
          <a:ln/>
        </p:spPr>
        <p:txBody>
          <a:bodyPr wrap="square" rtlCol="0" anchor="ctr"/>
          <a:lstStyle/>
          <a:p>
            <a:pPr marL="0" indent="0">
              <a:buNone/>
            </a:pPr>
            <a:r>
              <a:rPr lang="en-US" sz="2800" b="1" dirty="0">
                <a:solidFill>
                  <a:srgbClr val="FFFFFF"/>
                </a:solidFill>
                <a:latin typeface="Calibri" pitchFamily="34" charset="0"/>
                <a:ea typeface="Calibri" pitchFamily="34" charset="-122"/>
                <a:cs typeface="Calibri" pitchFamily="34" charset="-120"/>
              </a:rPr>
              <a:t>Site 2. Walk Through</a:t>
            </a:r>
            <a:endParaRPr lang="en-US" sz="2800" dirty="0"/>
          </a:p>
        </p:txBody>
      </p:sp>
      <p:pic>
        <p:nvPicPr>
          <p:cNvPr id="4" name="Picture 3">
            <a:extLst>
              <a:ext uri="{FF2B5EF4-FFF2-40B4-BE49-F238E27FC236}">
                <a16:creationId xmlns:a16="http://schemas.microsoft.com/office/drawing/2014/main" id="{3EBCD296-E564-E6E7-B4A8-20A4058A1905}"/>
              </a:ext>
            </a:extLst>
          </p:cNvPr>
          <p:cNvPicPr>
            <a:picLocks noChangeAspect="1"/>
          </p:cNvPicPr>
          <p:nvPr/>
        </p:nvPicPr>
        <p:blipFill>
          <a:blip r:embed="rId3"/>
          <a:stretch>
            <a:fillRect/>
          </a:stretch>
        </p:blipFill>
        <p:spPr>
          <a:xfrm>
            <a:off x="812433" y="1249683"/>
            <a:ext cx="3743385" cy="4846317"/>
          </a:xfrm>
          <a:prstGeom prst="rect">
            <a:avLst/>
          </a:prstGeom>
        </p:spPr>
      </p:pic>
      <p:sp>
        <p:nvSpPr>
          <p:cNvPr id="5" name="TextBox 4">
            <a:extLst>
              <a:ext uri="{FF2B5EF4-FFF2-40B4-BE49-F238E27FC236}">
                <a16:creationId xmlns:a16="http://schemas.microsoft.com/office/drawing/2014/main" id="{588C4DD7-0BEF-EF70-DA9A-807FA5471D0B}"/>
              </a:ext>
            </a:extLst>
          </p:cNvPr>
          <p:cNvSpPr txBox="1"/>
          <p:nvPr/>
        </p:nvSpPr>
        <p:spPr>
          <a:xfrm>
            <a:off x="4861561" y="2196839"/>
            <a:ext cx="6233160" cy="3345211"/>
          </a:xfrm>
          <a:prstGeom prst="rect">
            <a:avLst/>
          </a:prstGeom>
        </p:spPr>
        <p:txBody>
          <a:bodyPr wrap="square" lIns="0" tIns="0" rIns="0" bIns="0" rtlCol="0" anchor="t">
            <a:spAutoFit/>
          </a:bodyPr>
          <a:lstStyle/>
          <a:p>
            <a:pPr marL="0" marR="0" lvl="0" indent="0" algn="l" defTabSz="914400" rtl="0" eaLnBrk="1" fontAlgn="auto" latinLnBrk="0" hangingPunct="1">
              <a:lnSpc>
                <a:spcPts val="5328"/>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43247"/>
                </a:solidFill>
                <a:effectLst/>
                <a:uLnTx/>
                <a:uFillTx/>
                <a:latin typeface="Arial" panose="020B0604020202020204" pitchFamily="34" charset="0"/>
                <a:ea typeface="+mn-ea"/>
                <a:cs typeface="Arial" panose="020B0604020202020204" pitchFamily="34" charset="0"/>
              </a:rPr>
              <a:t>Effluent filter present</a:t>
            </a:r>
          </a:p>
          <a:p>
            <a:pPr marL="0" marR="0" lvl="0" indent="0" algn="l" defTabSz="914400" rtl="0" eaLnBrk="1" fontAlgn="auto" latinLnBrk="0" hangingPunct="1">
              <a:lnSpc>
                <a:spcPts val="5328"/>
              </a:lnSpc>
              <a:spcBef>
                <a:spcPts val="0"/>
              </a:spcBef>
              <a:spcAft>
                <a:spcPts val="0"/>
              </a:spcAft>
              <a:buClrTx/>
              <a:buSzTx/>
              <a:buFontTx/>
              <a:buNone/>
              <a:tabLst/>
              <a:defRPr/>
            </a:pPr>
            <a:endParaRPr lang="en-US" sz="4000" b="1" dirty="0">
              <a:solidFill>
                <a:srgbClr val="143247"/>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ts val="5328"/>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43247"/>
                </a:solidFill>
                <a:effectLst/>
                <a:uLnTx/>
                <a:uFillTx/>
                <a:latin typeface="Arial" panose="020B0604020202020204" pitchFamily="34" charset="0"/>
                <a:ea typeface="+mn-ea"/>
                <a:cs typeface="Arial" panose="020B0604020202020204" pitchFamily="34" charset="0"/>
              </a:rPr>
              <a:t>1,250-gallon single compartment septic tank</a:t>
            </a:r>
          </a:p>
          <a:p>
            <a:pPr marL="0" marR="0" lvl="0" indent="0" algn="l" defTabSz="914400" rtl="0" eaLnBrk="1" fontAlgn="auto" latinLnBrk="0" hangingPunct="1">
              <a:lnSpc>
                <a:spcPts val="5328"/>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143247"/>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607670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F06F3-3D09-78F4-CF83-3E9EC37206F1}"/>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AA07BC30-CC4A-A69B-518E-605AB545E277}"/>
              </a:ext>
            </a:extLst>
          </p:cNvPr>
          <p:cNvSpPr/>
          <p:nvPr/>
        </p:nvSpPr>
        <p:spPr>
          <a:xfrm>
            <a:off x="0" y="0"/>
            <a:ext cx="12191695" cy="777240"/>
          </a:xfrm>
          <a:prstGeom prst="rect">
            <a:avLst/>
          </a:prstGeom>
          <a:solidFill>
            <a:srgbClr val="FF0000"/>
          </a:solidFill>
          <a:ln w="12700">
            <a:solidFill>
              <a:srgbClr val="1B5E20"/>
            </a:solidFill>
            <a:prstDash val="solid"/>
          </a:ln>
        </p:spPr>
        <p:txBody>
          <a:bodyPr/>
          <a:lstStyle/>
          <a:p>
            <a:endParaRPr lang="en-US"/>
          </a:p>
        </p:txBody>
      </p:sp>
      <p:sp>
        <p:nvSpPr>
          <p:cNvPr id="3" name="Text 1">
            <a:extLst>
              <a:ext uri="{FF2B5EF4-FFF2-40B4-BE49-F238E27FC236}">
                <a16:creationId xmlns:a16="http://schemas.microsoft.com/office/drawing/2014/main" id="{3B8259DF-7B6B-2CC6-50B3-42C46E2DF4C3}"/>
              </a:ext>
            </a:extLst>
          </p:cNvPr>
          <p:cNvSpPr/>
          <p:nvPr/>
        </p:nvSpPr>
        <p:spPr>
          <a:xfrm>
            <a:off x="502920" y="91440"/>
            <a:ext cx="11185855" cy="310896"/>
          </a:xfrm>
          <a:prstGeom prst="rect">
            <a:avLst/>
          </a:prstGeom>
          <a:noFill/>
          <a:ln/>
        </p:spPr>
        <p:txBody>
          <a:bodyPr wrap="square" rtlCol="0" anchor="ctr"/>
          <a:lstStyle/>
          <a:p>
            <a:pPr marL="0" indent="0">
              <a:buNone/>
            </a:pPr>
            <a:r>
              <a:rPr lang="en-US" sz="2600" b="1" dirty="0">
                <a:solidFill>
                  <a:srgbClr val="FFFFFF"/>
                </a:solidFill>
                <a:latin typeface="Calibri" pitchFamily="34" charset="0"/>
                <a:ea typeface="Calibri" pitchFamily="34" charset="-122"/>
                <a:cs typeface="Calibri" pitchFamily="34" charset="-120"/>
              </a:rPr>
              <a:t>Site 2. Walk Through</a:t>
            </a:r>
            <a:endParaRPr lang="en-US" sz="2600" dirty="0"/>
          </a:p>
        </p:txBody>
      </p:sp>
      <p:sp>
        <p:nvSpPr>
          <p:cNvPr id="4" name="TextBox 4">
            <a:extLst>
              <a:ext uri="{FF2B5EF4-FFF2-40B4-BE49-F238E27FC236}">
                <a16:creationId xmlns:a16="http://schemas.microsoft.com/office/drawing/2014/main" id="{CDB5692D-21C7-7BAF-A390-1B216A8716A9}"/>
              </a:ext>
            </a:extLst>
          </p:cNvPr>
          <p:cNvSpPr txBox="1"/>
          <p:nvPr/>
        </p:nvSpPr>
        <p:spPr>
          <a:xfrm>
            <a:off x="670560" y="777240"/>
            <a:ext cx="10606735" cy="5384231"/>
          </a:xfrm>
          <a:prstGeom prst="rect">
            <a:avLst/>
          </a:prstGeom>
        </p:spPr>
        <p:txBody>
          <a:bodyPr wrap="square" lIns="0" tIns="0" rIns="0" bIns="0" rtlCol="0" anchor="t">
            <a:spAutoFit/>
          </a:bodyPr>
          <a:lstStyle/>
          <a:p>
            <a:pPr marL="0" marR="0" lvl="0" indent="0" algn="l" defTabSz="914400" rtl="0" eaLnBrk="1" fontAlgn="auto" latinLnBrk="0" hangingPunct="1">
              <a:lnSpc>
                <a:spcPts val="5328"/>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143247"/>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ts val="5328"/>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43247"/>
                </a:solidFill>
                <a:effectLst/>
                <a:uLnTx/>
                <a:uFillTx/>
                <a:latin typeface="Arial" panose="020B0604020202020204" pitchFamily="34" charset="0"/>
                <a:ea typeface="+mn-ea"/>
                <a:cs typeface="Arial" panose="020B0604020202020204" pitchFamily="34" charset="0"/>
              </a:rPr>
              <a:t>Concrete 6-hole</a:t>
            </a:r>
          </a:p>
          <a:p>
            <a:pPr marL="0" marR="0" lvl="0" indent="0" algn="l" defTabSz="914400" rtl="0" eaLnBrk="1" fontAlgn="auto" latinLnBrk="0" hangingPunct="1">
              <a:lnSpc>
                <a:spcPts val="5328"/>
              </a:lnSpc>
              <a:spcBef>
                <a:spcPts val="0"/>
              </a:spcBef>
              <a:spcAft>
                <a:spcPts val="0"/>
              </a:spcAft>
              <a:buClrTx/>
              <a:buSzTx/>
              <a:buFontTx/>
              <a:buNone/>
              <a:tabLst/>
              <a:defRPr/>
            </a:pPr>
            <a:endParaRPr lang="en-US" sz="4000" b="1" dirty="0">
              <a:solidFill>
                <a:srgbClr val="143247"/>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ts val="5328"/>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43247"/>
                </a:solidFill>
                <a:effectLst/>
                <a:uLnTx/>
                <a:uFillTx/>
                <a:latin typeface="Arial" panose="020B0604020202020204" pitchFamily="34" charset="0"/>
                <a:ea typeface="+mn-ea"/>
                <a:cs typeface="Arial" panose="020B0604020202020204" pitchFamily="34" charset="0"/>
              </a:rPr>
              <a:t>1-inlet</a:t>
            </a:r>
          </a:p>
          <a:p>
            <a:pPr marL="0" marR="0" lvl="0" indent="0" algn="l" defTabSz="914400" rtl="0" eaLnBrk="1" fontAlgn="auto" latinLnBrk="0" hangingPunct="1">
              <a:lnSpc>
                <a:spcPts val="5328"/>
              </a:lnSpc>
              <a:spcBef>
                <a:spcPts val="0"/>
              </a:spcBef>
              <a:spcAft>
                <a:spcPts val="0"/>
              </a:spcAft>
              <a:buClrTx/>
              <a:buSzTx/>
              <a:buFontTx/>
              <a:buNone/>
              <a:tabLst/>
              <a:defRPr/>
            </a:pPr>
            <a:endParaRPr lang="en-US" sz="4000" b="1" dirty="0">
              <a:solidFill>
                <a:srgbClr val="143247"/>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ts val="5328"/>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43247"/>
                </a:solidFill>
                <a:effectLst/>
                <a:uLnTx/>
                <a:uFillTx/>
                <a:latin typeface="Arial" panose="020B0604020202020204" pitchFamily="34" charset="0"/>
                <a:ea typeface="+mn-ea"/>
                <a:cs typeface="Arial" panose="020B0604020202020204" pitchFamily="34" charset="0"/>
              </a:rPr>
              <a:t>2-outlet</a:t>
            </a:r>
          </a:p>
          <a:p>
            <a:pPr marL="0" marR="0" lvl="0" indent="0" algn="l" defTabSz="914400" rtl="0" eaLnBrk="1" fontAlgn="auto" latinLnBrk="0" hangingPunct="1">
              <a:lnSpc>
                <a:spcPts val="5328"/>
              </a:lnSpc>
              <a:spcBef>
                <a:spcPts val="0"/>
              </a:spcBef>
              <a:spcAft>
                <a:spcPts val="0"/>
              </a:spcAft>
              <a:buClrTx/>
              <a:buSzTx/>
              <a:buFontTx/>
              <a:buNone/>
              <a:tabLst/>
              <a:defRPr/>
            </a:pPr>
            <a:endParaRPr lang="en-US" sz="4000" b="1" dirty="0">
              <a:solidFill>
                <a:srgbClr val="143247"/>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ts val="5328"/>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43247"/>
                </a:solidFill>
                <a:effectLst/>
                <a:uLnTx/>
                <a:uFillTx/>
                <a:latin typeface="Arial" panose="020B0604020202020204" pitchFamily="34" charset="0"/>
                <a:ea typeface="+mn-ea"/>
                <a:cs typeface="Arial" panose="020B0604020202020204" pitchFamily="34" charset="0"/>
              </a:rPr>
              <a:t>Signs that laterals are full</a:t>
            </a:r>
          </a:p>
        </p:txBody>
      </p:sp>
      <p:pic>
        <p:nvPicPr>
          <p:cNvPr id="5" name="Picture 4">
            <a:extLst>
              <a:ext uri="{FF2B5EF4-FFF2-40B4-BE49-F238E27FC236}">
                <a16:creationId xmlns:a16="http://schemas.microsoft.com/office/drawing/2014/main" id="{5C34E255-EF5B-5798-1EE1-C9A298729DBC}"/>
              </a:ext>
            </a:extLst>
          </p:cNvPr>
          <p:cNvPicPr>
            <a:picLocks noChangeAspect="1"/>
          </p:cNvPicPr>
          <p:nvPr/>
        </p:nvPicPr>
        <p:blipFill>
          <a:blip r:embed="rId3"/>
          <a:stretch>
            <a:fillRect/>
          </a:stretch>
        </p:blipFill>
        <p:spPr>
          <a:xfrm rot="5400000">
            <a:off x="6932753" y="1704213"/>
            <a:ext cx="4965191" cy="3723893"/>
          </a:xfrm>
          <a:prstGeom prst="rect">
            <a:avLst/>
          </a:prstGeom>
        </p:spPr>
      </p:pic>
    </p:spTree>
    <p:extLst>
      <p:ext uri="{BB962C8B-B14F-4D97-AF65-F5344CB8AC3E}">
        <p14:creationId xmlns:p14="http://schemas.microsoft.com/office/powerpoint/2010/main" val="2095178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EC9EC-63F7-8E94-AE7C-066CB995AE2D}"/>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5CA95DA7-69EF-FA3F-5346-0F1B24A3B63D}"/>
              </a:ext>
            </a:extLst>
          </p:cNvPr>
          <p:cNvSpPr/>
          <p:nvPr/>
        </p:nvSpPr>
        <p:spPr>
          <a:xfrm>
            <a:off x="0" y="0"/>
            <a:ext cx="12191695" cy="777240"/>
          </a:xfrm>
          <a:prstGeom prst="rect">
            <a:avLst/>
          </a:prstGeom>
          <a:solidFill>
            <a:srgbClr val="FF0000"/>
          </a:solidFill>
          <a:ln w="12700">
            <a:solidFill>
              <a:srgbClr val="1B5E20"/>
            </a:solidFill>
            <a:prstDash val="solid"/>
          </a:ln>
        </p:spPr>
        <p:txBody>
          <a:bodyPr/>
          <a:lstStyle/>
          <a:p>
            <a:endParaRPr lang="en-US"/>
          </a:p>
        </p:txBody>
      </p:sp>
      <p:sp>
        <p:nvSpPr>
          <p:cNvPr id="3" name="Text 1">
            <a:extLst>
              <a:ext uri="{FF2B5EF4-FFF2-40B4-BE49-F238E27FC236}">
                <a16:creationId xmlns:a16="http://schemas.microsoft.com/office/drawing/2014/main" id="{22BB78C0-E0DB-337A-8C9C-1DAAF002AE9B}"/>
              </a:ext>
            </a:extLst>
          </p:cNvPr>
          <p:cNvSpPr/>
          <p:nvPr/>
        </p:nvSpPr>
        <p:spPr>
          <a:xfrm>
            <a:off x="502920" y="91440"/>
            <a:ext cx="11185855" cy="310896"/>
          </a:xfrm>
          <a:prstGeom prst="rect">
            <a:avLst/>
          </a:prstGeom>
          <a:noFill/>
          <a:ln/>
        </p:spPr>
        <p:txBody>
          <a:bodyPr wrap="square" rtlCol="0" anchor="ctr"/>
          <a:lstStyle/>
          <a:p>
            <a:pPr marL="0" indent="0">
              <a:buNone/>
            </a:pPr>
            <a:r>
              <a:rPr lang="en-US" sz="2800" b="1" dirty="0">
                <a:solidFill>
                  <a:srgbClr val="FFFFFF"/>
                </a:solidFill>
                <a:latin typeface="Calibri" pitchFamily="34" charset="0"/>
                <a:ea typeface="Calibri" pitchFamily="34" charset="-122"/>
                <a:cs typeface="Calibri" pitchFamily="34" charset="-120"/>
              </a:rPr>
              <a:t>Site 2. Walk Through</a:t>
            </a:r>
            <a:endParaRPr lang="en-US" sz="2800" dirty="0"/>
          </a:p>
        </p:txBody>
      </p:sp>
      <p:pic>
        <p:nvPicPr>
          <p:cNvPr id="8" name="Picture 7">
            <a:extLst>
              <a:ext uri="{FF2B5EF4-FFF2-40B4-BE49-F238E27FC236}">
                <a16:creationId xmlns:a16="http://schemas.microsoft.com/office/drawing/2014/main" id="{7AFE3D32-C956-FB49-4737-DF266B3C690C}"/>
              </a:ext>
            </a:extLst>
          </p:cNvPr>
          <p:cNvPicPr>
            <a:picLocks noChangeAspect="1"/>
          </p:cNvPicPr>
          <p:nvPr/>
        </p:nvPicPr>
        <p:blipFill>
          <a:blip r:embed="rId3"/>
          <a:stretch>
            <a:fillRect/>
          </a:stretch>
        </p:blipFill>
        <p:spPr>
          <a:xfrm rot="5400000">
            <a:off x="6932753" y="1704213"/>
            <a:ext cx="4965191" cy="3723893"/>
          </a:xfrm>
          <a:prstGeom prst="rect">
            <a:avLst/>
          </a:prstGeom>
        </p:spPr>
      </p:pic>
      <p:pic>
        <p:nvPicPr>
          <p:cNvPr id="10" name="Picture 9">
            <a:extLst>
              <a:ext uri="{FF2B5EF4-FFF2-40B4-BE49-F238E27FC236}">
                <a16:creationId xmlns:a16="http://schemas.microsoft.com/office/drawing/2014/main" id="{218A948C-8F12-2769-ED23-92804DDF5823}"/>
              </a:ext>
            </a:extLst>
          </p:cNvPr>
          <p:cNvPicPr>
            <a:picLocks noChangeAspect="1"/>
          </p:cNvPicPr>
          <p:nvPr/>
        </p:nvPicPr>
        <p:blipFill>
          <a:blip r:embed="rId4"/>
          <a:stretch>
            <a:fillRect/>
          </a:stretch>
        </p:blipFill>
        <p:spPr>
          <a:xfrm rot="10800000">
            <a:off x="137160" y="1271016"/>
            <a:ext cx="6278880" cy="4709160"/>
          </a:xfrm>
          <a:prstGeom prst="rect">
            <a:avLst/>
          </a:prstGeom>
        </p:spPr>
      </p:pic>
    </p:spTree>
    <p:extLst>
      <p:ext uri="{BB962C8B-B14F-4D97-AF65-F5344CB8AC3E}">
        <p14:creationId xmlns:p14="http://schemas.microsoft.com/office/powerpoint/2010/main" val="34952449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CFB4E-8B88-A181-2D05-BE7C7BC6561B}"/>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347286EB-0709-7ED4-168D-D1022ADE8D74}"/>
              </a:ext>
            </a:extLst>
          </p:cNvPr>
          <p:cNvSpPr/>
          <p:nvPr/>
        </p:nvSpPr>
        <p:spPr>
          <a:xfrm>
            <a:off x="0" y="0"/>
            <a:ext cx="12191695" cy="777240"/>
          </a:xfrm>
          <a:prstGeom prst="rect">
            <a:avLst/>
          </a:prstGeom>
          <a:solidFill>
            <a:srgbClr val="FF0000"/>
          </a:solidFill>
          <a:ln w="12700">
            <a:solidFill>
              <a:srgbClr val="1B5E20"/>
            </a:solidFill>
            <a:prstDash val="solid"/>
          </a:ln>
        </p:spPr>
        <p:txBody>
          <a:bodyPr/>
          <a:lstStyle/>
          <a:p>
            <a:endParaRPr lang="en-US"/>
          </a:p>
        </p:txBody>
      </p:sp>
      <p:sp>
        <p:nvSpPr>
          <p:cNvPr id="3" name="Text 1">
            <a:extLst>
              <a:ext uri="{FF2B5EF4-FFF2-40B4-BE49-F238E27FC236}">
                <a16:creationId xmlns:a16="http://schemas.microsoft.com/office/drawing/2014/main" id="{31DF1327-AEA5-A95D-96C4-2B78B3DA1C34}"/>
              </a:ext>
            </a:extLst>
          </p:cNvPr>
          <p:cNvSpPr/>
          <p:nvPr/>
        </p:nvSpPr>
        <p:spPr>
          <a:xfrm>
            <a:off x="502920" y="91440"/>
            <a:ext cx="11185855" cy="310896"/>
          </a:xfrm>
          <a:prstGeom prst="rect">
            <a:avLst/>
          </a:prstGeom>
          <a:noFill/>
          <a:ln/>
        </p:spPr>
        <p:txBody>
          <a:bodyPr wrap="square" rtlCol="0" anchor="ctr"/>
          <a:lstStyle/>
          <a:p>
            <a:pPr marL="0" indent="0">
              <a:buNone/>
            </a:pPr>
            <a:r>
              <a:rPr lang="en-US" sz="2800" b="1" dirty="0">
                <a:solidFill>
                  <a:srgbClr val="FFFFFF"/>
                </a:solidFill>
                <a:latin typeface="Calibri" pitchFamily="34" charset="0"/>
                <a:ea typeface="Calibri" pitchFamily="34" charset="-122"/>
                <a:cs typeface="Calibri" pitchFamily="34" charset="-120"/>
              </a:rPr>
              <a:t>Site 2. Walk Through</a:t>
            </a:r>
            <a:endParaRPr lang="en-US" sz="2800" dirty="0"/>
          </a:p>
        </p:txBody>
      </p:sp>
      <p:pic>
        <p:nvPicPr>
          <p:cNvPr id="5" name="Content Placeholder 4">
            <a:extLst>
              <a:ext uri="{FF2B5EF4-FFF2-40B4-BE49-F238E27FC236}">
                <a16:creationId xmlns:a16="http://schemas.microsoft.com/office/drawing/2014/main" id="{4CD4EA06-7ECC-AEBC-DF44-D93F5E792A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904087" y="1836392"/>
            <a:ext cx="4955991" cy="3716993"/>
          </a:xfrm>
          <a:prstGeom prst="rect">
            <a:avLst/>
          </a:prstGeom>
        </p:spPr>
      </p:pic>
      <p:pic>
        <p:nvPicPr>
          <p:cNvPr id="6" name="Content Placeholder 6">
            <a:extLst>
              <a:ext uri="{FF2B5EF4-FFF2-40B4-BE49-F238E27FC236}">
                <a16:creationId xmlns:a16="http://schemas.microsoft.com/office/drawing/2014/main" id="{B298F46A-C721-63A1-A8C6-4AF32AC8AE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306949" y="1689126"/>
            <a:ext cx="5155791" cy="3866843"/>
          </a:xfrm>
          <a:prstGeom prst="rect">
            <a:avLst/>
          </a:prstGeom>
        </p:spPr>
      </p:pic>
    </p:spTree>
    <p:extLst>
      <p:ext uri="{BB962C8B-B14F-4D97-AF65-F5344CB8AC3E}">
        <p14:creationId xmlns:p14="http://schemas.microsoft.com/office/powerpoint/2010/main" val="38671926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0CCD9D-6922-686E-A743-626A4DE39643}"/>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CC7CDB02-6FCC-7897-643F-BE4E0FC9EEFF}"/>
              </a:ext>
            </a:extLst>
          </p:cNvPr>
          <p:cNvSpPr/>
          <p:nvPr/>
        </p:nvSpPr>
        <p:spPr>
          <a:xfrm>
            <a:off x="0" y="0"/>
            <a:ext cx="12191695" cy="777240"/>
          </a:xfrm>
          <a:prstGeom prst="rect">
            <a:avLst/>
          </a:prstGeom>
          <a:solidFill>
            <a:srgbClr val="FF0000"/>
          </a:solidFill>
          <a:ln w="12700">
            <a:solidFill>
              <a:srgbClr val="1B5E20"/>
            </a:solidFill>
            <a:prstDash val="solid"/>
          </a:ln>
        </p:spPr>
        <p:txBody>
          <a:bodyPr/>
          <a:lstStyle/>
          <a:p>
            <a:endParaRPr lang="en-US"/>
          </a:p>
        </p:txBody>
      </p:sp>
      <p:sp>
        <p:nvSpPr>
          <p:cNvPr id="3" name="Text 1">
            <a:extLst>
              <a:ext uri="{FF2B5EF4-FFF2-40B4-BE49-F238E27FC236}">
                <a16:creationId xmlns:a16="http://schemas.microsoft.com/office/drawing/2014/main" id="{7B18B671-0B08-DF1C-2C5F-B641F4FD7DC5}"/>
              </a:ext>
            </a:extLst>
          </p:cNvPr>
          <p:cNvSpPr/>
          <p:nvPr/>
        </p:nvSpPr>
        <p:spPr>
          <a:xfrm>
            <a:off x="502920" y="91440"/>
            <a:ext cx="11185855" cy="310896"/>
          </a:xfrm>
          <a:prstGeom prst="rect">
            <a:avLst/>
          </a:prstGeom>
          <a:noFill/>
          <a:ln/>
        </p:spPr>
        <p:txBody>
          <a:bodyPr wrap="square" rtlCol="0" anchor="ctr"/>
          <a:lstStyle/>
          <a:p>
            <a:pPr marL="0" indent="0">
              <a:buNone/>
            </a:pPr>
            <a:r>
              <a:rPr lang="en-US" sz="2800" b="1" dirty="0">
                <a:solidFill>
                  <a:srgbClr val="FFFFFF"/>
                </a:solidFill>
                <a:latin typeface="Calibri" pitchFamily="34" charset="0"/>
                <a:ea typeface="Calibri" pitchFamily="34" charset="-122"/>
                <a:cs typeface="Calibri" pitchFamily="34" charset="-120"/>
              </a:rPr>
              <a:t>Site 2. Walk Through</a:t>
            </a:r>
            <a:endParaRPr lang="en-US" sz="2800" dirty="0"/>
          </a:p>
        </p:txBody>
      </p:sp>
      <p:pic>
        <p:nvPicPr>
          <p:cNvPr id="5" name="Content Placeholder 5">
            <a:extLst>
              <a:ext uri="{FF2B5EF4-FFF2-40B4-BE49-F238E27FC236}">
                <a16:creationId xmlns:a16="http://schemas.microsoft.com/office/drawing/2014/main" id="{5B85EBE3-FD35-89D5-1C92-2D883EEB81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73964" y="1908341"/>
            <a:ext cx="4653525" cy="3490144"/>
          </a:xfrm>
          <a:prstGeom prst="rect">
            <a:avLst/>
          </a:prstGeom>
        </p:spPr>
      </p:pic>
      <p:sp>
        <p:nvSpPr>
          <p:cNvPr id="6" name="TextBox 4">
            <a:extLst>
              <a:ext uri="{FF2B5EF4-FFF2-40B4-BE49-F238E27FC236}">
                <a16:creationId xmlns:a16="http://schemas.microsoft.com/office/drawing/2014/main" id="{C7828310-0CA0-B370-DBEB-BF5F21832898}"/>
              </a:ext>
            </a:extLst>
          </p:cNvPr>
          <p:cNvSpPr txBox="1"/>
          <p:nvPr/>
        </p:nvSpPr>
        <p:spPr>
          <a:xfrm>
            <a:off x="4785359" y="736884"/>
            <a:ext cx="6450987" cy="5349221"/>
          </a:xfrm>
          <a:prstGeom prst="rect">
            <a:avLst/>
          </a:prstGeom>
        </p:spPr>
        <p:txBody>
          <a:bodyPr wrap="square" lIns="0" tIns="0" rIns="0" bIns="0" rtlCol="0" anchor="t">
            <a:spAutoFit/>
          </a:bodyPr>
          <a:lstStyle/>
          <a:p>
            <a:pPr marL="0" marR="0" lvl="0" indent="0" algn="l" defTabSz="914400" rtl="0" eaLnBrk="1" fontAlgn="auto" latinLnBrk="0" hangingPunct="1">
              <a:lnSpc>
                <a:spcPts val="5328"/>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143247"/>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ts val="5328"/>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3247"/>
                </a:solidFill>
                <a:effectLst/>
                <a:uLnTx/>
                <a:uFillTx/>
                <a:latin typeface="Arial" panose="020B0604020202020204" pitchFamily="34" charset="0"/>
                <a:ea typeface="+mn-ea"/>
                <a:cs typeface="Arial" panose="020B0604020202020204" pitchFamily="34" charset="0"/>
              </a:rPr>
              <a:t>Top of system located at 24” – 30”</a:t>
            </a:r>
          </a:p>
          <a:p>
            <a:pPr marL="0" marR="0" lvl="0" indent="0" algn="l" defTabSz="914400" rtl="0" eaLnBrk="1" fontAlgn="auto" latinLnBrk="0" hangingPunct="1">
              <a:lnSpc>
                <a:spcPts val="5328"/>
              </a:lnSpc>
              <a:spcBef>
                <a:spcPts val="0"/>
              </a:spcBef>
              <a:spcAft>
                <a:spcPts val="0"/>
              </a:spcAft>
              <a:buClrTx/>
              <a:buSzTx/>
              <a:buFontTx/>
              <a:buNone/>
              <a:tabLst/>
              <a:defRPr/>
            </a:pPr>
            <a:endParaRPr lang="en-US" sz="2800" b="1" dirty="0">
              <a:solidFill>
                <a:srgbClr val="143247"/>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ts val="5328"/>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3247"/>
                </a:solidFill>
                <a:effectLst/>
                <a:uLnTx/>
                <a:uFillTx/>
                <a:latin typeface="Arial" panose="020B0604020202020204" pitchFamily="34" charset="0"/>
                <a:ea typeface="+mn-ea"/>
                <a:cs typeface="Arial" panose="020B0604020202020204" pitchFamily="34" charset="0"/>
              </a:rPr>
              <a:t>No mottles observed in any excavation holes/pits</a:t>
            </a:r>
          </a:p>
          <a:p>
            <a:pPr marL="0" marR="0" lvl="0" indent="0" algn="l" defTabSz="914400" rtl="0" eaLnBrk="1" fontAlgn="auto" latinLnBrk="0" hangingPunct="1">
              <a:lnSpc>
                <a:spcPts val="5328"/>
              </a:lnSpc>
              <a:spcBef>
                <a:spcPts val="0"/>
              </a:spcBef>
              <a:spcAft>
                <a:spcPts val="0"/>
              </a:spcAft>
              <a:buClrTx/>
              <a:buSzTx/>
              <a:buFontTx/>
              <a:buNone/>
              <a:tabLst/>
              <a:defRPr/>
            </a:pPr>
            <a:endParaRPr lang="en-US" sz="2800" b="1" dirty="0">
              <a:solidFill>
                <a:srgbClr val="143247"/>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ts val="5328"/>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3247"/>
                </a:solidFill>
                <a:effectLst/>
                <a:uLnTx/>
                <a:uFillTx/>
                <a:latin typeface="Arial" panose="020B0604020202020204" pitchFamily="34" charset="0"/>
                <a:ea typeface="+mn-ea"/>
                <a:cs typeface="Arial" panose="020B0604020202020204" pitchFamily="34" charset="0"/>
              </a:rPr>
              <a:t>Soil has high clay content, not as described on plan</a:t>
            </a:r>
          </a:p>
        </p:txBody>
      </p:sp>
    </p:spTree>
    <p:extLst>
      <p:ext uri="{BB962C8B-B14F-4D97-AF65-F5344CB8AC3E}">
        <p14:creationId xmlns:p14="http://schemas.microsoft.com/office/powerpoint/2010/main" val="41993736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43316-F7C5-AC02-CA97-13981D6F373F}"/>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D4AEC904-80DE-01D2-B37E-E7FBA3FB8393}"/>
              </a:ext>
            </a:extLst>
          </p:cNvPr>
          <p:cNvSpPr/>
          <p:nvPr/>
        </p:nvSpPr>
        <p:spPr>
          <a:xfrm>
            <a:off x="0" y="0"/>
            <a:ext cx="12191695" cy="777240"/>
          </a:xfrm>
          <a:prstGeom prst="rect">
            <a:avLst/>
          </a:prstGeom>
          <a:solidFill>
            <a:srgbClr val="FF0000"/>
          </a:solidFill>
          <a:ln w="12700">
            <a:solidFill>
              <a:srgbClr val="1B5E20"/>
            </a:solidFill>
            <a:prstDash val="solid"/>
          </a:ln>
        </p:spPr>
        <p:txBody>
          <a:bodyPr/>
          <a:lstStyle/>
          <a:p>
            <a:endParaRPr lang="en-US"/>
          </a:p>
        </p:txBody>
      </p:sp>
      <p:sp>
        <p:nvSpPr>
          <p:cNvPr id="3" name="Text 1">
            <a:extLst>
              <a:ext uri="{FF2B5EF4-FFF2-40B4-BE49-F238E27FC236}">
                <a16:creationId xmlns:a16="http://schemas.microsoft.com/office/drawing/2014/main" id="{5CEA2C8C-F252-F869-F594-89811D03DFAF}"/>
              </a:ext>
            </a:extLst>
          </p:cNvPr>
          <p:cNvSpPr/>
          <p:nvPr/>
        </p:nvSpPr>
        <p:spPr>
          <a:xfrm>
            <a:off x="502920" y="91440"/>
            <a:ext cx="11185855" cy="310896"/>
          </a:xfrm>
          <a:prstGeom prst="rect">
            <a:avLst/>
          </a:prstGeom>
          <a:noFill/>
          <a:ln/>
        </p:spPr>
        <p:txBody>
          <a:bodyPr wrap="square" rtlCol="0" anchor="ctr"/>
          <a:lstStyle/>
          <a:p>
            <a:pPr marL="0" indent="0">
              <a:buNone/>
            </a:pPr>
            <a:r>
              <a:rPr lang="en-US" sz="2800" b="1" dirty="0">
                <a:solidFill>
                  <a:srgbClr val="FFFFFF"/>
                </a:solidFill>
                <a:latin typeface="Calibri" pitchFamily="34" charset="0"/>
                <a:ea typeface="Calibri" pitchFamily="34" charset="-122"/>
                <a:cs typeface="Calibri" pitchFamily="34" charset="-120"/>
              </a:rPr>
              <a:t>Site 2. Walk Through</a:t>
            </a:r>
            <a:endParaRPr lang="en-US" sz="2800" dirty="0"/>
          </a:p>
        </p:txBody>
      </p:sp>
      <p:pic>
        <p:nvPicPr>
          <p:cNvPr id="5" name="Content Placeholder 6">
            <a:extLst>
              <a:ext uri="{FF2B5EF4-FFF2-40B4-BE49-F238E27FC236}">
                <a16:creationId xmlns:a16="http://schemas.microsoft.com/office/drawing/2014/main" id="{FF712D62-976D-27BB-4018-86A61D2D26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06266" y="2306691"/>
            <a:ext cx="5351112" cy="2601234"/>
          </a:xfrm>
          <a:prstGeom prst="rect">
            <a:avLst/>
          </a:prstGeom>
        </p:spPr>
      </p:pic>
      <p:pic>
        <p:nvPicPr>
          <p:cNvPr id="6" name="Content Placeholder 9">
            <a:extLst>
              <a:ext uri="{FF2B5EF4-FFF2-40B4-BE49-F238E27FC236}">
                <a16:creationId xmlns:a16="http://schemas.microsoft.com/office/drawing/2014/main" id="{E5B9FD29-DD9F-42E2-B17B-B21EC1A8E4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651550" y="1678200"/>
            <a:ext cx="5262474" cy="3946855"/>
          </a:xfrm>
          <a:prstGeom prst="rect">
            <a:avLst/>
          </a:prstGeom>
        </p:spPr>
      </p:pic>
    </p:spTree>
    <p:extLst>
      <p:ext uri="{BB962C8B-B14F-4D97-AF65-F5344CB8AC3E}">
        <p14:creationId xmlns:p14="http://schemas.microsoft.com/office/powerpoint/2010/main" val="27765904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99715-A5C1-99CE-3816-4FC50805FF6B}"/>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04CA1DFD-82C3-EAE0-656A-89C186E4D77D}"/>
              </a:ext>
            </a:extLst>
          </p:cNvPr>
          <p:cNvSpPr/>
          <p:nvPr/>
        </p:nvSpPr>
        <p:spPr>
          <a:xfrm>
            <a:off x="0" y="0"/>
            <a:ext cx="12191695" cy="777240"/>
          </a:xfrm>
          <a:prstGeom prst="rect">
            <a:avLst/>
          </a:prstGeom>
          <a:solidFill>
            <a:srgbClr val="FF0000"/>
          </a:solidFill>
          <a:ln w="12700">
            <a:solidFill>
              <a:srgbClr val="1B5E20"/>
            </a:solidFill>
            <a:prstDash val="solid"/>
          </a:ln>
        </p:spPr>
        <p:txBody>
          <a:bodyPr/>
          <a:lstStyle/>
          <a:p>
            <a:endParaRPr lang="en-US"/>
          </a:p>
        </p:txBody>
      </p:sp>
      <p:sp>
        <p:nvSpPr>
          <p:cNvPr id="3" name="Text 1">
            <a:extLst>
              <a:ext uri="{FF2B5EF4-FFF2-40B4-BE49-F238E27FC236}">
                <a16:creationId xmlns:a16="http://schemas.microsoft.com/office/drawing/2014/main" id="{70CA757B-D14A-FA29-1149-27629FB6D606}"/>
              </a:ext>
            </a:extLst>
          </p:cNvPr>
          <p:cNvSpPr/>
          <p:nvPr/>
        </p:nvSpPr>
        <p:spPr>
          <a:xfrm>
            <a:off x="502920" y="91440"/>
            <a:ext cx="11185855" cy="310896"/>
          </a:xfrm>
          <a:prstGeom prst="rect">
            <a:avLst/>
          </a:prstGeom>
          <a:noFill/>
          <a:ln/>
        </p:spPr>
        <p:txBody>
          <a:bodyPr wrap="square" rtlCol="0" anchor="ctr"/>
          <a:lstStyle/>
          <a:p>
            <a:pPr marL="0" indent="0">
              <a:buNone/>
            </a:pPr>
            <a:r>
              <a:rPr lang="en-US" sz="2600" b="1" dirty="0">
                <a:solidFill>
                  <a:srgbClr val="FFFFFF"/>
                </a:solidFill>
                <a:latin typeface="Calibri" pitchFamily="34" charset="0"/>
                <a:ea typeface="Calibri" pitchFamily="34" charset="-122"/>
                <a:cs typeface="Calibri" pitchFamily="34" charset="-120"/>
              </a:rPr>
              <a:t>Site 2. Walk Through</a:t>
            </a:r>
            <a:endParaRPr lang="en-US" sz="2600" dirty="0"/>
          </a:p>
        </p:txBody>
      </p:sp>
      <p:pic>
        <p:nvPicPr>
          <p:cNvPr id="5" name="Picture 4">
            <a:extLst>
              <a:ext uri="{FF2B5EF4-FFF2-40B4-BE49-F238E27FC236}">
                <a16:creationId xmlns:a16="http://schemas.microsoft.com/office/drawing/2014/main" id="{E969C4DF-0843-8C5D-76E1-3F519F2C604F}"/>
              </a:ext>
            </a:extLst>
          </p:cNvPr>
          <p:cNvPicPr>
            <a:picLocks noChangeAspect="1"/>
          </p:cNvPicPr>
          <p:nvPr/>
        </p:nvPicPr>
        <p:blipFill>
          <a:blip r:embed="rId3"/>
          <a:stretch>
            <a:fillRect/>
          </a:stretch>
        </p:blipFill>
        <p:spPr>
          <a:xfrm rot="5400000">
            <a:off x="220980" y="1789938"/>
            <a:ext cx="4846320" cy="3634740"/>
          </a:xfrm>
          <a:prstGeom prst="rect">
            <a:avLst/>
          </a:prstGeom>
        </p:spPr>
      </p:pic>
      <p:sp>
        <p:nvSpPr>
          <p:cNvPr id="6" name="TextBox 4">
            <a:extLst>
              <a:ext uri="{FF2B5EF4-FFF2-40B4-BE49-F238E27FC236}">
                <a16:creationId xmlns:a16="http://schemas.microsoft.com/office/drawing/2014/main" id="{FF7018F4-B22C-2D24-2AD5-1E27E6F57DA0}"/>
              </a:ext>
            </a:extLst>
          </p:cNvPr>
          <p:cNvSpPr txBox="1"/>
          <p:nvPr/>
        </p:nvSpPr>
        <p:spPr>
          <a:xfrm>
            <a:off x="4785359" y="736884"/>
            <a:ext cx="6450987" cy="2630528"/>
          </a:xfrm>
          <a:prstGeom prst="rect">
            <a:avLst/>
          </a:prstGeom>
        </p:spPr>
        <p:txBody>
          <a:bodyPr wrap="square" lIns="0" tIns="0" rIns="0" bIns="0" rtlCol="0" anchor="t">
            <a:spAutoFit/>
          </a:bodyPr>
          <a:lstStyle/>
          <a:p>
            <a:pPr marL="0" marR="0" lvl="0" indent="0" algn="l" defTabSz="914400" rtl="0" eaLnBrk="1" fontAlgn="auto" latinLnBrk="0" hangingPunct="1">
              <a:lnSpc>
                <a:spcPts val="5328"/>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143247"/>
              </a:solidFill>
              <a:effectLst/>
              <a:uLnTx/>
              <a:uFillTx/>
              <a:latin typeface="Arial" panose="020B0604020202020204" pitchFamily="34" charset="0"/>
              <a:ea typeface="+mn-ea"/>
              <a:cs typeface="Arial" panose="020B0604020202020204" pitchFamily="34" charset="0"/>
            </a:endParaRPr>
          </a:p>
          <a:p>
            <a:pPr lvl="0">
              <a:lnSpc>
                <a:spcPts val="5328"/>
              </a:lnSpc>
              <a:defRPr/>
            </a:pPr>
            <a:r>
              <a:rPr kumimoji="0" lang="en-US" sz="2800" b="1" i="0" u="none" strike="noStrike" kern="1200" cap="none" spc="0" normalizeH="0" baseline="0" noProof="0" dirty="0">
                <a:ln>
                  <a:noFill/>
                </a:ln>
                <a:solidFill>
                  <a:srgbClr val="143247"/>
                </a:solidFill>
                <a:effectLst/>
                <a:uLnTx/>
                <a:uFillTx/>
                <a:latin typeface="Arial" panose="020B0604020202020204" pitchFamily="34" charset="0"/>
                <a:ea typeface="+mn-ea"/>
                <a:cs typeface="Arial" panose="020B0604020202020204" pitchFamily="34" charset="0"/>
              </a:rPr>
              <a:t>Lush growth over STA</a:t>
            </a:r>
          </a:p>
          <a:p>
            <a:pPr lvl="0">
              <a:lnSpc>
                <a:spcPts val="5328"/>
              </a:lnSpc>
              <a:defRPr/>
            </a:pPr>
            <a:endParaRPr lang="en-US" sz="2800" b="1" dirty="0">
              <a:solidFill>
                <a:srgbClr val="143247"/>
              </a:solidFill>
              <a:latin typeface="Arial" panose="020B0604020202020204" pitchFamily="34" charset="0"/>
              <a:cs typeface="Arial" panose="020B0604020202020204" pitchFamily="34" charset="0"/>
            </a:endParaRPr>
          </a:p>
          <a:p>
            <a:pPr lvl="0">
              <a:lnSpc>
                <a:spcPts val="5328"/>
              </a:lnSpc>
              <a:defRPr/>
            </a:pPr>
            <a:r>
              <a:rPr kumimoji="0" lang="en-US" sz="2800" b="1" i="0" u="none" strike="noStrike" kern="1200" cap="none" spc="0" normalizeH="0" baseline="0" noProof="0" dirty="0">
                <a:ln>
                  <a:noFill/>
                </a:ln>
                <a:solidFill>
                  <a:srgbClr val="143247"/>
                </a:solidFill>
                <a:effectLst/>
                <a:uLnTx/>
                <a:uFillTx/>
                <a:latin typeface="Arial" panose="020B0604020202020204" pitchFamily="34" charset="0"/>
                <a:ea typeface="+mn-ea"/>
                <a:cs typeface="Arial" panose="020B0604020202020204" pitchFamily="34" charset="0"/>
              </a:rPr>
              <a:t>No Curtain Drain</a:t>
            </a:r>
          </a:p>
        </p:txBody>
      </p:sp>
    </p:spTree>
    <p:extLst>
      <p:ext uri="{BB962C8B-B14F-4D97-AF65-F5344CB8AC3E}">
        <p14:creationId xmlns:p14="http://schemas.microsoft.com/office/powerpoint/2010/main" val="25592333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7F01C-51B2-5D6B-32FA-9D7613CF60D2}"/>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E0241D50-A99C-CFE6-EA68-AB41AD1E1526}"/>
              </a:ext>
            </a:extLst>
          </p:cNvPr>
          <p:cNvSpPr/>
          <p:nvPr/>
        </p:nvSpPr>
        <p:spPr>
          <a:xfrm>
            <a:off x="0" y="0"/>
            <a:ext cx="12191695" cy="777240"/>
          </a:xfrm>
          <a:prstGeom prst="rect">
            <a:avLst/>
          </a:prstGeom>
          <a:solidFill>
            <a:srgbClr val="FF0000"/>
          </a:solidFill>
          <a:ln w="12700">
            <a:solidFill>
              <a:srgbClr val="1B5E20"/>
            </a:solidFill>
            <a:prstDash val="solid"/>
          </a:ln>
        </p:spPr>
        <p:txBody>
          <a:bodyPr/>
          <a:lstStyle/>
          <a:p>
            <a:endParaRPr lang="en-US"/>
          </a:p>
        </p:txBody>
      </p:sp>
      <p:sp>
        <p:nvSpPr>
          <p:cNvPr id="4" name="Text 2">
            <a:extLst>
              <a:ext uri="{FF2B5EF4-FFF2-40B4-BE49-F238E27FC236}">
                <a16:creationId xmlns:a16="http://schemas.microsoft.com/office/drawing/2014/main" id="{443A381F-3424-4F75-0383-6B41BFC204BB}"/>
              </a:ext>
            </a:extLst>
          </p:cNvPr>
          <p:cNvSpPr/>
          <p:nvPr/>
        </p:nvSpPr>
        <p:spPr>
          <a:xfrm>
            <a:off x="502920" y="420624"/>
            <a:ext cx="11185855" cy="237744"/>
          </a:xfrm>
          <a:prstGeom prst="rect">
            <a:avLst/>
          </a:prstGeom>
          <a:noFill/>
          <a:ln/>
        </p:spPr>
        <p:txBody>
          <a:bodyPr wrap="square" rtlCol="0" anchor="ctr"/>
          <a:lstStyle/>
          <a:p>
            <a:pPr marL="0" indent="0">
              <a:buNone/>
            </a:pPr>
            <a:endParaRPr lang="en-US" sz="1200" dirty="0"/>
          </a:p>
        </p:txBody>
      </p:sp>
      <p:sp>
        <p:nvSpPr>
          <p:cNvPr id="5" name="Shape 3">
            <a:extLst>
              <a:ext uri="{FF2B5EF4-FFF2-40B4-BE49-F238E27FC236}">
                <a16:creationId xmlns:a16="http://schemas.microsoft.com/office/drawing/2014/main" id="{3DC5808D-D1D1-4CA4-4C9D-CB6BB565C691}"/>
              </a:ext>
            </a:extLst>
          </p:cNvPr>
          <p:cNvSpPr/>
          <p:nvPr/>
        </p:nvSpPr>
        <p:spPr>
          <a:xfrm>
            <a:off x="213360" y="1072896"/>
            <a:ext cx="11841480" cy="4907271"/>
          </a:xfrm>
          <a:prstGeom prst="roundRect">
            <a:avLst/>
          </a:prstGeom>
          <a:solidFill>
            <a:srgbClr val="FFFFFF"/>
          </a:solidFill>
          <a:ln w="12700">
            <a:solidFill>
              <a:srgbClr val="E5E7EB"/>
            </a:solidFill>
            <a:prstDash val="solid"/>
          </a:ln>
        </p:spPr>
        <p:txBody>
          <a:bodyPr/>
          <a:lstStyle/>
          <a:p>
            <a:endParaRPr lang="en-US" sz="2000"/>
          </a:p>
        </p:txBody>
      </p:sp>
      <p:pic>
        <p:nvPicPr>
          <p:cNvPr id="37" name="Picture 36">
            <a:extLst>
              <a:ext uri="{FF2B5EF4-FFF2-40B4-BE49-F238E27FC236}">
                <a16:creationId xmlns:a16="http://schemas.microsoft.com/office/drawing/2014/main" id="{56175620-791A-6D8A-57E2-F6C6113F66A6}"/>
              </a:ext>
            </a:extLst>
          </p:cNvPr>
          <p:cNvPicPr>
            <a:picLocks noChangeAspect="1"/>
          </p:cNvPicPr>
          <p:nvPr/>
        </p:nvPicPr>
        <p:blipFill>
          <a:blip r:embed="rId3"/>
          <a:stretch>
            <a:fillRect/>
          </a:stretch>
        </p:blipFill>
        <p:spPr>
          <a:xfrm>
            <a:off x="746049" y="1234440"/>
            <a:ext cx="10848511" cy="4450080"/>
          </a:xfrm>
          <a:prstGeom prst="rect">
            <a:avLst/>
          </a:prstGeom>
        </p:spPr>
      </p:pic>
      <p:sp>
        <p:nvSpPr>
          <p:cNvPr id="6" name="Text 1">
            <a:extLst>
              <a:ext uri="{FF2B5EF4-FFF2-40B4-BE49-F238E27FC236}">
                <a16:creationId xmlns:a16="http://schemas.microsoft.com/office/drawing/2014/main" id="{AEEE2039-510A-530C-F215-9615C685F1AF}"/>
              </a:ext>
            </a:extLst>
          </p:cNvPr>
          <p:cNvSpPr/>
          <p:nvPr/>
        </p:nvSpPr>
        <p:spPr>
          <a:xfrm>
            <a:off x="502920" y="91440"/>
            <a:ext cx="11185855" cy="310896"/>
          </a:xfrm>
          <a:prstGeom prst="rect">
            <a:avLst/>
          </a:prstGeom>
          <a:noFill/>
          <a:ln/>
        </p:spPr>
        <p:txBody>
          <a:bodyPr wrap="square" rtlCol="0" anchor="ctr"/>
          <a:lstStyle/>
          <a:p>
            <a:r>
              <a:rPr lang="en-US" sz="2800" b="1" dirty="0">
                <a:solidFill>
                  <a:srgbClr val="FFFFFF"/>
                </a:solidFill>
                <a:latin typeface="Calibri" pitchFamily="34" charset="0"/>
                <a:ea typeface="Calibri" pitchFamily="34" charset="-122"/>
                <a:cs typeface="Calibri" pitchFamily="34" charset="-120"/>
              </a:rPr>
              <a:t>Site 2. Walk Through - Diagnostics/Testing &amp; Way Forward</a:t>
            </a:r>
            <a:endParaRPr lang="en-US" sz="2800" dirty="0"/>
          </a:p>
        </p:txBody>
      </p:sp>
    </p:spTree>
    <p:extLst>
      <p:ext uri="{BB962C8B-B14F-4D97-AF65-F5344CB8AC3E}">
        <p14:creationId xmlns:p14="http://schemas.microsoft.com/office/powerpoint/2010/main" val="32000236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D239C-9D72-F4E0-13D1-4E3DCF471EB7}"/>
            </a:ext>
          </a:extLst>
        </p:cNvPr>
        <p:cNvGrpSpPr/>
        <p:nvPr/>
      </p:nvGrpSpPr>
      <p:grpSpPr>
        <a:xfrm>
          <a:off x="0" y="0"/>
          <a:ext cx="0" cy="0"/>
          <a:chOff x="0" y="0"/>
          <a:chExt cx="0" cy="0"/>
        </a:xfrm>
      </p:grpSpPr>
      <p:sp>
        <p:nvSpPr>
          <p:cNvPr id="71" name="Shape 69">
            <a:extLst>
              <a:ext uri="{FF2B5EF4-FFF2-40B4-BE49-F238E27FC236}">
                <a16:creationId xmlns:a16="http://schemas.microsoft.com/office/drawing/2014/main" id="{E6BC99BF-9A57-CC20-5A7F-A1B13A23C620}"/>
              </a:ext>
            </a:extLst>
          </p:cNvPr>
          <p:cNvSpPr/>
          <p:nvPr/>
        </p:nvSpPr>
        <p:spPr>
          <a:xfrm>
            <a:off x="640080" y="960120"/>
            <a:ext cx="10972800" cy="4864608"/>
          </a:xfrm>
          <a:prstGeom prst="rect">
            <a:avLst/>
          </a:prstGeom>
          <a:solidFill>
            <a:srgbClr val="FFFFFF">
              <a:alpha val="0"/>
            </a:srgbClr>
          </a:solidFill>
          <a:ln w="12700">
            <a:solidFill>
              <a:srgbClr val="E5E7EB"/>
            </a:solidFill>
            <a:prstDash val="solid"/>
          </a:ln>
        </p:spPr>
        <p:txBody>
          <a:bodyPr/>
          <a:lstStyle/>
          <a:p>
            <a:endParaRPr lang="en-US" sz="2400" dirty="0"/>
          </a:p>
        </p:txBody>
      </p:sp>
      <p:sp>
        <p:nvSpPr>
          <p:cNvPr id="2" name="Shape 0">
            <a:extLst>
              <a:ext uri="{FF2B5EF4-FFF2-40B4-BE49-F238E27FC236}">
                <a16:creationId xmlns:a16="http://schemas.microsoft.com/office/drawing/2014/main" id="{78064DA4-3924-E083-6CDC-C19B31483383}"/>
              </a:ext>
            </a:extLst>
          </p:cNvPr>
          <p:cNvSpPr/>
          <p:nvPr/>
        </p:nvSpPr>
        <p:spPr>
          <a:xfrm>
            <a:off x="0" y="0"/>
            <a:ext cx="12191695" cy="777240"/>
          </a:xfrm>
          <a:prstGeom prst="rect">
            <a:avLst/>
          </a:prstGeom>
          <a:solidFill>
            <a:srgbClr val="FF0000"/>
          </a:solidFill>
          <a:ln w="12700">
            <a:solidFill>
              <a:srgbClr val="1B5E20"/>
            </a:solidFill>
            <a:prstDash val="solid"/>
          </a:ln>
        </p:spPr>
        <p:txBody>
          <a:bodyPr/>
          <a:lstStyle/>
          <a:p>
            <a:endParaRPr lang="en-US"/>
          </a:p>
        </p:txBody>
      </p:sp>
      <p:sp>
        <p:nvSpPr>
          <p:cNvPr id="5" name="Shape 3">
            <a:extLst>
              <a:ext uri="{FF2B5EF4-FFF2-40B4-BE49-F238E27FC236}">
                <a16:creationId xmlns:a16="http://schemas.microsoft.com/office/drawing/2014/main" id="{B57192F2-5234-154F-9AAA-3629EF0B030E}"/>
              </a:ext>
            </a:extLst>
          </p:cNvPr>
          <p:cNvSpPr/>
          <p:nvPr/>
        </p:nvSpPr>
        <p:spPr>
          <a:xfrm>
            <a:off x="640080" y="960120"/>
            <a:ext cx="3566160" cy="475488"/>
          </a:xfrm>
          <a:prstGeom prst="rect">
            <a:avLst/>
          </a:prstGeom>
          <a:solidFill>
            <a:srgbClr val="1B5E20"/>
          </a:solidFill>
          <a:ln w="12700">
            <a:solidFill>
              <a:srgbClr val="E5E7EB"/>
            </a:solidFill>
            <a:prstDash val="solid"/>
          </a:ln>
        </p:spPr>
        <p:txBody>
          <a:bodyPr/>
          <a:lstStyle/>
          <a:p>
            <a:endParaRPr lang="en-US" sz="2400"/>
          </a:p>
        </p:txBody>
      </p:sp>
      <p:sp>
        <p:nvSpPr>
          <p:cNvPr id="6" name="Text 4">
            <a:extLst>
              <a:ext uri="{FF2B5EF4-FFF2-40B4-BE49-F238E27FC236}">
                <a16:creationId xmlns:a16="http://schemas.microsoft.com/office/drawing/2014/main" id="{6691DE26-BA51-092F-A95A-CC61FCA5713B}"/>
              </a:ext>
            </a:extLst>
          </p:cNvPr>
          <p:cNvSpPr/>
          <p:nvPr/>
        </p:nvSpPr>
        <p:spPr>
          <a:xfrm>
            <a:off x="749808" y="1051560"/>
            <a:ext cx="3346704" cy="292608"/>
          </a:xfrm>
          <a:prstGeom prst="rect">
            <a:avLst/>
          </a:prstGeom>
          <a:noFill/>
          <a:ln/>
        </p:spPr>
        <p:txBody>
          <a:bodyPr wrap="square" rtlCol="0" anchor="t"/>
          <a:lstStyle/>
          <a:p>
            <a:pPr marL="0" indent="0">
              <a:lnSpc>
                <a:spcPct val="110000"/>
              </a:lnSpc>
              <a:buNone/>
            </a:pPr>
            <a:r>
              <a:rPr lang="en-US" sz="1600" b="1" dirty="0">
                <a:solidFill>
                  <a:srgbClr val="FFFFFF"/>
                </a:solidFill>
                <a:latin typeface="Calibri" pitchFamily="34" charset="0"/>
                <a:ea typeface="Calibri" pitchFamily="34" charset="-122"/>
                <a:cs typeface="Calibri" pitchFamily="34" charset="-120"/>
              </a:rPr>
              <a:t>Method</a:t>
            </a:r>
            <a:endParaRPr lang="en-US" sz="1600" dirty="0"/>
          </a:p>
        </p:txBody>
      </p:sp>
      <p:sp>
        <p:nvSpPr>
          <p:cNvPr id="7" name="Shape 5">
            <a:extLst>
              <a:ext uri="{FF2B5EF4-FFF2-40B4-BE49-F238E27FC236}">
                <a16:creationId xmlns:a16="http://schemas.microsoft.com/office/drawing/2014/main" id="{B64AD11B-E63D-041F-87E6-451BA1055B90}"/>
              </a:ext>
            </a:extLst>
          </p:cNvPr>
          <p:cNvSpPr/>
          <p:nvPr/>
        </p:nvSpPr>
        <p:spPr>
          <a:xfrm>
            <a:off x="4206240" y="960120"/>
            <a:ext cx="4389120" cy="475488"/>
          </a:xfrm>
          <a:prstGeom prst="rect">
            <a:avLst/>
          </a:prstGeom>
          <a:solidFill>
            <a:srgbClr val="1B5E20"/>
          </a:solidFill>
          <a:ln w="12700">
            <a:solidFill>
              <a:srgbClr val="E5E7EB"/>
            </a:solidFill>
            <a:prstDash val="solid"/>
          </a:ln>
        </p:spPr>
        <p:txBody>
          <a:bodyPr/>
          <a:lstStyle/>
          <a:p>
            <a:endParaRPr lang="en-US" sz="2400"/>
          </a:p>
        </p:txBody>
      </p:sp>
      <p:sp>
        <p:nvSpPr>
          <p:cNvPr id="8" name="Text 6">
            <a:extLst>
              <a:ext uri="{FF2B5EF4-FFF2-40B4-BE49-F238E27FC236}">
                <a16:creationId xmlns:a16="http://schemas.microsoft.com/office/drawing/2014/main" id="{1C605297-D0A1-9D53-5BD4-1821C351B9C9}"/>
              </a:ext>
            </a:extLst>
          </p:cNvPr>
          <p:cNvSpPr/>
          <p:nvPr/>
        </p:nvSpPr>
        <p:spPr>
          <a:xfrm>
            <a:off x="4315968" y="1051560"/>
            <a:ext cx="4169664" cy="292608"/>
          </a:xfrm>
          <a:prstGeom prst="rect">
            <a:avLst/>
          </a:prstGeom>
          <a:noFill/>
          <a:ln/>
        </p:spPr>
        <p:txBody>
          <a:bodyPr wrap="square" rtlCol="0" anchor="t"/>
          <a:lstStyle/>
          <a:p>
            <a:pPr marL="0" indent="0">
              <a:lnSpc>
                <a:spcPct val="110000"/>
              </a:lnSpc>
              <a:buNone/>
            </a:pPr>
            <a:r>
              <a:rPr lang="en-US" sz="1600" b="1" dirty="0">
                <a:solidFill>
                  <a:srgbClr val="FFFFFF"/>
                </a:solidFill>
                <a:latin typeface="Calibri" pitchFamily="34" charset="0"/>
                <a:ea typeface="Calibri" pitchFamily="34" charset="-122"/>
                <a:cs typeface="Calibri" pitchFamily="34" charset="-120"/>
              </a:rPr>
              <a:t>What it confirms</a:t>
            </a:r>
            <a:endParaRPr lang="en-US" sz="1600" dirty="0"/>
          </a:p>
        </p:txBody>
      </p:sp>
      <p:sp>
        <p:nvSpPr>
          <p:cNvPr id="9" name="Shape 7">
            <a:extLst>
              <a:ext uri="{FF2B5EF4-FFF2-40B4-BE49-F238E27FC236}">
                <a16:creationId xmlns:a16="http://schemas.microsoft.com/office/drawing/2014/main" id="{C7272DD2-80E0-C8F2-9668-9E76BB6D5175}"/>
              </a:ext>
            </a:extLst>
          </p:cNvPr>
          <p:cNvSpPr/>
          <p:nvPr/>
        </p:nvSpPr>
        <p:spPr>
          <a:xfrm>
            <a:off x="8595360" y="960120"/>
            <a:ext cx="3017520" cy="475488"/>
          </a:xfrm>
          <a:prstGeom prst="rect">
            <a:avLst/>
          </a:prstGeom>
          <a:solidFill>
            <a:srgbClr val="1B5E20"/>
          </a:solidFill>
          <a:ln w="12700">
            <a:solidFill>
              <a:srgbClr val="E5E7EB"/>
            </a:solidFill>
            <a:prstDash val="solid"/>
          </a:ln>
        </p:spPr>
        <p:txBody>
          <a:bodyPr/>
          <a:lstStyle/>
          <a:p>
            <a:endParaRPr lang="en-US" sz="2400"/>
          </a:p>
        </p:txBody>
      </p:sp>
      <p:sp>
        <p:nvSpPr>
          <p:cNvPr id="10" name="Text 8">
            <a:extLst>
              <a:ext uri="{FF2B5EF4-FFF2-40B4-BE49-F238E27FC236}">
                <a16:creationId xmlns:a16="http://schemas.microsoft.com/office/drawing/2014/main" id="{0A518AC6-E7C9-87FC-0F23-93EECF525F94}"/>
              </a:ext>
            </a:extLst>
          </p:cNvPr>
          <p:cNvSpPr/>
          <p:nvPr/>
        </p:nvSpPr>
        <p:spPr>
          <a:xfrm>
            <a:off x="8705088" y="1051560"/>
            <a:ext cx="2798064" cy="292608"/>
          </a:xfrm>
          <a:prstGeom prst="rect">
            <a:avLst/>
          </a:prstGeom>
          <a:noFill/>
          <a:ln/>
        </p:spPr>
        <p:txBody>
          <a:bodyPr wrap="square" rtlCol="0" anchor="t"/>
          <a:lstStyle/>
          <a:p>
            <a:pPr marL="0" indent="0">
              <a:lnSpc>
                <a:spcPct val="110000"/>
              </a:lnSpc>
              <a:buNone/>
            </a:pPr>
            <a:r>
              <a:rPr lang="en-US" sz="1600" b="1" dirty="0">
                <a:solidFill>
                  <a:srgbClr val="FFFFFF"/>
                </a:solidFill>
                <a:latin typeface="Calibri" pitchFamily="34" charset="0"/>
                <a:ea typeface="Calibri" pitchFamily="34" charset="-122"/>
                <a:cs typeface="Calibri" pitchFamily="34" charset="-120"/>
              </a:rPr>
              <a:t>Best for</a:t>
            </a:r>
            <a:endParaRPr lang="en-US" sz="1600" dirty="0"/>
          </a:p>
        </p:txBody>
      </p:sp>
      <p:sp>
        <p:nvSpPr>
          <p:cNvPr id="11" name="Shape 9">
            <a:extLst>
              <a:ext uri="{FF2B5EF4-FFF2-40B4-BE49-F238E27FC236}">
                <a16:creationId xmlns:a16="http://schemas.microsoft.com/office/drawing/2014/main" id="{22B35A6A-5055-B967-A22B-535AB7E4DF0E}"/>
              </a:ext>
            </a:extLst>
          </p:cNvPr>
          <p:cNvSpPr/>
          <p:nvPr/>
        </p:nvSpPr>
        <p:spPr>
          <a:xfrm>
            <a:off x="640080" y="1435608"/>
            <a:ext cx="3566160" cy="438912"/>
          </a:xfrm>
          <a:prstGeom prst="rect">
            <a:avLst/>
          </a:prstGeom>
          <a:solidFill>
            <a:srgbClr val="FFFFFF"/>
          </a:solidFill>
          <a:ln w="12700">
            <a:solidFill>
              <a:srgbClr val="E5E7EB"/>
            </a:solidFill>
            <a:prstDash val="solid"/>
          </a:ln>
        </p:spPr>
        <p:txBody>
          <a:bodyPr/>
          <a:lstStyle/>
          <a:p>
            <a:endParaRPr lang="en-US" sz="2400"/>
          </a:p>
        </p:txBody>
      </p:sp>
      <p:sp>
        <p:nvSpPr>
          <p:cNvPr id="12" name="Text 10">
            <a:extLst>
              <a:ext uri="{FF2B5EF4-FFF2-40B4-BE49-F238E27FC236}">
                <a16:creationId xmlns:a16="http://schemas.microsoft.com/office/drawing/2014/main" id="{30135BF0-1615-8C3B-DFEC-C66B7321FDA2}"/>
              </a:ext>
            </a:extLst>
          </p:cNvPr>
          <p:cNvSpPr/>
          <p:nvPr/>
        </p:nvSpPr>
        <p:spPr>
          <a:xfrm>
            <a:off x="749808" y="1527048"/>
            <a:ext cx="334670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Water use audit + leak check</a:t>
            </a:r>
            <a:endParaRPr lang="en-US" sz="1400" dirty="0"/>
          </a:p>
        </p:txBody>
      </p:sp>
      <p:sp>
        <p:nvSpPr>
          <p:cNvPr id="13" name="Shape 11">
            <a:extLst>
              <a:ext uri="{FF2B5EF4-FFF2-40B4-BE49-F238E27FC236}">
                <a16:creationId xmlns:a16="http://schemas.microsoft.com/office/drawing/2014/main" id="{D36EA751-A738-865C-4A43-E7533081E43F}"/>
              </a:ext>
            </a:extLst>
          </p:cNvPr>
          <p:cNvSpPr/>
          <p:nvPr/>
        </p:nvSpPr>
        <p:spPr>
          <a:xfrm>
            <a:off x="4206240" y="1435608"/>
            <a:ext cx="4389120" cy="438912"/>
          </a:xfrm>
          <a:prstGeom prst="rect">
            <a:avLst/>
          </a:prstGeom>
          <a:solidFill>
            <a:srgbClr val="FFFFFF"/>
          </a:solidFill>
          <a:ln w="12700">
            <a:solidFill>
              <a:srgbClr val="E5E7EB"/>
            </a:solidFill>
            <a:prstDash val="solid"/>
          </a:ln>
        </p:spPr>
        <p:txBody>
          <a:bodyPr/>
          <a:lstStyle/>
          <a:p>
            <a:endParaRPr lang="en-US" sz="2400"/>
          </a:p>
        </p:txBody>
      </p:sp>
      <p:sp>
        <p:nvSpPr>
          <p:cNvPr id="14" name="Text 12">
            <a:extLst>
              <a:ext uri="{FF2B5EF4-FFF2-40B4-BE49-F238E27FC236}">
                <a16:creationId xmlns:a16="http://schemas.microsoft.com/office/drawing/2014/main" id="{801C081B-31B2-7789-3758-AD9BCE349FBE}"/>
              </a:ext>
            </a:extLst>
          </p:cNvPr>
          <p:cNvSpPr/>
          <p:nvPr/>
        </p:nvSpPr>
        <p:spPr>
          <a:xfrm>
            <a:off x="4315968" y="1527048"/>
            <a:ext cx="416966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Hydraulic overload vs design flow</a:t>
            </a:r>
            <a:endParaRPr lang="en-US" sz="1400" dirty="0"/>
          </a:p>
        </p:txBody>
      </p:sp>
      <p:sp>
        <p:nvSpPr>
          <p:cNvPr id="15" name="Shape 13">
            <a:extLst>
              <a:ext uri="{FF2B5EF4-FFF2-40B4-BE49-F238E27FC236}">
                <a16:creationId xmlns:a16="http://schemas.microsoft.com/office/drawing/2014/main" id="{0899970B-142E-E5EB-1730-252C23722BB0}"/>
              </a:ext>
            </a:extLst>
          </p:cNvPr>
          <p:cNvSpPr/>
          <p:nvPr/>
        </p:nvSpPr>
        <p:spPr>
          <a:xfrm>
            <a:off x="8595360" y="1435608"/>
            <a:ext cx="3017520" cy="438912"/>
          </a:xfrm>
          <a:prstGeom prst="rect">
            <a:avLst/>
          </a:prstGeom>
          <a:solidFill>
            <a:srgbClr val="FFFFFF"/>
          </a:solidFill>
          <a:ln w="12700">
            <a:solidFill>
              <a:srgbClr val="E5E7EB"/>
            </a:solidFill>
            <a:prstDash val="solid"/>
          </a:ln>
        </p:spPr>
        <p:txBody>
          <a:bodyPr/>
          <a:lstStyle/>
          <a:p>
            <a:endParaRPr lang="en-US" sz="2400"/>
          </a:p>
        </p:txBody>
      </p:sp>
      <p:sp>
        <p:nvSpPr>
          <p:cNvPr id="16" name="Text 14">
            <a:extLst>
              <a:ext uri="{FF2B5EF4-FFF2-40B4-BE49-F238E27FC236}">
                <a16:creationId xmlns:a16="http://schemas.microsoft.com/office/drawing/2014/main" id="{DFA6999F-2E0E-F780-AB6B-89EB445E6A61}"/>
              </a:ext>
            </a:extLst>
          </p:cNvPr>
          <p:cNvSpPr/>
          <p:nvPr/>
        </p:nvSpPr>
        <p:spPr>
          <a:xfrm>
            <a:off x="8705088" y="1527048"/>
            <a:ext cx="279806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Distress with intermittent symptoms</a:t>
            </a:r>
            <a:endParaRPr lang="en-US" sz="1400" dirty="0"/>
          </a:p>
        </p:txBody>
      </p:sp>
      <p:sp>
        <p:nvSpPr>
          <p:cNvPr id="17" name="Shape 15">
            <a:extLst>
              <a:ext uri="{FF2B5EF4-FFF2-40B4-BE49-F238E27FC236}">
                <a16:creationId xmlns:a16="http://schemas.microsoft.com/office/drawing/2014/main" id="{BAF4E838-20AE-F4CC-19A3-CB5D91956829}"/>
              </a:ext>
            </a:extLst>
          </p:cNvPr>
          <p:cNvSpPr/>
          <p:nvPr/>
        </p:nvSpPr>
        <p:spPr>
          <a:xfrm>
            <a:off x="640080" y="1874520"/>
            <a:ext cx="3566160" cy="438912"/>
          </a:xfrm>
          <a:prstGeom prst="rect">
            <a:avLst/>
          </a:prstGeom>
          <a:solidFill>
            <a:srgbClr val="FFFFFF"/>
          </a:solidFill>
          <a:ln w="12700">
            <a:solidFill>
              <a:srgbClr val="E5E7EB"/>
            </a:solidFill>
            <a:prstDash val="solid"/>
          </a:ln>
        </p:spPr>
        <p:txBody>
          <a:bodyPr/>
          <a:lstStyle/>
          <a:p>
            <a:endParaRPr lang="en-US" sz="2400"/>
          </a:p>
        </p:txBody>
      </p:sp>
      <p:sp>
        <p:nvSpPr>
          <p:cNvPr id="18" name="Text 16">
            <a:extLst>
              <a:ext uri="{FF2B5EF4-FFF2-40B4-BE49-F238E27FC236}">
                <a16:creationId xmlns:a16="http://schemas.microsoft.com/office/drawing/2014/main" id="{C78F2366-35D8-A4DE-2FD9-88BE5CC11833}"/>
              </a:ext>
            </a:extLst>
          </p:cNvPr>
          <p:cNvSpPr/>
          <p:nvPr/>
        </p:nvSpPr>
        <p:spPr>
          <a:xfrm>
            <a:off x="749808" y="1965960"/>
            <a:ext cx="334670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Sludge/scum measurement + baffle check</a:t>
            </a:r>
            <a:endParaRPr lang="en-US" sz="1400" dirty="0"/>
          </a:p>
        </p:txBody>
      </p:sp>
      <p:sp>
        <p:nvSpPr>
          <p:cNvPr id="19" name="Shape 17">
            <a:extLst>
              <a:ext uri="{FF2B5EF4-FFF2-40B4-BE49-F238E27FC236}">
                <a16:creationId xmlns:a16="http://schemas.microsoft.com/office/drawing/2014/main" id="{71F80DCB-D86F-A5A1-3EC8-DB679DA84769}"/>
              </a:ext>
            </a:extLst>
          </p:cNvPr>
          <p:cNvSpPr/>
          <p:nvPr/>
        </p:nvSpPr>
        <p:spPr>
          <a:xfrm>
            <a:off x="4206240" y="1874520"/>
            <a:ext cx="4389120" cy="438912"/>
          </a:xfrm>
          <a:prstGeom prst="rect">
            <a:avLst/>
          </a:prstGeom>
          <a:solidFill>
            <a:srgbClr val="FFFFFF"/>
          </a:solidFill>
          <a:ln w="12700">
            <a:solidFill>
              <a:srgbClr val="E5E7EB"/>
            </a:solidFill>
            <a:prstDash val="solid"/>
          </a:ln>
        </p:spPr>
        <p:txBody>
          <a:bodyPr/>
          <a:lstStyle/>
          <a:p>
            <a:endParaRPr lang="en-US" sz="2400"/>
          </a:p>
        </p:txBody>
      </p:sp>
      <p:sp>
        <p:nvSpPr>
          <p:cNvPr id="20" name="Text 18">
            <a:extLst>
              <a:ext uri="{FF2B5EF4-FFF2-40B4-BE49-F238E27FC236}">
                <a16:creationId xmlns:a16="http://schemas.microsoft.com/office/drawing/2014/main" id="{970AA58B-CDCB-89AB-8DE9-606238B852F6}"/>
              </a:ext>
            </a:extLst>
          </p:cNvPr>
          <p:cNvSpPr/>
          <p:nvPr/>
        </p:nvSpPr>
        <p:spPr>
          <a:xfrm>
            <a:off x="4315968" y="1965960"/>
            <a:ext cx="416966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Solids carryover risk</a:t>
            </a:r>
            <a:endParaRPr lang="en-US" sz="1400" dirty="0"/>
          </a:p>
        </p:txBody>
      </p:sp>
      <p:sp>
        <p:nvSpPr>
          <p:cNvPr id="21" name="Shape 19">
            <a:extLst>
              <a:ext uri="{FF2B5EF4-FFF2-40B4-BE49-F238E27FC236}">
                <a16:creationId xmlns:a16="http://schemas.microsoft.com/office/drawing/2014/main" id="{47CB966C-F684-32CD-6337-089858E797A7}"/>
              </a:ext>
            </a:extLst>
          </p:cNvPr>
          <p:cNvSpPr/>
          <p:nvPr/>
        </p:nvSpPr>
        <p:spPr>
          <a:xfrm>
            <a:off x="8595360" y="1874520"/>
            <a:ext cx="3017520" cy="438912"/>
          </a:xfrm>
          <a:prstGeom prst="rect">
            <a:avLst/>
          </a:prstGeom>
          <a:solidFill>
            <a:srgbClr val="FFFFFF"/>
          </a:solidFill>
          <a:ln w="12700">
            <a:solidFill>
              <a:srgbClr val="E5E7EB"/>
            </a:solidFill>
            <a:prstDash val="solid"/>
          </a:ln>
        </p:spPr>
        <p:txBody>
          <a:bodyPr/>
          <a:lstStyle/>
          <a:p>
            <a:endParaRPr lang="en-US" sz="2400"/>
          </a:p>
        </p:txBody>
      </p:sp>
      <p:sp>
        <p:nvSpPr>
          <p:cNvPr id="22" name="Text 20">
            <a:extLst>
              <a:ext uri="{FF2B5EF4-FFF2-40B4-BE49-F238E27FC236}">
                <a16:creationId xmlns:a16="http://schemas.microsoft.com/office/drawing/2014/main" id="{BABF995E-F85B-31DE-B599-B216269E3E4F}"/>
              </a:ext>
            </a:extLst>
          </p:cNvPr>
          <p:cNvSpPr/>
          <p:nvPr/>
        </p:nvSpPr>
        <p:spPr>
          <a:xfrm>
            <a:off x="8705088" y="1965960"/>
            <a:ext cx="279806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Rapid STA clogging; clogged filters</a:t>
            </a:r>
            <a:endParaRPr lang="en-US" sz="1400" dirty="0"/>
          </a:p>
        </p:txBody>
      </p:sp>
      <p:sp>
        <p:nvSpPr>
          <p:cNvPr id="23" name="Shape 21">
            <a:extLst>
              <a:ext uri="{FF2B5EF4-FFF2-40B4-BE49-F238E27FC236}">
                <a16:creationId xmlns:a16="http://schemas.microsoft.com/office/drawing/2014/main" id="{6B6947C0-9B05-F463-CA9B-294B243C8612}"/>
              </a:ext>
            </a:extLst>
          </p:cNvPr>
          <p:cNvSpPr/>
          <p:nvPr/>
        </p:nvSpPr>
        <p:spPr>
          <a:xfrm>
            <a:off x="640080" y="2313432"/>
            <a:ext cx="3566160" cy="438912"/>
          </a:xfrm>
          <a:prstGeom prst="rect">
            <a:avLst/>
          </a:prstGeom>
          <a:solidFill>
            <a:srgbClr val="FFFFFF"/>
          </a:solidFill>
          <a:ln w="12700">
            <a:solidFill>
              <a:srgbClr val="E5E7EB"/>
            </a:solidFill>
            <a:prstDash val="solid"/>
          </a:ln>
        </p:spPr>
        <p:txBody>
          <a:bodyPr/>
          <a:lstStyle/>
          <a:p>
            <a:endParaRPr lang="en-US" sz="2400"/>
          </a:p>
        </p:txBody>
      </p:sp>
      <p:sp>
        <p:nvSpPr>
          <p:cNvPr id="24" name="Text 22">
            <a:extLst>
              <a:ext uri="{FF2B5EF4-FFF2-40B4-BE49-F238E27FC236}">
                <a16:creationId xmlns:a16="http://schemas.microsoft.com/office/drawing/2014/main" id="{1113653F-D21E-7C7E-12AF-CD78A4135739}"/>
              </a:ext>
            </a:extLst>
          </p:cNvPr>
          <p:cNvSpPr/>
          <p:nvPr/>
        </p:nvSpPr>
        <p:spPr>
          <a:xfrm>
            <a:off x="749808" y="2404872"/>
            <a:ext cx="334670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Effluent filter inspection</a:t>
            </a:r>
            <a:endParaRPr lang="en-US" sz="1400" dirty="0"/>
          </a:p>
        </p:txBody>
      </p:sp>
      <p:sp>
        <p:nvSpPr>
          <p:cNvPr id="25" name="Shape 23">
            <a:extLst>
              <a:ext uri="{FF2B5EF4-FFF2-40B4-BE49-F238E27FC236}">
                <a16:creationId xmlns:a16="http://schemas.microsoft.com/office/drawing/2014/main" id="{F8E694CF-0F82-4F1E-00DF-8FDF28DBFCED}"/>
              </a:ext>
            </a:extLst>
          </p:cNvPr>
          <p:cNvSpPr/>
          <p:nvPr/>
        </p:nvSpPr>
        <p:spPr>
          <a:xfrm>
            <a:off x="4206240" y="2313432"/>
            <a:ext cx="4389120" cy="438912"/>
          </a:xfrm>
          <a:prstGeom prst="rect">
            <a:avLst/>
          </a:prstGeom>
          <a:solidFill>
            <a:srgbClr val="FFFFFF"/>
          </a:solidFill>
          <a:ln w="12700">
            <a:solidFill>
              <a:srgbClr val="E5E7EB"/>
            </a:solidFill>
            <a:prstDash val="solid"/>
          </a:ln>
        </p:spPr>
        <p:txBody>
          <a:bodyPr/>
          <a:lstStyle/>
          <a:p>
            <a:endParaRPr lang="en-US" sz="2400"/>
          </a:p>
        </p:txBody>
      </p:sp>
      <p:sp>
        <p:nvSpPr>
          <p:cNvPr id="26" name="Text 24">
            <a:extLst>
              <a:ext uri="{FF2B5EF4-FFF2-40B4-BE49-F238E27FC236}">
                <a16:creationId xmlns:a16="http://schemas.microsoft.com/office/drawing/2014/main" id="{4C62BAB5-D41D-59D5-C21C-9E5359644333}"/>
              </a:ext>
            </a:extLst>
          </p:cNvPr>
          <p:cNvSpPr/>
          <p:nvPr/>
        </p:nvSpPr>
        <p:spPr>
          <a:xfrm>
            <a:off x="4315968" y="2404872"/>
            <a:ext cx="416966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Outlet restriction; solids loading</a:t>
            </a:r>
            <a:endParaRPr lang="en-US" sz="1400" dirty="0"/>
          </a:p>
        </p:txBody>
      </p:sp>
      <p:sp>
        <p:nvSpPr>
          <p:cNvPr id="27" name="Shape 25">
            <a:extLst>
              <a:ext uri="{FF2B5EF4-FFF2-40B4-BE49-F238E27FC236}">
                <a16:creationId xmlns:a16="http://schemas.microsoft.com/office/drawing/2014/main" id="{F16548B1-866B-EE58-3A77-36B33BE0D6FD}"/>
              </a:ext>
            </a:extLst>
          </p:cNvPr>
          <p:cNvSpPr/>
          <p:nvPr/>
        </p:nvSpPr>
        <p:spPr>
          <a:xfrm>
            <a:off x="8595360" y="2313432"/>
            <a:ext cx="3017520" cy="438912"/>
          </a:xfrm>
          <a:prstGeom prst="rect">
            <a:avLst/>
          </a:prstGeom>
          <a:solidFill>
            <a:srgbClr val="FFFFFF"/>
          </a:solidFill>
          <a:ln w="12700">
            <a:solidFill>
              <a:srgbClr val="E5E7EB"/>
            </a:solidFill>
            <a:prstDash val="solid"/>
          </a:ln>
        </p:spPr>
        <p:txBody>
          <a:bodyPr/>
          <a:lstStyle/>
          <a:p>
            <a:endParaRPr lang="en-US" sz="2400"/>
          </a:p>
        </p:txBody>
      </p:sp>
      <p:sp>
        <p:nvSpPr>
          <p:cNvPr id="28" name="Text 26">
            <a:extLst>
              <a:ext uri="{FF2B5EF4-FFF2-40B4-BE49-F238E27FC236}">
                <a16:creationId xmlns:a16="http://schemas.microsoft.com/office/drawing/2014/main" id="{6F6C0DC9-7B6F-E26F-559E-3351F951EB77}"/>
              </a:ext>
            </a:extLst>
          </p:cNvPr>
          <p:cNvSpPr/>
          <p:nvPr/>
        </p:nvSpPr>
        <p:spPr>
          <a:xfrm>
            <a:off x="8705088" y="2404872"/>
            <a:ext cx="279806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Backups, alarms, slow drains</a:t>
            </a:r>
            <a:endParaRPr lang="en-US" sz="1400" dirty="0"/>
          </a:p>
        </p:txBody>
      </p:sp>
      <p:sp>
        <p:nvSpPr>
          <p:cNvPr id="29" name="Shape 27">
            <a:extLst>
              <a:ext uri="{FF2B5EF4-FFF2-40B4-BE49-F238E27FC236}">
                <a16:creationId xmlns:a16="http://schemas.microsoft.com/office/drawing/2014/main" id="{1F3C453C-561B-3A64-46C3-B23B4456A039}"/>
              </a:ext>
            </a:extLst>
          </p:cNvPr>
          <p:cNvSpPr/>
          <p:nvPr/>
        </p:nvSpPr>
        <p:spPr>
          <a:xfrm>
            <a:off x="640080" y="2752344"/>
            <a:ext cx="3566160" cy="438912"/>
          </a:xfrm>
          <a:prstGeom prst="rect">
            <a:avLst/>
          </a:prstGeom>
          <a:solidFill>
            <a:srgbClr val="FFFFFF"/>
          </a:solidFill>
          <a:ln w="12700">
            <a:solidFill>
              <a:srgbClr val="E5E7EB"/>
            </a:solidFill>
            <a:prstDash val="solid"/>
          </a:ln>
        </p:spPr>
        <p:txBody>
          <a:bodyPr/>
          <a:lstStyle/>
          <a:p>
            <a:endParaRPr lang="en-US" sz="2400"/>
          </a:p>
        </p:txBody>
      </p:sp>
      <p:sp>
        <p:nvSpPr>
          <p:cNvPr id="30" name="Text 28">
            <a:extLst>
              <a:ext uri="{FF2B5EF4-FFF2-40B4-BE49-F238E27FC236}">
                <a16:creationId xmlns:a16="http://schemas.microsoft.com/office/drawing/2014/main" id="{35FD8A72-60BE-954C-57BD-5E500ED5EE76}"/>
              </a:ext>
            </a:extLst>
          </p:cNvPr>
          <p:cNvSpPr/>
          <p:nvPr/>
        </p:nvSpPr>
        <p:spPr>
          <a:xfrm>
            <a:off x="749808" y="2843784"/>
            <a:ext cx="334670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Tank liquid level at rest</a:t>
            </a:r>
            <a:endParaRPr lang="en-US" sz="1400" dirty="0"/>
          </a:p>
        </p:txBody>
      </p:sp>
      <p:sp>
        <p:nvSpPr>
          <p:cNvPr id="31" name="Shape 29">
            <a:extLst>
              <a:ext uri="{FF2B5EF4-FFF2-40B4-BE49-F238E27FC236}">
                <a16:creationId xmlns:a16="http://schemas.microsoft.com/office/drawing/2014/main" id="{4C7CFA77-692A-B184-4BF8-591E5A506F5C}"/>
              </a:ext>
            </a:extLst>
          </p:cNvPr>
          <p:cNvSpPr/>
          <p:nvPr/>
        </p:nvSpPr>
        <p:spPr>
          <a:xfrm>
            <a:off x="4206240" y="2752344"/>
            <a:ext cx="4389120" cy="438912"/>
          </a:xfrm>
          <a:prstGeom prst="rect">
            <a:avLst/>
          </a:prstGeom>
          <a:solidFill>
            <a:srgbClr val="FFFFFF"/>
          </a:solidFill>
          <a:ln w="12700">
            <a:solidFill>
              <a:srgbClr val="E5E7EB"/>
            </a:solidFill>
            <a:prstDash val="solid"/>
          </a:ln>
        </p:spPr>
        <p:txBody>
          <a:bodyPr/>
          <a:lstStyle/>
          <a:p>
            <a:endParaRPr lang="en-US" sz="2400"/>
          </a:p>
        </p:txBody>
      </p:sp>
      <p:sp>
        <p:nvSpPr>
          <p:cNvPr id="32" name="Text 30">
            <a:extLst>
              <a:ext uri="{FF2B5EF4-FFF2-40B4-BE49-F238E27FC236}">
                <a16:creationId xmlns:a16="http://schemas.microsoft.com/office/drawing/2014/main" id="{ABB68635-C8F3-6744-D714-5E01E324DDE4}"/>
              </a:ext>
            </a:extLst>
          </p:cNvPr>
          <p:cNvSpPr/>
          <p:nvPr/>
        </p:nvSpPr>
        <p:spPr>
          <a:xfrm>
            <a:off x="4315968" y="2843784"/>
            <a:ext cx="416966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Downstream restriction vs normal</a:t>
            </a:r>
            <a:endParaRPr lang="en-US" sz="1400" dirty="0"/>
          </a:p>
        </p:txBody>
      </p:sp>
      <p:sp>
        <p:nvSpPr>
          <p:cNvPr id="33" name="Shape 31">
            <a:extLst>
              <a:ext uri="{FF2B5EF4-FFF2-40B4-BE49-F238E27FC236}">
                <a16:creationId xmlns:a16="http://schemas.microsoft.com/office/drawing/2014/main" id="{33E9C246-2B57-67E5-2AEA-4475C63B2986}"/>
              </a:ext>
            </a:extLst>
          </p:cNvPr>
          <p:cNvSpPr/>
          <p:nvPr/>
        </p:nvSpPr>
        <p:spPr>
          <a:xfrm>
            <a:off x="8595360" y="2752344"/>
            <a:ext cx="3017520" cy="438912"/>
          </a:xfrm>
          <a:prstGeom prst="rect">
            <a:avLst/>
          </a:prstGeom>
          <a:solidFill>
            <a:srgbClr val="FFFFFF"/>
          </a:solidFill>
          <a:ln w="12700">
            <a:solidFill>
              <a:srgbClr val="E5E7EB"/>
            </a:solidFill>
            <a:prstDash val="solid"/>
          </a:ln>
        </p:spPr>
        <p:txBody>
          <a:bodyPr/>
          <a:lstStyle/>
          <a:p>
            <a:endParaRPr lang="en-US" sz="2400"/>
          </a:p>
        </p:txBody>
      </p:sp>
      <p:sp>
        <p:nvSpPr>
          <p:cNvPr id="34" name="Text 32">
            <a:extLst>
              <a:ext uri="{FF2B5EF4-FFF2-40B4-BE49-F238E27FC236}">
                <a16:creationId xmlns:a16="http://schemas.microsoft.com/office/drawing/2014/main" id="{FA5125C3-05FB-AFA3-CFB2-F19514C99BF9}"/>
              </a:ext>
            </a:extLst>
          </p:cNvPr>
          <p:cNvSpPr/>
          <p:nvPr/>
        </p:nvSpPr>
        <p:spPr>
          <a:xfrm>
            <a:off x="8705088" y="2843784"/>
            <a:ext cx="279806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Differentiate tank vs STA issues</a:t>
            </a:r>
            <a:endParaRPr lang="en-US" sz="1400" dirty="0"/>
          </a:p>
        </p:txBody>
      </p:sp>
      <p:sp>
        <p:nvSpPr>
          <p:cNvPr id="35" name="Shape 33">
            <a:extLst>
              <a:ext uri="{FF2B5EF4-FFF2-40B4-BE49-F238E27FC236}">
                <a16:creationId xmlns:a16="http://schemas.microsoft.com/office/drawing/2014/main" id="{B0C44EF4-2640-9E40-7D55-4426F685D2E5}"/>
              </a:ext>
            </a:extLst>
          </p:cNvPr>
          <p:cNvSpPr/>
          <p:nvPr/>
        </p:nvSpPr>
        <p:spPr>
          <a:xfrm>
            <a:off x="640080" y="3191256"/>
            <a:ext cx="3566160" cy="438912"/>
          </a:xfrm>
          <a:prstGeom prst="rect">
            <a:avLst/>
          </a:prstGeom>
          <a:solidFill>
            <a:srgbClr val="FFFFFF"/>
          </a:solidFill>
          <a:ln w="12700">
            <a:solidFill>
              <a:srgbClr val="E5E7EB"/>
            </a:solidFill>
            <a:prstDash val="solid"/>
          </a:ln>
        </p:spPr>
        <p:txBody>
          <a:bodyPr/>
          <a:lstStyle/>
          <a:p>
            <a:endParaRPr lang="en-US" sz="2400"/>
          </a:p>
        </p:txBody>
      </p:sp>
      <p:sp>
        <p:nvSpPr>
          <p:cNvPr id="36" name="Text 34">
            <a:extLst>
              <a:ext uri="{FF2B5EF4-FFF2-40B4-BE49-F238E27FC236}">
                <a16:creationId xmlns:a16="http://schemas.microsoft.com/office/drawing/2014/main" id="{D205B6D4-E4C3-EBC3-5FA4-719410E39855}"/>
              </a:ext>
            </a:extLst>
          </p:cNvPr>
          <p:cNvSpPr/>
          <p:nvPr/>
        </p:nvSpPr>
        <p:spPr>
          <a:xfrm>
            <a:off x="749808" y="3282696"/>
            <a:ext cx="334670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Pump runtime/dose logs (if present)</a:t>
            </a:r>
            <a:endParaRPr lang="en-US" sz="1400" dirty="0"/>
          </a:p>
        </p:txBody>
      </p:sp>
      <p:sp>
        <p:nvSpPr>
          <p:cNvPr id="37" name="Shape 35">
            <a:extLst>
              <a:ext uri="{FF2B5EF4-FFF2-40B4-BE49-F238E27FC236}">
                <a16:creationId xmlns:a16="http://schemas.microsoft.com/office/drawing/2014/main" id="{74D3CFC5-04C9-C75D-9D62-4DC1F06CFA56}"/>
              </a:ext>
            </a:extLst>
          </p:cNvPr>
          <p:cNvSpPr/>
          <p:nvPr/>
        </p:nvSpPr>
        <p:spPr>
          <a:xfrm>
            <a:off x="4206240" y="3191256"/>
            <a:ext cx="4389120" cy="438912"/>
          </a:xfrm>
          <a:prstGeom prst="rect">
            <a:avLst/>
          </a:prstGeom>
          <a:solidFill>
            <a:srgbClr val="FFFFFF"/>
          </a:solidFill>
          <a:ln w="12700">
            <a:solidFill>
              <a:srgbClr val="E5E7EB"/>
            </a:solidFill>
            <a:prstDash val="solid"/>
          </a:ln>
        </p:spPr>
        <p:txBody>
          <a:bodyPr/>
          <a:lstStyle/>
          <a:p>
            <a:endParaRPr lang="en-US" sz="2400"/>
          </a:p>
        </p:txBody>
      </p:sp>
      <p:sp>
        <p:nvSpPr>
          <p:cNvPr id="38" name="Text 36">
            <a:extLst>
              <a:ext uri="{FF2B5EF4-FFF2-40B4-BE49-F238E27FC236}">
                <a16:creationId xmlns:a16="http://schemas.microsoft.com/office/drawing/2014/main" id="{8E10CD28-7FAA-96D8-8BBA-14869D3F8B7E}"/>
              </a:ext>
            </a:extLst>
          </p:cNvPr>
          <p:cNvSpPr/>
          <p:nvPr/>
        </p:nvSpPr>
        <p:spPr>
          <a:xfrm>
            <a:off x="4315968" y="3282696"/>
            <a:ext cx="416966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Short-cycling, excessive dosing, float issues</a:t>
            </a:r>
            <a:endParaRPr lang="en-US" sz="1400" dirty="0"/>
          </a:p>
        </p:txBody>
      </p:sp>
      <p:sp>
        <p:nvSpPr>
          <p:cNvPr id="39" name="Shape 37">
            <a:extLst>
              <a:ext uri="{FF2B5EF4-FFF2-40B4-BE49-F238E27FC236}">
                <a16:creationId xmlns:a16="http://schemas.microsoft.com/office/drawing/2014/main" id="{AABCEFFA-018C-9EC9-E114-3C56FF1FE120}"/>
              </a:ext>
            </a:extLst>
          </p:cNvPr>
          <p:cNvSpPr/>
          <p:nvPr/>
        </p:nvSpPr>
        <p:spPr>
          <a:xfrm>
            <a:off x="8595360" y="3191256"/>
            <a:ext cx="3017520" cy="438912"/>
          </a:xfrm>
          <a:prstGeom prst="rect">
            <a:avLst/>
          </a:prstGeom>
          <a:solidFill>
            <a:srgbClr val="FFFFFF"/>
          </a:solidFill>
          <a:ln w="12700">
            <a:solidFill>
              <a:srgbClr val="E5E7EB"/>
            </a:solidFill>
            <a:prstDash val="solid"/>
          </a:ln>
        </p:spPr>
        <p:txBody>
          <a:bodyPr/>
          <a:lstStyle/>
          <a:p>
            <a:endParaRPr lang="en-US" sz="2400"/>
          </a:p>
        </p:txBody>
      </p:sp>
      <p:sp>
        <p:nvSpPr>
          <p:cNvPr id="40" name="Text 38">
            <a:extLst>
              <a:ext uri="{FF2B5EF4-FFF2-40B4-BE49-F238E27FC236}">
                <a16:creationId xmlns:a16="http://schemas.microsoft.com/office/drawing/2014/main" id="{93880933-D2F3-655C-7AEB-A4F1719971A9}"/>
              </a:ext>
            </a:extLst>
          </p:cNvPr>
          <p:cNvSpPr/>
          <p:nvPr/>
        </p:nvSpPr>
        <p:spPr>
          <a:xfrm>
            <a:off x="8705088" y="3282696"/>
            <a:ext cx="279806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Alarm-driven troubleshooting</a:t>
            </a:r>
            <a:endParaRPr lang="en-US" sz="1400" dirty="0"/>
          </a:p>
        </p:txBody>
      </p:sp>
      <p:sp>
        <p:nvSpPr>
          <p:cNvPr id="41" name="Shape 39">
            <a:extLst>
              <a:ext uri="{FF2B5EF4-FFF2-40B4-BE49-F238E27FC236}">
                <a16:creationId xmlns:a16="http://schemas.microsoft.com/office/drawing/2014/main" id="{FFD76DD3-8FA4-A043-6319-F4728D8B2E6E}"/>
              </a:ext>
            </a:extLst>
          </p:cNvPr>
          <p:cNvSpPr/>
          <p:nvPr/>
        </p:nvSpPr>
        <p:spPr>
          <a:xfrm>
            <a:off x="640080" y="3630168"/>
            <a:ext cx="3566160" cy="438912"/>
          </a:xfrm>
          <a:prstGeom prst="rect">
            <a:avLst/>
          </a:prstGeom>
          <a:solidFill>
            <a:srgbClr val="FFFFFF"/>
          </a:solidFill>
          <a:ln w="12700">
            <a:solidFill>
              <a:srgbClr val="E5E7EB"/>
            </a:solidFill>
            <a:prstDash val="solid"/>
          </a:ln>
        </p:spPr>
        <p:txBody>
          <a:bodyPr/>
          <a:lstStyle/>
          <a:p>
            <a:endParaRPr lang="en-US" sz="2400"/>
          </a:p>
        </p:txBody>
      </p:sp>
      <p:sp>
        <p:nvSpPr>
          <p:cNvPr id="42" name="Text 40">
            <a:extLst>
              <a:ext uri="{FF2B5EF4-FFF2-40B4-BE49-F238E27FC236}">
                <a16:creationId xmlns:a16="http://schemas.microsoft.com/office/drawing/2014/main" id="{734B6975-BFA2-81A7-DE73-3E8ACE30BAA8}"/>
              </a:ext>
            </a:extLst>
          </p:cNvPr>
          <p:cNvSpPr/>
          <p:nvPr/>
        </p:nvSpPr>
        <p:spPr>
          <a:xfrm>
            <a:off x="749808" y="3721608"/>
            <a:ext cx="334670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D-box level check + flow test</a:t>
            </a:r>
            <a:endParaRPr lang="en-US" sz="1400" dirty="0"/>
          </a:p>
        </p:txBody>
      </p:sp>
      <p:sp>
        <p:nvSpPr>
          <p:cNvPr id="43" name="Shape 41">
            <a:extLst>
              <a:ext uri="{FF2B5EF4-FFF2-40B4-BE49-F238E27FC236}">
                <a16:creationId xmlns:a16="http://schemas.microsoft.com/office/drawing/2014/main" id="{B033C564-A6D5-4407-78B5-C5FE20B46AAF}"/>
              </a:ext>
            </a:extLst>
          </p:cNvPr>
          <p:cNvSpPr/>
          <p:nvPr/>
        </p:nvSpPr>
        <p:spPr>
          <a:xfrm>
            <a:off x="4206240" y="3630168"/>
            <a:ext cx="4389120" cy="438912"/>
          </a:xfrm>
          <a:prstGeom prst="rect">
            <a:avLst/>
          </a:prstGeom>
          <a:solidFill>
            <a:srgbClr val="FFFFFF"/>
          </a:solidFill>
          <a:ln w="12700">
            <a:solidFill>
              <a:srgbClr val="E5E7EB"/>
            </a:solidFill>
            <a:prstDash val="solid"/>
          </a:ln>
        </p:spPr>
        <p:txBody>
          <a:bodyPr/>
          <a:lstStyle/>
          <a:p>
            <a:endParaRPr lang="en-US" sz="2400"/>
          </a:p>
        </p:txBody>
      </p:sp>
      <p:sp>
        <p:nvSpPr>
          <p:cNvPr id="44" name="Text 42">
            <a:extLst>
              <a:ext uri="{FF2B5EF4-FFF2-40B4-BE49-F238E27FC236}">
                <a16:creationId xmlns:a16="http://schemas.microsoft.com/office/drawing/2014/main" id="{41CCCC42-D7D2-F699-9D32-9BB6E15A50F4}"/>
              </a:ext>
            </a:extLst>
          </p:cNvPr>
          <p:cNvSpPr/>
          <p:nvPr/>
        </p:nvSpPr>
        <p:spPr>
          <a:xfrm>
            <a:off x="4315968" y="3721608"/>
            <a:ext cx="416966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Uneven distribution</a:t>
            </a:r>
            <a:endParaRPr lang="en-US" sz="1400" dirty="0"/>
          </a:p>
        </p:txBody>
      </p:sp>
      <p:sp>
        <p:nvSpPr>
          <p:cNvPr id="45" name="Shape 43">
            <a:extLst>
              <a:ext uri="{FF2B5EF4-FFF2-40B4-BE49-F238E27FC236}">
                <a16:creationId xmlns:a16="http://schemas.microsoft.com/office/drawing/2014/main" id="{0914D1AE-B9D4-35FB-CA75-FC1627D052DD}"/>
              </a:ext>
            </a:extLst>
          </p:cNvPr>
          <p:cNvSpPr/>
          <p:nvPr/>
        </p:nvSpPr>
        <p:spPr>
          <a:xfrm>
            <a:off x="8595360" y="3630168"/>
            <a:ext cx="3017520" cy="438912"/>
          </a:xfrm>
          <a:prstGeom prst="rect">
            <a:avLst/>
          </a:prstGeom>
          <a:solidFill>
            <a:srgbClr val="FFFFFF"/>
          </a:solidFill>
          <a:ln w="12700">
            <a:solidFill>
              <a:srgbClr val="E5E7EB"/>
            </a:solidFill>
            <a:prstDash val="solid"/>
          </a:ln>
        </p:spPr>
        <p:txBody>
          <a:bodyPr/>
          <a:lstStyle/>
          <a:p>
            <a:endParaRPr lang="en-US" sz="2400"/>
          </a:p>
        </p:txBody>
      </p:sp>
      <p:sp>
        <p:nvSpPr>
          <p:cNvPr id="46" name="Text 44">
            <a:extLst>
              <a:ext uri="{FF2B5EF4-FFF2-40B4-BE49-F238E27FC236}">
                <a16:creationId xmlns:a16="http://schemas.microsoft.com/office/drawing/2014/main" id="{E2C9A82E-FAF0-B6D5-EDBB-B41F41B1CA4B}"/>
              </a:ext>
            </a:extLst>
          </p:cNvPr>
          <p:cNvSpPr/>
          <p:nvPr/>
        </p:nvSpPr>
        <p:spPr>
          <a:xfrm>
            <a:off x="8705088" y="3721608"/>
            <a:ext cx="279806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Localized wetness/early biomat</a:t>
            </a:r>
            <a:endParaRPr lang="en-US" sz="1400" dirty="0"/>
          </a:p>
        </p:txBody>
      </p:sp>
      <p:sp>
        <p:nvSpPr>
          <p:cNvPr id="47" name="Shape 45">
            <a:extLst>
              <a:ext uri="{FF2B5EF4-FFF2-40B4-BE49-F238E27FC236}">
                <a16:creationId xmlns:a16="http://schemas.microsoft.com/office/drawing/2014/main" id="{27A98B1E-0554-53E3-48F8-8E5E1BE30F65}"/>
              </a:ext>
            </a:extLst>
          </p:cNvPr>
          <p:cNvSpPr/>
          <p:nvPr/>
        </p:nvSpPr>
        <p:spPr>
          <a:xfrm>
            <a:off x="640080" y="4069080"/>
            <a:ext cx="3566160" cy="438912"/>
          </a:xfrm>
          <a:prstGeom prst="rect">
            <a:avLst/>
          </a:prstGeom>
          <a:solidFill>
            <a:srgbClr val="FFFFFF"/>
          </a:solidFill>
          <a:ln w="12700">
            <a:solidFill>
              <a:srgbClr val="E5E7EB"/>
            </a:solidFill>
            <a:prstDash val="solid"/>
          </a:ln>
        </p:spPr>
        <p:txBody>
          <a:bodyPr/>
          <a:lstStyle/>
          <a:p>
            <a:endParaRPr lang="en-US" sz="2400"/>
          </a:p>
        </p:txBody>
      </p:sp>
      <p:sp>
        <p:nvSpPr>
          <p:cNvPr id="48" name="Text 46">
            <a:extLst>
              <a:ext uri="{FF2B5EF4-FFF2-40B4-BE49-F238E27FC236}">
                <a16:creationId xmlns:a16="http://schemas.microsoft.com/office/drawing/2014/main" id="{43FB05CE-F40A-0DC0-4674-742EC27E6871}"/>
              </a:ext>
            </a:extLst>
          </p:cNvPr>
          <p:cNvSpPr/>
          <p:nvPr/>
        </p:nvSpPr>
        <p:spPr>
          <a:xfrm>
            <a:off x="749808" y="4160520"/>
            <a:ext cx="334670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Camera/jet of lines</a:t>
            </a:r>
            <a:endParaRPr lang="en-US" sz="1400" dirty="0"/>
          </a:p>
        </p:txBody>
      </p:sp>
      <p:sp>
        <p:nvSpPr>
          <p:cNvPr id="49" name="Shape 47">
            <a:extLst>
              <a:ext uri="{FF2B5EF4-FFF2-40B4-BE49-F238E27FC236}">
                <a16:creationId xmlns:a16="http://schemas.microsoft.com/office/drawing/2014/main" id="{F4463544-E598-77E2-8FFE-2CDD75418AF4}"/>
              </a:ext>
            </a:extLst>
          </p:cNvPr>
          <p:cNvSpPr/>
          <p:nvPr/>
        </p:nvSpPr>
        <p:spPr>
          <a:xfrm>
            <a:off x="4206240" y="4069080"/>
            <a:ext cx="4389120" cy="438912"/>
          </a:xfrm>
          <a:prstGeom prst="rect">
            <a:avLst/>
          </a:prstGeom>
          <a:solidFill>
            <a:srgbClr val="FFFFFF"/>
          </a:solidFill>
          <a:ln w="12700">
            <a:solidFill>
              <a:srgbClr val="E5E7EB"/>
            </a:solidFill>
            <a:prstDash val="solid"/>
          </a:ln>
        </p:spPr>
        <p:txBody>
          <a:bodyPr/>
          <a:lstStyle/>
          <a:p>
            <a:endParaRPr lang="en-US" sz="2400"/>
          </a:p>
        </p:txBody>
      </p:sp>
      <p:sp>
        <p:nvSpPr>
          <p:cNvPr id="50" name="Text 48">
            <a:extLst>
              <a:ext uri="{FF2B5EF4-FFF2-40B4-BE49-F238E27FC236}">
                <a16:creationId xmlns:a16="http://schemas.microsoft.com/office/drawing/2014/main" id="{3574CE91-F900-4A96-2A6B-B7767070F6AB}"/>
              </a:ext>
            </a:extLst>
          </p:cNvPr>
          <p:cNvSpPr/>
          <p:nvPr/>
        </p:nvSpPr>
        <p:spPr>
          <a:xfrm>
            <a:off x="4315968" y="4160520"/>
            <a:ext cx="416966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Broken/crushed/blocked laterals</a:t>
            </a:r>
            <a:endParaRPr lang="en-US" sz="1400" dirty="0"/>
          </a:p>
        </p:txBody>
      </p:sp>
      <p:sp>
        <p:nvSpPr>
          <p:cNvPr id="51" name="Shape 49">
            <a:extLst>
              <a:ext uri="{FF2B5EF4-FFF2-40B4-BE49-F238E27FC236}">
                <a16:creationId xmlns:a16="http://schemas.microsoft.com/office/drawing/2014/main" id="{5F7788CA-7BC4-2BA0-AC55-A4824202F548}"/>
              </a:ext>
            </a:extLst>
          </p:cNvPr>
          <p:cNvSpPr/>
          <p:nvPr/>
        </p:nvSpPr>
        <p:spPr>
          <a:xfrm>
            <a:off x="8595360" y="4069080"/>
            <a:ext cx="3017520" cy="438912"/>
          </a:xfrm>
          <a:prstGeom prst="rect">
            <a:avLst/>
          </a:prstGeom>
          <a:solidFill>
            <a:srgbClr val="FFFFFF"/>
          </a:solidFill>
          <a:ln w="12700">
            <a:solidFill>
              <a:srgbClr val="E5E7EB"/>
            </a:solidFill>
            <a:prstDash val="solid"/>
          </a:ln>
        </p:spPr>
        <p:txBody>
          <a:bodyPr/>
          <a:lstStyle/>
          <a:p>
            <a:endParaRPr lang="en-US" sz="2400"/>
          </a:p>
        </p:txBody>
      </p:sp>
      <p:sp>
        <p:nvSpPr>
          <p:cNvPr id="52" name="Text 50">
            <a:extLst>
              <a:ext uri="{FF2B5EF4-FFF2-40B4-BE49-F238E27FC236}">
                <a16:creationId xmlns:a16="http://schemas.microsoft.com/office/drawing/2014/main" id="{E8C02F6A-0444-10C2-8841-2807D614E77C}"/>
              </a:ext>
            </a:extLst>
          </p:cNvPr>
          <p:cNvSpPr/>
          <p:nvPr/>
        </p:nvSpPr>
        <p:spPr>
          <a:xfrm>
            <a:off x="8705088" y="4160520"/>
            <a:ext cx="279806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Suspected damage or roots</a:t>
            </a:r>
            <a:endParaRPr lang="en-US" sz="1400" dirty="0"/>
          </a:p>
        </p:txBody>
      </p:sp>
      <p:sp>
        <p:nvSpPr>
          <p:cNvPr id="53" name="Shape 51">
            <a:extLst>
              <a:ext uri="{FF2B5EF4-FFF2-40B4-BE49-F238E27FC236}">
                <a16:creationId xmlns:a16="http://schemas.microsoft.com/office/drawing/2014/main" id="{872E90F2-98F4-4969-9331-5C5C937EE304}"/>
              </a:ext>
            </a:extLst>
          </p:cNvPr>
          <p:cNvSpPr/>
          <p:nvPr/>
        </p:nvSpPr>
        <p:spPr>
          <a:xfrm>
            <a:off x="640080" y="4507992"/>
            <a:ext cx="3566160" cy="438912"/>
          </a:xfrm>
          <a:prstGeom prst="rect">
            <a:avLst/>
          </a:prstGeom>
          <a:solidFill>
            <a:srgbClr val="FFFFFF"/>
          </a:solidFill>
          <a:ln w="12700">
            <a:solidFill>
              <a:srgbClr val="E5E7EB"/>
            </a:solidFill>
            <a:prstDash val="solid"/>
          </a:ln>
        </p:spPr>
        <p:txBody>
          <a:bodyPr/>
          <a:lstStyle/>
          <a:p>
            <a:endParaRPr lang="en-US" sz="2400"/>
          </a:p>
        </p:txBody>
      </p:sp>
      <p:sp>
        <p:nvSpPr>
          <p:cNvPr id="54" name="Text 52">
            <a:extLst>
              <a:ext uri="{FF2B5EF4-FFF2-40B4-BE49-F238E27FC236}">
                <a16:creationId xmlns:a16="http://schemas.microsoft.com/office/drawing/2014/main" id="{9CDC87D2-66B6-5BA0-5013-98D21A95D116}"/>
              </a:ext>
            </a:extLst>
          </p:cNvPr>
          <p:cNvSpPr/>
          <p:nvPr/>
        </p:nvSpPr>
        <p:spPr>
          <a:xfrm>
            <a:off x="749808" y="4599432"/>
            <a:ext cx="334670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Observation ports / excavation</a:t>
            </a:r>
            <a:endParaRPr lang="en-US" sz="1400" dirty="0"/>
          </a:p>
        </p:txBody>
      </p:sp>
      <p:sp>
        <p:nvSpPr>
          <p:cNvPr id="55" name="Shape 53">
            <a:extLst>
              <a:ext uri="{FF2B5EF4-FFF2-40B4-BE49-F238E27FC236}">
                <a16:creationId xmlns:a16="http://schemas.microsoft.com/office/drawing/2014/main" id="{BCFDCAF1-EF58-6918-523F-344CBC96806D}"/>
              </a:ext>
            </a:extLst>
          </p:cNvPr>
          <p:cNvSpPr/>
          <p:nvPr/>
        </p:nvSpPr>
        <p:spPr>
          <a:xfrm>
            <a:off x="4206240" y="4507992"/>
            <a:ext cx="4389120" cy="438912"/>
          </a:xfrm>
          <a:prstGeom prst="rect">
            <a:avLst/>
          </a:prstGeom>
          <a:solidFill>
            <a:srgbClr val="FFFFFF"/>
          </a:solidFill>
          <a:ln w="12700">
            <a:solidFill>
              <a:srgbClr val="E5E7EB"/>
            </a:solidFill>
            <a:prstDash val="solid"/>
          </a:ln>
        </p:spPr>
        <p:txBody>
          <a:bodyPr/>
          <a:lstStyle/>
          <a:p>
            <a:endParaRPr lang="en-US" sz="2400"/>
          </a:p>
        </p:txBody>
      </p:sp>
      <p:sp>
        <p:nvSpPr>
          <p:cNvPr id="56" name="Text 54">
            <a:extLst>
              <a:ext uri="{FF2B5EF4-FFF2-40B4-BE49-F238E27FC236}">
                <a16:creationId xmlns:a16="http://schemas.microsoft.com/office/drawing/2014/main" id="{DD7CC56D-AFA9-1108-0376-51125C1FD6A4}"/>
              </a:ext>
            </a:extLst>
          </p:cNvPr>
          <p:cNvSpPr/>
          <p:nvPr/>
        </p:nvSpPr>
        <p:spPr>
          <a:xfrm>
            <a:off x="4315968" y="4599432"/>
            <a:ext cx="416966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Ponding depth + recovery time</a:t>
            </a:r>
            <a:endParaRPr lang="en-US" sz="1400" dirty="0"/>
          </a:p>
        </p:txBody>
      </p:sp>
      <p:sp>
        <p:nvSpPr>
          <p:cNvPr id="57" name="Shape 55">
            <a:extLst>
              <a:ext uri="{FF2B5EF4-FFF2-40B4-BE49-F238E27FC236}">
                <a16:creationId xmlns:a16="http://schemas.microsoft.com/office/drawing/2014/main" id="{6CCF4DC9-389F-217E-286E-102825FD8DCE}"/>
              </a:ext>
            </a:extLst>
          </p:cNvPr>
          <p:cNvSpPr/>
          <p:nvPr/>
        </p:nvSpPr>
        <p:spPr>
          <a:xfrm>
            <a:off x="8595360" y="4507992"/>
            <a:ext cx="3017520" cy="438912"/>
          </a:xfrm>
          <a:prstGeom prst="rect">
            <a:avLst/>
          </a:prstGeom>
          <a:solidFill>
            <a:srgbClr val="FFFFFF"/>
          </a:solidFill>
          <a:ln w="12700">
            <a:solidFill>
              <a:srgbClr val="E5E7EB"/>
            </a:solidFill>
            <a:prstDash val="solid"/>
          </a:ln>
        </p:spPr>
        <p:txBody>
          <a:bodyPr/>
          <a:lstStyle/>
          <a:p>
            <a:endParaRPr lang="en-US" sz="2400"/>
          </a:p>
        </p:txBody>
      </p:sp>
      <p:sp>
        <p:nvSpPr>
          <p:cNvPr id="58" name="Text 56">
            <a:extLst>
              <a:ext uri="{FF2B5EF4-FFF2-40B4-BE49-F238E27FC236}">
                <a16:creationId xmlns:a16="http://schemas.microsoft.com/office/drawing/2014/main" id="{D3EF751D-FCF4-C9CC-8A6C-BDDD31DD8A1C}"/>
              </a:ext>
            </a:extLst>
          </p:cNvPr>
          <p:cNvSpPr/>
          <p:nvPr/>
        </p:nvSpPr>
        <p:spPr>
          <a:xfrm>
            <a:off x="8705088" y="4599432"/>
            <a:ext cx="279806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Confirm STA hydraulic failure</a:t>
            </a:r>
            <a:endParaRPr lang="en-US" sz="1400" dirty="0"/>
          </a:p>
        </p:txBody>
      </p:sp>
      <p:sp>
        <p:nvSpPr>
          <p:cNvPr id="59" name="Shape 57">
            <a:extLst>
              <a:ext uri="{FF2B5EF4-FFF2-40B4-BE49-F238E27FC236}">
                <a16:creationId xmlns:a16="http://schemas.microsoft.com/office/drawing/2014/main" id="{F1CB0CC2-2E19-7B86-9B48-01408486013F}"/>
              </a:ext>
            </a:extLst>
          </p:cNvPr>
          <p:cNvSpPr/>
          <p:nvPr/>
        </p:nvSpPr>
        <p:spPr>
          <a:xfrm>
            <a:off x="640080" y="4946904"/>
            <a:ext cx="3566160" cy="438912"/>
          </a:xfrm>
          <a:prstGeom prst="rect">
            <a:avLst/>
          </a:prstGeom>
          <a:solidFill>
            <a:srgbClr val="FFFFFF"/>
          </a:solidFill>
          <a:ln w="12700">
            <a:solidFill>
              <a:srgbClr val="E5E7EB"/>
            </a:solidFill>
            <a:prstDash val="solid"/>
          </a:ln>
        </p:spPr>
        <p:txBody>
          <a:bodyPr/>
          <a:lstStyle/>
          <a:p>
            <a:endParaRPr lang="en-US" sz="2400"/>
          </a:p>
        </p:txBody>
      </p:sp>
      <p:sp>
        <p:nvSpPr>
          <p:cNvPr id="60" name="Text 58">
            <a:extLst>
              <a:ext uri="{FF2B5EF4-FFF2-40B4-BE49-F238E27FC236}">
                <a16:creationId xmlns:a16="http://schemas.microsoft.com/office/drawing/2014/main" id="{C6F0B7EC-1EF5-D3AB-EAC4-9BCC901E553B}"/>
              </a:ext>
            </a:extLst>
          </p:cNvPr>
          <p:cNvSpPr/>
          <p:nvPr/>
        </p:nvSpPr>
        <p:spPr>
          <a:xfrm>
            <a:off x="749808" y="5038344"/>
            <a:ext cx="334670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Soil borings / water table monitoring</a:t>
            </a:r>
            <a:endParaRPr lang="en-US" sz="1400" dirty="0"/>
          </a:p>
        </p:txBody>
      </p:sp>
      <p:sp>
        <p:nvSpPr>
          <p:cNvPr id="61" name="Shape 59">
            <a:extLst>
              <a:ext uri="{FF2B5EF4-FFF2-40B4-BE49-F238E27FC236}">
                <a16:creationId xmlns:a16="http://schemas.microsoft.com/office/drawing/2014/main" id="{201A7BC0-B000-C8BC-4D36-9B4DD90D8378}"/>
              </a:ext>
            </a:extLst>
          </p:cNvPr>
          <p:cNvSpPr/>
          <p:nvPr/>
        </p:nvSpPr>
        <p:spPr>
          <a:xfrm>
            <a:off x="4206240" y="4946904"/>
            <a:ext cx="4389120" cy="438912"/>
          </a:xfrm>
          <a:prstGeom prst="rect">
            <a:avLst/>
          </a:prstGeom>
          <a:solidFill>
            <a:srgbClr val="FFFFFF"/>
          </a:solidFill>
          <a:ln w="12700">
            <a:solidFill>
              <a:srgbClr val="E5E7EB"/>
            </a:solidFill>
            <a:prstDash val="solid"/>
          </a:ln>
        </p:spPr>
        <p:txBody>
          <a:bodyPr/>
          <a:lstStyle/>
          <a:p>
            <a:endParaRPr lang="en-US" sz="2400"/>
          </a:p>
        </p:txBody>
      </p:sp>
      <p:sp>
        <p:nvSpPr>
          <p:cNvPr id="62" name="Text 60">
            <a:extLst>
              <a:ext uri="{FF2B5EF4-FFF2-40B4-BE49-F238E27FC236}">
                <a16:creationId xmlns:a16="http://schemas.microsoft.com/office/drawing/2014/main" id="{94DD8E9E-F7DD-928F-F2DB-3C0F7B5D3778}"/>
              </a:ext>
            </a:extLst>
          </p:cNvPr>
          <p:cNvSpPr/>
          <p:nvPr/>
        </p:nvSpPr>
        <p:spPr>
          <a:xfrm>
            <a:off x="4315968" y="5038344"/>
            <a:ext cx="416966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Limiting layer and seasonal effects</a:t>
            </a:r>
            <a:endParaRPr lang="en-US" sz="1400" dirty="0"/>
          </a:p>
        </p:txBody>
      </p:sp>
      <p:sp>
        <p:nvSpPr>
          <p:cNvPr id="63" name="Shape 61">
            <a:extLst>
              <a:ext uri="{FF2B5EF4-FFF2-40B4-BE49-F238E27FC236}">
                <a16:creationId xmlns:a16="http://schemas.microsoft.com/office/drawing/2014/main" id="{0BDFAEC4-91A1-B86E-6DC6-23A13932A1E9}"/>
              </a:ext>
            </a:extLst>
          </p:cNvPr>
          <p:cNvSpPr/>
          <p:nvPr/>
        </p:nvSpPr>
        <p:spPr>
          <a:xfrm>
            <a:off x="8595360" y="4946904"/>
            <a:ext cx="3017520" cy="438912"/>
          </a:xfrm>
          <a:prstGeom prst="rect">
            <a:avLst/>
          </a:prstGeom>
          <a:solidFill>
            <a:srgbClr val="FFFFFF"/>
          </a:solidFill>
          <a:ln w="12700">
            <a:solidFill>
              <a:srgbClr val="E5E7EB"/>
            </a:solidFill>
            <a:prstDash val="solid"/>
          </a:ln>
        </p:spPr>
        <p:txBody>
          <a:bodyPr/>
          <a:lstStyle/>
          <a:p>
            <a:endParaRPr lang="en-US" sz="2400"/>
          </a:p>
        </p:txBody>
      </p:sp>
      <p:sp>
        <p:nvSpPr>
          <p:cNvPr id="64" name="Text 62">
            <a:extLst>
              <a:ext uri="{FF2B5EF4-FFF2-40B4-BE49-F238E27FC236}">
                <a16:creationId xmlns:a16="http://schemas.microsoft.com/office/drawing/2014/main" id="{F00268C1-E63F-CDDF-237C-8F169B4590EF}"/>
              </a:ext>
            </a:extLst>
          </p:cNvPr>
          <p:cNvSpPr/>
          <p:nvPr/>
        </p:nvSpPr>
        <p:spPr>
          <a:xfrm>
            <a:off x="8705088" y="5038344"/>
            <a:ext cx="279806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Soil or Weather-linked failures</a:t>
            </a:r>
            <a:endParaRPr lang="en-US" sz="1400" dirty="0"/>
          </a:p>
        </p:txBody>
      </p:sp>
      <p:sp>
        <p:nvSpPr>
          <p:cNvPr id="65" name="Shape 63">
            <a:extLst>
              <a:ext uri="{FF2B5EF4-FFF2-40B4-BE49-F238E27FC236}">
                <a16:creationId xmlns:a16="http://schemas.microsoft.com/office/drawing/2014/main" id="{372A3978-B7BD-BB8A-08B3-91DCA1FBDEC4}"/>
              </a:ext>
            </a:extLst>
          </p:cNvPr>
          <p:cNvSpPr/>
          <p:nvPr/>
        </p:nvSpPr>
        <p:spPr>
          <a:xfrm>
            <a:off x="640080" y="5385816"/>
            <a:ext cx="3566160" cy="438912"/>
          </a:xfrm>
          <a:prstGeom prst="rect">
            <a:avLst/>
          </a:prstGeom>
          <a:solidFill>
            <a:srgbClr val="FFFFFF"/>
          </a:solidFill>
          <a:ln w="12700">
            <a:solidFill>
              <a:srgbClr val="E5E7EB"/>
            </a:solidFill>
            <a:prstDash val="solid"/>
          </a:ln>
        </p:spPr>
        <p:txBody>
          <a:bodyPr/>
          <a:lstStyle/>
          <a:p>
            <a:endParaRPr lang="en-US" sz="2400"/>
          </a:p>
        </p:txBody>
      </p:sp>
      <p:sp>
        <p:nvSpPr>
          <p:cNvPr id="66" name="Text 64">
            <a:extLst>
              <a:ext uri="{FF2B5EF4-FFF2-40B4-BE49-F238E27FC236}">
                <a16:creationId xmlns:a16="http://schemas.microsoft.com/office/drawing/2014/main" id="{87458D0B-0A9F-CF56-7AC9-7335C3505008}"/>
              </a:ext>
            </a:extLst>
          </p:cNvPr>
          <p:cNvSpPr/>
          <p:nvPr/>
        </p:nvSpPr>
        <p:spPr>
          <a:xfrm>
            <a:off x="749808" y="5477256"/>
            <a:ext cx="334670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Well sampling (where relevant)</a:t>
            </a:r>
            <a:endParaRPr lang="en-US" sz="1400" dirty="0"/>
          </a:p>
        </p:txBody>
      </p:sp>
      <p:sp>
        <p:nvSpPr>
          <p:cNvPr id="67" name="Shape 65">
            <a:extLst>
              <a:ext uri="{FF2B5EF4-FFF2-40B4-BE49-F238E27FC236}">
                <a16:creationId xmlns:a16="http://schemas.microsoft.com/office/drawing/2014/main" id="{A23D05B9-F159-2DCC-693E-821571D21D31}"/>
              </a:ext>
            </a:extLst>
          </p:cNvPr>
          <p:cNvSpPr/>
          <p:nvPr/>
        </p:nvSpPr>
        <p:spPr>
          <a:xfrm>
            <a:off x="4206240" y="5385816"/>
            <a:ext cx="4389120" cy="438912"/>
          </a:xfrm>
          <a:prstGeom prst="rect">
            <a:avLst/>
          </a:prstGeom>
          <a:solidFill>
            <a:srgbClr val="FFFFFF"/>
          </a:solidFill>
          <a:ln w="12700">
            <a:solidFill>
              <a:srgbClr val="E5E7EB"/>
            </a:solidFill>
            <a:prstDash val="solid"/>
          </a:ln>
        </p:spPr>
        <p:txBody>
          <a:bodyPr/>
          <a:lstStyle/>
          <a:p>
            <a:endParaRPr lang="en-US" sz="2400"/>
          </a:p>
        </p:txBody>
      </p:sp>
      <p:sp>
        <p:nvSpPr>
          <p:cNvPr id="68" name="Text 66">
            <a:extLst>
              <a:ext uri="{FF2B5EF4-FFF2-40B4-BE49-F238E27FC236}">
                <a16:creationId xmlns:a16="http://schemas.microsoft.com/office/drawing/2014/main" id="{DE3C2FCB-19F8-6E51-A114-5F0B52FBE865}"/>
              </a:ext>
            </a:extLst>
          </p:cNvPr>
          <p:cNvSpPr/>
          <p:nvPr/>
        </p:nvSpPr>
        <p:spPr>
          <a:xfrm>
            <a:off x="4315968" y="5477256"/>
            <a:ext cx="416966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Groundwater impact indicators</a:t>
            </a:r>
            <a:endParaRPr lang="en-US" sz="1400" dirty="0"/>
          </a:p>
        </p:txBody>
      </p:sp>
      <p:sp>
        <p:nvSpPr>
          <p:cNvPr id="69" name="Shape 67">
            <a:extLst>
              <a:ext uri="{FF2B5EF4-FFF2-40B4-BE49-F238E27FC236}">
                <a16:creationId xmlns:a16="http://schemas.microsoft.com/office/drawing/2014/main" id="{6FDB7296-2754-2D77-948F-16352FE963EC}"/>
              </a:ext>
            </a:extLst>
          </p:cNvPr>
          <p:cNvSpPr/>
          <p:nvPr/>
        </p:nvSpPr>
        <p:spPr>
          <a:xfrm>
            <a:off x="8595360" y="5385816"/>
            <a:ext cx="3017520" cy="438912"/>
          </a:xfrm>
          <a:prstGeom prst="rect">
            <a:avLst/>
          </a:prstGeom>
          <a:solidFill>
            <a:srgbClr val="FFFFFF"/>
          </a:solidFill>
          <a:ln w="12700">
            <a:solidFill>
              <a:srgbClr val="E5E7EB"/>
            </a:solidFill>
            <a:prstDash val="solid"/>
          </a:ln>
        </p:spPr>
        <p:txBody>
          <a:bodyPr/>
          <a:lstStyle/>
          <a:p>
            <a:endParaRPr lang="en-US" sz="2400"/>
          </a:p>
        </p:txBody>
      </p:sp>
      <p:sp>
        <p:nvSpPr>
          <p:cNvPr id="70" name="Text 68">
            <a:extLst>
              <a:ext uri="{FF2B5EF4-FFF2-40B4-BE49-F238E27FC236}">
                <a16:creationId xmlns:a16="http://schemas.microsoft.com/office/drawing/2014/main" id="{20EB5323-28B0-7903-F46E-275BD679BA32}"/>
              </a:ext>
            </a:extLst>
          </p:cNvPr>
          <p:cNvSpPr/>
          <p:nvPr/>
        </p:nvSpPr>
        <p:spPr>
          <a:xfrm>
            <a:off x="8705088" y="5477256"/>
            <a:ext cx="2798064" cy="256032"/>
          </a:xfrm>
          <a:prstGeom prst="rect">
            <a:avLst/>
          </a:prstGeom>
          <a:noFill/>
          <a:ln/>
        </p:spPr>
        <p:txBody>
          <a:bodyPr wrap="square" rtlCol="0" anchor="t"/>
          <a:lstStyle/>
          <a:p>
            <a:pPr marL="0" indent="0">
              <a:lnSpc>
                <a:spcPct val="110000"/>
              </a:lnSpc>
              <a:buNone/>
            </a:pPr>
            <a:r>
              <a:rPr lang="en-US" sz="1400" dirty="0">
                <a:solidFill>
                  <a:srgbClr val="374151"/>
                </a:solidFill>
                <a:latin typeface="Calibri" pitchFamily="34" charset="0"/>
                <a:ea typeface="Calibri" pitchFamily="34" charset="-122"/>
                <a:cs typeface="Calibri" pitchFamily="34" charset="-120"/>
              </a:rPr>
              <a:t>“Invisible” failures</a:t>
            </a:r>
            <a:endParaRPr lang="en-US" sz="1400" dirty="0"/>
          </a:p>
        </p:txBody>
      </p:sp>
      <p:sp>
        <p:nvSpPr>
          <p:cNvPr id="72" name="Text 1">
            <a:extLst>
              <a:ext uri="{FF2B5EF4-FFF2-40B4-BE49-F238E27FC236}">
                <a16:creationId xmlns:a16="http://schemas.microsoft.com/office/drawing/2014/main" id="{76ACD868-B841-8DD6-B147-0107B0604502}"/>
              </a:ext>
            </a:extLst>
          </p:cNvPr>
          <p:cNvSpPr/>
          <p:nvPr/>
        </p:nvSpPr>
        <p:spPr>
          <a:xfrm>
            <a:off x="502920" y="91440"/>
            <a:ext cx="11185855" cy="310896"/>
          </a:xfrm>
          <a:prstGeom prst="rect">
            <a:avLst/>
          </a:prstGeom>
          <a:noFill/>
          <a:ln/>
        </p:spPr>
        <p:txBody>
          <a:bodyPr wrap="square" rtlCol="0" anchor="ctr"/>
          <a:lstStyle/>
          <a:p>
            <a:r>
              <a:rPr lang="en-US" sz="2800" b="1" dirty="0">
                <a:solidFill>
                  <a:srgbClr val="FFFFFF"/>
                </a:solidFill>
                <a:latin typeface="Calibri" pitchFamily="34" charset="0"/>
                <a:ea typeface="Calibri" pitchFamily="34" charset="-122"/>
                <a:cs typeface="Calibri" pitchFamily="34" charset="-120"/>
              </a:rPr>
              <a:t>Site 2. Walk Through - Diagnostics/Testing &amp; Way Forward</a:t>
            </a:r>
            <a:endParaRPr lang="en-US" sz="2800" dirty="0"/>
          </a:p>
        </p:txBody>
      </p:sp>
    </p:spTree>
    <p:extLst>
      <p:ext uri="{BB962C8B-B14F-4D97-AF65-F5344CB8AC3E}">
        <p14:creationId xmlns:p14="http://schemas.microsoft.com/office/powerpoint/2010/main" val="18346963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24B51-6BFC-5811-B330-EABB4BAB44FF}"/>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15C06DF7-6DF4-1071-94FB-75388D6BBC36}"/>
              </a:ext>
            </a:extLst>
          </p:cNvPr>
          <p:cNvSpPr/>
          <p:nvPr/>
        </p:nvSpPr>
        <p:spPr>
          <a:xfrm>
            <a:off x="0" y="0"/>
            <a:ext cx="12191695" cy="777240"/>
          </a:xfrm>
          <a:prstGeom prst="rect">
            <a:avLst/>
          </a:prstGeom>
          <a:solidFill>
            <a:srgbClr val="FF0000"/>
          </a:solidFill>
          <a:ln w="12700">
            <a:solidFill>
              <a:srgbClr val="1B5E20"/>
            </a:solidFill>
            <a:prstDash val="solid"/>
          </a:ln>
        </p:spPr>
        <p:txBody>
          <a:bodyPr/>
          <a:lstStyle/>
          <a:p>
            <a:endParaRPr lang="en-US" dirty="0"/>
          </a:p>
        </p:txBody>
      </p:sp>
      <p:sp>
        <p:nvSpPr>
          <p:cNvPr id="3" name="Text 1">
            <a:extLst>
              <a:ext uri="{FF2B5EF4-FFF2-40B4-BE49-F238E27FC236}">
                <a16:creationId xmlns:a16="http://schemas.microsoft.com/office/drawing/2014/main" id="{FA5A44A9-38B9-B297-A320-E370D034FEFB}"/>
              </a:ext>
            </a:extLst>
          </p:cNvPr>
          <p:cNvSpPr/>
          <p:nvPr/>
        </p:nvSpPr>
        <p:spPr>
          <a:xfrm>
            <a:off x="502920" y="91440"/>
            <a:ext cx="11185855" cy="310896"/>
          </a:xfrm>
          <a:prstGeom prst="rect">
            <a:avLst/>
          </a:prstGeom>
          <a:noFill/>
          <a:ln/>
        </p:spPr>
        <p:txBody>
          <a:bodyPr wrap="square" rtlCol="0" anchor="ctr"/>
          <a:lstStyle/>
          <a:p>
            <a:pPr marL="0" indent="0">
              <a:buNone/>
            </a:pPr>
            <a:r>
              <a:rPr lang="en-US" sz="2600" b="1" dirty="0">
                <a:solidFill>
                  <a:srgbClr val="FFFFFF"/>
                </a:solidFill>
                <a:latin typeface="Calibri" pitchFamily="34" charset="0"/>
                <a:ea typeface="Calibri" pitchFamily="34" charset="-122"/>
                <a:cs typeface="Calibri" pitchFamily="34" charset="-120"/>
              </a:rPr>
              <a:t>Site 2. Walk Through – Follow up</a:t>
            </a:r>
            <a:endParaRPr lang="en-US" sz="2600" dirty="0"/>
          </a:p>
        </p:txBody>
      </p:sp>
      <p:sp>
        <p:nvSpPr>
          <p:cNvPr id="5" name="Shape 3">
            <a:extLst>
              <a:ext uri="{FF2B5EF4-FFF2-40B4-BE49-F238E27FC236}">
                <a16:creationId xmlns:a16="http://schemas.microsoft.com/office/drawing/2014/main" id="{8F4E85AE-877A-215A-349A-05ED9FB82D7B}"/>
              </a:ext>
            </a:extLst>
          </p:cNvPr>
          <p:cNvSpPr/>
          <p:nvPr/>
        </p:nvSpPr>
        <p:spPr>
          <a:xfrm>
            <a:off x="914400" y="1234440"/>
            <a:ext cx="10424160" cy="841248"/>
          </a:xfrm>
          <a:prstGeom prst="roundRect">
            <a:avLst/>
          </a:prstGeom>
          <a:solidFill>
            <a:srgbClr val="F8FAFC"/>
          </a:solidFill>
          <a:ln w="12700">
            <a:solidFill>
              <a:srgbClr val="E5E7EB"/>
            </a:solidFill>
            <a:prstDash val="solid"/>
          </a:ln>
        </p:spPr>
        <p:txBody>
          <a:bodyPr/>
          <a:lstStyle/>
          <a:p>
            <a:endParaRPr lang="en-US" sz="2400"/>
          </a:p>
        </p:txBody>
      </p:sp>
      <p:sp>
        <p:nvSpPr>
          <p:cNvPr id="6" name="Shape 4">
            <a:extLst>
              <a:ext uri="{FF2B5EF4-FFF2-40B4-BE49-F238E27FC236}">
                <a16:creationId xmlns:a16="http://schemas.microsoft.com/office/drawing/2014/main" id="{B1BE6B73-488C-A3C2-6326-BB705C6A72D5}"/>
              </a:ext>
            </a:extLst>
          </p:cNvPr>
          <p:cNvSpPr/>
          <p:nvPr/>
        </p:nvSpPr>
        <p:spPr>
          <a:xfrm>
            <a:off x="914400" y="1234440"/>
            <a:ext cx="2468880" cy="841248"/>
          </a:xfrm>
          <a:prstGeom prst="roundRect">
            <a:avLst/>
          </a:prstGeom>
          <a:solidFill>
            <a:srgbClr val="FF8F00"/>
          </a:solidFill>
          <a:ln w="12700">
            <a:solidFill>
              <a:srgbClr val="FF8F00"/>
            </a:solidFill>
            <a:prstDash val="solid"/>
          </a:ln>
        </p:spPr>
        <p:txBody>
          <a:bodyPr/>
          <a:lstStyle/>
          <a:p>
            <a:endParaRPr lang="en-US" sz="2400"/>
          </a:p>
        </p:txBody>
      </p:sp>
      <p:sp>
        <p:nvSpPr>
          <p:cNvPr id="7" name="Text 5">
            <a:extLst>
              <a:ext uri="{FF2B5EF4-FFF2-40B4-BE49-F238E27FC236}">
                <a16:creationId xmlns:a16="http://schemas.microsoft.com/office/drawing/2014/main" id="{81D3281D-4B5B-078A-C58A-02FDE7A90E50}"/>
              </a:ext>
            </a:extLst>
          </p:cNvPr>
          <p:cNvSpPr/>
          <p:nvPr/>
        </p:nvSpPr>
        <p:spPr>
          <a:xfrm>
            <a:off x="1078992" y="1472184"/>
            <a:ext cx="2240280" cy="365760"/>
          </a:xfrm>
          <a:prstGeom prst="rect">
            <a:avLst/>
          </a:prstGeom>
          <a:noFill/>
          <a:ln/>
        </p:spPr>
        <p:txBody>
          <a:bodyPr wrap="square" rtlCol="0" anchor="ctr"/>
          <a:lstStyle/>
          <a:p>
            <a:pPr marL="0" indent="0">
              <a:buNone/>
            </a:pPr>
            <a:r>
              <a:rPr lang="en-US" sz="2000" b="1" dirty="0">
                <a:solidFill>
                  <a:srgbClr val="FFFFFF"/>
                </a:solidFill>
                <a:latin typeface="Calibri" pitchFamily="34" charset="0"/>
                <a:ea typeface="Calibri" pitchFamily="34" charset="-122"/>
                <a:cs typeface="Calibri" pitchFamily="34" charset="-120"/>
              </a:rPr>
              <a:t>1) Submit Labs</a:t>
            </a:r>
            <a:endParaRPr lang="en-US" sz="2000" dirty="0"/>
          </a:p>
        </p:txBody>
      </p:sp>
      <p:sp>
        <p:nvSpPr>
          <p:cNvPr id="8" name="Text 6">
            <a:extLst>
              <a:ext uri="{FF2B5EF4-FFF2-40B4-BE49-F238E27FC236}">
                <a16:creationId xmlns:a16="http://schemas.microsoft.com/office/drawing/2014/main" id="{3A711116-BF89-1869-4B1A-3492BD922B72}"/>
              </a:ext>
            </a:extLst>
          </p:cNvPr>
          <p:cNvSpPr/>
          <p:nvPr/>
        </p:nvSpPr>
        <p:spPr>
          <a:xfrm>
            <a:off x="3566160" y="1490472"/>
            <a:ext cx="7498080" cy="411480"/>
          </a:xfrm>
          <a:prstGeom prst="rect">
            <a:avLst/>
          </a:prstGeom>
          <a:noFill/>
          <a:ln/>
        </p:spPr>
        <p:txBody>
          <a:bodyPr wrap="square" rtlCol="0" anchor="ctr"/>
          <a:lstStyle/>
          <a:p>
            <a:pPr marL="0" indent="0">
              <a:buNone/>
            </a:pPr>
            <a:r>
              <a:rPr lang="en-US" sz="1600" dirty="0">
                <a:solidFill>
                  <a:srgbClr val="374151"/>
                </a:solidFill>
                <a:latin typeface="Calibri" pitchFamily="34" charset="0"/>
                <a:ea typeface="Calibri" pitchFamily="34" charset="-122"/>
                <a:cs typeface="Calibri" pitchFamily="34" charset="-120"/>
              </a:rPr>
              <a:t>What should we test for?</a:t>
            </a:r>
            <a:endParaRPr lang="en-US" sz="1600" dirty="0"/>
          </a:p>
        </p:txBody>
      </p:sp>
      <p:sp>
        <p:nvSpPr>
          <p:cNvPr id="9" name="Shape 7">
            <a:extLst>
              <a:ext uri="{FF2B5EF4-FFF2-40B4-BE49-F238E27FC236}">
                <a16:creationId xmlns:a16="http://schemas.microsoft.com/office/drawing/2014/main" id="{0B0C77B0-831E-F97D-39BB-447FED632A59}"/>
              </a:ext>
            </a:extLst>
          </p:cNvPr>
          <p:cNvSpPr/>
          <p:nvPr/>
        </p:nvSpPr>
        <p:spPr>
          <a:xfrm>
            <a:off x="914400" y="2167128"/>
            <a:ext cx="10424160" cy="841248"/>
          </a:xfrm>
          <a:prstGeom prst="roundRect">
            <a:avLst/>
          </a:prstGeom>
          <a:solidFill>
            <a:srgbClr val="F8FAFC"/>
          </a:solidFill>
          <a:ln w="12700">
            <a:solidFill>
              <a:srgbClr val="E5E7EB"/>
            </a:solidFill>
            <a:prstDash val="solid"/>
          </a:ln>
        </p:spPr>
        <p:txBody>
          <a:bodyPr/>
          <a:lstStyle/>
          <a:p>
            <a:endParaRPr lang="en-US" sz="2400"/>
          </a:p>
        </p:txBody>
      </p:sp>
      <p:sp>
        <p:nvSpPr>
          <p:cNvPr id="10" name="Shape 8">
            <a:extLst>
              <a:ext uri="{FF2B5EF4-FFF2-40B4-BE49-F238E27FC236}">
                <a16:creationId xmlns:a16="http://schemas.microsoft.com/office/drawing/2014/main" id="{B32AE12F-B696-7B66-3873-757E0B428C4D}"/>
              </a:ext>
            </a:extLst>
          </p:cNvPr>
          <p:cNvSpPr/>
          <p:nvPr/>
        </p:nvSpPr>
        <p:spPr>
          <a:xfrm>
            <a:off x="914400" y="2167128"/>
            <a:ext cx="2468880" cy="841248"/>
          </a:xfrm>
          <a:prstGeom prst="roundRect">
            <a:avLst/>
          </a:prstGeom>
          <a:solidFill>
            <a:srgbClr val="0D47A1"/>
          </a:solidFill>
          <a:ln w="12700">
            <a:solidFill>
              <a:srgbClr val="0D47A1"/>
            </a:solidFill>
            <a:prstDash val="solid"/>
          </a:ln>
        </p:spPr>
        <p:txBody>
          <a:bodyPr/>
          <a:lstStyle/>
          <a:p>
            <a:endParaRPr lang="en-US" sz="2400"/>
          </a:p>
        </p:txBody>
      </p:sp>
      <p:sp>
        <p:nvSpPr>
          <p:cNvPr id="11" name="Text 9">
            <a:extLst>
              <a:ext uri="{FF2B5EF4-FFF2-40B4-BE49-F238E27FC236}">
                <a16:creationId xmlns:a16="http://schemas.microsoft.com/office/drawing/2014/main" id="{3C42438B-7CD7-0228-C1F6-031C96AEABCF}"/>
              </a:ext>
            </a:extLst>
          </p:cNvPr>
          <p:cNvSpPr/>
          <p:nvPr/>
        </p:nvSpPr>
        <p:spPr>
          <a:xfrm>
            <a:off x="1078992" y="2404872"/>
            <a:ext cx="2240280" cy="365760"/>
          </a:xfrm>
          <a:prstGeom prst="rect">
            <a:avLst/>
          </a:prstGeom>
          <a:noFill/>
          <a:ln/>
        </p:spPr>
        <p:txBody>
          <a:bodyPr wrap="square" rtlCol="0" anchor="ctr"/>
          <a:lstStyle/>
          <a:p>
            <a:pPr marL="0" indent="0">
              <a:buNone/>
            </a:pPr>
            <a:r>
              <a:rPr lang="en-US" sz="2000" b="1" dirty="0">
                <a:solidFill>
                  <a:srgbClr val="FFFFFF"/>
                </a:solidFill>
                <a:latin typeface="Calibri" pitchFamily="34" charset="0"/>
                <a:ea typeface="Calibri" pitchFamily="34" charset="-122"/>
                <a:cs typeface="Calibri" pitchFamily="34" charset="-120"/>
              </a:rPr>
              <a:t>2) Confirm Site Observations</a:t>
            </a:r>
            <a:endParaRPr lang="en-US" sz="2000" dirty="0"/>
          </a:p>
        </p:txBody>
      </p:sp>
      <p:sp>
        <p:nvSpPr>
          <p:cNvPr id="12" name="Text 10">
            <a:extLst>
              <a:ext uri="{FF2B5EF4-FFF2-40B4-BE49-F238E27FC236}">
                <a16:creationId xmlns:a16="http://schemas.microsoft.com/office/drawing/2014/main" id="{0414851D-6CA8-B552-BCEF-334B83C4E967}"/>
              </a:ext>
            </a:extLst>
          </p:cNvPr>
          <p:cNvSpPr/>
          <p:nvPr/>
        </p:nvSpPr>
        <p:spPr>
          <a:xfrm>
            <a:off x="3566160" y="2423160"/>
            <a:ext cx="7498080" cy="411480"/>
          </a:xfrm>
          <a:prstGeom prst="rect">
            <a:avLst/>
          </a:prstGeom>
          <a:noFill/>
          <a:ln/>
        </p:spPr>
        <p:txBody>
          <a:bodyPr wrap="square" rtlCol="0" anchor="ctr"/>
          <a:lstStyle/>
          <a:p>
            <a:pPr marL="0" indent="0">
              <a:buNone/>
            </a:pPr>
            <a:r>
              <a:rPr lang="en-US" sz="1600" dirty="0">
                <a:solidFill>
                  <a:srgbClr val="374151"/>
                </a:solidFill>
                <a:latin typeface="Calibri" pitchFamily="34" charset="0"/>
                <a:ea typeface="Calibri" pitchFamily="34" charset="-122"/>
                <a:cs typeface="Calibri" pitchFamily="34" charset="-120"/>
              </a:rPr>
              <a:t>Review notes, as-builts, available material</a:t>
            </a:r>
            <a:endParaRPr lang="en-US" sz="1600" dirty="0"/>
          </a:p>
        </p:txBody>
      </p:sp>
      <p:sp>
        <p:nvSpPr>
          <p:cNvPr id="13" name="Shape 11">
            <a:extLst>
              <a:ext uri="{FF2B5EF4-FFF2-40B4-BE49-F238E27FC236}">
                <a16:creationId xmlns:a16="http://schemas.microsoft.com/office/drawing/2014/main" id="{5D7A5148-C2E2-678C-F540-88C9534919C6}"/>
              </a:ext>
            </a:extLst>
          </p:cNvPr>
          <p:cNvSpPr/>
          <p:nvPr/>
        </p:nvSpPr>
        <p:spPr>
          <a:xfrm>
            <a:off x="914400" y="3099816"/>
            <a:ext cx="10424160" cy="841248"/>
          </a:xfrm>
          <a:prstGeom prst="roundRect">
            <a:avLst/>
          </a:prstGeom>
          <a:solidFill>
            <a:srgbClr val="F8FAFC"/>
          </a:solidFill>
          <a:ln w="12700">
            <a:solidFill>
              <a:srgbClr val="E5E7EB"/>
            </a:solidFill>
            <a:prstDash val="solid"/>
          </a:ln>
        </p:spPr>
        <p:txBody>
          <a:bodyPr/>
          <a:lstStyle/>
          <a:p>
            <a:endParaRPr lang="en-US" sz="2400"/>
          </a:p>
        </p:txBody>
      </p:sp>
      <p:sp>
        <p:nvSpPr>
          <p:cNvPr id="14" name="Shape 12">
            <a:extLst>
              <a:ext uri="{FF2B5EF4-FFF2-40B4-BE49-F238E27FC236}">
                <a16:creationId xmlns:a16="http://schemas.microsoft.com/office/drawing/2014/main" id="{95D5A12C-C2EA-8D68-941D-E5E098199C6F}"/>
              </a:ext>
            </a:extLst>
          </p:cNvPr>
          <p:cNvSpPr/>
          <p:nvPr/>
        </p:nvSpPr>
        <p:spPr>
          <a:xfrm>
            <a:off x="914400" y="3099816"/>
            <a:ext cx="2468880" cy="841248"/>
          </a:xfrm>
          <a:prstGeom prst="roundRect">
            <a:avLst/>
          </a:prstGeom>
          <a:solidFill>
            <a:srgbClr val="2E7D32"/>
          </a:solidFill>
          <a:ln w="12700">
            <a:solidFill>
              <a:srgbClr val="2E7D32"/>
            </a:solidFill>
            <a:prstDash val="solid"/>
          </a:ln>
        </p:spPr>
        <p:txBody>
          <a:bodyPr/>
          <a:lstStyle/>
          <a:p>
            <a:endParaRPr lang="en-US" sz="2400"/>
          </a:p>
        </p:txBody>
      </p:sp>
      <p:sp>
        <p:nvSpPr>
          <p:cNvPr id="15" name="Text 13">
            <a:extLst>
              <a:ext uri="{FF2B5EF4-FFF2-40B4-BE49-F238E27FC236}">
                <a16:creationId xmlns:a16="http://schemas.microsoft.com/office/drawing/2014/main" id="{17625B32-6708-3E23-5F9D-B9891C1F1F9C}"/>
              </a:ext>
            </a:extLst>
          </p:cNvPr>
          <p:cNvSpPr/>
          <p:nvPr/>
        </p:nvSpPr>
        <p:spPr>
          <a:xfrm>
            <a:off x="1078992" y="3337560"/>
            <a:ext cx="2240280" cy="365760"/>
          </a:xfrm>
          <a:prstGeom prst="rect">
            <a:avLst/>
          </a:prstGeom>
          <a:noFill/>
          <a:ln/>
        </p:spPr>
        <p:txBody>
          <a:bodyPr wrap="square" rtlCol="0" anchor="ctr"/>
          <a:lstStyle/>
          <a:p>
            <a:pPr marL="0" indent="0">
              <a:buNone/>
            </a:pPr>
            <a:r>
              <a:rPr lang="en-US" sz="2000" b="1" dirty="0">
                <a:solidFill>
                  <a:srgbClr val="FFFFFF"/>
                </a:solidFill>
                <a:latin typeface="Calibri" pitchFamily="34" charset="0"/>
                <a:ea typeface="Calibri" pitchFamily="34" charset="-122"/>
                <a:cs typeface="Calibri" pitchFamily="34" charset="-120"/>
              </a:rPr>
              <a:t>3) Determine short-term plan</a:t>
            </a:r>
            <a:endParaRPr lang="en-US" sz="2000" dirty="0"/>
          </a:p>
        </p:txBody>
      </p:sp>
      <p:sp>
        <p:nvSpPr>
          <p:cNvPr id="16" name="Text 14">
            <a:extLst>
              <a:ext uri="{FF2B5EF4-FFF2-40B4-BE49-F238E27FC236}">
                <a16:creationId xmlns:a16="http://schemas.microsoft.com/office/drawing/2014/main" id="{CEE3DEB5-5516-1AE1-AF03-1C559CAB45BB}"/>
              </a:ext>
            </a:extLst>
          </p:cNvPr>
          <p:cNvSpPr/>
          <p:nvPr/>
        </p:nvSpPr>
        <p:spPr>
          <a:xfrm>
            <a:off x="3566160" y="3355848"/>
            <a:ext cx="7498080" cy="411480"/>
          </a:xfrm>
          <a:prstGeom prst="rect">
            <a:avLst/>
          </a:prstGeom>
          <a:noFill/>
          <a:ln/>
        </p:spPr>
        <p:txBody>
          <a:bodyPr wrap="square" rtlCol="0" anchor="ctr"/>
          <a:lstStyle/>
          <a:p>
            <a:pPr marL="0" indent="0">
              <a:buNone/>
            </a:pPr>
            <a:r>
              <a:rPr lang="en-US" sz="1600" dirty="0">
                <a:solidFill>
                  <a:srgbClr val="374151"/>
                </a:solidFill>
                <a:latin typeface="Calibri" pitchFamily="34" charset="0"/>
                <a:ea typeface="Calibri" pitchFamily="34" charset="-122"/>
                <a:cs typeface="Calibri" pitchFamily="34" charset="-120"/>
              </a:rPr>
              <a:t>Repair, pump and haul, etc.</a:t>
            </a:r>
            <a:endParaRPr lang="en-US" sz="1600" dirty="0"/>
          </a:p>
        </p:txBody>
      </p:sp>
      <p:sp>
        <p:nvSpPr>
          <p:cNvPr id="17" name="Shape 15">
            <a:extLst>
              <a:ext uri="{FF2B5EF4-FFF2-40B4-BE49-F238E27FC236}">
                <a16:creationId xmlns:a16="http://schemas.microsoft.com/office/drawing/2014/main" id="{15E368D1-F20F-5EA5-E807-F47D03FB5F26}"/>
              </a:ext>
            </a:extLst>
          </p:cNvPr>
          <p:cNvSpPr/>
          <p:nvPr/>
        </p:nvSpPr>
        <p:spPr>
          <a:xfrm>
            <a:off x="914400" y="4032504"/>
            <a:ext cx="10424160" cy="841248"/>
          </a:xfrm>
          <a:prstGeom prst="roundRect">
            <a:avLst/>
          </a:prstGeom>
          <a:solidFill>
            <a:srgbClr val="F8FAFC"/>
          </a:solidFill>
          <a:ln w="12700">
            <a:solidFill>
              <a:srgbClr val="E5E7EB"/>
            </a:solidFill>
            <a:prstDash val="solid"/>
          </a:ln>
        </p:spPr>
        <p:txBody>
          <a:bodyPr/>
          <a:lstStyle/>
          <a:p>
            <a:endParaRPr lang="en-US" sz="2400"/>
          </a:p>
        </p:txBody>
      </p:sp>
      <p:sp>
        <p:nvSpPr>
          <p:cNvPr id="18" name="Shape 16">
            <a:extLst>
              <a:ext uri="{FF2B5EF4-FFF2-40B4-BE49-F238E27FC236}">
                <a16:creationId xmlns:a16="http://schemas.microsoft.com/office/drawing/2014/main" id="{0549C269-BD7E-FFCD-A03C-59326AC344A6}"/>
              </a:ext>
            </a:extLst>
          </p:cNvPr>
          <p:cNvSpPr/>
          <p:nvPr/>
        </p:nvSpPr>
        <p:spPr>
          <a:xfrm>
            <a:off x="914400" y="4032504"/>
            <a:ext cx="2468880" cy="841248"/>
          </a:xfrm>
          <a:prstGeom prst="roundRect">
            <a:avLst/>
          </a:prstGeom>
          <a:solidFill>
            <a:srgbClr val="2563EB"/>
          </a:solidFill>
          <a:ln w="12700">
            <a:solidFill>
              <a:srgbClr val="2563EB"/>
            </a:solidFill>
            <a:prstDash val="solid"/>
          </a:ln>
        </p:spPr>
        <p:txBody>
          <a:bodyPr/>
          <a:lstStyle/>
          <a:p>
            <a:endParaRPr lang="en-US" sz="2400"/>
          </a:p>
        </p:txBody>
      </p:sp>
      <p:sp>
        <p:nvSpPr>
          <p:cNvPr id="19" name="Text 17">
            <a:extLst>
              <a:ext uri="{FF2B5EF4-FFF2-40B4-BE49-F238E27FC236}">
                <a16:creationId xmlns:a16="http://schemas.microsoft.com/office/drawing/2014/main" id="{1A2FAEAF-C0EC-4CA8-ED4C-9FA2994499CC}"/>
              </a:ext>
            </a:extLst>
          </p:cNvPr>
          <p:cNvSpPr/>
          <p:nvPr/>
        </p:nvSpPr>
        <p:spPr>
          <a:xfrm>
            <a:off x="1078992" y="4270248"/>
            <a:ext cx="2240280" cy="365760"/>
          </a:xfrm>
          <a:prstGeom prst="rect">
            <a:avLst/>
          </a:prstGeom>
          <a:noFill/>
          <a:ln/>
        </p:spPr>
        <p:txBody>
          <a:bodyPr wrap="square" rtlCol="0" anchor="ctr"/>
          <a:lstStyle/>
          <a:p>
            <a:pPr marL="0" indent="0">
              <a:buNone/>
            </a:pPr>
            <a:r>
              <a:rPr lang="en-US" sz="2000" b="1" dirty="0">
                <a:solidFill>
                  <a:srgbClr val="FFFFFF"/>
                </a:solidFill>
                <a:latin typeface="Calibri" pitchFamily="34" charset="0"/>
                <a:ea typeface="Calibri" pitchFamily="34" charset="-122"/>
                <a:cs typeface="Calibri" pitchFamily="34" charset="-120"/>
              </a:rPr>
              <a:t>4) Determine long-term plan</a:t>
            </a:r>
            <a:endParaRPr lang="en-US" sz="2000" dirty="0"/>
          </a:p>
        </p:txBody>
      </p:sp>
      <p:sp>
        <p:nvSpPr>
          <p:cNvPr id="20" name="Text 18">
            <a:extLst>
              <a:ext uri="{FF2B5EF4-FFF2-40B4-BE49-F238E27FC236}">
                <a16:creationId xmlns:a16="http://schemas.microsoft.com/office/drawing/2014/main" id="{80647D6B-F0E8-6202-67AC-2D98E709F813}"/>
              </a:ext>
            </a:extLst>
          </p:cNvPr>
          <p:cNvSpPr/>
          <p:nvPr/>
        </p:nvSpPr>
        <p:spPr>
          <a:xfrm>
            <a:off x="3566160" y="4288536"/>
            <a:ext cx="7498080" cy="411480"/>
          </a:xfrm>
          <a:prstGeom prst="rect">
            <a:avLst/>
          </a:prstGeom>
          <a:noFill/>
          <a:ln/>
        </p:spPr>
        <p:txBody>
          <a:bodyPr wrap="square" rtlCol="0" anchor="ctr"/>
          <a:lstStyle/>
          <a:p>
            <a:pPr marL="0" indent="0">
              <a:buNone/>
            </a:pPr>
            <a:r>
              <a:rPr lang="en-US" sz="1600" dirty="0">
                <a:solidFill>
                  <a:srgbClr val="374151"/>
                </a:solidFill>
                <a:latin typeface="Calibri" pitchFamily="34" charset="0"/>
                <a:ea typeface="Calibri" pitchFamily="34" charset="-122"/>
                <a:cs typeface="Calibri" pitchFamily="34" charset="-120"/>
              </a:rPr>
              <a:t>Repair components, add system, remove and replace system</a:t>
            </a:r>
            <a:endParaRPr lang="en-US" sz="1600" dirty="0"/>
          </a:p>
        </p:txBody>
      </p:sp>
      <p:sp>
        <p:nvSpPr>
          <p:cNvPr id="21" name="Shape 19">
            <a:extLst>
              <a:ext uri="{FF2B5EF4-FFF2-40B4-BE49-F238E27FC236}">
                <a16:creationId xmlns:a16="http://schemas.microsoft.com/office/drawing/2014/main" id="{C5D4AF22-3A6D-3209-5C6E-A643CE1B8230}"/>
              </a:ext>
            </a:extLst>
          </p:cNvPr>
          <p:cNvSpPr/>
          <p:nvPr/>
        </p:nvSpPr>
        <p:spPr>
          <a:xfrm>
            <a:off x="914400" y="4965192"/>
            <a:ext cx="10424160" cy="841248"/>
          </a:xfrm>
          <a:prstGeom prst="roundRect">
            <a:avLst/>
          </a:prstGeom>
          <a:solidFill>
            <a:srgbClr val="F8FAFC"/>
          </a:solidFill>
          <a:ln w="12700">
            <a:solidFill>
              <a:srgbClr val="E5E7EB"/>
            </a:solidFill>
            <a:prstDash val="solid"/>
          </a:ln>
        </p:spPr>
        <p:txBody>
          <a:bodyPr/>
          <a:lstStyle/>
          <a:p>
            <a:endParaRPr lang="en-US" sz="2400"/>
          </a:p>
        </p:txBody>
      </p:sp>
      <p:sp>
        <p:nvSpPr>
          <p:cNvPr id="22" name="Shape 20">
            <a:extLst>
              <a:ext uri="{FF2B5EF4-FFF2-40B4-BE49-F238E27FC236}">
                <a16:creationId xmlns:a16="http://schemas.microsoft.com/office/drawing/2014/main" id="{4EAD1C01-D739-4F66-9F8D-7ADF0C660E2C}"/>
              </a:ext>
            </a:extLst>
          </p:cNvPr>
          <p:cNvSpPr/>
          <p:nvPr/>
        </p:nvSpPr>
        <p:spPr>
          <a:xfrm>
            <a:off x="914400" y="4965192"/>
            <a:ext cx="2468880" cy="841248"/>
          </a:xfrm>
          <a:prstGeom prst="roundRect">
            <a:avLst/>
          </a:prstGeom>
          <a:solidFill>
            <a:srgbClr val="B71C1C"/>
          </a:solidFill>
          <a:ln w="12700">
            <a:solidFill>
              <a:srgbClr val="B71C1C"/>
            </a:solidFill>
            <a:prstDash val="solid"/>
          </a:ln>
        </p:spPr>
        <p:txBody>
          <a:bodyPr/>
          <a:lstStyle/>
          <a:p>
            <a:endParaRPr lang="en-US" sz="2400"/>
          </a:p>
        </p:txBody>
      </p:sp>
      <p:sp>
        <p:nvSpPr>
          <p:cNvPr id="23" name="Text 21">
            <a:extLst>
              <a:ext uri="{FF2B5EF4-FFF2-40B4-BE49-F238E27FC236}">
                <a16:creationId xmlns:a16="http://schemas.microsoft.com/office/drawing/2014/main" id="{95318B64-B95A-3C51-1333-44A5064BB21A}"/>
              </a:ext>
            </a:extLst>
          </p:cNvPr>
          <p:cNvSpPr/>
          <p:nvPr/>
        </p:nvSpPr>
        <p:spPr>
          <a:xfrm>
            <a:off x="1078992" y="5202936"/>
            <a:ext cx="2240280" cy="365760"/>
          </a:xfrm>
          <a:prstGeom prst="rect">
            <a:avLst/>
          </a:prstGeom>
          <a:noFill/>
          <a:ln/>
        </p:spPr>
        <p:txBody>
          <a:bodyPr wrap="square" rtlCol="0" anchor="ctr"/>
          <a:lstStyle/>
          <a:p>
            <a:pPr marL="0" indent="0">
              <a:buNone/>
            </a:pPr>
            <a:r>
              <a:rPr lang="en-US" sz="2000" b="1" dirty="0">
                <a:solidFill>
                  <a:srgbClr val="FFFFFF"/>
                </a:solidFill>
                <a:latin typeface="Calibri" pitchFamily="34" charset="0"/>
                <a:ea typeface="Calibri" pitchFamily="34" charset="-122"/>
                <a:cs typeface="Calibri" pitchFamily="34" charset="-120"/>
              </a:rPr>
              <a:t>5) Report</a:t>
            </a:r>
            <a:endParaRPr lang="en-US" sz="2000" dirty="0"/>
          </a:p>
        </p:txBody>
      </p:sp>
      <p:sp>
        <p:nvSpPr>
          <p:cNvPr id="24" name="Text 22">
            <a:extLst>
              <a:ext uri="{FF2B5EF4-FFF2-40B4-BE49-F238E27FC236}">
                <a16:creationId xmlns:a16="http://schemas.microsoft.com/office/drawing/2014/main" id="{013F7E05-1396-992F-C9F4-50674A4AE809}"/>
              </a:ext>
            </a:extLst>
          </p:cNvPr>
          <p:cNvSpPr/>
          <p:nvPr/>
        </p:nvSpPr>
        <p:spPr>
          <a:xfrm>
            <a:off x="3566160" y="5221224"/>
            <a:ext cx="7498080" cy="411480"/>
          </a:xfrm>
          <a:prstGeom prst="rect">
            <a:avLst/>
          </a:prstGeom>
          <a:noFill/>
          <a:ln/>
        </p:spPr>
        <p:txBody>
          <a:bodyPr wrap="square" rtlCol="0" anchor="ctr"/>
          <a:lstStyle/>
          <a:p>
            <a:pPr marL="0" indent="0">
              <a:buNone/>
            </a:pPr>
            <a:r>
              <a:rPr lang="en-US" sz="1600" dirty="0">
                <a:solidFill>
                  <a:srgbClr val="374151"/>
                </a:solidFill>
                <a:latin typeface="Calibri" pitchFamily="34" charset="0"/>
                <a:ea typeface="Calibri" pitchFamily="34" charset="-122"/>
                <a:cs typeface="Calibri" pitchFamily="34" charset="-120"/>
              </a:rPr>
              <a:t>Finalize your report for all interested parties</a:t>
            </a:r>
            <a:endParaRPr lang="en-US" sz="1600" dirty="0"/>
          </a:p>
        </p:txBody>
      </p:sp>
    </p:spTree>
    <p:extLst>
      <p:ext uri="{BB962C8B-B14F-4D97-AF65-F5344CB8AC3E}">
        <p14:creationId xmlns:p14="http://schemas.microsoft.com/office/powerpoint/2010/main" val="4061135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name="Slide 4">
    <p:spTree>
      <p:nvGrpSpPr>
        <p:cNvPr id="1" name=""/>
        <p:cNvGrpSpPr/>
        <p:nvPr/>
      </p:nvGrpSpPr>
      <p:grpSpPr>
        <a:xfrm>
          <a:off x="0" y="0"/>
          <a:ext cx="0" cy="0"/>
          <a:chOff x="0" y="0"/>
          <a:chExt cx="0" cy="0"/>
        </a:xfrm>
      </p:grpSpPr>
      <p:sp>
        <p:nvSpPr>
          <p:cNvPr id="2" name="Shape 0"/>
          <p:cNvSpPr/>
          <p:nvPr/>
        </p:nvSpPr>
        <p:spPr>
          <a:xfrm>
            <a:off x="0" y="0"/>
            <a:ext cx="12191695" cy="777240"/>
          </a:xfrm>
          <a:prstGeom prst="rect">
            <a:avLst/>
          </a:prstGeom>
          <a:solidFill>
            <a:srgbClr val="1B5E20"/>
          </a:solidFill>
          <a:ln w="12700">
            <a:solidFill>
              <a:srgbClr val="1B5E20"/>
            </a:solidFill>
            <a:prstDash val="solid"/>
          </a:ln>
        </p:spPr>
        <p:txBody>
          <a:bodyPr/>
          <a:lstStyle/>
          <a:p>
            <a:endParaRPr lang="en-US" dirty="0"/>
          </a:p>
        </p:txBody>
      </p:sp>
      <p:sp>
        <p:nvSpPr>
          <p:cNvPr id="3" name="Text 1"/>
          <p:cNvSpPr/>
          <p:nvPr/>
        </p:nvSpPr>
        <p:spPr>
          <a:xfrm>
            <a:off x="502920" y="91440"/>
            <a:ext cx="11185855" cy="310896"/>
          </a:xfrm>
          <a:prstGeom prst="rect">
            <a:avLst/>
          </a:prstGeom>
          <a:noFill/>
          <a:ln/>
        </p:spPr>
        <p:txBody>
          <a:bodyPr wrap="square" rtlCol="0" anchor="ctr"/>
          <a:lstStyle/>
          <a:p>
            <a:pPr marL="0" indent="0">
              <a:buNone/>
            </a:pPr>
            <a:r>
              <a:rPr lang="en-US" sz="2600" b="1" dirty="0">
                <a:solidFill>
                  <a:srgbClr val="FFFFFF"/>
                </a:solidFill>
                <a:latin typeface="Calibri" pitchFamily="34" charset="0"/>
                <a:ea typeface="Calibri" pitchFamily="34" charset="-122"/>
                <a:cs typeface="Calibri" pitchFamily="34" charset="-120"/>
              </a:rPr>
              <a:t>Distress vs Failure</a:t>
            </a:r>
            <a:endParaRPr lang="en-US" sz="2600" dirty="0"/>
          </a:p>
        </p:txBody>
      </p:sp>
      <p:sp>
        <p:nvSpPr>
          <p:cNvPr id="5" name="Text 3"/>
          <p:cNvSpPr/>
          <p:nvPr/>
        </p:nvSpPr>
        <p:spPr>
          <a:xfrm>
            <a:off x="640079" y="1008534"/>
            <a:ext cx="11333181" cy="502920"/>
          </a:xfrm>
          <a:prstGeom prst="rect">
            <a:avLst/>
          </a:prstGeom>
          <a:noFill/>
          <a:ln/>
        </p:spPr>
        <p:txBody>
          <a:bodyPr wrap="square" rtlCol="0" anchor="ctr"/>
          <a:lstStyle/>
          <a:p>
            <a:pPr marL="0" indent="0">
              <a:buNone/>
            </a:pPr>
            <a:r>
              <a:rPr lang="en-US" sz="2400" b="1" dirty="0">
                <a:solidFill>
                  <a:srgbClr val="374151"/>
                </a:solidFill>
                <a:latin typeface="Calibri" pitchFamily="34" charset="0"/>
                <a:ea typeface="Calibri" pitchFamily="34" charset="-122"/>
                <a:cs typeface="Calibri" pitchFamily="34" charset="-120"/>
              </a:rPr>
              <a:t>Distress: early warning signs	 	               Failure: public health/groundwater hazard</a:t>
            </a:r>
            <a:endParaRPr lang="en-US" sz="2400" b="1" dirty="0"/>
          </a:p>
        </p:txBody>
      </p:sp>
      <p:sp>
        <p:nvSpPr>
          <p:cNvPr id="6" name="Shape 4"/>
          <p:cNvSpPr/>
          <p:nvPr/>
        </p:nvSpPr>
        <p:spPr>
          <a:xfrm>
            <a:off x="597819" y="1831500"/>
            <a:ext cx="5577840" cy="4105656"/>
          </a:xfrm>
          <a:prstGeom prst="roundRect">
            <a:avLst/>
          </a:prstGeom>
          <a:solidFill>
            <a:srgbClr val="FFF7ED"/>
          </a:solidFill>
          <a:ln w="12700">
            <a:solidFill>
              <a:srgbClr val="FDBA74"/>
            </a:solidFill>
            <a:prstDash val="solid"/>
          </a:ln>
        </p:spPr>
        <p:txBody>
          <a:bodyPr/>
          <a:lstStyle/>
          <a:p>
            <a:endParaRPr lang="en-US" dirty="0"/>
          </a:p>
        </p:txBody>
      </p:sp>
      <p:sp>
        <p:nvSpPr>
          <p:cNvPr id="7" name="Shape 5"/>
          <p:cNvSpPr/>
          <p:nvPr/>
        </p:nvSpPr>
        <p:spPr>
          <a:xfrm>
            <a:off x="1788758" y="1906317"/>
            <a:ext cx="2945301" cy="508734"/>
          </a:xfrm>
          <a:prstGeom prst="roundRect">
            <a:avLst/>
          </a:prstGeom>
          <a:solidFill>
            <a:srgbClr val="FF8F00"/>
          </a:solidFill>
          <a:ln w="12700">
            <a:solidFill>
              <a:srgbClr val="FF8F00"/>
            </a:solidFill>
            <a:prstDash val="solid"/>
          </a:ln>
        </p:spPr>
        <p:txBody>
          <a:bodyPr/>
          <a:lstStyle/>
          <a:p>
            <a:pPr algn="ctr"/>
            <a:endParaRPr lang="en-US" dirty="0"/>
          </a:p>
        </p:txBody>
      </p:sp>
      <p:sp>
        <p:nvSpPr>
          <p:cNvPr id="8" name="Text 6"/>
          <p:cNvSpPr/>
          <p:nvPr/>
        </p:nvSpPr>
        <p:spPr>
          <a:xfrm>
            <a:off x="1946741" y="2050956"/>
            <a:ext cx="2787318" cy="237744"/>
          </a:xfrm>
          <a:prstGeom prst="rect">
            <a:avLst/>
          </a:prstGeom>
          <a:noFill/>
          <a:ln/>
        </p:spPr>
        <p:txBody>
          <a:bodyPr wrap="square" rtlCol="0" anchor="ctr"/>
          <a:lstStyle/>
          <a:p>
            <a:pPr marL="0" indent="0" algn="ctr">
              <a:buNone/>
            </a:pPr>
            <a:r>
              <a:rPr lang="en-US" sz="2400" b="1" dirty="0">
                <a:solidFill>
                  <a:srgbClr val="FFFFFF"/>
                </a:solidFill>
                <a:latin typeface="Calibri" pitchFamily="34" charset="0"/>
                <a:ea typeface="Calibri" pitchFamily="34" charset="-122"/>
                <a:cs typeface="Calibri" pitchFamily="34" charset="-120"/>
              </a:rPr>
              <a:t>SYSTEM IN DISTRESS</a:t>
            </a:r>
            <a:endParaRPr lang="en-US" sz="2400" dirty="0"/>
          </a:p>
        </p:txBody>
      </p:sp>
      <p:sp>
        <p:nvSpPr>
          <p:cNvPr id="9" name="Text 7"/>
          <p:cNvSpPr/>
          <p:nvPr/>
        </p:nvSpPr>
        <p:spPr>
          <a:xfrm>
            <a:off x="868680" y="2504676"/>
            <a:ext cx="5212080" cy="274320"/>
          </a:xfrm>
          <a:prstGeom prst="rect">
            <a:avLst/>
          </a:prstGeom>
          <a:noFill/>
          <a:ln/>
        </p:spPr>
        <p:txBody>
          <a:bodyPr wrap="square" rtlCol="0" anchor="ctr"/>
          <a:lstStyle/>
          <a:p>
            <a:pPr marL="0" indent="0">
              <a:buNone/>
            </a:pPr>
            <a:r>
              <a:rPr lang="en-US" sz="2000" b="1" dirty="0">
                <a:solidFill>
                  <a:srgbClr val="111827"/>
                </a:solidFill>
                <a:latin typeface="Calibri" pitchFamily="34" charset="0"/>
                <a:ea typeface="Calibri" pitchFamily="34" charset="-122"/>
                <a:cs typeface="Calibri" pitchFamily="34" charset="-120"/>
              </a:rPr>
              <a:t>Indicators:</a:t>
            </a:r>
            <a:endParaRPr lang="en-US" sz="2000" dirty="0"/>
          </a:p>
        </p:txBody>
      </p:sp>
      <p:sp>
        <p:nvSpPr>
          <p:cNvPr id="10" name="Text 8"/>
          <p:cNvSpPr/>
          <p:nvPr/>
        </p:nvSpPr>
        <p:spPr>
          <a:xfrm>
            <a:off x="644402" y="2802210"/>
            <a:ext cx="5531257" cy="1963724"/>
          </a:xfrm>
          <a:prstGeom prst="rect">
            <a:avLst/>
          </a:prstGeom>
          <a:noFill/>
          <a:ln/>
        </p:spPr>
        <p:txBody>
          <a:bodyPr wrap="square" rtlCol="0" anchor="t"/>
          <a:lstStyle/>
          <a:p>
            <a:pPr marL="152400" indent="-152400">
              <a:lnSpc>
                <a:spcPct val="115000"/>
              </a:lnSpc>
              <a:buSzPct val="100000"/>
              <a:buChar char="•"/>
            </a:pPr>
            <a:r>
              <a:rPr lang="en-US" dirty="0">
                <a:solidFill>
                  <a:srgbClr val="374151"/>
                </a:solidFill>
                <a:latin typeface="Calibri" pitchFamily="34" charset="0"/>
                <a:ea typeface="Calibri" pitchFamily="34" charset="-122"/>
                <a:cs typeface="Calibri" pitchFamily="34" charset="-120"/>
              </a:rPr>
              <a:t>Damp or Spongy Soil over Drainfield</a:t>
            </a:r>
          </a:p>
          <a:p>
            <a:pPr marL="152400" indent="-152400">
              <a:lnSpc>
                <a:spcPct val="115000"/>
              </a:lnSpc>
              <a:buSzPct val="100000"/>
              <a:buChar char="•"/>
            </a:pPr>
            <a:r>
              <a:rPr lang="en-US" dirty="0">
                <a:solidFill>
                  <a:srgbClr val="374151"/>
                </a:solidFill>
                <a:latin typeface="Calibri" pitchFamily="34" charset="0"/>
                <a:ea typeface="Calibri" pitchFamily="34" charset="-122"/>
                <a:cs typeface="Calibri" pitchFamily="34" charset="-120"/>
              </a:rPr>
              <a:t>Liquid Breakout over the System (Septic Tank to Field)</a:t>
            </a:r>
          </a:p>
          <a:p>
            <a:pPr marL="152400" indent="-152400">
              <a:lnSpc>
                <a:spcPct val="115000"/>
              </a:lnSpc>
              <a:buSzPct val="100000"/>
              <a:buChar char="•"/>
            </a:pPr>
            <a:r>
              <a:rPr lang="en-US" dirty="0">
                <a:solidFill>
                  <a:srgbClr val="374151"/>
                </a:solidFill>
                <a:latin typeface="Calibri" pitchFamily="34" charset="0"/>
                <a:ea typeface="Calibri" pitchFamily="34" charset="-122"/>
                <a:cs typeface="Calibri" pitchFamily="34" charset="-120"/>
              </a:rPr>
              <a:t>Foul Odors</a:t>
            </a:r>
            <a:endParaRPr lang="en-US" dirty="0"/>
          </a:p>
          <a:p>
            <a:pPr marL="152400" indent="-152400">
              <a:lnSpc>
                <a:spcPct val="115000"/>
              </a:lnSpc>
              <a:buSzPct val="100000"/>
              <a:buChar char="•"/>
            </a:pPr>
            <a:r>
              <a:rPr lang="en-US" dirty="0">
                <a:solidFill>
                  <a:srgbClr val="374151"/>
                </a:solidFill>
                <a:latin typeface="Calibri" pitchFamily="34" charset="0"/>
                <a:ea typeface="Calibri" pitchFamily="34" charset="-122"/>
                <a:cs typeface="Calibri" pitchFamily="34" charset="-120"/>
              </a:rPr>
              <a:t>Alarms (high water)</a:t>
            </a:r>
          </a:p>
          <a:p>
            <a:pPr marL="152400" indent="-152400">
              <a:lnSpc>
                <a:spcPct val="115000"/>
              </a:lnSpc>
              <a:buSzPct val="100000"/>
              <a:buChar char="•"/>
            </a:pPr>
            <a:r>
              <a:rPr lang="en-US" dirty="0">
                <a:solidFill>
                  <a:srgbClr val="374151"/>
                </a:solidFill>
                <a:latin typeface="Calibri" pitchFamily="34" charset="0"/>
                <a:ea typeface="Calibri" pitchFamily="34" charset="-122"/>
                <a:cs typeface="Calibri" pitchFamily="34" charset="-120"/>
              </a:rPr>
              <a:t>Gurgling Drains</a:t>
            </a:r>
            <a:endParaRPr lang="en-US" dirty="0"/>
          </a:p>
          <a:p>
            <a:pPr marL="152400" indent="-152400">
              <a:lnSpc>
                <a:spcPct val="115000"/>
              </a:lnSpc>
              <a:buSzPct val="100000"/>
              <a:buChar char="•"/>
            </a:pPr>
            <a:r>
              <a:rPr lang="en-US" dirty="0">
                <a:solidFill>
                  <a:srgbClr val="374151"/>
                </a:solidFill>
                <a:latin typeface="Calibri" pitchFamily="34" charset="0"/>
                <a:ea typeface="Calibri" pitchFamily="34" charset="-122"/>
                <a:cs typeface="Calibri" pitchFamily="34" charset="-120"/>
              </a:rPr>
              <a:t>Frequent Pumping</a:t>
            </a:r>
          </a:p>
          <a:p>
            <a:pPr marL="152400" indent="-152400">
              <a:lnSpc>
                <a:spcPct val="115000"/>
              </a:lnSpc>
              <a:buSzPct val="100000"/>
              <a:buChar char="•"/>
            </a:pPr>
            <a:r>
              <a:rPr lang="en-US" dirty="0">
                <a:solidFill>
                  <a:srgbClr val="374151"/>
                </a:solidFill>
                <a:latin typeface="Calibri" pitchFamily="34" charset="0"/>
                <a:ea typeface="Calibri" pitchFamily="34" charset="-122"/>
                <a:cs typeface="Calibri" pitchFamily="34" charset="-120"/>
              </a:rPr>
              <a:t>Lush grass/vegetation</a:t>
            </a:r>
          </a:p>
          <a:p>
            <a:pPr marL="152400" indent="-152400">
              <a:lnSpc>
                <a:spcPct val="115000"/>
              </a:lnSpc>
              <a:buSzPct val="100000"/>
              <a:buChar char="•"/>
            </a:pPr>
            <a:r>
              <a:rPr lang="en-US" dirty="0">
                <a:solidFill>
                  <a:srgbClr val="374151"/>
                </a:solidFill>
                <a:latin typeface="Calibri" pitchFamily="34" charset="0"/>
                <a:ea typeface="Calibri" pitchFamily="34" charset="-122"/>
                <a:cs typeface="Calibri" pitchFamily="34" charset="-120"/>
              </a:rPr>
              <a:t>Back-up into structure</a:t>
            </a:r>
            <a:endParaRPr lang="en-US" dirty="0"/>
          </a:p>
          <a:p>
            <a:pPr marL="152400" indent="-152400">
              <a:lnSpc>
                <a:spcPct val="115000"/>
              </a:lnSpc>
              <a:buSzPct val="100000"/>
              <a:buChar char="•"/>
            </a:pPr>
            <a:r>
              <a:rPr lang="en-US" dirty="0">
                <a:solidFill>
                  <a:srgbClr val="374151"/>
                </a:solidFill>
                <a:latin typeface="Calibri" pitchFamily="34" charset="0"/>
                <a:ea typeface="Calibri" pitchFamily="34" charset="-122"/>
                <a:cs typeface="Calibri" pitchFamily="34" charset="-120"/>
              </a:rPr>
              <a:t>Maintenance/Inspection findings</a:t>
            </a:r>
            <a:endParaRPr lang="en-US" dirty="0"/>
          </a:p>
        </p:txBody>
      </p:sp>
      <p:sp>
        <p:nvSpPr>
          <p:cNvPr id="11" name="Shape 9"/>
          <p:cNvSpPr/>
          <p:nvPr/>
        </p:nvSpPr>
        <p:spPr>
          <a:xfrm>
            <a:off x="6400800" y="1831500"/>
            <a:ext cx="5166360" cy="4114800"/>
          </a:xfrm>
          <a:prstGeom prst="roundRect">
            <a:avLst/>
          </a:prstGeom>
          <a:solidFill>
            <a:srgbClr val="FEF2F2"/>
          </a:solidFill>
          <a:ln w="12700">
            <a:solidFill>
              <a:srgbClr val="FCA5A5"/>
            </a:solidFill>
            <a:prstDash val="solid"/>
          </a:ln>
        </p:spPr>
        <p:txBody>
          <a:bodyPr/>
          <a:lstStyle/>
          <a:p>
            <a:endParaRPr lang="en-US" dirty="0"/>
          </a:p>
        </p:txBody>
      </p:sp>
      <p:sp>
        <p:nvSpPr>
          <p:cNvPr id="12" name="Shape 10"/>
          <p:cNvSpPr/>
          <p:nvPr/>
        </p:nvSpPr>
        <p:spPr>
          <a:xfrm>
            <a:off x="7601229" y="1906317"/>
            <a:ext cx="2945301" cy="508734"/>
          </a:xfrm>
          <a:prstGeom prst="roundRect">
            <a:avLst/>
          </a:prstGeom>
          <a:solidFill>
            <a:srgbClr val="B71C1C"/>
          </a:solidFill>
          <a:ln w="12700">
            <a:solidFill>
              <a:srgbClr val="B71C1C"/>
            </a:solidFill>
            <a:prstDash val="solid"/>
          </a:ln>
        </p:spPr>
        <p:txBody>
          <a:bodyPr/>
          <a:lstStyle/>
          <a:p>
            <a:endParaRPr lang="en-US" dirty="0"/>
          </a:p>
        </p:txBody>
      </p:sp>
      <p:sp>
        <p:nvSpPr>
          <p:cNvPr id="13" name="Text 11"/>
          <p:cNvSpPr/>
          <p:nvPr/>
        </p:nvSpPr>
        <p:spPr>
          <a:xfrm>
            <a:off x="7707462" y="2050956"/>
            <a:ext cx="2839068" cy="237744"/>
          </a:xfrm>
          <a:prstGeom prst="rect">
            <a:avLst/>
          </a:prstGeom>
          <a:noFill/>
          <a:ln/>
        </p:spPr>
        <p:txBody>
          <a:bodyPr wrap="square" rtlCol="0" anchor="ctr"/>
          <a:lstStyle/>
          <a:p>
            <a:pPr marL="0" indent="0" algn="ctr">
              <a:buNone/>
            </a:pPr>
            <a:r>
              <a:rPr lang="en-US" sz="2400" b="1" dirty="0">
                <a:solidFill>
                  <a:srgbClr val="FFFFFF"/>
                </a:solidFill>
                <a:latin typeface="Calibri" pitchFamily="34" charset="0"/>
                <a:ea typeface="Calibri" pitchFamily="34" charset="-122"/>
                <a:cs typeface="Calibri" pitchFamily="34" charset="-120"/>
              </a:rPr>
              <a:t>SYSTEM FAILURE</a:t>
            </a:r>
            <a:endParaRPr lang="en-US" sz="2400" dirty="0"/>
          </a:p>
        </p:txBody>
      </p:sp>
      <p:sp>
        <p:nvSpPr>
          <p:cNvPr id="14" name="Text 12"/>
          <p:cNvSpPr/>
          <p:nvPr/>
        </p:nvSpPr>
        <p:spPr>
          <a:xfrm>
            <a:off x="6629400" y="2504676"/>
            <a:ext cx="4846320" cy="274320"/>
          </a:xfrm>
          <a:prstGeom prst="rect">
            <a:avLst/>
          </a:prstGeom>
          <a:noFill/>
          <a:ln/>
        </p:spPr>
        <p:txBody>
          <a:bodyPr wrap="square" rtlCol="0" anchor="ctr"/>
          <a:lstStyle/>
          <a:p>
            <a:pPr marL="0" indent="0">
              <a:buNone/>
            </a:pPr>
            <a:r>
              <a:rPr lang="en-US" sz="2000" b="1" dirty="0">
                <a:solidFill>
                  <a:srgbClr val="111827"/>
                </a:solidFill>
                <a:latin typeface="Calibri" pitchFamily="34" charset="0"/>
                <a:ea typeface="Calibri" pitchFamily="34" charset="-122"/>
                <a:cs typeface="Calibri" pitchFamily="34" charset="-120"/>
              </a:rPr>
              <a:t>Indicators:</a:t>
            </a:r>
            <a:endParaRPr lang="en-US" sz="2000" dirty="0"/>
          </a:p>
        </p:txBody>
      </p:sp>
      <p:sp>
        <p:nvSpPr>
          <p:cNvPr id="15" name="Text 13"/>
          <p:cNvSpPr/>
          <p:nvPr/>
        </p:nvSpPr>
        <p:spPr>
          <a:xfrm>
            <a:off x="6400800" y="2868794"/>
            <a:ext cx="5166360" cy="2635605"/>
          </a:xfrm>
          <a:prstGeom prst="rect">
            <a:avLst/>
          </a:prstGeom>
          <a:noFill/>
          <a:ln/>
        </p:spPr>
        <p:txBody>
          <a:bodyPr wrap="square" rtlCol="0" anchor="t"/>
          <a:lstStyle/>
          <a:p>
            <a:pPr marL="152400" indent="-152400">
              <a:lnSpc>
                <a:spcPct val="115000"/>
              </a:lnSpc>
              <a:buSzPct val="100000"/>
              <a:buChar char="•"/>
            </a:pPr>
            <a:r>
              <a:rPr lang="en-US" dirty="0">
                <a:solidFill>
                  <a:srgbClr val="374151"/>
                </a:solidFill>
                <a:latin typeface="Calibri" pitchFamily="34" charset="0"/>
                <a:ea typeface="Calibri" pitchFamily="34" charset="-122"/>
                <a:cs typeface="Calibri" pitchFamily="34" charset="-120"/>
              </a:rPr>
              <a:t>Each State has unique definition of system failure</a:t>
            </a:r>
          </a:p>
          <a:p>
            <a:pPr marL="152400" indent="-152400">
              <a:lnSpc>
                <a:spcPct val="115000"/>
              </a:lnSpc>
              <a:buSzPct val="100000"/>
              <a:buChar char="•"/>
            </a:pPr>
            <a:endParaRPr lang="en-US" dirty="0">
              <a:solidFill>
                <a:srgbClr val="374151"/>
              </a:solidFill>
              <a:latin typeface="Calibri" pitchFamily="34" charset="0"/>
              <a:ea typeface="Calibri" pitchFamily="34" charset="-122"/>
              <a:cs typeface="Calibri" pitchFamily="34" charset="-120"/>
            </a:endParaRPr>
          </a:p>
          <a:p>
            <a:pPr marL="152400" indent="-152400">
              <a:lnSpc>
                <a:spcPct val="115000"/>
              </a:lnSpc>
              <a:buSzPct val="100000"/>
              <a:buChar char="•"/>
            </a:pPr>
            <a:r>
              <a:rPr lang="en-US" b="1" dirty="0">
                <a:solidFill>
                  <a:srgbClr val="374151"/>
                </a:solidFill>
                <a:latin typeface="Calibri" pitchFamily="34" charset="0"/>
                <a:ea typeface="Calibri" pitchFamily="34" charset="-122"/>
                <a:cs typeface="Calibri" pitchFamily="34" charset="-120"/>
              </a:rPr>
              <a:t>Basic:  </a:t>
            </a:r>
            <a:r>
              <a:rPr lang="en-US" dirty="0">
                <a:solidFill>
                  <a:srgbClr val="374151"/>
                </a:solidFill>
                <a:latin typeface="Calibri" pitchFamily="34" charset="0"/>
                <a:ea typeface="Calibri" pitchFamily="34" charset="-122"/>
                <a:cs typeface="Calibri" pitchFamily="34" charset="-120"/>
              </a:rPr>
              <a:t>Breaking out on the surface, or backing into the home</a:t>
            </a:r>
          </a:p>
          <a:p>
            <a:pPr marL="152400" indent="-152400">
              <a:lnSpc>
                <a:spcPct val="115000"/>
              </a:lnSpc>
              <a:buSzPct val="100000"/>
              <a:buChar char="•"/>
            </a:pPr>
            <a:endParaRPr lang="en-US" b="1" dirty="0">
              <a:solidFill>
                <a:srgbClr val="374151"/>
              </a:solidFill>
              <a:latin typeface="Calibri" pitchFamily="34" charset="0"/>
              <a:ea typeface="Calibri" pitchFamily="34" charset="-122"/>
              <a:cs typeface="Calibri" pitchFamily="34" charset="-120"/>
            </a:endParaRPr>
          </a:p>
          <a:p>
            <a:pPr marL="152400" indent="-152400">
              <a:lnSpc>
                <a:spcPct val="115000"/>
              </a:lnSpc>
              <a:buSzPct val="100000"/>
              <a:buChar char="•"/>
            </a:pPr>
            <a:r>
              <a:rPr lang="en-US" b="1" dirty="0">
                <a:solidFill>
                  <a:srgbClr val="374151"/>
                </a:solidFill>
                <a:latin typeface="Calibri" pitchFamily="34" charset="0"/>
                <a:ea typeface="Calibri" pitchFamily="34" charset="-122"/>
                <a:cs typeface="Calibri" pitchFamily="34" charset="-120"/>
              </a:rPr>
              <a:t>Advanced:  </a:t>
            </a:r>
            <a:r>
              <a:rPr lang="en-US" dirty="0">
                <a:solidFill>
                  <a:srgbClr val="374151"/>
                </a:solidFill>
                <a:latin typeface="Calibri" pitchFamily="34" charset="0"/>
                <a:ea typeface="Calibri" pitchFamily="34" charset="-122"/>
                <a:cs typeface="Calibri" pitchFamily="34" charset="-120"/>
              </a:rPr>
              <a:t>threatens public health or creates potential for direct or indirect contact between sewage and public</a:t>
            </a:r>
            <a:endParaRPr lang="en-US" b="1" dirty="0">
              <a:solidFill>
                <a:srgbClr val="374151"/>
              </a:solidFill>
              <a:latin typeface="Calibri" pitchFamily="34" charset="0"/>
              <a:ea typeface="Calibri" pitchFamily="34" charset="-122"/>
              <a:cs typeface="Calibri" pitchFamily="34" charset="-120"/>
            </a:endParaRPr>
          </a:p>
          <a:p>
            <a:pPr>
              <a:lnSpc>
                <a:spcPct val="115000"/>
              </a:lnSpc>
              <a:buSzPct val="100000"/>
            </a:pPr>
            <a:endParaRPr lang="en-US" dirty="0"/>
          </a:p>
        </p:txBody>
      </p:sp>
      <p:sp>
        <p:nvSpPr>
          <p:cNvPr id="16" name="Shape 14"/>
          <p:cNvSpPr/>
          <p:nvPr/>
        </p:nvSpPr>
        <p:spPr>
          <a:xfrm>
            <a:off x="640080" y="6254224"/>
            <a:ext cx="10972800" cy="502920"/>
          </a:xfrm>
          <a:prstGeom prst="roundRect">
            <a:avLst/>
          </a:prstGeom>
          <a:solidFill>
            <a:srgbClr val="F3F4F6"/>
          </a:solidFill>
          <a:ln w="12700">
            <a:solidFill>
              <a:srgbClr val="E5E7EB"/>
            </a:solidFill>
            <a:prstDash val="solid"/>
          </a:ln>
        </p:spPr>
        <p:txBody>
          <a:bodyPr/>
          <a:lstStyle/>
          <a:p>
            <a:endParaRPr lang="en-US" dirty="0"/>
          </a:p>
        </p:txBody>
      </p:sp>
      <p:sp>
        <p:nvSpPr>
          <p:cNvPr id="17" name="Text 15"/>
          <p:cNvSpPr/>
          <p:nvPr/>
        </p:nvSpPr>
        <p:spPr>
          <a:xfrm>
            <a:off x="822960" y="6304246"/>
            <a:ext cx="10607040" cy="411480"/>
          </a:xfrm>
          <a:prstGeom prst="rect">
            <a:avLst/>
          </a:prstGeom>
          <a:noFill/>
          <a:ln/>
        </p:spPr>
        <p:txBody>
          <a:bodyPr wrap="square" rtlCol="0" anchor="ctr"/>
          <a:lstStyle/>
          <a:p>
            <a:pPr marL="0" indent="0">
              <a:buNone/>
            </a:pPr>
            <a:r>
              <a:rPr lang="en-US" sz="2000" dirty="0"/>
              <a:t>Should a distressed system be repaired or just replaced?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D1A73-B2EB-05DF-45FB-62973486477F}"/>
            </a:ext>
          </a:extLst>
        </p:cNvPr>
        <p:cNvGrpSpPr/>
        <p:nvPr/>
      </p:nvGrpSpPr>
      <p:grpSpPr>
        <a:xfrm>
          <a:off x="0" y="0"/>
          <a:ext cx="0" cy="0"/>
          <a:chOff x="0" y="0"/>
          <a:chExt cx="0" cy="0"/>
        </a:xfrm>
      </p:grpSpPr>
      <p:sp>
        <p:nvSpPr>
          <p:cNvPr id="4" name="Shape 7">
            <a:extLst>
              <a:ext uri="{FF2B5EF4-FFF2-40B4-BE49-F238E27FC236}">
                <a16:creationId xmlns:a16="http://schemas.microsoft.com/office/drawing/2014/main" id="{58AA7133-B110-D5E5-FA15-06A13FD8D1DA}"/>
              </a:ext>
            </a:extLst>
          </p:cNvPr>
          <p:cNvSpPr/>
          <p:nvPr/>
        </p:nvSpPr>
        <p:spPr>
          <a:xfrm>
            <a:off x="710538" y="1415362"/>
            <a:ext cx="10914888" cy="685800"/>
          </a:xfrm>
          <a:prstGeom prst="roundRect">
            <a:avLst/>
          </a:prstGeom>
          <a:solidFill>
            <a:srgbClr val="F8FAFC"/>
          </a:solidFill>
          <a:ln w="12700">
            <a:solidFill>
              <a:srgbClr val="E5E7EB"/>
            </a:solidFill>
            <a:prstDash val="solid"/>
          </a:ln>
          <a:effectLst>
            <a:outerShdw blurRad="38100" dist="19050" dir="2700000" algn="bl" rotWithShape="0">
              <a:srgbClr val="000000">
                <a:alpha val="10000"/>
              </a:srgbClr>
            </a:outerShdw>
          </a:effectLst>
        </p:spPr>
        <p:txBody>
          <a:bodyPr/>
          <a:lstStyle/>
          <a:p>
            <a:endParaRPr lang="en-US" sz="2400" dirty="0"/>
          </a:p>
        </p:txBody>
      </p:sp>
      <p:sp>
        <p:nvSpPr>
          <p:cNvPr id="2" name="Shape 0">
            <a:extLst>
              <a:ext uri="{FF2B5EF4-FFF2-40B4-BE49-F238E27FC236}">
                <a16:creationId xmlns:a16="http://schemas.microsoft.com/office/drawing/2014/main" id="{DD4A2CF3-200F-307F-2E25-119FE7A53DF9}"/>
              </a:ext>
            </a:extLst>
          </p:cNvPr>
          <p:cNvSpPr/>
          <p:nvPr/>
        </p:nvSpPr>
        <p:spPr>
          <a:xfrm>
            <a:off x="0" y="0"/>
            <a:ext cx="12191695" cy="777240"/>
          </a:xfrm>
          <a:prstGeom prst="rect">
            <a:avLst/>
          </a:prstGeom>
          <a:solidFill>
            <a:srgbClr val="1B5E20"/>
          </a:solidFill>
          <a:ln w="12700">
            <a:solidFill>
              <a:srgbClr val="1B5E20"/>
            </a:solidFill>
            <a:prstDash val="solid"/>
          </a:ln>
        </p:spPr>
        <p:txBody>
          <a:bodyPr/>
          <a:lstStyle/>
          <a:p>
            <a:endParaRPr lang="en-US" dirty="0"/>
          </a:p>
        </p:txBody>
      </p:sp>
      <p:sp>
        <p:nvSpPr>
          <p:cNvPr id="3" name="Text 1">
            <a:extLst>
              <a:ext uri="{FF2B5EF4-FFF2-40B4-BE49-F238E27FC236}">
                <a16:creationId xmlns:a16="http://schemas.microsoft.com/office/drawing/2014/main" id="{832AFB28-300D-1764-2B2A-B50311B50D80}"/>
              </a:ext>
            </a:extLst>
          </p:cNvPr>
          <p:cNvSpPr/>
          <p:nvPr/>
        </p:nvSpPr>
        <p:spPr>
          <a:xfrm>
            <a:off x="502920" y="91440"/>
            <a:ext cx="11185855" cy="310896"/>
          </a:xfrm>
          <a:prstGeom prst="rect">
            <a:avLst/>
          </a:prstGeom>
          <a:noFill/>
          <a:ln/>
        </p:spPr>
        <p:txBody>
          <a:bodyPr wrap="square" rtlCol="0" anchor="ctr"/>
          <a:lstStyle/>
          <a:p>
            <a:pPr marL="0" indent="0">
              <a:buNone/>
            </a:pPr>
            <a:r>
              <a:rPr lang="en-US" sz="2600" b="1" dirty="0">
                <a:solidFill>
                  <a:srgbClr val="FFFFFF"/>
                </a:solidFill>
                <a:latin typeface="Calibri" pitchFamily="34" charset="0"/>
                <a:ea typeface="Calibri" pitchFamily="34" charset="-122"/>
                <a:cs typeface="Calibri" pitchFamily="34" charset="-120"/>
              </a:rPr>
              <a:t>Summary</a:t>
            </a:r>
            <a:endParaRPr lang="en-US" sz="2600" dirty="0"/>
          </a:p>
        </p:txBody>
      </p:sp>
      <p:sp>
        <p:nvSpPr>
          <p:cNvPr id="6" name="Shape 4">
            <a:extLst>
              <a:ext uri="{FF2B5EF4-FFF2-40B4-BE49-F238E27FC236}">
                <a16:creationId xmlns:a16="http://schemas.microsoft.com/office/drawing/2014/main" id="{AC409A38-51C0-BC9F-D62F-9F6B06BA7B2A}"/>
              </a:ext>
            </a:extLst>
          </p:cNvPr>
          <p:cNvSpPr/>
          <p:nvPr/>
        </p:nvSpPr>
        <p:spPr>
          <a:xfrm>
            <a:off x="640080" y="1417320"/>
            <a:ext cx="123384" cy="685799"/>
          </a:xfrm>
          <a:prstGeom prst="rect">
            <a:avLst/>
          </a:prstGeom>
          <a:solidFill>
            <a:srgbClr val="FF8F00"/>
          </a:solidFill>
          <a:ln w="12700">
            <a:solidFill>
              <a:srgbClr val="FF8F00"/>
            </a:solidFill>
            <a:prstDash val="solid"/>
          </a:ln>
        </p:spPr>
        <p:txBody>
          <a:bodyPr/>
          <a:lstStyle/>
          <a:p>
            <a:endParaRPr lang="en-US" sz="2400" dirty="0"/>
          </a:p>
        </p:txBody>
      </p:sp>
      <p:sp>
        <p:nvSpPr>
          <p:cNvPr id="7" name="Text 5">
            <a:extLst>
              <a:ext uri="{FF2B5EF4-FFF2-40B4-BE49-F238E27FC236}">
                <a16:creationId xmlns:a16="http://schemas.microsoft.com/office/drawing/2014/main" id="{C9E3B141-5E93-6972-EE71-1BCCAA62791A}"/>
              </a:ext>
            </a:extLst>
          </p:cNvPr>
          <p:cNvSpPr/>
          <p:nvPr/>
        </p:nvSpPr>
        <p:spPr>
          <a:xfrm>
            <a:off x="841248" y="1581912"/>
            <a:ext cx="10652760" cy="329184"/>
          </a:xfrm>
          <a:prstGeom prst="rect">
            <a:avLst/>
          </a:prstGeom>
          <a:noFill/>
          <a:ln/>
        </p:spPr>
        <p:txBody>
          <a:bodyPr wrap="square" rtlCol="0" anchor="ctr"/>
          <a:lstStyle/>
          <a:p>
            <a:pPr marL="0" indent="0">
              <a:buNone/>
            </a:pPr>
            <a:r>
              <a:rPr lang="en-US" sz="2000" b="1" dirty="0">
                <a:solidFill>
                  <a:srgbClr val="111827"/>
                </a:solidFill>
                <a:latin typeface="Calibri" pitchFamily="34" charset="0"/>
                <a:ea typeface="Calibri" pitchFamily="34" charset="-122"/>
                <a:cs typeface="Calibri" pitchFamily="34" charset="-120"/>
              </a:rPr>
              <a:t>1) What is a Soil Treatment Area (STA)</a:t>
            </a:r>
            <a:endParaRPr lang="en-US" sz="2000" dirty="0"/>
          </a:p>
        </p:txBody>
      </p:sp>
      <p:sp>
        <p:nvSpPr>
          <p:cNvPr id="9" name="Shape 7">
            <a:extLst>
              <a:ext uri="{FF2B5EF4-FFF2-40B4-BE49-F238E27FC236}">
                <a16:creationId xmlns:a16="http://schemas.microsoft.com/office/drawing/2014/main" id="{1B49942A-88E9-392A-9CFC-E26D4CA2AF2A}"/>
              </a:ext>
            </a:extLst>
          </p:cNvPr>
          <p:cNvSpPr/>
          <p:nvPr/>
        </p:nvSpPr>
        <p:spPr>
          <a:xfrm>
            <a:off x="697992" y="2403285"/>
            <a:ext cx="10914888" cy="685800"/>
          </a:xfrm>
          <a:prstGeom prst="roundRect">
            <a:avLst/>
          </a:prstGeom>
          <a:solidFill>
            <a:srgbClr val="F8FAFC"/>
          </a:solidFill>
          <a:ln w="12700">
            <a:solidFill>
              <a:srgbClr val="E5E7EB"/>
            </a:solidFill>
            <a:prstDash val="solid"/>
          </a:ln>
          <a:effectLst>
            <a:outerShdw blurRad="38100" dist="19050" dir="2700000" algn="bl" rotWithShape="0">
              <a:srgbClr val="000000">
                <a:alpha val="10000"/>
              </a:srgbClr>
            </a:outerShdw>
          </a:effectLst>
        </p:spPr>
        <p:txBody>
          <a:bodyPr/>
          <a:lstStyle/>
          <a:p>
            <a:endParaRPr lang="en-US" sz="2400" dirty="0"/>
          </a:p>
        </p:txBody>
      </p:sp>
      <p:sp>
        <p:nvSpPr>
          <p:cNvPr id="10" name="Shape 8">
            <a:extLst>
              <a:ext uri="{FF2B5EF4-FFF2-40B4-BE49-F238E27FC236}">
                <a16:creationId xmlns:a16="http://schemas.microsoft.com/office/drawing/2014/main" id="{9812DAED-0EE9-18A7-FC5B-4B0D43072A9D}"/>
              </a:ext>
            </a:extLst>
          </p:cNvPr>
          <p:cNvSpPr/>
          <p:nvPr/>
        </p:nvSpPr>
        <p:spPr>
          <a:xfrm>
            <a:off x="640080" y="2403285"/>
            <a:ext cx="123384" cy="685799"/>
          </a:xfrm>
          <a:prstGeom prst="rect">
            <a:avLst/>
          </a:prstGeom>
          <a:solidFill>
            <a:srgbClr val="0D47A1"/>
          </a:solidFill>
          <a:ln w="12700">
            <a:solidFill>
              <a:srgbClr val="0D47A1"/>
            </a:solidFill>
            <a:prstDash val="solid"/>
          </a:ln>
        </p:spPr>
        <p:txBody>
          <a:bodyPr/>
          <a:lstStyle/>
          <a:p>
            <a:endParaRPr lang="en-US" sz="2400" dirty="0"/>
          </a:p>
        </p:txBody>
      </p:sp>
      <p:sp>
        <p:nvSpPr>
          <p:cNvPr id="11" name="Text 9">
            <a:extLst>
              <a:ext uri="{FF2B5EF4-FFF2-40B4-BE49-F238E27FC236}">
                <a16:creationId xmlns:a16="http://schemas.microsoft.com/office/drawing/2014/main" id="{48817B45-D8AA-8D67-C79C-A4C3BBC500AD}"/>
              </a:ext>
            </a:extLst>
          </p:cNvPr>
          <p:cNvSpPr/>
          <p:nvPr/>
        </p:nvSpPr>
        <p:spPr>
          <a:xfrm>
            <a:off x="841248" y="2567877"/>
            <a:ext cx="10652760" cy="329184"/>
          </a:xfrm>
          <a:prstGeom prst="rect">
            <a:avLst/>
          </a:prstGeom>
          <a:noFill/>
          <a:ln/>
        </p:spPr>
        <p:txBody>
          <a:bodyPr wrap="square" rtlCol="0" anchor="ctr"/>
          <a:lstStyle/>
          <a:p>
            <a:pPr marL="0" indent="0">
              <a:buNone/>
            </a:pPr>
            <a:r>
              <a:rPr lang="en-US" sz="2000" b="1" dirty="0">
                <a:solidFill>
                  <a:srgbClr val="111827"/>
                </a:solidFill>
                <a:latin typeface="Calibri" pitchFamily="34" charset="0"/>
                <a:ea typeface="Calibri" pitchFamily="34" charset="-122"/>
                <a:cs typeface="Calibri" pitchFamily="34" charset="-120"/>
              </a:rPr>
              <a:t>2) Before Arriving on Site</a:t>
            </a:r>
            <a:endParaRPr lang="en-US" sz="2000" dirty="0"/>
          </a:p>
        </p:txBody>
      </p:sp>
      <p:sp>
        <p:nvSpPr>
          <p:cNvPr id="13" name="Shape 11">
            <a:extLst>
              <a:ext uri="{FF2B5EF4-FFF2-40B4-BE49-F238E27FC236}">
                <a16:creationId xmlns:a16="http://schemas.microsoft.com/office/drawing/2014/main" id="{94D48611-77F0-96DA-D710-DBDCFD348367}"/>
              </a:ext>
            </a:extLst>
          </p:cNvPr>
          <p:cNvSpPr/>
          <p:nvPr/>
        </p:nvSpPr>
        <p:spPr>
          <a:xfrm>
            <a:off x="640080" y="3467103"/>
            <a:ext cx="10972800" cy="685797"/>
          </a:xfrm>
          <a:prstGeom prst="roundRect">
            <a:avLst/>
          </a:prstGeom>
          <a:solidFill>
            <a:srgbClr val="F8FAFC"/>
          </a:solidFill>
          <a:ln w="12700">
            <a:solidFill>
              <a:srgbClr val="E5E7EB"/>
            </a:solidFill>
            <a:prstDash val="solid"/>
          </a:ln>
          <a:effectLst>
            <a:outerShdw blurRad="38100" dist="19050" dir="2700000" algn="bl" rotWithShape="0">
              <a:srgbClr val="000000">
                <a:alpha val="10000"/>
              </a:srgbClr>
            </a:outerShdw>
          </a:effectLst>
        </p:spPr>
        <p:txBody>
          <a:bodyPr/>
          <a:lstStyle/>
          <a:p>
            <a:endParaRPr lang="en-US" sz="2400" dirty="0"/>
          </a:p>
        </p:txBody>
      </p:sp>
      <p:sp>
        <p:nvSpPr>
          <p:cNvPr id="14" name="Shape 12">
            <a:extLst>
              <a:ext uri="{FF2B5EF4-FFF2-40B4-BE49-F238E27FC236}">
                <a16:creationId xmlns:a16="http://schemas.microsoft.com/office/drawing/2014/main" id="{E8A1C8D8-2C0A-0E0A-C929-A2D20579A634}"/>
              </a:ext>
            </a:extLst>
          </p:cNvPr>
          <p:cNvSpPr/>
          <p:nvPr/>
        </p:nvSpPr>
        <p:spPr>
          <a:xfrm>
            <a:off x="640080" y="3467104"/>
            <a:ext cx="123384" cy="685796"/>
          </a:xfrm>
          <a:prstGeom prst="rect">
            <a:avLst/>
          </a:prstGeom>
          <a:solidFill>
            <a:srgbClr val="2E7D32"/>
          </a:solidFill>
          <a:ln w="12700">
            <a:solidFill>
              <a:srgbClr val="2E7D32"/>
            </a:solidFill>
            <a:prstDash val="solid"/>
          </a:ln>
        </p:spPr>
        <p:txBody>
          <a:bodyPr/>
          <a:lstStyle/>
          <a:p>
            <a:endParaRPr lang="en-US" sz="2400" dirty="0"/>
          </a:p>
        </p:txBody>
      </p:sp>
      <p:sp>
        <p:nvSpPr>
          <p:cNvPr id="15" name="Text 13">
            <a:extLst>
              <a:ext uri="{FF2B5EF4-FFF2-40B4-BE49-F238E27FC236}">
                <a16:creationId xmlns:a16="http://schemas.microsoft.com/office/drawing/2014/main" id="{F52BD050-AE47-3755-8DE7-F5D470EB13CF}"/>
              </a:ext>
            </a:extLst>
          </p:cNvPr>
          <p:cNvSpPr/>
          <p:nvPr/>
        </p:nvSpPr>
        <p:spPr>
          <a:xfrm>
            <a:off x="841248" y="3631695"/>
            <a:ext cx="10652760" cy="329184"/>
          </a:xfrm>
          <a:prstGeom prst="rect">
            <a:avLst/>
          </a:prstGeom>
          <a:noFill/>
          <a:ln/>
        </p:spPr>
        <p:txBody>
          <a:bodyPr wrap="square" rtlCol="0" anchor="ctr"/>
          <a:lstStyle/>
          <a:p>
            <a:pPr marL="0" indent="0">
              <a:buNone/>
            </a:pPr>
            <a:r>
              <a:rPr lang="en-US" sz="2000" b="1" dirty="0">
                <a:solidFill>
                  <a:srgbClr val="111827"/>
                </a:solidFill>
                <a:latin typeface="Calibri" pitchFamily="34" charset="0"/>
                <a:ea typeface="Calibri" pitchFamily="34" charset="-122"/>
                <a:cs typeface="Calibri" pitchFamily="34" charset="-120"/>
              </a:rPr>
              <a:t>3) What Happens once on Site</a:t>
            </a:r>
            <a:endParaRPr lang="en-US" sz="2000" dirty="0"/>
          </a:p>
        </p:txBody>
      </p:sp>
      <p:sp>
        <p:nvSpPr>
          <p:cNvPr id="17" name="Shape 15">
            <a:extLst>
              <a:ext uri="{FF2B5EF4-FFF2-40B4-BE49-F238E27FC236}">
                <a16:creationId xmlns:a16="http://schemas.microsoft.com/office/drawing/2014/main" id="{DC9A8D1B-D150-27B5-EFC0-7EB123799A64}"/>
              </a:ext>
            </a:extLst>
          </p:cNvPr>
          <p:cNvSpPr/>
          <p:nvPr/>
        </p:nvSpPr>
        <p:spPr>
          <a:xfrm>
            <a:off x="496292" y="5003296"/>
            <a:ext cx="11185855" cy="0"/>
          </a:xfrm>
          <a:prstGeom prst="line">
            <a:avLst/>
          </a:prstGeom>
          <a:noFill/>
          <a:ln w="12700">
            <a:solidFill>
              <a:srgbClr val="E5E7EB"/>
            </a:solidFill>
            <a:prstDash val="solid"/>
          </a:ln>
        </p:spPr>
        <p:txBody>
          <a:bodyPr/>
          <a:lstStyle/>
          <a:p>
            <a:endParaRPr lang="en-US" dirty="0"/>
          </a:p>
        </p:txBody>
      </p:sp>
      <p:sp>
        <p:nvSpPr>
          <p:cNvPr id="22" name="Shape 11">
            <a:extLst>
              <a:ext uri="{FF2B5EF4-FFF2-40B4-BE49-F238E27FC236}">
                <a16:creationId xmlns:a16="http://schemas.microsoft.com/office/drawing/2014/main" id="{1A748BF8-1859-D1E5-4C72-DA74AEEB7EF1}"/>
              </a:ext>
            </a:extLst>
          </p:cNvPr>
          <p:cNvSpPr/>
          <p:nvPr/>
        </p:nvSpPr>
        <p:spPr>
          <a:xfrm>
            <a:off x="640080" y="4508986"/>
            <a:ext cx="10972800" cy="685792"/>
          </a:xfrm>
          <a:prstGeom prst="roundRect">
            <a:avLst/>
          </a:prstGeom>
          <a:solidFill>
            <a:srgbClr val="F8FAFC"/>
          </a:solidFill>
          <a:ln w="12700">
            <a:solidFill>
              <a:srgbClr val="E5E7EB"/>
            </a:solidFill>
            <a:prstDash val="solid"/>
          </a:ln>
          <a:effectLst>
            <a:outerShdw blurRad="38100" dist="19050" dir="2700000" algn="bl" rotWithShape="0">
              <a:srgbClr val="000000">
                <a:alpha val="10000"/>
              </a:srgbClr>
            </a:outerShdw>
          </a:effectLst>
        </p:spPr>
        <p:txBody>
          <a:bodyPr/>
          <a:lstStyle/>
          <a:p>
            <a:endParaRPr lang="en-US" sz="2400" dirty="0"/>
          </a:p>
        </p:txBody>
      </p:sp>
      <p:sp>
        <p:nvSpPr>
          <p:cNvPr id="23" name="Shape 12">
            <a:extLst>
              <a:ext uri="{FF2B5EF4-FFF2-40B4-BE49-F238E27FC236}">
                <a16:creationId xmlns:a16="http://schemas.microsoft.com/office/drawing/2014/main" id="{9FA14EE0-D560-CCB0-EFB7-D1E07A582F8A}"/>
              </a:ext>
            </a:extLst>
          </p:cNvPr>
          <p:cNvSpPr/>
          <p:nvPr/>
        </p:nvSpPr>
        <p:spPr>
          <a:xfrm>
            <a:off x="640079" y="4508986"/>
            <a:ext cx="131901" cy="685792"/>
          </a:xfrm>
          <a:prstGeom prst="rect">
            <a:avLst/>
          </a:prstGeom>
          <a:solidFill>
            <a:srgbClr val="92D050"/>
          </a:solidFill>
          <a:ln w="12700">
            <a:solidFill>
              <a:srgbClr val="2E7D32"/>
            </a:solidFill>
            <a:prstDash val="solid"/>
          </a:ln>
        </p:spPr>
        <p:txBody>
          <a:bodyPr/>
          <a:lstStyle/>
          <a:p>
            <a:endParaRPr lang="en-US" sz="2400" dirty="0"/>
          </a:p>
        </p:txBody>
      </p:sp>
      <p:sp>
        <p:nvSpPr>
          <p:cNvPr id="24" name="Text 13">
            <a:extLst>
              <a:ext uri="{FF2B5EF4-FFF2-40B4-BE49-F238E27FC236}">
                <a16:creationId xmlns:a16="http://schemas.microsoft.com/office/drawing/2014/main" id="{582A4BF1-7486-32EE-665B-B91845ADCBD0}"/>
              </a:ext>
            </a:extLst>
          </p:cNvPr>
          <p:cNvSpPr/>
          <p:nvPr/>
        </p:nvSpPr>
        <p:spPr>
          <a:xfrm>
            <a:off x="841248" y="4673578"/>
            <a:ext cx="10652760" cy="329184"/>
          </a:xfrm>
          <a:prstGeom prst="rect">
            <a:avLst/>
          </a:prstGeom>
          <a:noFill/>
          <a:ln/>
        </p:spPr>
        <p:txBody>
          <a:bodyPr wrap="square" rtlCol="0" anchor="ctr"/>
          <a:lstStyle/>
          <a:p>
            <a:pPr marL="0" indent="0">
              <a:buNone/>
            </a:pPr>
            <a:r>
              <a:rPr lang="en-US" sz="2000" b="1" dirty="0">
                <a:solidFill>
                  <a:srgbClr val="111827"/>
                </a:solidFill>
                <a:latin typeface="Calibri" pitchFamily="34" charset="0"/>
                <a:ea typeface="Calibri" pitchFamily="34" charset="-122"/>
                <a:cs typeface="Calibri" pitchFamily="34" charset="-120"/>
              </a:rPr>
              <a:t>4) Follow-Up</a:t>
            </a:r>
            <a:endParaRPr lang="en-US" sz="2000" dirty="0"/>
          </a:p>
        </p:txBody>
      </p:sp>
      <p:sp>
        <p:nvSpPr>
          <p:cNvPr id="26" name="Shape 15">
            <a:extLst>
              <a:ext uri="{FF2B5EF4-FFF2-40B4-BE49-F238E27FC236}">
                <a16:creationId xmlns:a16="http://schemas.microsoft.com/office/drawing/2014/main" id="{205724A4-436D-7C33-E288-C49876FB410E}"/>
              </a:ext>
            </a:extLst>
          </p:cNvPr>
          <p:cNvSpPr/>
          <p:nvPr/>
        </p:nvSpPr>
        <p:spPr>
          <a:xfrm>
            <a:off x="496292" y="6021054"/>
            <a:ext cx="11185855" cy="0"/>
          </a:xfrm>
          <a:prstGeom prst="line">
            <a:avLst/>
          </a:prstGeom>
          <a:noFill/>
          <a:ln w="12700">
            <a:solidFill>
              <a:srgbClr val="E5E7EB"/>
            </a:solidFill>
            <a:prstDash val="solid"/>
          </a:ln>
        </p:spPr>
        <p:txBody>
          <a:bodyPr/>
          <a:lstStyle/>
          <a:p>
            <a:endParaRPr lang="en-US" dirty="0"/>
          </a:p>
        </p:txBody>
      </p:sp>
      <p:sp>
        <p:nvSpPr>
          <p:cNvPr id="27" name="Shape 11">
            <a:extLst>
              <a:ext uri="{FF2B5EF4-FFF2-40B4-BE49-F238E27FC236}">
                <a16:creationId xmlns:a16="http://schemas.microsoft.com/office/drawing/2014/main" id="{1862ED21-AE82-BBE0-AB02-9D4D776BC896}"/>
              </a:ext>
            </a:extLst>
          </p:cNvPr>
          <p:cNvSpPr/>
          <p:nvPr/>
        </p:nvSpPr>
        <p:spPr>
          <a:xfrm>
            <a:off x="640080" y="5526744"/>
            <a:ext cx="10972800" cy="685792"/>
          </a:xfrm>
          <a:prstGeom prst="roundRect">
            <a:avLst/>
          </a:prstGeom>
          <a:solidFill>
            <a:srgbClr val="F8FAFC"/>
          </a:solidFill>
          <a:ln w="12700">
            <a:solidFill>
              <a:srgbClr val="E5E7EB"/>
            </a:solidFill>
            <a:prstDash val="solid"/>
          </a:ln>
          <a:effectLst>
            <a:outerShdw blurRad="38100" dist="19050" dir="2700000" algn="bl" rotWithShape="0">
              <a:srgbClr val="000000">
                <a:alpha val="10000"/>
              </a:srgbClr>
            </a:outerShdw>
          </a:effectLst>
        </p:spPr>
        <p:txBody>
          <a:bodyPr/>
          <a:lstStyle/>
          <a:p>
            <a:endParaRPr lang="en-US" sz="2400" dirty="0"/>
          </a:p>
        </p:txBody>
      </p:sp>
      <p:sp>
        <p:nvSpPr>
          <p:cNvPr id="28" name="Shape 12">
            <a:extLst>
              <a:ext uri="{FF2B5EF4-FFF2-40B4-BE49-F238E27FC236}">
                <a16:creationId xmlns:a16="http://schemas.microsoft.com/office/drawing/2014/main" id="{D33F5F44-BE75-FD67-2D51-250DECDFF338}"/>
              </a:ext>
            </a:extLst>
          </p:cNvPr>
          <p:cNvSpPr/>
          <p:nvPr/>
        </p:nvSpPr>
        <p:spPr>
          <a:xfrm>
            <a:off x="640079" y="5526744"/>
            <a:ext cx="131901" cy="685792"/>
          </a:xfrm>
          <a:prstGeom prst="rect">
            <a:avLst/>
          </a:prstGeom>
          <a:solidFill>
            <a:srgbClr val="FF0000"/>
          </a:solidFill>
          <a:ln w="12700">
            <a:solidFill>
              <a:srgbClr val="2E7D32"/>
            </a:solidFill>
            <a:prstDash val="solid"/>
          </a:ln>
        </p:spPr>
        <p:txBody>
          <a:bodyPr/>
          <a:lstStyle/>
          <a:p>
            <a:endParaRPr lang="en-US" sz="2400" dirty="0"/>
          </a:p>
        </p:txBody>
      </p:sp>
      <p:sp>
        <p:nvSpPr>
          <p:cNvPr id="29" name="Text 13">
            <a:extLst>
              <a:ext uri="{FF2B5EF4-FFF2-40B4-BE49-F238E27FC236}">
                <a16:creationId xmlns:a16="http://schemas.microsoft.com/office/drawing/2014/main" id="{247CC223-7874-4194-A59D-6AC857C68721}"/>
              </a:ext>
            </a:extLst>
          </p:cNvPr>
          <p:cNvSpPr/>
          <p:nvPr/>
        </p:nvSpPr>
        <p:spPr>
          <a:xfrm>
            <a:off x="841248" y="5691336"/>
            <a:ext cx="10652760" cy="329184"/>
          </a:xfrm>
          <a:prstGeom prst="rect">
            <a:avLst/>
          </a:prstGeom>
          <a:noFill/>
          <a:ln/>
        </p:spPr>
        <p:txBody>
          <a:bodyPr wrap="square" rtlCol="0" anchor="ctr"/>
          <a:lstStyle/>
          <a:p>
            <a:pPr marL="0" indent="0">
              <a:buNone/>
            </a:pPr>
            <a:r>
              <a:rPr lang="en-US" sz="2000" b="1" dirty="0">
                <a:solidFill>
                  <a:srgbClr val="111827"/>
                </a:solidFill>
                <a:latin typeface="Calibri" pitchFamily="34" charset="0"/>
                <a:ea typeface="Calibri" pitchFamily="34" charset="-122"/>
                <a:cs typeface="Calibri" pitchFamily="34" charset="-120"/>
              </a:rPr>
              <a:t>5) Site Walk Through</a:t>
            </a:r>
            <a:endParaRPr lang="en-US" sz="2000" dirty="0"/>
          </a:p>
        </p:txBody>
      </p:sp>
    </p:spTree>
    <p:extLst>
      <p:ext uri="{BB962C8B-B14F-4D97-AF65-F5344CB8AC3E}">
        <p14:creationId xmlns:p14="http://schemas.microsoft.com/office/powerpoint/2010/main" val="32191038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1AA26-E745-88D6-F8A5-123C5750878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D98A1BE-F1D5-7C04-1BED-87FC7F534A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6303" y="2213"/>
            <a:ext cx="9138098" cy="6853574"/>
          </a:xfrm>
          <a:prstGeom prst="rect">
            <a:avLst/>
          </a:prstGeom>
        </p:spPr>
      </p:pic>
      <p:pic>
        <p:nvPicPr>
          <p:cNvPr id="5" name="Picture 4">
            <a:extLst>
              <a:ext uri="{FF2B5EF4-FFF2-40B4-BE49-F238E27FC236}">
                <a16:creationId xmlns:a16="http://schemas.microsoft.com/office/drawing/2014/main" id="{33F3BCE2-2D78-B369-B0EE-0BC1B22546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56974" y="859187"/>
            <a:ext cx="6855790" cy="5141843"/>
          </a:xfrm>
          <a:prstGeom prst="rect">
            <a:avLst/>
          </a:prstGeom>
        </p:spPr>
      </p:pic>
      <p:sp>
        <p:nvSpPr>
          <p:cNvPr id="3" name="Shape 0">
            <a:extLst>
              <a:ext uri="{FF2B5EF4-FFF2-40B4-BE49-F238E27FC236}">
                <a16:creationId xmlns:a16="http://schemas.microsoft.com/office/drawing/2014/main" id="{F29DD50B-29C2-F9BF-3D13-4298968A2269}"/>
              </a:ext>
            </a:extLst>
          </p:cNvPr>
          <p:cNvSpPr/>
          <p:nvPr/>
        </p:nvSpPr>
        <p:spPr>
          <a:xfrm>
            <a:off x="0" y="18825"/>
            <a:ext cx="12344402" cy="6858000"/>
          </a:xfrm>
          <a:prstGeom prst="rect">
            <a:avLst/>
          </a:prstGeom>
          <a:solidFill>
            <a:srgbClr val="000000">
              <a:alpha val="45000"/>
            </a:srgbClr>
          </a:solidFill>
          <a:ln w="12700">
            <a:solidFill>
              <a:srgbClr val="000000">
                <a:alpha val="0"/>
              </a:srgbClr>
            </a:solidFill>
            <a:prstDash val="solid"/>
          </a:ln>
        </p:spPr>
        <p:txBody>
          <a:bodyPr/>
          <a:lstStyle/>
          <a:p>
            <a:endParaRPr lang="en-US"/>
          </a:p>
        </p:txBody>
      </p:sp>
      <p:sp>
        <p:nvSpPr>
          <p:cNvPr id="4" name="Text 1">
            <a:extLst>
              <a:ext uri="{FF2B5EF4-FFF2-40B4-BE49-F238E27FC236}">
                <a16:creationId xmlns:a16="http://schemas.microsoft.com/office/drawing/2014/main" id="{7531C5D6-E5B1-050F-AFBE-3D1230EBBF94}"/>
              </a:ext>
            </a:extLst>
          </p:cNvPr>
          <p:cNvSpPr/>
          <p:nvPr/>
        </p:nvSpPr>
        <p:spPr>
          <a:xfrm>
            <a:off x="822960" y="1920240"/>
            <a:ext cx="10698480" cy="1463040"/>
          </a:xfrm>
          <a:prstGeom prst="rect">
            <a:avLst/>
          </a:prstGeom>
          <a:noFill/>
          <a:ln/>
        </p:spPr>
        <p:txBody>
          <a:bodyPr wrap="square" rtlCol="0" anchor="ctr"/>
          <a:lstStyle/>
          <a:p>
            <a:pPr marL="0" indent="0">
              <a:lnSpc>
                <a:spcPct val="95000"/>
              </a:lnSpc>
              <a:buNone/>
            </a:pPr>
            <a:r>
              <a:rPr lang="en-US" sz="5200" b="1" dirty="0">
                <a:solidFill>
                  <a:srgbClr val="FFFFFF"/>
                </a:solidFill>
                <a:effectLst>
                  <a:outerShdw blurRad="38100" dist="38100" dir="2700000" algn="tl">
                    <a:srgbClr val="000000">
                      <a:alpha val="43137"/>
                    </a:srgbClr>
                  </a:outerShdw>
                </a:effectLst>
                <a:latin typeface="Calibri" pitchFamily="34" charset="0"/>
                <a:ea typeface="Calibri" pitchFamily="34" charset="-122"/>
                <a:cs typeface="Calibri" pitchFamily="34" charset="-120"/>
              </a:rPr>
              <a:t>Thank you</a:t>
            </a:r>
          </a:p>
          <a:p>
            <a:pPr marL="0" indent="0">
              <a:lnSpc>
                <a:spcPct val="95000"/>
              </a:lnSpc>
              <a:buNone/>
            </a:pPr>
            <a:endParaRPr lang="en-US" sz="5200" b="1" dirty="0">
              <a:solidFill>
                <a:srgbClr val="FFFFFF"/>
              </a:solidFill>
              <a:effectLst>
                <a:outerShdw blurRad="38100" dist="38100" dir="2700000" algn="tl">
                  <a:srgbClr val="000000">
                    <a:alpha val="43137"/>
                  </a:srgbClr>
                </a:outerShdw>
              </a:effectLst>
              <a:latin typeface="Calibri" pitchFamily="34" charset="0"/>
              <a:ea typeface="Calibri" pitchFamily="34" charset="-122"/>
              <a:cs typeface="Calibri" pitchFamily="34" charset="-120"/>
            </a:endParaRPr>
          </a:p>
          <a:p>
            <a:pPr marL="0" indent="0">
              <a:lnSpc>
                <a:spcPct val="95000"/>
              </a:lnSpc>
              <a:buNone/>
            </a:pPr>
            <a:r>
              <a:rPr lang="en-US" sz="5200" b="1" dirty="0">
                <a:solidFill>
                  <a:srgbClr val="FFFFFF"/>
                </a:solidFill>
                <a:effectLst>
                  <a:outerShdw blurRad="38100" dist="38100" dir="2700000" algn="tl">
                    <a:srgbClr val="000000">
                      <a:alpha val="43137"/>
                    </a:srgbClr>
                  </a:outerShdw>
                </a:effectLst>
                <a:latin typeface="Calibri" pitchFamily="34" charset="0"/>
                <a:ea typeface="Calibri" pitchFamily="34" charset="-122"/>
                <a:cs typeface="Calibri" pitchFamily="34" charset="-120"/>
              </a:rPr>
              <a:t>Zach Gardner</a:t>
            </a:r>
          </a:p>
          <a:p>
            <a:pPr marL="0" indent="0">
              <a:lnSpc>
                <a:spcPct val="95000"/>
              </a:lnSpc>
              <a:buNone/>
            </a:pPr>
            <a:r>
              <a:rPr lang="en-US" sz="5200" b="1" dirty="0">
                <a:solidFill>
                  <a:srgbClr val="FFFFFF"/>
                </a:solidFill>
                <a:effectLst>
                  <a:outerShdw blurRad="38100" dist="38100" dir="2700000" algn="tl">
                    <a:srgbClr val="000000">
                      <a:alpha val="43137"/>
                    </a:srgbClr>
                  </a:outerShdw>
                </a:effectLst>
                <a:latin typeface="Calibri" pitchFamily="34" charset="0"/>
                <a:ea typeface="Calibri" pitchFamily="34" charset="-122"/>
                <a:cs typeface="Calibri" pitchFamily="34" charset="-120"/>
              </a:rPr>
              <a:t>zgardner@eljen.com</a:t>
            </a:r>
            <a:endParaRPr lang="en-US" sz="5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26350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Shape 0"/>
          <p:cNvSpPr/>
          <p:nvPr/>
        </p:nvSpPr>
        <p:spPr>
          <a:xfrm>
            <a:off x="0" y="0"/>
            <a:ext cx="12191695" cy="777240"/>
          </a:xfrm>
          <a:prstGeom prst="rect">
            <a:avLst/>
          </a:prstGeom>
          <a:solidFill>
            <a:srgbClr val="1B5E20"/>
          </a:solidFill>
          <a:ln w="12700">
            <a:solidFill>
              <a:srgbClr val="1B5E20"/>
            </a:solidFill>
            <a:prstDash val="solid"/>
          </a:ln>
        </p:spPr>
        <p:txBody>
          <a:bodyPr/>
          <a:lstStyle/>
          <a:p>
            <a:endParaRPr lang="en-US"/>
          </a:p>
        </p:txBody>
      </p:sp>
      <p:sp>
        <p:nvSpPr>
          <p:cNvPr id="3" name="Text 1"/>
          <p:cNvSpPr/>
          <p:nvPr/>
        </p:nvSpPr>
        <p:spPr>
          <a:xfrm>
            <a:off x="502920" y="91440"/>
            <a:ext cx="11185855" cy="310896"/>
          </a:xfrm>
          <a:prstGeom prst="rect">
            <a:avLst/>
          </a:prstGeom>
          <a:noFill/>
          <a:ln/>
        </p:spPr>
        <p:txBody>
          <a:bodyPr wrap="square" rtlCol="0" anchor="ctr"/>
          <a:lstStyle/>
          <a:p>
            <a:pPr marL="0" indent="0">
              <a:buNone/>
            </a:pPr>
            <a:r>
              <a:rPr lang="en-US" sz="2600" b="1" dirty="0">
                <a:solidFill>
                  <a:srgbClr val="FFFFFF"/>
                </a:solidFill>
                <a:latin typeface="Calibri" pitchFamily="34" charset="0"/>
                <a:ea typeface="Calibri" pitchFamily="34" charset="-122"/>
                <a:cs typeface="Calibri" pitchFamily="34" charset="-120"/>
              </a:rPr>
              <a:t>Selected references</a:t>
            </a:r>
            <a:endParaRPr lang="en-US" sz="2600" dirty="0"/>
          </a:p>
        </p:txBody>
      </p:sp>
      <p:sp>
        <p:nvSpPr>
          <p:cNvPr id="4" name="Text 2"/>
          <p:cNvSpPr/>
          <p:nvPr/>
        </p:nvSpPr>
        <p:spPr>
          <a:xfrm>
            <a:off x="502920" y="420624"/>
            <a:ext cx="11185855" cy="237744"/>
          </a:xfrm>
          <a:prstGeom prst="rect">
            <a:avLst/>
          </a:prstGeom>
          <a:noFill/>
          <a:ln/>
        </p:spPr>
        <p:txBody>
          <a:bodyPr wrap="square" rtlCol="0" anchor="ctr"/>
          <a:lstStyle/>
          <a:p>
            <a:pPr marL="0" indent="0">
              <a:buNone/>
            </a:pPr>
            <a:r>
              <a:rPr lang="en-US" sz="1200" dirty="0">
                <a:solidFill>
                  <a:srgbClr val="E5E7EB"/>
                </a:solidFill>
                <a:latin typeface="Calibri" pitchFamily="34" charset="0"/>
                <a:ea typeface="Calibri" pitchFamily="34" charset="-122"/>
                <a:cs typeface="Calibri" pitchFamily="34" charset="-120"/>
              </a:rPr>
              <a:t>Primary sources used in this deck</a:t>
            </a:r>
            <a:endParaRPr lang="en-US" sz="1200" dirty="0"/>
          </a:p>
        </p:txBody>
      </p:sp>
      <p:sp>
        <p:nvSpPr>
          <p:cNvPr id="5" name="Shape 3"/>
          <p:cNvSpPr/>
          <p:nvPr/>
        </p:nvSpPr>
        <p:spPr>
          <a:xfrm>
            <a:off x="640080" y="960120"/>
            <a:ext cx="10972800" cy="5166360"/>
          </a:xfrm>
          <a:prstGeom prst="roundRect">
            <a:avLst/>
          </a:prstGeom>
          <a:solidFill>
            <a:srgbClr val="FFFFFF"/>
          </a:solidFill>
          <a:ln w="12700">
            <a:solidFill>
              <a:srgbClr val="E5E7EB"/>
            </a:solidFill>
            <a:prstDash val="solid"/>
          </a:ln>
        </p:spPr>
        <p:txBody>
          <a:bodyPr/>
          <a:lstStyle/>
          <a:p>
            <a:endParaRPr lang="en-US"/>
          </a:p>
        </p:txBody>
      </p:sp>
      <p:sp>
        <p:nvSpPr>
          <p:cNvPr id="6" name="Text 4"/>
          <p:cNvSpPr/>
          <p:nvPr/>
        </p:nvSpPr>
        <p:spPr>
          <a:xfrm>
            <a:off x="868680" y="1143000"/>
            <a:ext cx="10515600" cy="4754880"/>
          </a:xfrm>
          <a:prstGeom prst="rect">
            <a:avLst/>
          </a:prstGeom>
          <a:noFill/>
          <a:ln/>
        </p:spPr>
        <p:txBody>
          <a:bodyPr wrap="square" rtlCol="0" anchor="t"/>
          <a:lstStyle/>
          <a:p>
            <a:pPr marL="177800" indent="-177800">
              <a:lnSpc>
                <a:spcPct val="115000"/>
              </a:lnSpc>
              <a:buSzPct val="100000"/>
              <a:buChar char="•"/>
            </a:pPr>
            <a:r>
              <a:rPr lang="en-US" sz="1400" dirty="0">
                <a:solidFill>
                  <a:srgbClr val="374151"/>
                </a:solidFill>
                <a:latin typeface="Calibri" pitchFamily="34" charset="0"/>
                <a:ea typeface="Calibri" pitchFamily="34" charset="-122"/>
                <a:cs typeface="Calibri" pitchFamily="34" charset="-120"/>
              </a:rPr>
              <a:t>US EPA — Resolving Septic System Malfunctions (overview of why systems malfunction).</a:t>
            </a:r>
            <a:endParaRPr lang="en-US" sz="1400" dirty="0"/>
          </a:p>
          <a:p>
            <a:pPr marL="177800" indent="-177800">
              <a:lnSpc>
                <a:spcPct val="115000"/>
              </a:lnSpc>
              <a:buSzPct val="100000"/>
              <a:buChar char="•"/>
            </a:pPr>
            <a:r>
              <a:rPr lang="en-US" sz="1400" dirty="0">
                <a:solidFill>
                  <a:srgbClr val="374151"/>
                </a:solidFill>
                <a:latin typeface="Calibri" pitchFamily="34" charset="0"/>
                <a:ea typeface="Calibri" pitchFamily="34" charset="-122"/>
                <a:cs typeface="Calibri" pitchFamily="34" charset="-120"/>
              </a:rPr>
              <a:t>US EPA — Types of Septic Systems (component diagrams).</a:t>
            </a:r>
            <a:endParaRPr lang="en-US" sz="1400" dirty="0"/>
          </a:p>
          <a:p>
            <a:pPr marL="177800" indent="-177800">
              <a:lnSpc>
                <a:spcPct val="115000"/>
              </a:lnSpc>
              <a:buSzPct val="100000"/>
              <a:buChar char="•"/>
            </a:pPr>
            <a:r>
              <a:rPr lang="en-US" sz="1400" dirty="0">
                <a:solidFill>
                  <a:srgbClr val="374151"/>
                </a:solidFill>
                <a:latin typeface="Calibri" pitchFamily="34" charset="0"/>
                <a:ea typeface="Calibri" pitchFamily="34" charset="-122"/>
                <a:cs typeface="Calibri" pitchFamily="34" charset="-120"/>
              </a:rPr>
              <a:t>WA Dept. of Health — Signs of Septic System Failure.</a:t>
            </a:r>
            <a:endParaRPr lang="en-US" sz="1400" dirty="0"/>
          </a:p>
          <a:p>
            <a:pPr marL="177800" indent="-177800">
              <a:lnSpc>
                <a:spcPct val="115000"/>
              </a:lnSpc>
              <a:buSzPct val="100000"/>
              <a:buChar char="•"/>
            </a:pPr>
            <a:r>
              <a:rPr lang="en-US" sz="1400" dirty="0">
                <a:solidFill>
                  <a:srgbClr val="374151"/>
                </a:solidFill>
                <a:latin typeface="Calibri" pitchFamily="34" charset="0"/>
                <a:ea typeface="Calibri" pitchFamily="34" charset="-122"/>
                <a:cs typeface="Calibri" pitchFamily="34" charset="-120"/>
              </a:rPr>
              <a:t>WA Dept. of Health — Hydraulic Loading Rates (337-099).</a:t>
            </a:r>
            <a:endParaRPr lang="en-US" sz="1400" dirty="0"/>
          </a:p>
          <a:p>
            <a:pPr marL="177800" indent="-177800">
              <a:lnSpc>
                <a:spcPct val="115000"/>
              </a:lnSpc>
              <a:buSzPct val="100000"/>
              <a:buChar char="•"/>
            </a:pPr>
            <a:r>
              <a:rPr lang="en-US" sz="1400" dirty="0">
                <a:solidFill>
                  <a:srgbClr val="374151"/>
                </a:solidFill>
                <a:latin typeface="Calibri" pitchFamily="34" charset="0"/>
                <a:ea typeface="Calibri" pitchFamily="34" charset="-122"/>
                <a:cs typeface="Calibri" pitchFamily="34" charset="-120"/>
              </a:rPr>
              <a:t>Minnesota Rules 7080.1500 (example compliance criteria: imminent threat/groundwater protection).</a:t>
            </a:r>
            <a:endParaRPr lang="en-US" sz="1400" dirty="0"/>
          </a:p>
          <a:p>
            <a:pPr marL="177800" indent="-177800">
              <a:lnSpc>
                <a:spcPct val="115000"/>
              </a:lnSpc>
              <a:buSzPct val="100000"/>
              <a:buChar char="•"/>
            </a:pPr>
            <a:r>
              <a:rPr lang="en-US" sz="1400" dirty="0">
                <a:solidFill>
                  <a:srgbClr val="374151"/>
                </a:solidFill>
                <a:latin typeface="Calibri" pitchFamily="34" charset="0"/>
                <a:ea typeface="Calibri" pitchFamily="34" charset="-122"/>
                <a:cs typeface="Calibri" pitchFamily="34" charset="-120"/>
              </a:rPr>
              <a:t>NC State Extension — Why Do Septic Systems Fail?</a:t>
            </a:r>
            <a:endParaRPr lang="en-US" sz="1400" dirty="0"/>
          </a:p>
          <a:p>
            <a:pPr marL="177800" indent="-177800">
              <a:lnSpc>
                <a:spcPct val="115000"/>
              </a:lnSpc>
              <a:buSzPct val="100000"/>
              <a:buChar char="•"/>
            </a:pPr>
            <a:r>
              <a:rPr lang="en-US" sz="1400" dirty="0">
                <a:solidFill>
                  <a:srgbClr val="374151"/>
                </a:solidFill>
                <a:latin typeface="Calibri" pitchFamily="34" charset="0"/>
                <a:ea typeface="Calibri" pitchFamily="34" charset="-122"/>
                <a:cs typeface="Calibri" pitchFamily="34" charset="-120"/>
              </a:rPr>
              <a:t>University of Minnesota — Septic troubleshooting.</a:t>
            </a:r>
            <a:endParaRPr lang="en-US" sz="1400" dirty="0"/>
          </a:p>
          <a:p>
            <a:pPr marL="177800" indent="-177800">
              <a:lnSpc>
                <a:spcPct val="115000"/>
              </a:lnSpc>
              <a:buSzPct val="100000"/>
              <a:buChar char="•"/>
            </a:pPr>
            <a:r>
              <a:rPr lang="en-US" sz="1400" dirty="0">
                <a:solidFill>
                  <a:srgbClr val="374151"/>
                </a:solidFill>
                <a:latin typeface="Calibri" pitchFamily="34" charset="0"/>
                <a:ea typeface="Calibri" pitchFamily="34" charset="-122"/>
                <a:cs typeface="Calibri" pitchFamily="34" charset="-120"/>
              </a:rPr>
              <a:t>Cornell Cooperative Extension — Your Septic System: Septic System Failure.</a:t>
            </a:r>
            <a:endParaRPr lang="en-US" sz="1400" dirty="0"/>
          </a:p>
          <a:p>
            <a:pPr marL="177800" indent="-177800">
              <a:lnSpc>
                <a:spcPct val="115000"/>
              </a:lnSpc>
              <a:buSzPct val="100000"/>
              <a:buChar char="•"/>
            </a:pPr>
            <a:r>
              <a:rPr lang="en-US" sz="1400" dirty="0">
                <a:solidFill>
                  <a:srgbClr val="374151"/>
                </a:solidFill>
                <a:latin typeface="Calibri" pitchFamily="34" charset="0"/>
                <a:ea typeface="Calibri" pitchFamily="34" charset="-122"/>
                <a:cs typeface="Calibri" pitchFamily="34" charset="-120"/>
              </a:rPr>
              <a:t>University of Rhode Island (NEOWTP) — Understanding Septic Systems (photos/diagrams).</a:t>
            </a:r>
            <a:endParaRPr lang="en-US" sz="1400" dirty="0"/>
          </a:p>
          <a:p>
            <a:pPr marL="177800" indent="-177800">
              <a:lnSpc>
                <a:spcPct val="115000"/>
              </a:lnSpc>
              <a:buSzPct val="100000"/>
              <a:buChar char="•"/>
            </a:pPr>
            <a:r>
              <a:rPr lang="en-US" sz="1400" dirty="0">
                <a:solidFill>
                  <a:srgbClr val="374151"/>
                </a:solidFill>
                <a:latin typeface="Calibri" pitchFamily="34" charset="0"/>
                <a:ea typeface="Calibri" pitchFamily="34" charset="-122"/>
                <a:cs typeface="Calibri" pitchFamily="34" charset="-120"/>
              </a:rPr>
              <a:t>University of Maryland Extension — FS-1110 Septic Systems and Best Available Technologies.</a:t>
            </a:r>
            <a:endParaRPr lang="en-US" sz="1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BAE37-EC5A-9EC6-6D8C-244E66E5C60E}"/>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5A1C2CED-DA48-249B-B458-DA4898819CCD}"/>
              </a:ext>
            </a:extLst>
          </p:cNvPr>
          <p:cNvSpPr/>
          <p:nvPr/>
        </p:nvSpPr>
        <p:spPr>
          <a:xfrm>
            <a:off x="0" y="0"/>
            <a:ext cx="12191695" cy="777240"/>
          </a:xfrm>
          <a:prstGeom prst="rect">
            <a:avLst/>
          </a:prstGeom>
          <a:solidFill>
            <a:schemeClr val="accent6">
              <a:lumMod val="50000"/>
            </a:schemeClr>
          </a:solidFill>
          <a:ln w="12700">
            <a:solidFill>
              <a:srgbClr val="1B5E20"/>
            </a:solidFill>
            <a:prstDash val="solid"/>
          </a:ln>
        </p:spPr>
        <p:txBody>
          <a:bodyPr/>
          <a:lstStyle/>
          <a:p>
            <a:endParaRPr lang="en-US"/>
          </a:p>
        </p:txBody>
      </p:sp>
      <p:sp>
        <p:nvSpPr>
          <p:cNvPr id="3" name="Text 1">
            <a:extLst>
              <a:ext uri="{FF2B5EF4-FFF2-40B4-BE49-F238E27FC236}">
                <a16:creationId xmlns:a16="http://schemas.microsoft.com/office/drawing/2014/main" id="{8DFD780A-0E98-7BAC-29C7-A4F5824981E1}"/>
              </a:ext>
            </a:extLst>
          </p:cNvPr>
          <p:cNvSpPr/>
          <p:nvPr/>
        </p:nvSpPr>
        <p:spPr>
          <a:xfrm>
            <a:off x="502920" y="91440"/>
            <a:ext cx="11185855" cy="310896"/>
          </a:xfrm>
          <a:prstGeom prst="rect">
            <a:avLst/>
          </a:prstGeom>
          <a:noFill/>
          <a:ln/>
        </p:spPr>
        <p:txBody>
          <a:bodyPr wrap="square" rtlCol="0" anchor="ctr"/>
          <a:lstStyle/>
          <a:p>
            <a:pPr marL="0" indent="0">
              <a:buNone/>
            </a:pPr>
            <a:r>
              <a:rPr lang="en-US" sz="2600" b="1" dirty="0">
                <a:solidFill>
                  <a:srgbClr val="FFFFFF"/>
                </a:solidFill>
                <a:latin typeface="Calibri" pitchFamily="34" charset="0"/>
                <a:ea typeface="Calibri" pitchFamily="34" charset="-122"/>
                <a:cs typeface="Calibri" pitchFamily="34" charset="-120"/>
              </a:rPr>
              <a:t>Distress vs Failure</a:t>
            </a:r>
            <a:endParaRPr lang="en-US" sz="2600" dirty="0"/>
          </a:p>
        </p:txBody>
      </p:sp>
      <p:graphicFrame>
        <p:nvGraphicFramePr>
          <p:cNvPr id="4" name="Table 3">
            <a:extLst>
              <a:ext uri="{FF2B5EF4-FFF2-40B4-BE49-F238E27FC236}">
                <a16:creationId xmlns:a16="http://schemas.microsoft.com/office/drawing/2014/main" id="{7430B8E5-8D46-C717-AEEA-949B57F6FDF8}"/>
              </a:ext>
            </a:extLst>
          </p:cNvPr>
          <p:cNvGraphicFramePr>
            <a:graphicFrameLocks noGrp="1"/>
          </p:cNvGraphicFramePr>
          <p:nvPr>
            <p:extLst>
              <p:ext uri="{D42A27DB-BD31-4B8C-83A1-F6EECF244321}">
                <p14:modId xmlns:p14="http://schemas.microsoft.com/office/powerpoint/2010/main" val="1626342416"/>
              </p:ext>
            </p:extLst>
          </p:nvPr>
        </p:nvGraphicFramePr>
        <p:xfrm>
          <a:off x="459126" y="1324918"/>
          <a:ext cx="11273748" cy="4919364"/>
        </p:xfrm>
        <a:graphic>
          <a:graphicData uri="http://schemas.openxmlformats.org/drawingml/2006/table">
            <a:tbl>
              <a:tblPr firstRow="1" bandRow="1">
                <a:tableStyleId>{93296810-A885-4BE3-A3E7-6D5BEEA58F35}</a:tableStyleId>
              </a:tblPr>
              <a:tblGrid>
                <a:gridCol w="7180162">
                  <a:extLst>
                    <a:ext uri="{9D8B030D-6E8A-4147-A177-3AD203B41FA5}">
                      <a16:colId xmlns:a16="http://schemas.microsoft.com/office/drawing/2014/main" val="1049650873"/>
                    </a:ext>
                  </a:extLst>
                </a:gridCol>
                <a:gridCol w="4093586">
                  <a:extLst>
                    <a:ext uri="{9D8B030D-6E8A-4147-A177-3AD203B41FA5}">
                      <a16:colId xmlns:a16="http://schemas.microsoft.com/office/drawing/2014/main" val="3924826430"/>
                    </a:ext>
                  </a:extLst>
                </a:gridCol>
              </a:tblGrid>
              <a:tr h="546596">
                <a:tc>
                  <a:txBody>
                    <a:bodyPr/>
                    <a:lstStyle/>
                    <a:p>
                      <a:r>
                        <a:rPr lang="en-US" sz="2800" dirty="0"/>
                        <a:t>Observation</a:t>
                      </a:r>
                    </a:p>
                  </a:txBody>
                  <a:tcPr anchor="ctr"/>
                </a:tc>
                <a:tc>
                  <a:txBody>
                    <a:bodyPr/>
                    <a:lstStyle/>
                    <a:p>
                      <a:r>
                        <a:rPr lang="en-US" sz="2800" dirty="0"/>
                        <a:t>Questions to Document</a:t>
                      </a:r>
                    </a:p>
                  </a:txBody>
                  <a:tcPr anchor="ctr"/>
                </a:tc>
                <a:extLst>
                  <a:ext uri="{0D108BD9-81ED-4DB2-BD59-A6C34878D82A}">
                    <a16:rowId xmlns:a16="http://schemas.microsoft.com/office/drawing/2014/main" val="4022328099"/>
                  </a:ext>
                </a:extLst>
              </a:tr>
              <a:tr h="546596">
                <a:tc>
                  <a:txBody>
                    <a:bodyPr/>
                    <a:lstStyle/>
                    <a:p>
                      <a:r>
                        <a:rPr lang="en-US" sz="2400" dirty="0"/>
                        <a:t>Damp or Spongy Soil over STA</a:t>
                      </a:r>
                    </a:p>
                  </a:txBody>
                  <a:tcPr anchor="ctr"/>
                </a:tc>
                <a:tc>
                  <a:txBody>
                    <a:bodyPr/>
                    <a:lstStyle/>
                    <a:p>
                      <a:r>
                        <a:rPr lang="en-US" sz="2400" dirty="0"/>
                        <a:t>Localized? Persistent?</a:t>
                      </a:r>
                    </a:p>
                  </a:txBody>
                  <a:tcPr anchor="ctr"/>
                </a:tc>
                <a:extLst>
                  <a:ext uri="{0D108BD9-81ED-4DB2-BD59-A6C34878D82A}">
                    <a16:rowId xmlns:a16="http://schemas.microsoft.com/office/drawing/2014/main" val="2060859809"/>
                  </a:ext>
                </a:extLst>
              </a:tr>
              <a:tr h="546596">
                <a:tc>
                  <a:txBody>
                    <a:bodyPr/>
                    <a:lstStyle/>
                    <a:p>
                      <a:r>
                        <a:rPr lang="en-US" sz="2400" dirty="0"/>
                        <a:t>Breakout/Ponding over System (septic tank to STA)</a:t>
                      </a:r>
                    </a:p>
                  </a:txBody>
                  <a:tcPr anchor="ctr"/>
                </a:tc>
                <a:tc>
                  <a:txBody>
                    <a:bodyPr/>
                    <a:lstStyle/>
                    <a:p>
                      <a:r>
                        <a:rPr lang="en-US" sz="2400" dirty="0"/>
                        <a:t>Localized? Persistent? Timing?</a:t>
                      </a:r>
                    </a:p>
                  </a:txBody>
                  <a:tcPr anchor="ctr"/>
                </a:tc>
                <a:extLst>
                  <a:ext uri="{0D108BD9-81ED-4DB2-BD59-A6C34878D82A}">
                    <a16:rowId xmlns:a16="http://schemas.microsoft.com/office/drawing/2014/main" val="1962220865"/>
                  </a:ext>
                </a:extLst>
              </a:tr>
              <a:tr h="546596">
                <a:tc>
                  <a:txBody>
                    <a:bodyPr/>
                    <a:lstStyle/>
                    <a:p>
                      <a:r>
                        <a:rPr lang="en-US" sz="2400" dirty="0"/>
                        <a:t>Foul Odors</a:t>
                      </a:r>
                    </a:p>
                  </a:txBody>
                  <a:tcPr anchor="ctr"/>
                </a:tc>
                <a:tc>
                  <a:txBody>
                    <a:bodyPr/>
                    <a:lstStyle/>
                    <a:p>
                      <a:r>
                        <a:rPr lang="en-US" sz="2400" dirty="0"/>
                        <a:t>Location? Timing?</a:t>
                      </a:r>
                    </a:p>
                  </a:txBody>
                  <a:tcPr anchor="ctr"/>
                </a:tc>
                <a:extLst>
                  <a:ext uri="{0D108BD9-81ED-4DB2-BD59-A6C34878D82A}">
                    <a16:rowId xmlns:a16="http://schemas.microsoft.com/office/drawing/2014/main" val="2493130790"/>
                  </a:ext>
                </a:extLst>
              </a:tr>
              <a:tr h="546596">
                <a:tc>
                  <a:txBody>
                    <a:bodyPr/>
                    <a:lstStyle/>
                    <a:p>
                      <a:r>
                        <a:rPr lang="en-US" sz="2400" dirty="0"/>
                        <a:t>Alarms (high water)</a:t>
                      </a:r>
                    </a:p>
                  </a:txBody>
                  <a:tcPr anchor="ctr"/>
                </a:tc>
                <a:tc>
                  <a:txBody>
                    <a:bodyPr/>
                    <a:lstStyle/>
                    <a:p>
                      <a:r>
                        <a:rPr lang="en-US" sz="2400" dirty="0"/>
                        <a:t>Repeated? Timing?</a:t>
                      </a:r>
                    </a:p>
                  </a:txBody>
                  <a:tcPr anchor="ctr"/>
                </a:tc>
                <a:extLst>
                  <a:ext uri="{0D108BD9-81ED-4DB2-BD59-A6C34878D82A}">
                    <a16:rowId xmlns:a16="http://schemas.microsoft.com/office/drawing/2014/main" val="1973386450"/>
                  </a:ext>
                </a:extLst>
              </a:tr>
              <a:tr h="546596">
                <a:tc>
                  <a:txBody>
                    <a:bodyPr/>
                    <a:lstStyle/>
                    <a:p>
                      <a:r>
                        <a:rPr lang="en-US" sz="2400" dirty="0"/>
                        <a:t>Slow/Gurgling Drains</a:t>
                      </a:r>
                    </a:p>
                  </a:txBody>
                  <a:tcPr anchor="ctr"/>
                </a:tc>
                <a:tc>
                  <a:txBody>
                    <a:bodyPr/>
                    <a:lstStyle/>
                    <a:p>
                      <a:r>
                        <a:rPr lang="en-US" sz="2400" dirty="0"/>
                        <a:t>Persistent? Location?</a:t>
                      </a:r>
                    </a:p>
                  </a:txBody>
                  <a:tcPr anchor="ctr"/>
                </a:tc>
                <a:extLst>
                  <a:ext uri="{0D108BD9-81ED-4DB2-BD59-A6C34878D82A}">
                    <a16:rowId xmlns:a16="http://schemas.microsoft.com/office/drawing/2014/main" val="2095537968"/>
                  </a:ext>
                </a:extLst>
              </a:tr>
              <a:tr h="546596">
                <a:tc>
                  <a:txBody>
                    <a:bodyPr/>
                    <a:lstStyle/>
                    <a:p>
                      <a:r>
                        <a:rPr lang="en-US" sz="2400" dirty="0"/>
                        <a:t>Lush Vegetation</a:t>
                      </a:r>
                    </a:p>
                  </a:txBody>
                  <a:tcPr anchor="ctr"/>
                </a:tc>
                <a:tc>
                  <a:txBody>
                    <a:bodyPr/>
                    <a:lstStyle/>
                    <a:p>
                      <a:r>
                        <a:rPr lang="en-US" sz="2400" dirty="0"/>
                        <a:t>Odor? Location? Weather?</a:t>
                      </a:r>
                    </a:p>
                  </a:txBody>
                  <a:tcPr anchor="ctr"/>
                </a:tc>
                <a:extLst>
                  <a:ext uri="{0D108BD9-81ED-4DB2-BD59-A6C34878D82A}">
                    <a16:rowId xmlns:a16="http://schemas.microsoft.com/office/drawing/2014/main" val="3348623802"/>
                  </a:ext>
                </a:extLst>
              </a:tr>
              <a:tr h="546596">
                <a:tc>
                  <a:txBody>
                    <a:bodyPr/>
                    <a:lstStyle/>
                    <a:p>
                      <a:r>
                        <a:rPr lang="en-US" sz="2400" dirty="0"/>
                        <a:t>Greening over STA</a:t>
                      </a:r>
                    </a:p>
                  </a:txBody>
                  <a:tcPr anchor="ctr"/>
                </a:tc>
                <a:tc>
                  <a:txBody>
                    <a:bodyPr/>
                    <a:lstStyle/>
                    <a:p>
                      <a:r>
                        <a:rPr lang="en-US" sz="2400" dirty="0"/>
                        <a:t>Location? Patchy?</a:t>
                      </a:r>
                    </a:p>
                  </a:txBody>
                  <a:tcPr anchor="ctr"/>
                </a:tc>
                <a:extLst>
                  <a:ext uri="{0D108BD9-81ED-4DB2-BD59-A6C34878D82A}">
                    <a16:rowId xmlns:a16="http://schemas.microsoft.com/office/drawing/2014/main" val="3541193780"/>
                  </a:ext>
                </a:extLst>
              </a:tr>
              <a:tr h="546596">
                <a:tc>
                  <a:txBody>
                    <a:bodyPr/>
                    <a:lstStyle/>
                    <a:p>
                      <a:r>
                        <a:rPr lang="en-US" sz="2400" dirty="0"/>
                        <a:t>Back-up into Structure</a:t>
                      </a:r>
                    </a:p>
                  </a:txBody>
                  <a:tcPr anchor="ctr"/>
                </a:tc>
                <a:tc>
                  <a:txBody>
                    <a:bodyPr/>
                    <a:lstStyle/>
                    <a:p>
                      <a:r>
                        <a:rPr lang="en-US" sz="2400" dirty="0"/>
                        <a:t>Repeated? Timing?</a:t>
                      </a:r>
                    </a:p>
                  </a:txBody>
                  <a:tcPr anchor="ctr"/>
                </a:tc>
                <a:extLst>
                  <a:ext uri="{0D108BD9-81ED-4DB2-BD59-A6C34878D82A}">
                    <a16:rowId xmlns:a16="http://schemas.microsoft.com/office/drawing/2014/main" val="3249296473"/>
                  </a:ext>
                </a:extLst>
              </a:tr>
            </a:tbl>
          </a:graphicData>
        </a:graphic>
      </p:graphicFrame>
    </p:spTree>
    <p:extLst>
      <p:ext uri="{BB962C8B-B14F-4D97-AF65-F5344CB8AC3E}">
        <p14:creationId xmlns:p14="http://schemas.microsoft.com/office/powerpoint/2010/main" val="4580991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C86E8-7E1A-81E3-B229-565F2916663F}"/>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45E5D760-87C6-2542-69ED-E8FB08E587ED}"/>
              </a:ext>
            </a:extLst>
          </p:cNvPr>
          <p:cNvSpPr/>
          <p:nvPr/>
        </p:nvSpPr>
        <p:spPr>
          <a:xfrm>
            <a:off x="0" y="0"/>
            <a:ext cx="12191695" cy="777240"/>
          </a:xfrm>
          <a:prstGeom prst="rect">
            <a:avLst/>
          </a:prstGeom>
          <a:solidFill>
            <a:schemeClr val="accent6">
              <a:lumMod val="50000"/>
            </a:schemeClr>
          </a:solidFill>
          <a:ln w="12700">
            <a:solidFill>
              <a:srgbClr val="1B5E20"/>
            </a:solidFill>
            <a:prstDash val="solid"/>
          </a:ln>
        </p:spPr>
        <p:txBody>
          <a:bodyPr/>
          <a:lstStyle/>
          <a:p>
            <a:endParaRPr lang="en-US" dirty="0"/>
          </a:p>
        </p:txBody>
      </p:sp>
      <p:sp>
        <p:nvSpPr>
          <p:cNvPr id="3" name="Text 1">
            <a:extLst>
              <a:ext uri="{FF2B5EF4-FFF2-40B4-BE49-F238E27FC236}">
                <a16:creationId xmlns:a16="http://schemas.microsoft.com/office/drawing/2014/main" id="{AF0213C9-87FE-FD0B-EEF7-4EE75D71EFFC}"/>
              </a:ext>
            </a:extLst>
          </p:cNvPr>
          <p:cNvSpPr/>
          <p:nvPr/>
        </p:nvSpPr>
        <p:spPr>
          <a:xfrm>
            <a:off x="502920" y="91440"/>
            <a:ext cx="11185855" cy="310896"/>
          </a:xfrm>
          <a:prstGeom prst="rect">
            <a:avLst/>
          </a:prstGeom>
          <a:noFill/>
          <a:ln/>
        </p:spPr>
        <p:txBody>
          <a:bodyPr wrap="square" rtlCol="0" anchor="ctr"/>
          <a:lstStyle/>
          <a:p>
            <a:pPr marL="0" indent="0">
              <a:buNone/>
            </a:pPr>
            <a:r>
              <a:rPr lang="en-US" sz="2600" b="1" dirty="0">
                <a:solidFill>
                  <a:srgbClr val="FFFFFF"/>
                </a:solidFill>
                <a:latin typeface="Calibri" pitchFamily="34" charset="0"/>
                <a:ea typeface="Calibri" pitchFamily="34" charset="-122"/>
                <a:cs typeface="Calibri" pitchFamily="34" charset="-120"/>
              </a:rPr>
              <a:t>Distress vs Failure</a:t>
            </a:r>
            <a:endParaRPr lang="en-US" sz="2600" dirty="0"/>
          </a:p>
        </p:txBody>
      </p:sp>
      <p:sp>
        <p:nvSpPr>
          <p:cNvPr id="5" name="Text 3">
            <a:extLst>
              <a:ext uri="{FF2B5EF4-FFF2-40B4-BE49-F238E27FC236}">
                <a16:creationId xmlns:a16="http://schemas.microsoft.com/office/drawing/2014/main" id="{07D8716E-DEC9-83C9-4EF8-75F858F19DA9}"/>
              </a:ext>
            </a:extLst>
          </p:cNvPr>
          <p:cNvSpPr/>
          <p:nvPr/>
        </p:nvSpPr>
        <p:spPr>
          <a:xfrm>
            <a:off x="640080" y="2684934"/>
            <a:ext cx="7330442" cy="2547466"/>
          </a:xfrm>
          <a:prstGeom prst="rect">
            <a:avLst/>
          </a:prstGeom>
          <a:noFill/>
          <a:ln/>
        </p:spPr>
        <p:txBody>
          <a:bodyPr wrap="square" rtlCol="0" anchor="t"/>
          <a:lstStyle/>
          <a:p>
            <a:pPr marL="342900" indent="-342900">
              <a:buFont typeface="Arial" panose="020B0604020202020204" pitchFamily="34" charset="0"/>
              <a:buChar char="•"/>
            </a:pPr>
            <a:r>
              <a:rPr lang="en-US" sz="2400" b="1" dirty="0">
                <a:solidFill>
                  <a:srgbClr val="374151"/>
                </a:solidFill>
                <a:latin typeface="Calibri" pitchFamily="34" charset="0"/>
                <a:ea typeface="Calibri" pitchFamily="34" charset="-122"/>
                <a:cs typeface="Calibri" pitchFamily="34" charset="-120"/>
              </a:rPr>
              <a:t>Without clearly identifying the problem; it's impossible to know if the system can be returned to compliance</a:t>
            </a:r>
          </a:p>
          <a:p>
            <a:pPr marL="342900" indent="-342900">
              <a:buFont typeface="Arial" panose="020B0604020202020204" pitchFamily="34" charset="0"/>
              <a:buChar char="•"/>
            </a:pPr>
            <a:endParaRPr lang="en-US" sz="2400" b="1" dirty="0">
              <a:solidFill>
                <a:srgbClr val="374151"/>
              </a:solidFill>
              <a:latin typeface="Calibri" pitchFamily="34" charset="0"/>
              <a:ea typeface="Calibri" pitchFamily="34" charset="-122"/>
              <a:cs typeface="Calibri" pitchFamily="34" charset="-120"/>
            </a:endParaRPr>
          </a:p>
          <a:p>
            <a:pPr marL="342900" indent="-342900">
              <a:buFont typeface="Arial" panose="020B0604020202020204" pitchFamily="34" charset="0"/>
              <a:buChar char="•"/>
            </a:pPr>
            <a:r>
              <a:rPr lang="en-US" sz="2400" b="1" dirty="0">
                <a:solidFill>
                  <a:srgbClr val="374151"/>
                </a:solidFill>
                <a:latin typeface="Calibri" pitchFamily="34" charset="0"/>
                <a:ea typeface="Calibri" pitchFamily="34" charset="-122"/>
                <a:cs typeface="Calibri" pitchFamily="34" charset="-120"/>
              </a:rPr>
              <a:t>How often do you give good news?</a:t>
            </a:r>
          </a:p>
          <a:p>
            <a:pPr marL="0" indent="0">
              <a:buNone/>
            </a:pPr>
            <a:endParaRPr lang="en-US" sz="2400" b="1" dirty="0"/>
          </a:p>
        </p:txBody>
      </p:sp>
      <p:pic>
        <p:nvPicPr>
          <p:cNvPr id="7" name="Picture 6" descr="Magnifying glass">
            <a:extLst>
              <a:ext uri="{FF2B5EF4-FFF2-40B4-BE49-F238E27FC236}">
                <a16:creationId xmlns:a16="http://schemas.microsoft.com/office/drawing/2014/main" id="{4136A77C-7415-DE2A-1A66-2B1264579214}"/>
              </a:ext>
            </a:extLst>
          </p:cNvPr>
          <p:cNvPicPr>
            <a:picLocks noChangeAspect="1"/>
          </p:cNvPicPr>
          <p:nvPr/>
        </p:nvPicPr>
        <p:blipFill>
          <a:blip r:embed="rId3"/>
          <a:stretch>
            <a:fillRect/>
          </a:stretch>
        </p:blipFill>
        <p:spPr>
          <a:xfrm>
            <a:off x="7970521" y="2540000"/>
            <a:ext cx="3581400" cy="3581400"/>
          </a:xfrm>
          <a:prstGeom prst="rect">
            <a:avLst/>
          </a:prstGeom>
        </p:spPr>
      </p:pic>
      <p:sp>
        <p:nvSpPr>
          <p:cNvPr id="10" name="TextBox 9">
            <a:extLst>
              <a:ext uri="{FF2B5EF4-FFF2-40B4-BE49-F238E27FC236}">
                <a16:creationId xmlns:a16="http://schemas.microsoft.com/office/drawing/2014/main" id="{C2F82AAF-F085-F1DD-801C-1256A9B292E4}"/>
              </a:ext>
            </a:extLst>
          </p:cNvPr>
          <p:cNvSpPr txBox="1"/>
          <p:nvPr/>
        </p:nvSpPr>
        <p:spPr>
          <a:xfrm>
            <a:off x="3505200" y="1066800"/>
            <a:ext cx="5312736" cy="830997"/>
          </a:xfrm>
          <a:prstGeom prst="rect">
            <a:avLst/>
          </a:prstGeom>
          <a:noFill/>
        </p:spPr>
        <p:txBody>
          <a:bodyPr wrap="none" rtlCol="0">
            <a:spAutoFit/>
          </a:bodyPr>
          <a:lstStyle/>
          <a:p>
            <a:r>
              <a:rPr lang="en-US" sz="4800" b="1" dirty="0"/>
              <a:t>TROUBLESHOOTING</a:t>
            </a:r>
          </a:p>
        </p:txBody>
      </p:sp>
    </p:spTree>
    <p:extLst>
      <p:ext uri="{BB962C8B-B14F-4D97-AF65-F5344CB8AC3E}">
        <p14:creationId xmlns:p14="http://schemas.microsoft.com/office/powerpoint/2010/main" val="7279025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11600</TotalTime>
  <Words>5618</Words>
  <Application>Microsoft Office PowerPoint</Application>
  <PresentationFormat>Widescreen</PresentationFormat>
  <Paragraphs>953</Paragraphs>
  <Slides>72</Slides>
  <Notes>72</Notes>
  <HiddenSlides>2</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72</vt:i4>
      </vt:variant>
    </vt:vector>
  </HeadingPairs>
  <TitlesOfParts>
    <vt:vector size="76" baseType="lpstr">
      <vt:lpstr>Arial</vt:lpstr>
      <vt:lpstr>Calibri</vt:lpstr>
      <vt:lpstr>Raleway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Troubleshooting Soil Treatment Areas (STA)</dc:title>
  <dc:subject>Troubleshooting Soil Treatment Areas (STA)</dc:subject>
  <dc:creator>OpenAI ChatGPT</dc:creator>
  <cp:lastModifiedBy>Zach Gardner</cp:lastModifiedBy>
  <cp:revision>25</cp:revision>
  <dcterms:created xsi:type="dcterms:W3CDTF">2025-12-23T15:55:06Z</dcterms:created>
  <dcterms:modified xsi:type="dcterms:W3CDTF">2026-01-29T04:21:05Z</dcterms:modified>
</cp:coreProperties>
</file>