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44"/>
  </p:notesMasterIdLst>
  <p:sldIdLst>
    <p:sldId id="256" r:id="rId2"/>
    <p:sldId id="393" r:id="rId3"/>
    <p:sldId id="400" r:id="rId4"/>
    <p:sldId id="377" r:id="rId5"/>
    <p:sldId id="334" r:id="rId6"/>
    <p:sldId id="268" r:id="rId7"/>
    <p:sldId id="301" r:id="rId8"/>
    <p:sldId id="399" r:id="rId9"/>
    <p:sldId id="402" r:id="rId10"/>
    <p:sldId id="401" r:id="rId11"/>
    <p:sldId id="335" r:id="rId12"/>
    <p:sldId id="383" r:id="rId13"/>
    <p:sldId id="403" r:id="rId14"/>
    <p:sldId id="405" r:id="rId15"/>
    <p:sldId id="458" r:id="rId16"/>
    <p:sldId id="443" r:id="rId17"/>
    <p:sldId id="444" r:id="rId18"/>
    <p:sldId id="445" r:id="rId19"/>
    <p:sldId id="446" r:id="rId20"/>
    <p:sldId id="454" r:id="rId21"/>
    <p:sldId id="452" r:id="rId22"/>
    <p:sldId id="451" r:id="rId23"/>
    <p:sldId id="455" r:id="rId24"/>
    <p:sldId id="259" r:id="rId25"/>
    <p:sldId id="287" r:id="rId26"/>
    <p:sldId id="288" r:id="rId27"/>
    <p:sldId id="300" r:id="rId28"/>
    <p:sldId id="380" r:id="rId29"/>
    <p:sldId id="290" r:id="rId30"/>
    <p:sldId id="283" r:id="rId31"/>
    <p:sldId id="260" r:id="rId32"/>
    <p:sldId id="265" r:id="rId33"/>
    <p:sldId id="266" r:id="rId34"/>
    <p:sldId id="298" r:id="rId35"/>
    <p:sldId id="386" r:id="rId36"/>
    <p:sldId id="392" r:id="rId37"/>
    <p:sldId id="262" r:id="rId38"/>
    <p:sldId id="362" r:id="rId39"/>
    <p:sldId id="312" r:id="rId40"/>
    <p:sldId id="456" r:id="rId41"/>
    <p:sldId id="457" r:id="rId42"/>
    <p:sldId id="257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53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35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'Average &amp; St Dev Calc Tables'!$O$2</c:f>
              <c:strCache>
                <c:ptCount val="1"/>
                <c:pt idx="0">
                  <c:v>Average SAR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'Average &amp; St Dev Calc Tables'!$P$3:$P$9</c:f>
                <c:numCache>
                  <c:formatCode>General</c:formatCode>
                  <c:ptCount val="7"/>
                  <c:pt idx="0">
                    <c:v>0.32135187889980293</c:v>
                  </c:pt>
                  <c:pt idx="1">
                    <c:v>1.9711724655274061</c:v>
                  </c:pt>
                  <c:pt idx="2">
                    <c:v>0.32867124778514906</c:v>
                  </c:pt>
                  <c:pt idx="3">
                    <c:v>1.543393420318532</c:v>
                  </c:pt>
                  <c:pt idx="4">
                    <c:v>0.67827762602720265</c:v>
                  </c:pt>
                  <c:pt idx="5">
                    <c:v>0.2297895310880585</c:v>
                  </c:pt>
                  <c:pt idx="6">
                    <c:v>0.86373714432453264</c:v>
                  </c:pt>
                </c:numCache>
              </c:numRef>
            </c:plus>
            <c:minus>
              <c:numRef>
                <c:f>'Average &amp; St Dev Calc Tables'!$P$3:$P$9</c:f>
                <c:numCache>
                  <c:formatCode>General</c:formatCode>
                  <c:ptCount val="7"/>
                  <c:pt idx="0">
                    <c:v>0.32135187889980293</c:v>
                  </c:pt>
                  <c:pt idx="1">
                    <c:v>1.9711724655274061</c:v>
                  </c:pt>
                  <c:pt idx="2">
                    <c:v>0.32867124778514906</c:v>
                  </c:pt>
                  <c:pt idx="3">
                    <c:v>1.543393420318532</c:v>
                  </c:pt>
                  <c:pt idx="4">
                    <c:v>0.67827762602720265</c:v>
                  </c:pt>
                  <c:pt idx="5">
                    <c:v>0.2297895310880585</c:v>
                  </c:pt>
                  <c:pt idx="6">
                    <c:v>0.86373714432453264</c:v>
                  </c:pt>
                </c:numCache>
              </c:numRef>
            </c:minus>
          </c:errBars>
          <c:cat>
            <c:strRef>
              <c:f>'Average &amp; St Dev Calc Tables'!$N$3:$N$10</c:f>
              <c:strCache>
                <c:ptCount val="8"/>
                <c:pt idx="0">
                  <c:v>Qld Zeolite</c:v>
                </c:pt>
                <c:pt idx="1">
                  <c:v>Black Scoria </c:v>
                </c:pt>
                <c:pt idx="2">
                  <c:v>Black Scoria + Qld Zeolite</c:v>
                </c:pt>
                <c:pt idx="3">
                  <c:v>Red Scoria</c:v>
                </c:pt>
                <c:pt idx="4">
                  <c:v>Red Scoria + Qld Zeolite </c:v>
                </c:pt>
                <c:pt idx="5">
                  <c:v>Australia Zeolite</c:v>
                </c:pt>
                <c:pt idx="6">
                  <c:v>Castle Zeolite</c:v>
                </c:pt>
                <c:pt idx="7">
                  <c:v>Arrow Bore</c:v>
                </c:pt>
              </c:strCache>
            </c:strRef>
          </c:cat>
          <c:val>
            <c:numRef>
              <c:f>'Average &amp; St Dev Calc Tables'!$O$3:$O$10</c:f>
              <c:numCache>
                <c:formatCode>0.00</c:formatCode>
                <c:ptCount val="8"/>
                <c:pt idx="0">
                  <c:v>6.0847418541570955</c:v>
                </c:pt>
                <c:pt idx="1">
                  <c:v>12.020680394236724</c:v>
                </c:pt>
                <c:pt idx="2">
                  <c:v>5.511597376370684</c:v>
                </c:pt>
                <c:pt idx="3">
                  <c:v>34.424969088741975</c:v>
                </c:pt>
                <c:pt idx="4">
                  <c:v>24.639868660985584</c:v>
                </c:pt>
                <c:pt idx="5">
                  <c:v>15.265446322343045</c:v>
                </c:pt>
                <c:pt idx="6">
                  <c:v>17.982969787416952</c:v>
                </c:pt>
                <c:pt idx="7">
                  <c:v>114.2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6A-47F4-BBAC-4EA078F54F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7568768"/>
        <c:axId val="217570304"/>
      </c:barChart>
      <c:catAx>
        <c:axId val="217568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7570304"/>
        <c:crosses val="autoZero"/>
        <c:auto val="1"/>
        <c:lblAlgn val="ctr"/>
        <c:lblOffset val="100"/>
        <c:noMultiLvlLbl val="0"/>
      </c:catAx>
      <c:valAx>
        <c:axId val="2175703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AU"/>
                  <a:t>SAR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crossAx val="2175687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Sheet2!$F$3</c:f>
              <c:strCache>
                <c:ptCount val="1"/>
                <c:pt idx="0">
                  <c:v>Wastewater Volume kL</c:v>
                </c:pt>
              </c:strCache>
            </c:strRef>
          </c:tx>
          <c:cat>
            <c:strRef>
              <c:f>Sheet2!$E$4:$E$7</c:f>
              <c:strCache>
                <c:ptCount val="4"/>
                <c:pt idx="0">
                  <c:v>Woodford Folk Festival </c:v>
                </c:pt>
                <c:pt idx="1">
                  <c:v>Planting Festival</c:v>
                </c:pt>
                <c:pt idx="2">
                  <c:v>Tough Mudder</c:v>
                </c:pt>
                <c:pt idx="3">
                  <c:v>Rest of the Year</c:v>
                </c:pt>
              </c:strCache>
            </c:strRef>
          </c:cat>
          <c:val>
            <c:numRef>
              <c:f>Sheet2!$F$4:$F$7</c:f>
              <c:numCache>
                <c:formatCode>General</c:formatCode>
                <c:ptCount val="4"/>
                <c:pt idx="0">
                  <c:v>8380</c:v>
                </c:pt>
                <c:pt idx="1">
                  <c:v>617</c:v>
                </c:pt>
                <c:pt idx="2">
                  <c:v>820</c:v>
                </c:pt>
                <c:pt idx="3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31-417D-A09F-D74EC9398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Sheet2!$F$10</c:f>
              <c:strCache>
                <c:ptCount val="1"/>
                <c:pt idx="0">
                  <c:v>Number of Days</c:v>
                </c:pt>
              </c:strCache>
            </c:strRef>
          </c:tx>
          <c:cat>
            <c:strRef>
              <c:f>Sheet2!$E$11:$E$14</c:f>
              <c:strCache>
                <c:ptCount val="4"/>
                <c:pt idx="0">
                  <c:v>Woodford Folk Festival </c:v>
                </c:pt>
                <c:pt idx="1">
                  <c:v>Planting Festival</c:v>
                </c:pt>
                <c:pt idx="2">
                  <c:v>Tough Mudder</c:v>
                </c:pt>
                <c:pt idx="3">
                  <c:v>Rest of the Year</c:v>
                </c:pt>
              </c:strCache>
            </c:strRef>
          </c:cat>
          <c:val>
            <c:numRef>
              <c:f>Sheet2!$F$11:$F$14</c:f>
              <c:numCache>
                <c:formatCode>General</c:formatCode>
                <c:ptCount val="4"/>
                <c:pt idx="0">
                  <c:v>14</c:v>
                </c:pt>
                <c:pt idx="1">
                  <c:v>6</c:v>
                </c:pt>
                <c:pt idx="2">
                  <c:v>6</c:v>
                </c:pt>
                <c:pt idx="3">
                  <c:v>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E7-47B7-B42B-99B82189FE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42B37-2F36-4A52-A44B-9954B736518C}" type="datetimeFigureOut">
              <a:rPr lang="en-AU" smtClean="0"/>
              <a:t>30/01/2026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194C8-6302-4B81-8335-4B9E9D08B7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8633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355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8862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3071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277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301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4284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893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654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878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5810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348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627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1234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6884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3535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4315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782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fz.de/index.php?en=40551" TargetMode="External"/><Relationship Id="rId2" Type="http://schemas.openxmlformats.org/officeDocument/2006/relationships/hyperlink" Target="https://www.ecobird.fr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aterandcarbon.com.au/" TargetMode="External"/><Relationship Id="rId4" Type="http://schemas.openxmlformats.org/officeDocument/2006/relationships/hyperlink" Target="https://wetsystems.com.a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mailto:rnaumann@precast.org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trademutt.com/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#_ENREF_30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CEDCB-4124-4F7E-AF38-633EBE571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504" y="126920"/>
            <a:ext cx="8884023" cy="1646302"/>
          </a:xfrm>
        </p:spPr>
        <p:txBody>
          <a:bodyPr/>
          <a:lstStyle/>
          <a:p>
            <a:pPr algn="l"/>
            <a:r>
              <a:rPr lang="en-AU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Options for Difficult Sites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03A27-B631-467D-8C69-69CBB13F7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514" y="4469373"/>
            <a:ext cx="8542368" cy="1096899"/>
          </a:xfrm>
        </p:spPr>
        <p:txBody>
          <a:bodyPr>
            <a:normAutofit/>
          </a:bodyPr>
          <a:lstStyle/>
          <a:p>
            <a:pPr algn="l"/>
            <a:r>
              <a:rPr lang="en-AU" sz="2000" dirty="0">
                <a:solidFill>
                  <a:srgbClr val="7030A0"/>
                </a:solidFill>
              </a:rPr>
              <a:t>Ben Kele: Managing Director of Arris Pty Ltd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381D3-21AA-4628-81CD-2B99C627A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611" y="502327"/>
            <a:ext cx="1748644" cy="16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86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328" y="292942"/>
            <a:ext cx="8979408" cy="1320800"/>
          </a:xfrm>
        </p:spPr>
        <p:txBody>
          <a:bodyPr/>
          <a:lstStyle/>
          <a:p>
            <a:pPr algn="ctr"/>
            <a:r>
              <a:rPr lang="en-GB" dirty="0"/>
              <a:t>Passive and Low Input Wastewater Systems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047" y="1238838"/>
            <a:ext cx="9601200" cy="5152818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/>
              <a:t>A passive wastewater system is a non-mechanical method of treatment</a:t>
            </a:r>
          </a:p>
          <a:p>
            <a:pPr lvl="1"/>
            <a:r>
              <a:rPr lang="en-GB" sz="2600" dirty="0"/>
              <a:t>It typically needs no electricity to operate</a:t>
            </a:r>
          </a:p>
          <a:p>
            <a:r>
              <a:rPr lang="en-GB" sz="2800" dirty="0"/>
              <a:t>A low input wastewater system has minimal mechanical processes</a:t>
            </a:r>
          </a:p>
          <a:p>
            <a:pPr lvl="1"/>
            <a:r>
              <a:rPr lang="en-GB" sz="2600" dirty="0"/>
              <a:t>Frequently it just involves the pumps required to move water through the treatment system</a:t>
            </a:r>
          </a:p>
          <a:p>
            <a:r>
              <a:rPr lang="en-GB" sz="2800" dirty="0"/>
              <a:t>Both passive and low impact systems typically mimic natural processes</a:t>
            </a:r>
          </a:p>
          <a:p>
            <a:r>
              <a:rPr lang="en-GB" sz="2800" dirty="0"/>
              <a:t>Treatment systems, such as constructed wetlands, can be either passive or low input</a:t>
            </a:r>
          </a:p>
          <a:p>
            <a:pPr lvl="1"/>
            <a:r>
              <a:rPr lang="en-GB" sz="2600" dirty="0"/>
              <a:t>It depends on the site</a:t>
            </a:r>
            <a:endParaRPr lang="en-AU" sz="2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7784" y="197224"/>
            <a:ext cx="8752078" cy="799472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Who Uses Passive and Low Input Systems? 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874" y="952782"/>
            <a:ext cx="5550244" cy="5707994"/>
          </a:xfrm>
        </p:spPr>
        <p:txBody>
          <a:bodyPr>
            <a:normAutofit lnSpcReduction="10000"/>
          </a:bodyPr>
          <a:lstStyle/>
          <a:p>
            <a:r>
              <a:rPr lang="en-AU" sz="2400" dirty="0"/>
              <a:t>Used around the world</a:t>
            </a:r>
          </a:p>
          <a:p>
            <a:r>
              <a:rPr lang="en-AU" sz="2400" dirty="0"/>
              <a:t>Popularity has changed over time</a:t>
            </a:r>
          </a:p>
          <a:p>
            <a:r>
              <a:rPr lang="en-AU" sz="2400" dirty="0"/>
              <a:t>There has been a view point that mechanical systems mean more advanced treatment</a:t>
            </a:r>
          </a:p>
          <a:p>
            <a:r>
              <a:rPr lang="en-AU" sz="2400" dirty="0"/>
              <a:t>Assessment of the performance  of mechanical systems has questioned that view point</a:t>
            </a:r>
          </a:p>
          <a:p>
            <a:r>
              <a:rPr lang="en-AU" sz="2400" dirty="0"/>
              <a:t>Long term operational costs, both economic and greenhouse gas emissions, of mechanical treatment wastewater systems have also caused people to look for other options</a:t>
            </a:r>
          </a:p>
          <a:p>
            <a:endParaRPr lang="en-AU" sz="2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111184-8B41-1014-33FC-11E93C27B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18" y="1112104"/>
            <a:ext cx="6626008" cy="496950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0F87C7-4514-2DE3-FD6A-7AD62B6B0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67813"/>
            <a:ext cx="8596668" cy="755731"/>
          </a:xfrm>
        </p:spPr>
        <p:txBody>
          <a:bodyPr/>
          <a:lstStyle/>
          <a:p>
            <a:pPr algn="ctr"/>
            <a:r>
              <a:rPr lang="en-GB" dirty="0"/>
              <a:t>Scalability</a:t>
            </a:r>
            <a:endParaRPr lang="en-A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322DFF-6494-30D8-0DB9-54DE80B27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923545"/>
            <a:ext cx="8596668" cy="5193792"/>
          </a:xfrm>
        </p:spPr>
        <p:txBody>
          <a:bodyPr/>
          <a:lstStyle/>
          <a:p>
            <a:r>
              <a:rPr lang="en-GB" dirty="0"/>
              <a:t>Used from the single household up to municipal sized</a:t>
            </a:r>
          </a:p>
          <a:p>
            <a:r>
              <a:rPr lang="en-GB" dirty="0"/>
              <a:t>Required footprint for the larger volumes can be a limiting factor</a:t>
            </a:r>
          </a:p>
          <a:p>
            <a:pPr lvl="1"/>
            <a:r>
              <a:rPr lang="en-GB" dirty="0"/>
              <a:t>Cost of acquiring the required land</a:t>
            </a:r>
          </a:p>
          <a:p>
            <a:r>
              <a:rPr lang="en-GB" dirty="0"/>
              <a:t>Capital cost can also be a limiting factor</a:t>
            </a:r>
          </a:p>
          <a:p>
            <a:pPr lvl="1"/>
            <a:r>
              <a:rPr lang="en-GB" dirty="0"/>
              <a:t>Buying enough sand media to filter a city is very expensive…</a:t>
            </a:r>
          </a:p>
          <a:p>
            <a:pPr lvl="1"/>
            <a:r>
              <a:rPr lang="en-GB" dirty="0"/>
              <a:t>Some techniques such as constructed wetlands are much more scalable </a:t>
            </a:r>
          </a:p>
          <a:p>
            <a:r>
              <a:rPr lang="en-GB" dirty="0"/>
              <a:t>Europe has been doing larger constructed wetlands and exporting their ideas around the world</a:t>
            </a:r>
          </a:p>
          <a:p>
            <a:pPr lvl="1"/>
            <a:r>
              <a:rPr lang="en-GB" dirty="0" err="1"/>
              <a:t>Ecobird</a:t>
            </a:r>
            <a:r>
              <a:rPr lang="en-GB" dirty="0"/>
              <a:t> </a:t>
            </a:r>
            <a:r>
              <a:rPr lang="en-GB" dirty="0">
                <a:hlinkClick r:id="rId2"/>
              </a:rPr>
              <a:t>https://www.ecobird.fr/</a:t>
            </a:r>
            <a:endParaRPr lang="en-GB" dirty="0"/>
          </a:p>
          <a:p>
            <a:pPr lvl="1"/>
            <a:r>
              <a:rPr lang="en-GB" dirty="0"/>
              <a:t>UFZ: </a:t>
            </a:r>
            <a:r>
              <a:rPr lang="en-GB" dirty="0">
                <a:hlinkClick r:id="rId3"/>
              </a:rPr>
              <a:t>https://www.ufz.de/index.php?en=40551</a:t>
            </a:r>
            <a:endParaRPr lang="en-GB" dirty="0"/>
          </a:p>
          <a:p>
            <a:r>
              <a:rPr lang="en-GB" dirty="0"/>
              <a:t>In Australia constructed wetlands are also being used for larger projects</a:t>
            </a:r>
          </a:p>
          <a:p>
            <a:pPr lvl="1"/>
            <a:r>
              <a:rPr lang="en-GB" dirty="0"/>
              <a:t>Wet Systems: </a:t>
            </a:r>
            <a:r>
              <a:rPr lang="en-GB" dirty="0">
                <a:hlinkClick r:id="rId4"/>
              </a:rPr>
              <a:t>https://wetsystems.com.au/</a:t>
            </a:r>
            <a:endParaRPr lang="en-GB" dirty="0"/>
          </a:p>
          <a:p>
            <a:pPr lvl="1"/>
            <a:r>
              <a:rPr lang="en-GB" dirty="0"/>
              <a:t>Water &amp; Carbon Group: </a:t>
            </a:r>
            <a:r>
              <a:rPr lang="en-GB" dirty="0">
                <a:hlinkClick r:id="rId5"/>
              </a:rPr>
              <a:t>https://waterandcarbon.com.au/</a:t>
            </a: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62591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81D4A-0AB2-CE9E-F3DF-FF6455C3C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74" y="414291"/>
            <a:ext cx="8596668" cy="1320800"/>
          </a:xfrm>
        </p:spPr>
        <p:txBody>
          <a:bodyPr/>
          <a:lstStyle/>
          <a:p>
            <a:pPr algn="ctr"/>
            <a:r>
              <a:rPr lang="en-AU" dirty="0"/>
              <a:t>Low Input can be Large Scale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7220FA-235E-EB13-F060-AF23E447A0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99" y="1343843"/>
            <a:ext cx="3497843" cy="4663792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3D0C9A9-F3B6-50EF-7677-3E88D286AE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638" y="1343843"/>
            <a:ext cx="5802825" cy="4663792"/>
          </a:xfrm>
        </p:spPr>
      </p:pic>
    </p:spTree>
    <p:extLst>
      <p:ext uri="{BB962C8B-B14F-4D97-AF65-F5344CB8AC3E}">
        <p14:creationId xmlns:p14="http://schemas.microsoft.com/office/powerpoint/2010/main" val="381110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D40AC-A4FE-BA67-088B-C8CB2CA10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Gel Bloc Flocculants &amp; Coagulants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C41B11-E7F4-9444-BB40-65AA5754A8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676494"/>
            <a:ext cx="4184035" cy="3880772"/>
          </a:xfrm>
        </p:spPr>
        <p:txBody>
          <a:bodyPr/>
          <a:lstStyle/>
          <a:p>
            <a:r>
              <a:rPr lang="en-US" dirty="0"/>
              <a:t>Work at a wide range of pH’s</a:t>
            </a:r>
          </a:p>
          <a:p>
            <a:r>
              <a:rPr lang="en-US" dirty="0"/>
              <a:t>Cheapest form of Phosphorus removal I’ve encountered</a:t>
            </a:r>
          </a:p>
          <a:p>
            <a:r>
              <a:rPr lang="en-US" dirty="0"/>
              <a:t>Also reduces total suspended solids</a:t>
            </a:r>
          </a:p>
          <a:p>
            <a:r>
              <a:rPr lang="en-US" dirty="0"/>
              <a:t>Improves color</a:t>
            </a:r>
          </a:p>
          <a:p>
            <a:r>
              <a:rPr lang="en-US" dirty="0"/>
              <a:t>Initially designed for mining &amp; stormwater but has wider applications</a:t>
            </a:r>
          </a:p>
          <a:p>
            <a:r>
              <a:rPr lang="en-US" dirty="0"/>
              <a:t>Easy to retrofit into a treatment chain</a:t>
            </a:r>
            <a:endParaRPr lang="en-A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90ECC5-C749-8E2D-48D3-15681A60AC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225" y="2047875"/>
            <a:ext cx="4184650" cy="3138487"/>
          </a:xfrm>
        </p:spPr>
      </p:pic>
    </p:spTree>
    <p:extLst>
      <p:ext uri="{BB962C8B-B14F-4D97-AF65-F5344CB8AC3E}">
        <p14:creationId xmlns:p14="http://schemas.microsoft.com/office/powerpoint/2010/main" val="2978146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42FBA-F0E1-8694-775D-D60646F41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052" y="367553"/>
            <a:ext cx="8596668" cy="1093694"/>
          </a:xfrm>
        </p:spPr>
        <p:txBody>
          <a:bodyPr/>
          <a:lstStyle/>
          <a:p>
            <a:pPr algn="ctr"/>
            <a:r>
              <a:rPr lang="en-US" dirty="0"/>
              <a:t>Fat, Oils &amp; Grease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A47B2-9BAD-8F70-0D9F-B2D44D17AC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882683"/>
            <a:ext cx="4184035" cy="3880772"/>
          </a:xfrm>
        </p:spPr>
        <p:txBody>
          <a:bodyPr>
            <a:normAutofit/>
          </a:bodyPr>
          <a:lstStyle/>
          <a:p>
            <a:r>
              <a:rPr lang="en-US" dirty="0"/>
              <a:t>US Standards use lard mixture in a lab at a controlled temperature to test grease-traps,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Does not closely resemble what FOG is being encountered in the real world</a:t>
            </a:r>
          </a:p>
          <a:p>
            <a:r>
              <a:rPr lang="en-US" dirty="0"/>
              <a:t>National Precast Association is currently running a research program on this topic</a:t>
            </a:r>
          </a:p>
          <a:p>
            <a:r>
              <a:rPr lang="en-US" dirty="0"/>
              <a:t>Contact Ron Naumann</a:t>
            </a:r>
          </a:p>
          <a:p>
            <a:r>
              <a:rPr lang="fi-FI" dirty="0">
                <a:hlinkClick r:id="rId2"/>
              </a:rPr>
              <a:t>rnaumann@precast.org</a:t>
            </a:r>
            <a:endParaRPr lang="fi-FI" dirty="0"/>
          </a:p>
          <a:p>
            <a:endParaRPr lang="en-AU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7F6875-C87C-F515-C7F0-BE5EBE24EC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934" y="1577928"/>
            <a:ext cx="3684388" cy="4912519"/>
          </a:xfrm>
        </p:spPr>
      </p:pic>
    </p:spTree>
    <p:extLst>
      <p:ext uri="{BB962C8B-B14F-4D97-AF65-F5344CB8AC3E}">
        <p14:creationId xmlns:p14="http://schemas.microsoft.com/office/powerpoint/2010/main" val="3273489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224BE-4C40-A730-A4B8-E1194C66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899" y="753035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Size Matters in Aeration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5E7AF-EBD1-C9BE-94A7-39AE4A636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263" y="2073835"/>
            <a:ext cx="8596668" cy="3880773"/>
          </a:xfrm>
        </p:spPr>
        <p:txBody>
          <a:bodyPr/>
          <a:lstStyle/>
          <a:p>
            <a:r>
              <a:rPr lang="en-US" dirty="0"/>
              <a:t>Early experiments with aeration mainly failed because of bubble size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Macro-bubble</a:t>
            </a:r>
          </a:p>
          <a:p>
            <a:r>
              <a:rPr lang="en-US" dirty="0"/>
              <a:t>Micro-bubble</a:t>
            </a:r>
          </a:p>
          <a:p>
            <a:r>
              <a:rPr lang="en-US" dirty="0"/>
              <a:t>Nano-bubble</a:t>
            </a:r>
          </a:p>
          <a:p>
            <a:endParaRPr lang="en-US" dirty="0"/>
          </a:p>
          <a:p>
            <a:r>
              <a:rPr lang="en-US" dirty="0"/>
              <a:t>All relates to the </a:t>
            </a:r>
            <a:r>
              <a:rPr lang="en-US" b="1" dirty="0"/>
              <a:t>surface area </a:t>
            </a:r>
            <a:r>
              <a:rPr lang="en-US" dirty="0"/>
              <a:t>of the air in the water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80541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6C2E65-274E-73B4-366D-1ECF6F2B2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593" y="234016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Bubble Size &amp; Surface Area</a:t>
            </a:r>
            <a:endParaRPr lang="en-AU" dirty="0"/>
          </a:p>
        </p:txBody>
      </p:sp>
      <p:pic>
        <p:nvPicPr>
          <p:cNvPr id="3074" name="Picture 2" descr="Qk-WBP Microporous Aeration Discs for ...">
            <a:extLst>
              <a:ext uri="{FF2B5EF4-FFF2-40B4-BE49-F238E27FC236}">
                <a16:creationId xmlns:a16="http://schemas.microsoft.com/office/drawing/2014/main" id="{3DF7A649-8274-610C-FB3B-3AE54E4AD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78" y="155481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ubble Curtains with Bubble Tubing ...">
            <a:extLst>
              <a:ext uri="{FF2B5EF4-FFF2-40B4-BE49-F238E27FC236}">
                <a16:creationId xmlns:a16="http://schemas.microsoft.com/office/drawing/2014/main" id="{1198C1D4-FE35-D560-C8D9-42639D33F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05" y="1451441"/>
            <a:ext cx="3526628" cy="22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astewater Aeration - Mazzei">
            <a:extLst>
              <a:ext uri="{FF2B5EF4-FFF2-40B4-BE49-F238E27FC236}">
                <a16:creationId xmlns:a16="http://schemas.microsoft.com/office/drawing/2014/main" id="{362C5219-EB34-5894-1B9F-2D14C4A92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82" y="4460503"/>
            <a:ext cx="7932791" cy="170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dvancing Nanobubble Technology">
            <a:extLst>
              <a:ext uri="{FF2B5EF4-FFF2-40B4-BE49-F238E27FC236}">
                <a16:creationId xmlns:a16="http://schemas.microsoft.com/office/drawing/2014/main" id="{A53E4ED3-C8BF-D9A9-788C-8921276FD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718" y="1921436"/>
            <a:ext cx="3170821" cy="196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159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9A1A7E-23DF-9866-6DA6-4B827FCCC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Aeration in On-site &amp; Decentralized Wastewater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146A1-83A0-9875-99A5-06469A8B4A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Mainly installed in ATU’s</a:t>
            </a:r>
          </a:p>
          <a:p>
            <a:r>
              <a:rPr lang="en-US" dirty="0"/>
              <a:t>Predominately Blowers with aeration discs</a:t>
            </a:r>
          </a:p>
          <a:p>
            <a:pPr lvl="1"/>
            <a:r>
              <a:rPr lang="en-US" dirty="0"/>
              <a:t>Can be bubble tubing</a:t>
            </a:r>
          </a:p>
          <a:p>
            <a:r>
              <a:rPr lang="en-US" dirty="0"/>
              <a:t>Tanks typically have an aeration chamber</a:t>
            </a:r>
          </a:p>
          <a:p>
            <a:r>
              <a:rPr lang="en-US" dirty="0"/>
              <a:t>Servicing the blowers is an important step in the maintenance of these systems</a:t>
            </a:r>
          </a:p>
        </p:txBody>
      </p:sp>
      <p:pic>
        <p:nvPicPr>
          <p:cNvPr id="4098" name="Picture 2" descr="ourgoal | Fuji Clean Australia">
            <a:extLst>
              <a:ext uri="{FF2B5EF4-FFF2-40B4-BE49-F238E27FC236}">
                <a16:creationId xmlns:a16="http://schemas.microsoft.com/office/drawing/2014/main" id="{E4757BE9-8383-2048-1886-95FFD7A6C4F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202" y="2026579"/>
            <a:ext cx="2074396" cy="207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Qk-WBP Microporous Aeration Discs for ...">
            <a:extLst>
              <a:ext uri="{FF2B5EF4-FFF2-40B4-BE49-F238E27FC236}">
                <a16:creationId xmlns:a16="http://schemas.microsoft.com/office/drawing/2014/main" id="{FBF15E6F-8D55-6A66-2788-42075F5A5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19" y="434544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>
            <a:extLst>
              <a:ext uri="{FF2B5EF4-FFF2-40B4-BE49-F238E27FC236}">
                <a16:creationId xmlns:a16="http://schemas.microsoft.com/office/drawing/2014/main" id="{3509D2EB-2820-011A-1B7F-94E900BD58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74004" y="3276600"/>
            <a:ext cx="2074396" cy="207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4104" name="Picture 8" descr="Hiblow HP-80 Septic Air Pump - Hiblow ...">
            <a:extLst>
              <a:ext uri="{FF2B5EF4-FFF2-40B4-BE49-F238E27FC236}">
                <a16:creationId xmlns:a16="http://schemas.microsoft.com/office/drawing/2014/main" id="{81933938-0704-B639-6351-DF5A954D6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533" y="2160589"/>
            <a:ext cx="240982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064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6EB9C-BBC8-2ED4-6D7D-1B165877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Aeration Discs</a:t>
            </a:r>
            <a:endParaRPr lang="en-AU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49CCEB-F977-3AAB-878F-03BC7675CF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7" y="1859161"/>
            <a:ext cx="4788507" cy="359138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DA40632-31FA-CC03-93FA-807091602B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51" y="1859161"/>
            <a:ext cx="4788507" cy="3591380"/>
          </a:xfrm>
        </p:spPr>
      </p:pic>
    </p:spTree>
    <p:extLst>
      <p:ext uri="{BB962C8B-B14F-4D97-AF65-F5344CB8AC3E}">
        <p14:creationId xmlns:p14="http://schemas.microsoft.com/office/powerpoint/2010/main" val="1337601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7ED27-1305-BA84-6F08-A02147D95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686" y="532543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TradeMutt 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C1D0C-9B8A-887C-B3A6-7C4DB5BE4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229962"/>
            <a:ext cx="4184035" cy="3880772"/>
          </a:xfrm>
        </p:spPr>
        <p:txBody>
          <a:bodyPr/>
          <a:lstStyle/>
          <a:p>
            <a:r>
              <a:rPr lang="en-US" dirty="0" err="1"/>
              <a:t>Trademutt</a:t>
            </a:r>
            <a:endParaRPr lang="en-US" dirty="0"/>
          </a:p>
          <a:p>
            <a:pPr lvl="1"/>
            <a:r>
              <a:rPr lang="en-US" dirty="0"/>
              <a:t>Mental Health Initiative </a:t>
            </a:r>
          </a:p>
          <a:p>
            <a:pPr lvl="1"/>
            <a:r>
              <a:rPr lang="en-US" dirty="0"/>
              <a:t>Suicide prevention</a:t>
            </a:r>
          </a:p>
          <a:p>
            <a:pPr lvl="1"/>
            <a:r>
              <a:rPr lang="en-AU" dirty="0">
                <a:hlinkClick r:id="rId2"/>
              </a:rPr>
              <a:t>https://trademutt.com/</a:t>
            </a:r>
            <a:endParaRPr lang="en-US" dirty="0"/>
          </a:p>
          <a:p>
            <a:pPr lvl="1"/>
            <a:endParaRPr lang="en-AU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DF04488-4E03-60C2-C951-FCC11CC718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626" y="1760716"/>
            <a:ext cx="7994066" cy="3084661"/>
          </a:xfrm>
        </p:spPr>
      </p:pic>
    </p:spTree>
    <p:extLst>
      <p:ext uri="{BB962C8B-B14F-4D97-AF65-F5344CB8AC3E}">
        <p14:creationId xmlns:p14="http://schemas.microsoft.com/office/powerpoint/2010/main" val="2304392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531AFD-7393-A219-9D4E-5E606941D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2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78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0EE1D-0C2B-5D23-C32E-40FD3B61F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Low Energy Aeration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A19B57-323E-988F-AD0F-153F96B76F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5616" y="1660486"/>
            <a:ext cx="4184035" cy="4480338"/>
          </a:xfrm>
        </p:spPr>
        <p:txBody>
          <a:bodyPr/>
          <a:lstStyle/>
          <a:p>
            <a:r>
              <a:rPr lang="en-US" dirty="0"/>
              <a:t>Venturi Injectors</a:t>
            </a:r>
          </a:p>
          <a:p>
            <a:r>
              <a:rPr lang="en-AU" dirty="0"/>
              <a:t>Principle discovered in 1797</a:t>
            </a:r>
          </a:p>
          <a:p>
            <a:r>
              <a:rPr lang="en-AU" dirty="0"/>
              <a:t>A venturi injector can be used to put micro-bubbles of air into a pumped water line</a:t>
            </a:r>
          </a:p>
          <a:p>
            <a:r>
              <a:rPr lang="en-AU" dirty="0"/>
              <a:t>Aeration can be achieved without blowers/compressors; just using the power from the pump</a:t>
            </a:r>
          </a:p>
          <a:p>
            <a:r>
              <a:rPr lang="en-AU" dirty="0"/>
              <a:t>Very good at keeping the soil in the dispersal field aerated</a:t>
            </a:r>
          </a:p>
          <a:p>
            <a:r>
              <a:rPr lang="en-AU" dirty="0"/>
              <a:t>Very Good USA manufacturers</a:t>
            </a:r>
          </a:p>
        </p:txBody>
      </p:sp>
      <p:pic>
        <p:nvPicPr>
          <p:cNvPr id="8194" name="Picture 2" descr="How Venturi Injectors Work: The Science ...">
            <a:extLst>
              <a:ext uri="{FF2B5EF4-FFF2-40B4-BE49-F238E27FC236}">
                <a16:creationId xmlns:a16="http://schemas.microsoft.com/office/drawing/2014/main" id="{DE1025C4-8ECB-DB05-6963-8AE5692E7C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87" y="2094850"/>
            <a:ext cx="5512312" cy="24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190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4A0A28-7436-4410-81A2-B504353F1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Venturi Aeration</a:t>
            </a:r>
            <a:endParaRPr lang="en-AU" dirty="0"/>
          </a:p>
        </p:txBody>
      </p:sp>
      <p:pic>
        <p:nvPicPr>
          <p:cNvPr id="7170" name="Picture 2" descr="Mazzei Venturi Injectors South Africa ...">
            <a:extLst>
              <a:ext uri="{FF2B5EF4-FFF2-40B4-BE49-F238E27FC236}">
                <a16:creationId xmlns:a16="http://schemas.microsoft.com/office/drawing/2014/main" id="{D50C4D3D-4C3C-DA18-0BC6-7C62FC04DF1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50" y="2250326"/>
            <a:ext cx="4886492" cy="286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4F6C5D02-0B51-FDAC-EC14-806C10CA32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07" y="1622706"/>
            <a:ext cx="3469270" cy="4625694"/>
          </a:xfrm>
        </p:spPr>
      </p:pic>
    </p:spTree>
    <p:extLst>
      <p:ext uri="{BB962C8B-B14F-4D97-AF65-F5344CB8AC3E}">
        <p14:creationId xmlns:p14="http://schemas.microsoft.com/office/powerpoint/2010/main" val="769862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D6DD-7D3B-3828-BCEE-9DE659E69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98" y="385482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Aeration in Chambers</a:t>
            </a:r>
            <a:endParaRPr lang="en-AU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8CB787CE-F739-4E57-5E30-4D5CD45FCB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6" y="1983339"/>
            <a:ext cx="4873950" cy="3655462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6E62B1-10BC-7A56-0E8F-3CF89F7583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99286" y="1362635"/>
            <a:ext cx="3697941" cy="49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78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A477F-7951-A745-3FF1-9D9F96DCA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Rhizopod System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F8007-8258-B61B-8974-77290AA4B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779" y="1406445"/>
            <a:ext cx="9360817" cy="4841955"/>
          </a:xfrm>
        </p:spPr>
        <p:txBody>
          <a:bodyPr>
            <a:normAutofit/>
          </a:bodyPr>
          <a:lstStyle/>
          <a:p>
            <a:r>
              <a:rPr lang="en-AU" sz="2400" dirty="0"/>
              <a:t>Contained Evapotranspiration Trench</a:t>
            </a:r>
          </a:p>
          <a:p>
            <a:r>
              <a:rPr lang="en-AU" sz="2400" dirty="0"/>
              <a:t>Marketed as the Rhizopod System</a:t>
            </a:r>
          </a:p>
          <a:p>
            <a:r>
              <a:rPr lang="en-AU" sz="2400" dirty="0"/>
              <a:t>Developed in Australia</a:t>
            </a:r>
          </a:p>
          <a:p>
            <a:r>
              <a:rPr lang="en-AU" sz="2400" dirty="0"/>
              <a:t>1</a:t>
            </a:r>
            <a:r>
              <a:rPr lang="en-AU" sz="2400" baseline="30000" dirty="0"/>
              <a:t>st</a:t>
            </a:r>
            <a:r>
              <a:rPr lang="en-AU" sz="2400" dirty="0"/>
              <a:t> installation in 1998</a:t>
            </a:r>
          </a:p>
          <a:p>
            <a:pPr lvl="1"/>
            <a:r>
              <a:rPr lang="en-AU" sz="2400" dirty="0"/>
              <a:t>Tropical Australia</a:t>
            </a:r>
          </a:p>
          <a:p>
            <a:pPr lvl="1"/>
            <a:r>
              <a:rPr lang="en-AU" sz="2400" dirty="0"/>
              <a:t>1</a:t>
            </a:r>
            <a:r>
              <a:rPr lang="en-AU" sz="2400" baseline="30000" dirty="0"/>
              <a:t>st</a:t>
            </a:r>
            <a:r>
              <a:rPr lang="en-AU" sz="2400" dirty="0"/>
              <a:t> Installation in Temperate Australia 2002</a:t>
            </a:r>
          </a:p>
          <a:p>
            <a:r>
              <a:rPr lang="en-AU" sz="2400" dirty="0"/>
              <a:t>Has a pre-treatment system</a:t>
            </a:r>
          </a:p>
          <a:p>
            <a:r>
              <a:rPr lang="en-AU" sz="2400" dirty="0"/>
              <a:t>Majority are configured as ‘no-release’</a:t>
            </a:r>
          </a:p>
          <a:p>
            <a:pPr lvl="1"/>
            <a:r>
              <a:rPr lang="en-AU" sz="2400" dirty="0"/>
              <a:t>Can also be designed to produce a polished recycled water</a:t>
            </a:r>
          </a:p>
          <a:p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968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50259"/>
          </a:xfrm>
        </p:spPr>
        <p:txBody>
          <a:bodyPr/>
          <a:lstStyle/>
          <a:p>
            <a:pPr algn="ctr"/>
            <a:r>
              <a:rPr lang="en-AU" dirty="0"/>
              <a:t>The Rhizopod System</a:t>
            </a:r>
          </a:p>
        </p:txBody>
      </p:sp>
      <p:graphicFrame>
        <p:nvGraphicFramePr>
          <p:cNvPr id="1229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497710" y="1532965"/>
          <a:ext cx="9118391" cy="3881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0136520" imgH="4179240" progId="AcroExch.Document.DC">
                  <p:embed/>
                </p:oleObj>
              </mc:Choice>
              <mc:Fallback>
                <p:oleObj name="Acrobat Document" r:id="rId2" imgW="10136520" imgH="4179240" progId="AcroExch.Document.DC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710" y="1532965"/>
                        <a:ext cx="9118391" cy="38817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440" y="251012"/>
            <a:ext cx="8596668" cy="726141"/>
          </a:xfrm>
        </p:spPr>
        <p:txBody>
          <a:bodyPr/>
          <a:lstStyle/>
          <a:p>
            <a:pPr algn="ctr"/>
            <a:r>
              <a:rPr lang="en-AU" dirty="0"/>
              <a:t>Rhizopod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0847" y="992593"/>
            <a:ext cx="4948517" cy="57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1" y="286870"/>
            <a:ext cx="8596668" cy="968189"/>
          </a:xfrm>
        </p:spPr>
        <p:txBody>
          <a:bodyPr/>
          <a:lstStyle/>
          <a:p>
            <a:pPr algn="ctr"/>
            <a:r>
              <a:rPr lang="en-AU" dirty="0"/>
              <a:t>The Rhizopod System</a:t>
            </a:r>
          </a:p>
        </p:txBody>
      </p:sp>
      <p:pic>
        <p:nvPicPr>
          <p:cNvPr id="20482" name="Picture 2" descr="D:\Arris Water edits\Keppel Sands Caravan Park\Keppel Sands Photos Case Study\September 2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0564" y="986118"/>
            <a:ext cx="7171765" cy="5378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47390F-90CF-860C-114D-B2A4A0B0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50" y="637880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No Such Magic Place as ‘Away’</a:t>
            </a: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A7074B-7821-1149-CA07-A39A3D8B81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104" y="1841481"/>
            <a:ext cx="4184035" cy="4568745"/>
          </a:xfrm>
        </p:spPr>
        <p:txBody>
          <a:bodyPr>
            <a:normAutofit/>
          </a:bodyPr>
          <a:lstStyle/>
          <a:p>
            <a:r>
              <a:rPr lang="en-US" sz="2000" dirty="0"/>
              <a:t>In a no-release system some contaminants of concern will accumulate</a:t>
            </a:r>
          </a:p>
          <a:p>
            <a:pPr lvl="1"/>
            <a:r>
              <a:rPr lang="en-US" sz="2000" dirty="0"/>
              <a:t>Notably salinity</a:t>
            </a:r>
          </a:p>
          <a:p>
            <a:pPr lvl="1"/>
            <a:r>
              <a:rPr lang="en-US" sz="2000" dirty="0"/>
              <a:t>Sodium salts</a:t>
            </a:r>
          </a:p>
          <a:p>
            <a:pPr lvl="1"/>
            <a:r>
              <a:rPr lang="en-US" sz="2000" dirty="0"/>
              <a:t>Sodium Adsorption Ratio (SAR)</a:t>
            </a:r>
          </a:p>
          <a:p>
            <a:pPr lvl="1"/>
            <a:r>
              <a:rPr lang="en-US" sz="2000" dirty="0"/>
              <a:t>Some heavy metals</a:t>
            </a:r>
          </a:p>
          <a:p>
            <a:pPr lvl="1"/>
            <a:r>
              <a:rPr lang="en-US" sz="2000" dirty="0"/>
              <a:t>Variation in nitrogen &amp; phosphorus</a:t>
            </a:r>
          </a:p>
          <a:p>
            <a:r>
              <a:rPr lang="en-US" sz="2000" dirty="0"/>
              <a:t>Management is required</a:t>
            </a:r>
            <a:endParaRPr lang="en-AU" sz="2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40E862-72A3-4CC3-3C83-4949E93479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9967" y="2115913"/>
            <a:ext cx="6861492" cy="3067960"/>
          </a:xfrm>
        </p:spPr>
      </p:pic>
    </p:spTree>
    <p:extLst>
      <p:ext uri="{BB962C8B-B14F-4D97-AF65-F5344CB8AC3E}">
        <p14:creationId xmlns:p14="http://schemas.microsoft.com/office/powerpoint/2010/main" val="2917224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60" y="236384"/>
            <a:ext cx="8229600" cy="1143000"/>
          </a:xfrm>
        </p:spPr>
        <p:txBody>
          <a:bodyPr/>
          <a:lstStyle/>
          <a:p>
            <a:pPr algn="ctr"/>
            <a:r>
              <a:rPr lang="en-AU" dirty="0" err="1"/>
              <a:t>Sodicity</a:t>
            </a:r>
            <a:endParaRPr lang="en-AU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23443" t="52300" r="29304" b="2297"/>
          <a:stretch>
            <a:fillRect/>
          </a:stretch>
        </p:blipFill>
        <p:spPr bwMode="auto">
          <a:xfrm>
            <a:off x="2481920" y="908721"/>
            <a:ext cx="4320480" cy="481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207008" y="5805265"/>
            <a:ext cx="8345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The effect of calcium and sodium ions on soil particles (</a:t>
            </a:r>
            <a:r>
              <a:rPr lang="en-AU" dirty="0">
                <a:hlinkClick r:id="rId3" action="ppaction://hlinkfile" tooltip="Asano, 2007 #2715"/>
              </a:rPr>
              <a:t>Asano et al., 2007</a:t>
            </a:r>
            <a:r>
              <a:rPr lang="en-AU" dirty="0"/>
              <a:t>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104" y="574090"/>
            <a:ext cx="8596668" cy="1320800"/>
          </a:xfrm>
        </p:spPr>
        <p:txBody>
          <a:bodyPr/>
          <a:lstStyle/>
          <a:p>
            <a:pPr algn="ctr"/>
            <a:r>
              <a:rPr lang="en-AU" dirty="0"/>
              <a:t>Arris Pty Ltd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104" y="1894890"/>
            <a:ext cx="10014012" cy="4263275"/>
          </a:xfrm>
        </p:spPr>
        <p:txBody>
          <a:bodyPr>
            <a:normAutofit/>
          </a:bodyPr>
          <a:lstStyle/>
          <a:p>
            <a:r>
              <a:rPr lang="en-AU" sz="2800" dirty="0"/>
              <a:t>Work Australia wide &amp; Internationally</a:t>
            </a:r>
          </a:p>
          <a:p>
            <a:r>
              <a:rPr lang="en-AU" sz="2800" dirty="0"/>
              <a:t>Mixture of staff with academic and trade skills background</a:t>
            </a:r>
          </a:p>
          <a:p>
            <a:r>
              <a:rPr lang="en-AU" sz="2800" dirty="0"/>
              <a:t>Design, build, operate &amp; maintain water and wastewater treatment &amp; recycling systems</a:t>
            </a:r>
          </a:p>
          <a:p>
            <a:r>
              <a:rPr lang="en-AU" sz="2800" dirty="0"/>
              <a:t>We tend to work on difficult/unusual sites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696" y="209240"/>
            <a:ext cx="8229600" cy="1143000"/>
          </a:xfrm>
        </p:spPr>
        <p:txBody>
          <a:bodyPr/>
          <a:lstStyle/>
          <a:p>
            <a:r>
              <a:rPr lang="en-AU" dirty="0"/>
              <a:t>Sodium Adsorption Ratio (SAR)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7728" y="1536192"/>
            <a:ext cx="4043496" cy="5112568"/>
          </a:xfrm>
        </p:spPr>
        <p:txBody>
          <a:bodyPr>
            <a:normAutofit/>
          </a:bodyPr>
          <a:lstStyle/>
          <a:p>
            <a:r>
              <a:rPr lang="en-US" sz="2000" dirty="0"/>
              <a:t>The sodium absorption ratio (SAR) is the comparison of the relative preponderance of dissolved sodium (Na</a:t>
            </a:r>
            <a:r>
              <a:rPr lang="en-US" sz="2000" baseline="30000" dirty="0"/>
              <a:t>+</a:t>
            </a:r>
            <a:r>
              <a:rPr lang="en-US" sz="2000" dirty="0"/>
              <a:t>) ions in water to the concentrations of dissolved calcium (Ca</a:t>
            </a:r>
            <a:r>
              <a:rPr lang="en-US" sz="2000" baseline="30000" dirty="0"/>
              <a:t>2+</a:t>
            </a:r>
            <a:r>
              <a:rPr lang="en-US" sz="2000" dirty="0"/>
              <a:t> ) and magnesium (Mg</a:t>
            </a:r>
            <a:r>
              <a:rPr lang="en-US" sz="2000" baseline="30000" dirty="0"/>
              <a:t>2+</a:t>
            </a:r>
            <a:r>
              <a:rPr lang="en-US" sz="2000" dirty="0"/>
              <a:t> )</a:t>
            </a:r>
          </a:p>
          <a:p>
            <a:r>
              <a:rPr lang="en-US" sz="2000" dirty="0"/>
              <a:t>The soil type in the proposed irrigation area is also very important.</a:t>
            </a:r>
          </a:p>
          <a:p>
            <a:pPr lvl="1"/>
            <a:r>
              <a:rPr lang="en-US" sz="2000" dirty="0" err="1"/>
              <a:t>Sodicity</a:t>
            </a:r>
            <a:r>
              <a:rPr lang="en-US" sz="2000" dirty="0"/>
              <a:t> has the most impact on heavy clay soils and the least effect on sands</a:t>
            </a:r>
            <a:endParaRPr lang="en-AU" sz="2000" dirty="0"/>
          </a:p>
        </p:txBody>
      </p:sp>
      <p:pic>
        <p:nvPicPr>
          <p:cNvPr id="1026" name="Picture 2" descr="Stuck in the mangroves | Dispatches from the Field">
            <a:extLst>
              <a:ext uri="{FF2B5EF4-FFF2-40B4-BE49-F238E27FC236}">
                <a16:creationId xmlns:a16="http://schemas.microsoft.com/office/drawing/2014/main" id="{FB1C927E-9192-47FC-11B7-B112C9F07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840" y="903864"/>
            <a:ext cx="5155368" cy="269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K+ Beach Sand Pictures | Download Free Images on Unsplash">
            <a:extLst>
              <a:ext uri="{FF2B5EF4-FFF2-40B4-BE49-F238E27FC236}">
                <a16:creationId xmlns:a16="http://schemas.microsoft.com/office/drawing/2014/main" id="{98722F54-736D-0734-F103-B00E4C55E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056" y="3603272"/>
            <a:ext cx="4218432" cy="316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EA25-5508-2219-BD5C-C547D0EB8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09" y="769856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That’s Odd…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63648D-179B-F674-3135-7602C77FD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9114" y="1780842"/>
            <a:ext cx="4422567" cy="4318297"/>
          </a:xfrm>
        </p:spPr>
        <p:txBody>
          <a:bodyPr/>
          <a:lstStyle/>
          <a:p>
            <a:r>
              <a:rPr lang="en-US" sz="2000" dirty="0"/>
              <a:t>The last research site did not accumulate salinity in the same manner as the other 6 sites</a:t>
            </a:r>
          </a:p>
          <a:p>
            <a:pPr lvl="1"/>
            <a:r>
              <a:rPr lang="en-US" sz="2000" dirty="0"/>
              <a:t>The SAR also did not rise over time</a:t>
            </a:r>
          </a:p>
          <a:p>
            <a:r>
              <a:rPr lang="en-US" sz="2000" dirty="0"/>
              <a:t>Treating similar types of wastewater</a:t>
            </a:r>
          </a:p>
          <a:p>
            <a:r>
              <a:rPr lang="en-US" sz="2000" dirty="0"/>
              <a:t>The last research site had some ‘issues’ and one change was made to the design</a:t>
            </a:r>
          </a:p>
          <a:p>
            <a:endParaRPr lang="en-US" dirty="0"/>
          </a:p>
          <a:p>
            <a:endParaRPr lang="en-A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E3B5D7-A7DF-2335-976A-1894682A15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51943" y="2226231"/>
            <a:ext cx="6218209" cy="3427521"/>
          </a:xfrm>
        </p:spPr>
      </p:pic>
    </p:spTree>
    <p:extLst>
      <p:ext uri="{BB962C8B-B14F-4D97-AF65-F5344CB8AC3E}">
        <p14:creationId xmlns:p14="http://schemas.microsoft.com/office/powerpoint/2010/main" val="216375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AE3630-FE95-820D-8AC4-3F83BE539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was Different in the Construction?</a:t>
            </a:r>
            <a:endParaRPr lang="en-A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2F5C90-C6BF-8533-8EFE-C47D4DDCE8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5925" y="2160588"/>
            <a:ext cx="3126937" cy="3881437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58AED4-1F3D-615E-C395-8754C2EC04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75732" y="2836536"/>
            <a:ext cx="4498270" cy="251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11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8E080-3BBA-DE41-9487-552F383AD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Volcanic Media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8A3EF-CBE0-2030-CD5B-4F7CBEB05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7396" y="1689248"/>
            <a:ext cx="4752506" cy="4683272"/>
          </a:xfrm>
        </p:spPr>
        <p:txBody>
          <a:bodyPr>
            <a:normAutofit/>
          </a:bodyPr>
          <a:lstStyle/>
          <a:p>
            <a:r>
              <a:rPr lang="en-US" sz="2000" dirty="0"/>
              <a:t>Ran a series of bench trials</a:t>
            </a:r>
          </a:p>
          <a:p>
            <a:pPr lvl="1"/>
            <a:r>
              <a:rPr lang="en-US" sz="2000" dirty="0"/>
              <a:t>Minimum of triplicate</a:t>
            </a:r>
          </a:p>
          <a:p>
            <a:r>
              <a:rPr lang="en-US" sz="2000" dirty="0"/>
              <a:t>Used different sources of real world high SAR water that had varying salinity</a:t>
            </a:r>
          </a:p>
          <a:p>
            <a:pPr lvl="1"/>
            <a:r>
              <a:rPr lang="en-US" sz="2000" dirty="0"/>
              <a:t>Trace chemicals</a:t>
            </a:r>
          </a:p>
          <a:p>
            <a:r>
              <a:rPr lang="en-US" sz="2000" dirty="0"/>
              <a:t>Did single media and dual media trials in different formats</a:t>
            </a:r>
          </a:p>
          <a:p>
            <a:r>
              <a:rPr lang="en-US" sz="2000" dirty="0"/>
              <a:t>Also tested some non-volcanic media</a:t>
            </a:r>
          </a:p>
          <a:p>
            <a:r>
              <a:rPr lang="en-US" sz="2000" dirty="0"/>
              <a:t>Looked at major cations, nitrogen and phosphorus, pH, &amp; salinity</a:t>
            </a:r>
            <a:endParaRPr lang="en-AU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1B2FD0-DAFD-5EFB-9C5A-4867A74FAD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76149" y="1930400"/>
            <a:ext cx="5167370" cy="38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06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553" y="510988"/>
            <a:ext cx="8969202" cy="1320800"/>
          </a:xfrm>
        </p:spPr>
        <p:txBody>
          <a:bodyPr/>
          <a:lstStyle/>
          <a:p>
            <a:pPr algn="ctr"/>
            <a:r>
              <a:rPr lang="en-AU" dirty="0"/>
              <a:t>Mixed Ion Exchange and Adsorption Media</a:t>
            </a:r>
          </a:p>
        </p:txBody>
      </p:sp>
      <p:pic>
        <p:nvPicPr>
          <p:cNvPr id="6" name="Picture 10" descr="zeolitechanne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2172" y="1712259"/>
            <a:ext cx="4073246" cy="4073246"/>
          </a:xfrm>
          <a:noFill/>
        </p:spPr>
      </p:pic>
      <p:pic>
        <p:nvPicPr>
          <p:cNvPr id="7" name="Picture 12" descr="charcoalchanne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29914" y="1676400"/>
            <a:ext cx="4109106" cy="4109106"/>
          </a:xfrm>
          <a:noFill/>
        </p:spPr>
      </p:pic>
    </p:spTree>
    <p:extLst>
      <p:ext uri="{BB962C8B-B14F-4D97-AF65-F5344CB8AC3E}">
        <p14:creationId xmlns:p14="http://schemas.microsoft.com/office/powerpoint/2010/main" val="2432871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F157C-B333-1635-1406-8776FDEFE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9262"/>
          </a:xfrm>
        </p:spPr>
        <p:txBody>
          <a:bodyPr/>
          <a:lstStyle/>
          <a:p>
            <a:pPr algn="ctr"/>
            <a:r>
              <a:rPr lang="en-US" dirty="0"/>
              <a:t>Mixed Media Results</a:t>
            </a:r>
            <a:endParaRPr lang="en-AU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D2DB126-27D8-BE94-1412-7F8F3AE3E5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7863" y="1300900"/>
          <a:ext cx="8596312" cy="4741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61538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98F6BC2-2C1C-FFFC-E44D-62D3009D197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1808" y="709958"/>
          <a:ext cx="8247668" cy="5785109"/>
        </p:xfrm>
        <a:graphic>
          <a:graphicData uri="http://schemas.openxmlformats.org/drawingml/2006/table">
            <a:tbl>
              <a:tblPr firstRow="1" firstCol="1" bandRow="1"/>
              <a:tblGrid>
                <a:gridCol w="1680875">
                  <a:extLst>
                    <a:ext uri="{9D8B030D-6E8A-4147-A177-3AD203B41FA5}">
                      <a16:colId xmlns:a16="http://schemas.microsoft.com/office/drawing/2014/main" val="3828578724"/>
                    </a:ext>
                  </a:extLst>
                </a:gridCol>
                <a:gridCol w="1296532">
                  <a:extLst>
                    <a:ext uri="{9D8B030D-6E8A-4147-A177-3AD203B41FA5}">
                      <a16:colId xmlns:a16="http://schemas.microsoft.com/office/drawing/2014/main" val="3311947883"/>
                    </a:ext>
                  </a:extLst>
                </a:gridCol>
                <a:gridCol w="908893">
                  <a:extLst>
                    <a:ext uri="{9D8B030D-6E8A-4147-A177-3AD203B41FA5}">
                      <a16:colId xmlns:a16="http://schemas.microsoft.com/office/drawing/2014/main" val="1936710034"/>
                    </a:ext>
                  </a:extLst>
                </a:gridCol>
                <a:gridCol w="1294885">
                  <a:extLst>
                    <a:ext uri="{9D8B030D-6E8A-4147-A177-3AD203B41FA5}">
                      <a16:colId xmlns:a16="http://schemas.microsoft.com/office/drawing/2014/main" val="3820762260"/>
                    </a:ext>
                  </a:extLst>
                </a:gridCol>
                <a:gridCol w="908893">
                  <a:extLst>
                    <a:ext uri="{9D8B030D-6E8A-4147-A177-3AD203B41FA5}">
                      <a16:colId xmlns:a16="http://schemas.microsoft.com/office/drawing/2014/main" val="2286017305"/>
                    </a:ext>
                  </a:extLst>
                </a:gridCol>
                <a:gridCol w="1194262">
                  <a:extLst>
                    <a:ext uri="{9D8B030D-6E8A-4147-A177-3AD203B41FA5}">
                      <a16:colId xmlns:a16="http://schemas.microsoft.com/office/drawing/2014/main" val="3102885931"/>
                    </a:ext>
                  </a:extLst>
                </a:gridCol>
                <a:gridCol w="963328">
                  <a:extLst>
                    <a:ext uri="{9D8B030D-6E8A-4147-A177-3AD203B41FA5}">
                      <a16:colId xmlns:a16="http://schemas.microsoft.com/office/drawing/2014/main" val="1442879969"/>
                    </a:ext>
                  </a:extLst>
                </a:gridCol>
              </a:tblGrid>
              <a:tr h="844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Sample/Analysis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mg/L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mg/L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 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mg/L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mg/L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SAR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en-AU" sz="130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mg/L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872425"/>
                  </a:ext>
                </a:extLst>
              </a:tr>
              <a:tr h="329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Pump-well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112.2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22.6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9.8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8.3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65.2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742725"/>
                  </a:ext>
                </a:extLst>
              </a:tr>
              <a:tr h="329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Zeolite Tank 1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61.3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9.9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22.3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4.9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87526"/>
                  </a:ext>
                </a:extLst>
              </a:tr>
              <a:tr h="329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Zeolite Tank 2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59.4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22.9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3.8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070468"/>
                  </a:ext>
                </a:extLst>
              </a:tr>
              <a:tr h="329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Pump-well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120.8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22.3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8.6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9.6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69.9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641491"/>
                  </a:ext>
                </a:extLst>
              </a:tr>
              <a:tr h="329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Zeolite Tank 1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58.6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10.3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23.5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4.8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58307"/>
                  </a:ext>
                </a:extLst>
              </a:tr>
              <a:tr h="329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Zeolite Tank 2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11.1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22.1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2.9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256980"/>
                  </a:ext>
                </a:extLst>
              </a:tr>
              <a:tr h="329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Pump-well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22.6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4.1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7.7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9.1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87.6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032046"/>
                  </a:ext>
                </a:extLst>
              </a:tr>
              <a:tr h="329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Zeolite Tank 1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57.6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9.8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22.6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4.9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735803"/>
                  </a:ext>
                </a:extLst>
              </a:tr>
              <a:tr h="329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Zeolite Tank 2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8.4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2.9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4.4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663777"/>
                  </a:ext>
                </a:extLst>
              </a:tr>
              <a:tr h="329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Pump-well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110.4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21.9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11.3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92.6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259889"/>
                  </a:ext>
                </a:extLst>
              </a:tr>
              <a:tr h="329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Zeolite Tank 1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61.1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9.8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22.9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615445"/>
                  </a:ext>
                </a:extLst>
              </a:tr>
              <a:tr h="329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Zeolite Tank 2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62.3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21.6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2.8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233879"/>
                  </a:ext>
                </a:extLst>
              </a:tr>
              <a:tr h="329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Pump-well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119.2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21.8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4.8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8.9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8.0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FDFD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74.2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443169"/>
                  </a:ext>
                </a:extLst>
              </a:tr>
              <a:tr h="329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Zeolite Tank 1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64.2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10.2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22.3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2.8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4.6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155717"/>
                  </a:ext>
                </a:extLst>
              </a:tr>
              <a:tr h="329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Zeolite Tank 2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59.8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22.3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A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AU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</a:t>
                      </a:r>
                      <a:endParaRPr lang="en-A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256" marR="512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551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29214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CB121A-DBB3-E217-5D63-CA0923450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669" y="732149"/>
            <a:ext cx="8596668" cy="1320800"/>
          </a:xfrm>
        </p:spPr>
        <p:txBody>
          <a:bodyPr/>
          <a:lstStyle/>
          <a:p>
            <a:r>
              <a:rPr lang="en-US" dirty="0"/>
              <a:t>Media May Be Required in Bulk</a:t>
            </a:r>
            <a:endParaRPr lang="en-A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0E8994-F143-3EB8-BAB7-4B3FC5A834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4802" y="2239612"/>
            <a:ext cx="4904679" cy="368042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7BD9160-C680-196C-4460-CAD77B4701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96915" y="2229138"/>
            <a:ext cx="4918636" cy="369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40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6512" y="260278"/>
            <a:ext cx="8596668" cy="1044539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/>
              <a:t>Volume and Time Comparison </a:t>
            </a:r>
            <a:br>
              <a:rPr lang="en-AU" dirty="0"/>
            </a:br>
            <a:r>
              <a:rPr lang="en-AU" dirty="0"/>
              <a:t>2017/2018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</p:nvPr>
        </p:nvGraphicFramePr>
        <p:xfrm>
          <a:off x="308225" y="1643865"/>
          <a:ext cx="4552700" cy="4367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</p:nvPr>
        </p:nvGraphicFramePr>
        <p:xfrm>
          <a:off x="5089524" y="1643865"/>
          <a:ext cx="4845585" cy="4398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70553"/>
            <a:ext cx="8596668" cy="900701"/>
          </a:xfrm>
        </p:spPr>
        <p:txBody>
          <a:bodyPr/>
          <a:lstStyle/>
          <a:p>
            <a:pPr algn="ctr"/>
            <a:r>
              <a:rPr lang="en-AU" dirty="0"/>
              <a:t>Treatment Chain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624" y="962531"/>
            <a:ext cx="7756989" cy="563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021A8-F6FB-78F9-B034-029478D7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Technologies &amp; Techniques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4934E6-DAAC-39A2-CC6C-B6AC9A9D7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3249" y="1673865"/>
            <a:ext cx="4184035" cy="4388104"/>
          </a:xfrm>
        </p:spPr>
        <p:txBody>
          <a:bodyPr/>
          <a:lstStyle/>
          <a:p>
            <a:r>
              <a:rPr lang="en-AU" dirty="0"/>
              <a:t>Not tied into any particular method of treating or reusing water</a:t>
            </a:r>
          </a:p>
          <a:p>
            <a:r>
              <a:rPr lang="en-AU" dirty="0"/>
              <a:t>Aim for fit-for-purpose installations</a:t>
            </a:r>
          </a:p>
          <a:p>
            <a:r>
              <a:rPr lang="en-AU" dirty="0"/>
              <a:t>We employ passive/low-input techniques all the way up to RO membranes, ozone disinfection, etc. </a:t>
            </a:r>
          </a:p>
          <a:p>
            <a:r>
              <a:rPr lang="en-AU" dirty="0"/>
              <a:t>We do target robust &amp; reliable treatment and reuse methods</a:t>
            </a:r>
          </a:p>
          <a:p>
            <a:r>
              <a:rPr lang="en-AU" dirty="0"/>
              <a:t>Economic sustainability is just as important as environmental sustainability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D8B52B-0620-1208-4969-149E44D2D8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69" y="2260214"/>
            <a:ext cx="5297615" cy="2982556"/>
          </a:xfrm>
        </p:spPr>
      </p:pic>
    </p:spTree>
    <p:extLst>
      <p:ext uri="{BB962C8B-B14F-4D97-AF65-F5344CB8AC3E}">
        <p14:creationId xmlns:p14="http://schemas.microsoft.com/office/powerpoint/2010/main" val="41725556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E25EB1-6426-480E-9687-DAAC2AD39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Bamboo Plantation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8E59B1-A9B0-486E-856A-8527C92B7F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863" y="2533362"/>
            <a:ext cx="4183062" cy="313588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2C7AF8D-EE47-4635-A268-2D44FE16C3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28596" y="2160588"/>
            <a:ext cx="290650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03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73FC80-2C32-5984-871C-BB348E62E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12"/>
            <a:ext cx="12192000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573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1000">
              <a:schemeClr val="accent2">
                <a:lumMod val="0"/>
                <a:lumOff val="100000"/>
              </a:schemeClr>
            </a:gs>
            <a:gs pos="18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CEDCB-4124-4F7E-AF38-633EBE571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6663" y="-355468"/>
            <a:ext cx="7766936" cy="1646302"/>
          </a:xfrm>
        </p:spPr>
        <p:txBody>
          <a:bodyPr/>
          <a:lstStyle/>
          <a:p>
            <a:pPr algn="ctr"/>
            <a:r>
              <a:rPr lang="en-A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03A27-B631-467D-8C69-69CBB13F7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0658" y="1596166"/>
            <a:ext cx="11367247" cy="4085443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AU" sz="2000" dirty="0">
                <a:solidFill>
                  <a:srgbClr val="7030A0"/>
                </a:solidFill>
              </a:rPr>
              <a:t>Variability in inflow wastewater chemistry, biology, and generation patterns means that 	treatment systems need to be carefully designed</a:t>
            </a:r>
          </a:p>
          <a:p>
            <a:pPr algn="l">
              <a:buFont typeface="Wingdings" pitchFamily="2" charset="2"/>
              <a:buChar char="Ø"/>
            </a:pPr>
            <a:r>
              <a:rPr lang="en-AU" sz="2000" dirty="0">
                <a:solidFill>
                  <a:srgbClr val="7030A0"/>
                </a:solidFill>
              </a:rPr>
              <a:t>A ‘one-size fits all’ approach is a common source of failure</a:t>
            </a:r>
          </a:p>
          <a:p>
            <a:pPr algn="l">
              <a:buFont typeface="Wingdings" pitchFamily="2" charset="2"/>
              <a:buChar char="Ø"/>
            </a:pPr>
            <a:r>
              <a:rPr lang="en-AU" sz="2000" dirty="0">
                <a:solidFill>
                  <a:srgbClr val="7030A0"/>
                </a:solidFill>
              </a:rPr>
              <a:t>Upsizing systems designed to treat domestic wastewater may not be fit-for-purpose</a:t>
            </a:r>
          </a:p>
          <a:p>
            <a:pPr algn="l">
              <a:buFont typeface="Wingdings" pitchFamily="2" charset="2"/>
              <a:buChar char="Ø"/>
            </a:pPr>
            <a:r>
              <a:rPr lang="en-AU" sz="2000" dirty="0">
                <a:solidFill>
                  <a:srgbClr val="7030A0"/>
                </a:solidFill>
              </a:rPr>
              <a:t>Specialized treatment chains may need to be designed</a:t>
            </a:r>
          </a:p>
          <a:p>
            <a:pPr algn="l">
              <a:buFont typeface="Wingdings" pitchFamily="2" charset="2"/>
              <a:buChar char="Ø"/>
            </a:pPr>
            <a:r>
              <a:rPr lang="en-AU" sz="2000" dirty="0">
                <a:solidFill>
                  <a:srgbClr val="7030A0"/>
                </a:solidFill>
              </a:rPr>
              <a:t>This does not mean that complex technological solutions are always the answer</a:t>
            </a:r>
          </a:p>
          <a:p>
            <a:pPr algn="l">
              <a:buFont typeface="Wingdings" pitchFamily="2" charset="2"/>
              <a:buChar char="Ø"/>
            </a:pPr>
            <a:r>
              <a:rPr lang="en-AU" sz="2000" dirty="0">
                <a:solidFill>
                  <a:srgbClr val="7030A0"/>
                </a:solidFill>
              </a:rPr>
              <a:t>A proper design process will detail the:</a:t>
            </a:r>
          </a:p>
          <a:p>
            <a:pPr lvl="1" algn="l">
              <a:buFont typeface="Wingdings" pitchFamily="2" charset="2"/>
              <a:buChar char="Ø"/>
            </a:pPr>
            <a:r>
              <a:rPr lang="en-AU" dirty="0">
                <a:solidFill>
                  <a:srgbClr val="7030A0"/>
                </a:solidFill>
              </a:rPr>
              <a:t>Inflow wastewater chemistry &amp; biology</a:t>
            </a:r>
          </a:p>
          <a:p>
            <a:pPr lvl="1" algn="l">
              <a:buFont typeface="Wingdings" pitchFamily="2" charset="2"/>
              <a:buChar char="Ø"/>
            </a:pPr>
            <a:r>
              <a:rPr lang="en-AU" dirty="0">
                <a:solidFill>
                  <a:srgbClr val="7030A0"/>
                </a:solidFill>
              </a:rPr>
              <a:t>Wastewater generation pattern</a:t>
            </a:r>
          </a:p>
          <a:p>
            <a:pPr lvl="1" algn="l">
              <a:buFont typeface="Wingdings" pitchFamily="2" charset="2"/>
              <a:buChar char="Ø"/>
            </a:pPr>
            <a:r>
              <a:rPr lang="en-AU" dirty="0">
                <a:solidFill>
                  <a:srgbClr val="7030A0"/>
                </a:solidFill>
              </a:rPr>
              <a:t>Availability of suitable operational and maintenance </a:t>
            </a:r>
          </a:p>
          <a:p>
            <a:pPr algn="l">
              <a:buFont typeface="Wingdings" pitchFamily="2" charset="2"/>
              <a:buChar char="Ø"/>
            </a:pPr>
            <a:endParaRPr lang="en-AU" sz="2000" dirty="0">
              <a:solidFill>
                <a:srgbClr val="7030A0"/>
              </a:solidFill>
            </a:endParaRPr>
          </a:p>
          <a:p>
            <a:pPr algn="l">
              <a:buFont typeface="Wingdings" pitchFamily="2" charset="2"/>
              <a:buChar char="Ø"/>
            </a:pPr>
            <a:endParaRPr lang="en-AU" sz="2000" dirty="0">
              <a:solidFill>
                <a:srgbClr val="7030A0"/>
              </a:solidFill>
            </a:endParaRPr>
          </a:p>
          <a:p>
            <a:pPr lvl="1" algn="l">
              <a:buFont typeface="Wingdings" pitchFamily="2" charset="2"/>
              <a:buChar char="Ø"/>
            </a:pPr>
            <a:endParaRPr lang="en-A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58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8894"/>
            <a:ext cx="9610164" cy="1320800"/>
          </a:xfrm>
        </p:spPr>
        <p:txBody>
          <a:bodyPr/>
          <a:lstStyle/>
          <a:p>
            <a:r>
              <a:rPr lang="en-AU" dirty="0"/>
              <a:t>Some Sites are More “Australian” than Others</a:t>
            </a:r>
          </a:p>
        </p:txBody>
      </p:sp>
      <p:pic>
        <p:nvPicPr>
          <p:cNvPr id="9218" name="Picture 2" descr="D:\Photo's Multiple Cameras\Ben kele diving with crocs\He's bigger than Ji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914" y="1694329"/>
            <a:ext cx="4769223" cy="3576917"/>
          </a:xfrm>
          <a:prstGeom prst="rect">
            <a:avLst/>
          </a:prstGeom>
          <a:noFill/>
        </p:spPr>
      </p:pic>
      <p:pic>
        <p:nvPicPr>
          <p:cNvPr id="9219" name="Picture 3" descr="D:\Photo's Multiple Cameras\Ben kele diving with crocs\I can only imagine his breath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8647" y="1697363"/>
            <a:ext cx="4765179" cy="3573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87" y="259976"/>
            <a:ext cx="8596668" cy="797859"/>
          </a:xfrm>
        </p:spPr>
        <p:txBody>
          <a:bodyPr/>
          <a:lstStyle/>
          <a:p>
            <a:pPr algn="ctr"/>
            <a:r>
              <a:rPr lang="en-AU" dirty="0"/>
              <a:t>Interesting Wildlife at Sites</a:t>
            </a:r>
          </a:p>
        </p:txBody>
      </p:sp>
      <p:pic>
        <p:nvPicPr>
          <p:cNvPr id="8194" name="Picture 2" descr="D:\Photo's Multiple Cameras\Ben Phone 2016\Camera\20190214_1234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0913" y="1599733"/>
            <a:ext cx="4656293" cy="3492220"/>
          </a:xfrm>
          <a:prstGeom prst="rect">
            <a:avLst/>
          </a:prstGeom>
          <a:noFill/>
        </p:spPr>
      </p:pic>
      <p:pic>
        <p:nvPicPr>
          <p:cNvPr id="8195" name="Picture 3" descr="D:\Photo's Multiple Cameras\Ben Phone 2016\Camera\20171103_092002(0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836" y="1609292"/>
            <a:ext cx="4652044" cy="34890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Very Good Fishing Spots</a:t>
            </a:r>
          </a:p>
        </p:txBody>
      </p:sp>
      <p:pic>
        <p:nvPicPr>
          <p:cNvPr id="64514" name="Picture 2" descr="No photo description available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64516" name="Picture 4" descr="No photo description available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64518" name="Picture 6" descr="No photo description available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64520" name="Picture 8" descr="No photo description availabl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3211" y="1552434"/>
            <a:ext cx="4575920" cy="3431941"/>
          </a:xfrm>
          <a:prstGeom prst="rect">
            <a:avLst/>
          </a:prstGeom>
          <a:noFill/>
        </p:spPr>
      </p:pic>
      <p:pic>
        <p:nvPicPr>
          <p:cNvPr id="64522" name="Picture 10" descr="No photo description available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877" y="1559018"/>
            <a:ext cx="4566958" cy="34252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5C3D9-DBA4-AC0C-D8AF-289D3C3F9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Pacific Islands in Australia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8BEC4-B7ED-BC41-A4B4-BBECCCE10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75957"/>
            <a:ext cx="4845642" cy="388077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Water Treatment &amp; Water Recycling is progressing</a:t>
            </a:r>
          </a:p>
          <a:p>
            <a:pPr lvl="1"/>
            <a:r>
              <a:rPr lang="en-AU" dirty="0"/>
              <a:t>Australia is a dry continent; so water recycling is popular</a:t>
            </a:r>
          </a:p>
          <a:p>
            <a:r>
              <a:rPr lang="en-AU" dirty="0"/>
              <a:t>Islands often the desire to improve water treatment and recycling is to protect the freshwater lens/aquifer under the island</a:t>
            </a:r>
          </a:p>
          <a:p>
            <a:pPr lvl="1"/>
            <a:r>
              <a:rPr lang="en-AU" dirty="0"/>
              <a:t>This is often the main drinking water supply</a:t>
            </a:r>
          </a:p>
          <a:p>
            <a:r>
              <a:rPr lang="en-AU" dirty="0"/>
              <a:t>Also a strong desire to minimise nutrient runoff to protect the waters surrounding the island</a:t>
            </a:r>
          </a:p>
          <a:p>
            <a:pPr lvl="1"/>
            <a:r>
              <a:rPr lang="en-AU" dirty="0"/>
              <a:t>Especially in the area of the Great Barrier Reef</a:t>
            </a:r>
          </a:p>
          <a:p>
            <a:r>
              <a:rPr lang="en-AU" dirty="0"/>
              <a:t>Looking to get the Whole Community Involved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7E82E-C44B-939A-0741-5CF01E4A3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670" y="1714865"/>
            <a:ext cx="4240530" cy="1094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BC1246-2AE5-BAB0-1469-90EA488A3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185" y="3181590"/>
            <a:ext cx="2857500" cy="1123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B106D3-6DD8-1AA7-5B2A-DE02497D7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382" y="4678208"/>
            <a:ext cx="30861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9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95263" y="242047"/>
            <a:ext cx="8596668" cy="1320800"/>
          </a:xfrm>
        </p:spPr>
        <p:txBody>
          <a:bodyPr/>
          <a:lstStyle/>
          <a:p>
            <a:pPr algn="ctr"/>
            <a:r>
              <a:rPr lang="en-AU" dirty="0"/>
              <a:t>Types of Passive &amp; Low Input Systems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95263" y="1044448"/>
            <a:ext cx="8596668" cy="5571505"/>
          </a:xfrm>
        </p:spPr>
        <p:txBody>
          <a:bodyPr>
            <a:normAutofit fontScale="85000" lnSpcReduction="20000"/>
          </a:bodyPr>
          <a:lstStyle/>
          <a:p>
            <a:r>
              <a:rPr lang="en-GB" sz="2600" dirty="0"/>
              <a:t>Anaerobic treatment</a:t>
            </a:r>
          </a:p>
          <a:p>
            <a:r>
              <a:rPr lang="en-GB" sz="2600" dirty="0"/>
              <a:t>Compost systems</a:t>
            </a:r>
          </a:p>
          <a:p>
            <a:r>
              <a:rPr lang="en-GB" sz="2600" dirty="0"/>
              <a:t>Vermiculture</a:t>
            </a:r>
          </a:p>
          <a:p>
            <a:r>
              <a:rPr lang="en-GB" sz="2600" dirty="0"/>
              <a:t>Soil based treatment systems</a:t>
            </a:r>
          </a:p>
          <a:p>
            <a:r>
              <a:rPr lang="en-GB" sz="2600" dirty="0"/>
              <a:t>Plant based treatment</a:t>
            </a:r>
          </a:p>
          <a:p>
            <a:r>
              <a:rPr lang="en-GB" sz="2600" dirty="0"/>
              <a:t>Constructed wetlands</a:t>
            </a:r>
          </a:p>
          <a:p>
            <a:r>
              <a:rPr lang="en-GB" sz="2600" dirty="0"/>
              <a:t>Sand filters</a:t>
            </a:r>
          </a:p>
          <a:p>
            <a:r>
              <a:rPr lang="en-GB" sz="2600" dirty="0"/>
              <a:t>Mounds (Minnesota)</a:t>
            </a:r>
          </a:p>
          <a:p>
            <a:r>
              <a:rPr lang="en-GB" sz="2600" dirty="0"/>
              <a:t>Woodchip filters</a:t>
            </a:r>
          </a:p>
          <a:p>
            <a:r>
              <a:rPr lang="en-GB" sz="2600" dirty="0"/>
              <a:t>Media &amp; Fabric filters</a:t>
            </a:r>
          </a:p>
          <a:p>
            <a:r>
              <a:rPr lang="en-GB" sz="2600" dirty="0"/>
              <a:t>Dosing Siphons &amp; Flouts</a:t>
            </a:r>
          </a:p>
          <a:p>
            <a:r>
              <a:rPr lang="en-GB" sz="2600" dirty="0"/>
              <a:t>Venturi aeration</a:t>
            </a:r>
          </a:p>
          <a:p>
            <a:r>
              <a:rPr lang="en-GB" sz="2600" dirty="0"/>
              <a:t>Flow past chemical blocks</a:t>
            </a:r>
          </a:p>
          <a:p>
            <a:r>
              <a:rPr lang="en-AU" sz="2600" dirty="0"/>
              <a:t>Treatment chains can be used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23123</TotalTime>
  <Words>1347</Words>
  <Application>Microsoft Office PowerPoint</Application>
  <PresentationFormat>Widescreen</PresentationFormat>
  <Paragraphs>291</Paragraphs>
  <Slides>42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Trebuchet MS</vt:lpstr>
      <vt:lpstr>Wingdings</vt:lpstr>
      <vt:lpstr>Wingdings 3</vt:lpstr>
      <vt:lpstr>Facet</vt:lpstr>
      <vt:lpstr>Acrobat Document</vt:lpstr>
      <vt:lpstr>Options for Difficult Sites</vt:lpstr>
      <vt:lpstr>TradeMutt </vt:lpstr>
      <vt:lpstr>Arris Pty Ltd</vt:lpstr>
      <vt:lpstr>Technologies &amp; Techniques</vt:lpstr>
      <vt:lpstr>Some Sites are More “Australian” than Others</vt:lpstr>
      <vt:lpstr>Interesting Wildlife at Sites</vt:lpstr>
      <vt:lpstr>Very Good Fishing Spots</vt:lpstr>
      <vt:lpstr>Pacific Islands in Australia</vt:lpstr>
      <vt:lpstr>Types of Passive &amp; Low Input Systems</vt:lpstr>
      <vt:lpstr>Passive and Low Input Wastewater Systems</vt:lpstr>
      <vt:lpstr>Who Uses Passive and Low Input Systems? </vt:lpstr>
      <vt:lpstr>Scalability</vt:lpstr>
      <vt:lpstr>Low Input can be Large Scale</vt:lpstr>
      <vt:lpstr>Gel Bloc Flocculants &amp; Coagulants</vt:lpstr>
      <vt:lpstr>Fat, Oils &amp; Grease</vt:lpstr>
      <vt:lpstr>Size Matters in Aeration</vt:lpstr>
      <vt:lpstr>Bubble Size &amp; Surface Area</vt:lpstr>
      <vt:lpstr>Aeration in On-site &amp; Decentralized Wastewater</vt:lpstr>
      <vt:lpstr>Aeration Discs</vt:lpstr>
      <vt:lpstr>PowerPoint Presentation</vt:lpstr>
      <vt:lpstr>Low Energy Aeration</vt:lpstr>
      <vt:lpstr>Venturi Aeration</vt:lpstr>
      <vt:lpstr>Aeration in Chambers</vt:lpstr>
      <vt:lpstr>Rhizopod System</vt:lpstr>
      <vt:lpstr>The Rhizopod System</vt:lpstr>
      <vt:lpstr>Rhizopod</vt:lpstr>
      <vt:lpstr>The Rhizopod System</vt:lpstr>
      <vt:lpstr>No Such Magic Place as ‘Away’</vt:lpstr>
      <vt:lpstr>Sodicity</vt:lpstr>
      <vt:lpstr>Sodium Adsorption Ratio (SAR)</vt:lpstr>
      <vt:lpstr>That’s Odd…</vt:lpstr>
      <vt:lpstr>What was Different in the Construction?</vt:lpstr>
      <vt:lpstr>Volcanic Media</vt:lpstr>
      <vt:lpstr>Mixed Ion Exchange and Adsorption Media</vt:lpstr>
      <vt:lpstr>Mixed Media Results</vt:lpstr>
      <vt:lpstr>PowerPoint Presentation</vt:lpstr>
      <vt:lpstr>Media May Be Required in Bulk</vt:lpstr>
      <vt:lpstr>Volume and Time Comparison  2017/2018</vt:lpstr>
      <vt:lpstr>Treatment Chain</vt:lpstr>
      <vt:lpstr>Bamboo Plantation</vt:lpstr>
      <vt:lpstr>PowerPoint Presentation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Arris Arris</dc:creator>
  <cp:lastModifiedBy>Arris Arris</cp:lastModifiedBy>
  <cp:revision>1593</cp:revision>
  <dcterms:created xsi:type="dcterms:W3CDTF">2018-08-28T07:58:50Z</dcterms:created>
  <dcterms:modified xsi:type="dcterms:W3CDTF">2026-01-30T13:59:49Z</dcterms:modified>
</cp:coreProperties>
</file>