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  <p:sldMasterId id="2147483709" r:id="rId7"/>
    <p:sldMasterId id="2147483733" r:id="rId8"/>
    <p:sldMasterId id="2147483755" r:id="rId9"/>
    <p:sldMasterId id="2147483777" r:id="rId10"/>
    <p:sldMasterId id="2147483798" r:id="rId11"/>
  </p:sldMasterIdLst>
  <p:notesMasterIdLst>
    <p:notesMasterId r:id="rId54"/>
  </p:notesMasterIdLst>
  <p:sldIdLst>
    <p:sldId id="257" r:id="rId12"/>
    <p:sldId id="259" r:id="rId13"/>
    <p:sldId id="1314" r:id="rId14"/>
    <p:sldId id="1315" r:id="rId15"/>
    <p:sldId id="391" r:id="rId16"/>
    <p:sldId id="492" r:id="rId17"/>
    <p:sldId id="493" r:id="rId18"/>
    <p:sldId id="1329" r:id="rId19"/>
    <p:sldId id="1317" r:id="rId20"/>
    <p:sldId id="1325" r:id="rId21"/>
    <p:sldId id="1310" r:id="rId22"/>
    <p:sldId id="1320" r:id="rId23"/>
    <p:sldId id="1319" r:id="rId24"/>
    <p:sldId id="272" r:id="rId25"/>
    <p:sldId id="560" r:id="rId26"/>
    <p:sldId id="268" r:id="rId27"/>
    <p:sldId id="562" r:id="rId28"/>
    <p:sldId id="1328" r:id="rId29"/>
    <p:sldId id="343" r:id="rId30"/>
    <p:sldId id="344" r:id="rId31"/>
    <p:sldId id="345" r:id="rId32"/>
    <p:sldId id="330" r:id="rId33"/>
    <p:sldId id="1274" r:id="rId34"/>
    <p:sldId id="536" r:id="rId35"/>
    <p:sldId id="1303" r:id="rId36"/>
    <p:sldId id="1326" r:id="rId37"/>
    <p:sldId id="1275" r:id="rId38"/>
    <p:sldId id="1297" r:id="rId39"/>
    <p:sldId id="1279" r:id="rId40"/>
    <p:sldId id="489" r:id="rId41"/>
    <p:sldId id="490" r:id="rId42"/>
    <p:sldId id="1322" r:id="rId43"/>
    <p:sldId id="579" r:id="rId44"/>
    <p:sldId id="1323" r:id="rId45"/>
    <p:sldId id="1327" r:id="rId46"/>
    <p:sldId id="1301" r:id="rId47"/>
    <p:sldId id="258" r:id="rId48"/>
    <p:sldId id="495" r:id="rId49"/>
    <p:sldId id="1300" r:id="rId50"/>
    <p:sldId id="496" r:id="rId51"/>
    <p:sldId id="497" r:id="rId52"/>
    <p:sldId id="132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FB569-8163-4E63-802F-6E85D129572C}" v="54" dt="2026-01-29T14:28:09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8"/>
    <p:restoredTop sz="95101" autoAdjust="0"/>
  </p:normalViewPr>
  <p:slideViewPr>
    <p:cSldViewPr snapToGrid="0">
      <p:cViewPr varScale="1">
        <p:scale>
          <a:sx n="79" d="100"/>
          <a:sy n="79" d="100"/>
        </p:scale>
        <p:origin x="494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5/10/relationships/revisionInfo" Target="revisionInfo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60.svg"/><Relationship Id="rId16" Type="http://schemas.openxmlformats.org/officeDocument/2006/relationships/image" Target="../media/image72.svg"/><Relationship Id="rId1" Type="http://schemas.openxmlformats.org/officeDocument/2006/relationships/image" Target="../media/image59.png"/><Relationship Id="rId6" Type="http://schemas.openxmlformats.org/officeDocument/2006/relationships/image" Target="../media/image16.svg"/><Relationship Id="rId11" Type="http://schemas.openxmlformats.org/officeDocument/2006/relationships/image" Target="../media/image67.png"/><Relationship Id="rId5" Type="http://schemas.openxmlformats.org/officeDocument/2006/relationships/image" Target="../media/image15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2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60.svg"/><Relationship Id="rId16" Type="http://schemas.openxmlformats.org/officeDocument/2006/relationships/image" Target="../media/image72.svg"/><Relationship Id="rId1" Type="http://schemas.openxmlformats.org/officeDocument/2006/relationships/image" Target="../media/image59.png"/><Relationship Id="rId6" Type="http://schemas.openxmlformats.org/officeDocument/2006/relationships/image" Target="../media/image16.svg"/><Relationship Id="rId11" Type="http://schemas.openxmlformats.org/officeDocument/2006/relationships/image" Target="../media/image67.png"/><Relationship Id="rId5" Type="http://schemas.openxmlformats.org/officeDocument/2006/relationships/image" Target="../media/image15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2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606251-E519-4A39-A1FB-8C6EA69B5D5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E217EC-37A1-4659-98DB-0E4076C9D0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/>
            <a:t>MISSION - </a:t>
          </a:r>
          <a:r>
            <a:rPr lang="en-US" sz="2000" dirty="0"/>
            <a:t>Advancing sustainable decentralized wastewater infrastructure through advocacy and professional development, to protect public and environmental health</a:t>
          </a:r>
        </a:p>
      </dgm:t>
    </dgm:pt>
    <dgm:pt modelId="{0420DDAF-9119-4B7F-9B97-2A54F401756E}" type="parTrans" cxnId="{F6614ACF-CE01-456F-A176-D7EF6D6F5E71}">
      <dgm:prSet/>
      <dgm:spPr/>
      <dgm:t>
        <a:bodyPr/>
        <a:lstStyle/>
        <a:p>
          <a:endParaRPr lang="en-US"/>
        </a:p>
      </dgm:t>
    </dgm:pt>
    <dgm:pt modelId="{1D721ED0-BC01-4B1C-AD2A-F6DB04454F1B}" type="sibTrans" cxnId="{F6614ACF-CE01-456F-A176-D7EF6D6F5E71}">
      <dgm:prSet/>
      <dgm:spPr/>
      <dgm:t>
        <a:bodyPr/>
        <a:lstStyle/>
        <a:p>
          <a:endParaRPr lang="en-US"/>
        </a:p>
      </dgm:t>
    </dgm:pt>
    <dgm:pt modelId="{BB2B30D1-4175-4AB7-9BE8-5BCA05307E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/>
            <a:t>VISION</a:t>
          </a:r>
          <a:r>
            <a:rPr lang="en-US" sz="2200" dirty="0"/>
            <a:t> - Leading the shift towards decentralized wastewater solutions, for a sustainable and resilient water future.</a:t>
          </a:r>
        </a:p>
      </dgm:t>
    </dgm:pt>
    <dgm:pt modelId="{218214FA-7681-4EC5-8A6D-9D7248740271}" type="parTrans" cxnId="{A6FD34C9-E86A-458F-8617-D935132D6E5E}">
      <dgm:prSet/>
      <dgm:spPr/>
      <dgm:t>
        <a:bodyPr/>
        <a:lstStyle/>
        <a:p>
          <a:endParaRPr lang="en-US"/>
        </a:p>
      </dgm:t>
    </dgm:pt>
    <dgm:pt modelId="{C0803416-57FC-4AD4-BEB6-4D70186E3560}" type="sibTrans" cxnId="{A6FD34C9-E86A-458F-8617-D935132D6E5E}">
      <dgm:prSet/>
      <dgm:spPr/>
      <dgm:t>
        <a:bodyPr/>
        <a:lstStyle/>
        <a:p>
          <a:endParaRPr lang="en-US"/>
        </a:p>
      </dgm:t>
    </dgm:pt>
    <dgm:pt modelId="{40C9C14A-6E0F-455C-AF31-3684A4377684}" type="pres">
      <dgm:prSet presAssocID="{EE606251-E519-4A39-A1FB-8C6EA69B5D5E}" presName="root" presStyleCnt="0">
        <dgm:presLayoutVars>
          <dgm:dir/>
          <dgm:resizeHandles val="exact"/>
        </dgm:presLayoutVars>
      </dgm:prSet>
      <dgm:spPr/>
    </dgm:pt>
    <dgm:pt modelId="{7C394423-E389-490D-8E75-8F4562BACCBD}" type="pres">
      <dgm:prSet presAssocID="{97E217EC-37A1-4659-98DB-0E4076C9D068}" presName="compNode" presStyleCnt="0"/>
      <dgm:spPr/>
    </dgm:pt>
    <dgm:pt modelId="{E9E2D551-ABB3-4372-82A2-4D430F97BB1A}" type="pres">
      <dgm:prSet presAssocID="{97E217EC-37A1-4659-98DB-0E4076C9D068}" presName="bgRect" presStyleLbl="bgShp" presStyleIdx="0" presStyleCnt="2" custScaleY="119944"/>
      <dgm:spPr/>
    </dgm:pt>
    <dgm:pt modelId="{FB5D4F1F-7F32-42D1-8620-B0735D5C37FF}" type="pres">
      <dgm:prSet presAssocID="{97E217EC-37A1-4659-98DB-0E4076C9D06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1E82099-6922-43DE-A155-EF91864BD9F4}" type="pres">
      <dgm:prSet presAssocID="{97E217EC-37A1-4659-98DB-0E4076C9D068}" presName="spaceRect" presStyleCnt="0"/>
      <dgm:spPr/>
    </dgm:pt>
    <dgm:pt modelId="{6A115145-B232-4308-9058-357999370951}" type="pres">
      <dgm:prSet presAssocID="{97E217EC-37A1-4659-98DB-0E4076C9D068}" presName="parTx" presStyleLbl="revTx" presStyleIdx="0" presStyleCnt="2" custScaleX="113553" custLinFactNeighborY="-5240">
        <dgm:presLayoutVars>
          <dgm:chMax val="0"/>
          <dgm:chPref val="0"/>
        </dgm:presLayoutVars>
      </dgm:prSet>
      <dgm:spPr/>
    </dgm:pt>
    <dgm:pt modelId="{45052E58-C0E4-48C8-9FEC-98B295FE47EC}" type="pres">
      <dgm:prSet presAssocID="{1D721ED0-BC01-4B1C-AD2A-F6DB04454F1B}" presName="sibTrans" presStyleCnt="0"/>
      <dgm:spPr/>
    </dgm:pt>
    <dgm:pt modelId="{B9F36B65-95B0-4955-BD49-5E8E987B08FD}" type="pres">
      <dgm:prSet presAssocID="{BB2B30D1-4175-4AB7-9BE8-5BCA05307ECB}" presName="compNode" presStyleCnt="0"/>
      <dgm:spPr/>
    </dgm:pt>
    <dgm:pt modelId="{2751ED7D-8C5B-4D2A-84E5-93B2AAE7B394}" type="pres">
      <dgm:prSet presAssocID="{BB2B30D1-4175-4AB7-9BE8-5BCA05307ECB}" presName="bgRect" presStyleLbl="bgShp" presStyleIdx="1" presStyleCnt="2" custScaleY="124323"/>
      <dgm:spPr/>
    </dgm:pt>
    <dgm:pt modelId="{3730018A-8F43-44D6-8EEB-F0CC0380D0AF}" type="pres">
      <dgm:prSet presAssocID="{BB2B30D1-4175-4AB7-9BE8-5BCA05307EC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ing pot"/>
        </a:ext>
      </dgm:extLst>
    </dgm:pt>
    <dgm:pt modelId="{B930AA2D-B61C-4D1B-8908-3D90DB424BEB}" type="pres">
      <dgm:prSet presAssocID="{BB2B30D1-4175-4AB7-9BE8-5BCA05307ECB}" presName="spaceRect" presStyleCnt="0"/>
      <dgm:spPr/>
    </dgm:pt>
    <dgm:pt modelId="{093539C4-760E-4BE5-805F-DEF6519903ED}" type="pres">
      <dgm:prSet presAssocID="{BB2B30D1-4175-4AB7-9BE8-5BCA05307ECB}" presName="parTx" presStyleLbl="revTx" presStyleIdx="1" presStyleCnt="2" custScaleX="110263" custLinFactNeighborX="-860" custLinFactNeighborY="-6098">
        <dgm:presLayoutVars>
          <dgm:chMax val="0"/>
          <dgm:chPref val="0"/>
        </dgm:presLayoutVars>
      </dgm:prSet>
      <dgm:spPr/>
    </dgm:pt>
  </dgm:ptLst>
  <dgm:cxnLst>
    <dgm:cxn modelId="{123CC572-18B4-4100-A097-C1DAAC0BF191}" type="presOf" srcId="{97E217EC-37A1-4659-98DB-0E4076C9D068}" destId="{6A115145-B232-4308-9058-357999370951}" srcOrd="0" destOrd="0" presId="urn:microsoft.com/office/officeart/2018/2/layout/IconVerticalSolidList"/>
    <dgm:cxn modelId="{CAF49685-9100-4265-9877-E3411DE90514}" type="presOf" srcId="{EE606251-E519-4A39-A1FB-8C6EA69B5D5E}" destId="{40C9C14A-6E0F-455C-AF31-3684A4377684}" srcOrd="0" destOrd="0" presId="urn:microsoft.com/office/officeart/2018/2/layout/IconVerticalSolidList"/>
    <dgm:cxn modelId="{43EF33AF-0A3D-4D83-AD0F-24EC7B95634D}" type="presOf" srcId="{BB2B30D1-4175-4AB7-9BE8-5BCA05307ECB}" destId="{093539C4-760E-4BE5-805F-DEF6519903ED}" srcOrd="0" destOrd="0" presId="urn:microsoft.com/office/officeart/2018/2/layout/IconVerticalSolidList"/>
    <dgm:cxn modelId="{A6FD34C9-E86A-458F-8617-D935132D6E5E}" srcId="{EE606251-E519-4A39-A1FB-8C6EA69B5D5E}" destId="{BB2B30D1-4175-4AB7-9BE8-5BCA05307ECB}" srcOrd="1" destOrd="0" parTransId="{218214FA-7681-4EC5-8A6D-9D7248740271}" sibTransId="{C0803416-57FC-4AD4-BEB6-4D70186E3560}"/>
    <dgm:cxn modelId="{F6614ACF-CE01-456F-A176-D7EF6D6F5E71}" srcId="{EE606251-E519-4A39-A1FB-8C6EA69B5D5E}" destId="{97E217EC-37A1-4659-98DB-0E4076C9D068}" srcOrd="0" destOrd="0" parTransId="{0420DDAF-9119-4B7F-9B97-2A54F401756E}" sibTransId="{1D721ED0-BC01-4B1C-AD2A-F6DB04454F1B}"/>
    <dgm:cxn modelId="{C322409D-A794-4136-AC5D-92FD0E08BF3D}" type="presParOf" srcId="{40C9C14A-6E0F-455C-AF31-3684A4377684}" destId="{7C394423-E389-490D-8E75-8F4562BACCBD}" srcOrd="0" destOrd="0" presId="urn:microsoft.com/office/officeart/2018/2/layout/IconVerticalSolidList"/>
    <dgm:cxn modelId="{9ED70226-FF16-4CFA-8D95-34ABA16BF85D}" type="presParOf" srcId="{7C394423-E389-490D-8E75-8F4562BACCBD}" destId="{E9E2D551-ABB3-4372-82A2-4D430F97BB1A}" srcOrd="0" destOrd="0" presId="urn:microsoft.com/office/officeart/2018/2/layout/IconVerticalSolidList"/>
    <dgm:cxn modelId="{7EE18F7A-88E3-4481-8E31-78ED3E30CF7F}" type="presParOf" srcId="{7C394423-E389-490D-8E75-8F4562BACCBD}" destId="{FB5D4F1F-7F32-42D1-8620-B0735D5C37FF}" srcOrd="1" destOrd="0" presId="urn:microsoft.com/office/officeart/2018/2/layout/IconVerticalSolidList"/>
    <dgm:cxn modelId="{C5B4A571-632B-4AEA-AFC7-B09846767F65}" type="presParOf" srcId="{7C394423-E389-490D-8E75-8F4562BACCBD}" destId="{B1E82099-6922-43DE-A155-EF91864BD9F4}" srcOrd="2" destOrd="0" presId="urn:microsoft.com/office/officeart/2018/2/layout/IconVerticalSolidList"/>
    <dgm:cxn modelId="{B6E75A37-4A37-4964-A18D-69486E271073}" type="presParOf" srcId="{7C394423-E389-490D-8E75-8F4562BACCBD}" destId="{6A115145-B232-4308-9058-357999370951}" srcOrd="3" destOrd="0" presId="urn:microsoft.com/office/officeart/2018/2/layout/IconVerticalSolidList"/>
    <dgm:cxn modelId="{62009FD1-2416-4F68-AAC9-82FA7EAE8C39}" type="presParOf" srcId="{40C9C14A-6E0F-455C-AF31-3684A4377684}" destId="{45052E58-C0E4-48C8-9FEC-98B295FE47EC}" srcOrd="1" destOrd="0" presId="urn:microsoft.com/office/officeart/2018/2/layout/IconVerticalSolidList"/>
    <dgm:cxn modelId="{45A91D37-A510-433E-8928-53682135B0FC}" type="presParOf" srcId="{40C9C14A-6E0F-455C-AF31-3684A4377684}" destId="{B9F36B65-95B0-4955-BD49-5E8E987B08FD}" srcOrd="2" destOrd="0" presId="urn:microsoft.com/office/officeart/2018/2/layout/IconVerticalSolidList"/>
    <dgm:cxn modelId="{CB8BED22-68F7-4058-AB83-E4738601DF60}" type="presParOf" srcId="{B9F36B65-95B0-4955-BD49-5E8E987B08FD}" destId="{2751ED7D-8C5B-4D2A-84E5-93B2AAE7B394}" srcOrd="0" destOrd="0" presId="urn:microsoft.com/office/officeart/2018/2/layout/IconVerticalSolidList"/>
    <dgm:cxn modelId="{F8A76AD1-95A4-4F72-B94E-5EDC75558F76}" type="presParOf" srcId="{B9F36B65-95B0-4955-BD49-5E8E987B08FD}" destId="{3730018A-8F43-44D6-8EEB-F0CC0380D0AF}" srcOrd="1" destOrd="0" presId="urn:microsoft.com/office/officeart/2018/2/layout/IconVerticalSolidList"/>
    <dgm:cxn modelId="{F99EA6EC-3ED4-4AB8-A8F7-9BAAC9B95593}" type="presParOf" srcId="{B9F36B65-95B0-4955-BD49-5E8E987B08FD}" destId="{B930AA2D-B61C-4D1B-8908-3D90DB424BEB}" srcOrd="2" destOrd="0" presId="urn:microsoft.com/office/officeart/2018/2/layout/IconVerticalSolidList"/>
    <dgm:cxn modelId="{F6517AB4-3EEF-4DB1-A013-A4CA86253788}" type="presParOf" srcId="{B9F36B65-95B0-4955-BD49-5E8E987B08FD}" destId="{093539C4-760E-4BE5-805F-DEF6519903E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56966-F9C9-4B52-B1C4-858781FC298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31DF6E-3660-4E5F-880B-4C9A91669031}">
      <dgm:prSet/>
      <dgm:spPr/>
      <dgm:t>
        <a:bodyPr/>
        <a:lstStyle/>
        <a:p>
          <a:r>
            <a:rPr lang="en-US" dirty="0"/>
            <a:t>Lobbying/Government Relations</a:t>
          </a:r>
        </a:p>
      </dgm:t>
    </dgm:pt>
    <dgm:pt modelId="{50920670-1D30-46E8-AAC2-2AD40A83BE67}" type="parTrans" cxnId="{65E56AB8-367F-4F12-A236-50CB182FF368}">
      <dgm:prSet/>
      <dgm:spPr/>
      <dgm:t>
        <a:bodyPr/>
        <a:lstStyle/>
        <a:p>
          <a:endParaRPr lang="en-US"/>
        </a:p>
      </dgm:t>
    </dgm:pt>
    <dgm:pt modelId="{F1611368-C7C4-4270-94AA-14FA40F930AE}" type="sibTrans" cxnId="{65E56AB8-367F-4F12-A236-50CB182FF368}">
      <dgm:prSet/>
      <dgm:spPr/>
      <dgm:t>
        <a:bodyPr/>
        <a:lstStyle/>
        <a:p>
          <a:endParaRPr lang="en-US"/>
        </a:p>
      </dgm:t>
    </dgm:pt>
    <dgm:pt modelId="{4F094689-CD9E-4C46-8F67-B1F8664F319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Maintain funding of existing USDA program for FY26 - $5M</a:t>
          </a:r>
        </a:p>
      </dgm:t>
    </dgm:pt>
    <dgm:pt modelId="{29BFC0A8-C330-40FF-8D66-3CA4ACC4A201}" type="parTrans" cxnId="{98F78F93-4179-41D7-A6E4-BA0AA9B41D5B}">
      <dgm:prSet/>
      <dgm:spPr/>
      <dgm:t>
        <a:bodyPr/>
        <a:lstStyle/>
        <a:p>
          <a:endParaRPr lang="en-US"/>
        </a:p>
      </dgm:t>
    </dgm:pt>
    <dgm:pt modelId="{26551D7C-5F78-4C86-84A5-5EB32EA8CBA4}" type="sibTrans" cxnId="{98F78F93-4179-41D7-A6E4-BA0AA9B41D5B}">
      <dgm:prSet/>
      <dgm:spPr/>
      <dgm:t>
        <a:bodyPr/>
        <a:lstStyle/>
        <a:p>
          <a:endParaRPr lang="en-US"/>
        </a:p>
      </dgm:t>
    </dgm:pt>
    <dgm:pt modelId="{D8A4AB49-CCBD-46CE-93EF-B9D393CE682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kern="1200" dirty="0"/>
            <a:t>Fight to secure funding of Decentralized Grant Program (EPA)</a:t>
          </a:r>
        </a:p>
      </dgm:t>
    </dgm:pt>
    <dgm:pt modelId="{628F273E-E999-4777-8612-30FA89FF3331}" type="parTrans" cxnId="{57A45EF1-B13D-4F29-8F4C-1F1BED82E289}">
      <dgm:prSet/>
      <dgm:spPr/>
      <dgm:t>
        <a:bodyPr/>
        <a:lstStyle/>
        <a:p>
          <a:endParaRPr lang="en-US"/>
        </a:p>
      </dgm:t>
    </dgm:pt>
    <dgm:pt modelId="{CBC54B56-4EBF-4AC0-91D7-E8DA4A3168F7}" type="sibTrans" cxnId="{57A45EF1-B13D-4F29-8F4C-1F1BED82E289}">
      <dgm:prSet/>
      <dgm:spPr/>
      <dgm:t>
        <a:bodyPr/>
        <a:lstStyle/>
        <a:p>
          <a:endParaRPr lang="en-US"/>
        </a:p>
      </dgm:t>
    </dgm:pt>
    <dgm:pt modelId="{9C172838-7479-41CF-89CE-A70CB34E8C2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3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382596A8-0F59-4748-81EB-2F4F04B26893}" type="parTrans" cxnId="{84FF9678-1E00-4E3A-A6E5-0BD0A58B3FA6}">
      <dgm:prSet/>
      <dgm:spPr/>
      <dgm:t>
        <a:bodyPr/>
        <a:lstStyle/>
        <a:p>
          <a:endParaRPr lang="en-US"/>
        </a:p>
      </dgm:t>
    </dgm:pt>
    <dgm:pt modelId="{B9D3094B-D222-47AC-9417-33DA98E9428A}" type="sibTrans" cxnId="{84FF9678-1E00-4E3A-A6E5-0BD0A58B3FA6}">
      <dgm:prSet/>
      <dgm:spPr/>
      <dgm:t>
        <a:bodyPr/>
        <a:lstStyle/>
        <a:p>
          <a:endParaRPr lang="en-US"/>
        </a:p>
      </dgm:t>
    </dgm:pt>
    <dgm:pt modelId="{67126817-DF78-43B8-9499-3BDEC146BAB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kern="1200" dirty="0"/>
            <a:t>ACS Survey – Septic Question in 2026</a:t>
          </a:r>
        </a:p>
      </dgm:t>
    </dgm:pt>
    <dgm:pt modelId="{CAC1C39C-0826-4E48-9795-04924CC411A8}" type="parTrans" cxnId="{5197EBEB-5E76-48B9-9D57-8BC9DC46EEA1}">
      <dgm:prSet/>
      <dgm:spPr/>
      <dgm:t>
        <a:bodyPr/>
        <a:lstStyle/>
        <a:p>
          <a:endParaRPr lang="en-US"/>
        </a:p>
      </dgm:t>
    </dgm:pt>
    <dgm:pt modelId="{EA01B2AF-CBFB-4B2C-BC58-32F4EF3AB1CD}" type="sibTrans" cxnId="{5197EBEB-5E76-48B9-9D57-8BC9DC46EEA1}">
      <dgm:prSet/>
      <dgm:spPr/>
      <dgm:t>
        <a:bodyPr/>
        <a:lstStyle/>
        <a:p>
          <a:endParaRPr lang="en-US"/>
        </a:p>
      </dgm:t>
    </dgm:pt>
    <dgm:pt modelId="{2FA48C60-3CBA-4250-BD13-9ECC2D2F52D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kern="1200" dirty="0"/>
            <a:t>Reauthorizing USDA Decentralized Water Systems Program - $20 M in Farm Bill</a:t>
          </a:r>
        </a:p>
      </dgm:t>
    </dgm:pt>
    <dgm:pt modelId="{6B5450A1-EB74-4CC6-B5BD-D582761D5D8B}" type="parTrans" cxnId="{F7D46042-CD0A-4020-AE3A-85CDDB3B7D62}">
      <dgm:prSet/>
      <dgm:spPr/>
    </dgm:pt>
    <dgm:pt modelId="{F20FF197-C510-4F5F-8C5C-E10AFDC349C8}" type="sibTrans" cxnId="{F7D46042-CD0A-4020-AE3A-85CDDB3B7D62}">
      <dgm:prSet/>
      <dgm:spPr/>
    </dgm:pt>
    <dgm:pt modelId="{B14F3FFD-0EEC-4ED0-831F-55E73CCD007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000" kern="1200" dirty="0"/>
            <a:t>Modernization of SRF Allocation Formula for decentralized</a:t>
          </a:r>
        </a:p>
      </dgm:t>
    </dgm:pt>
    <dgm:pt modelId="{F7584515-676F-47E0-B49C-C8D2705943E3}" type="parTrans" cxnId="{E2298619-2D45-4F30-AAA3-65D111834519}">
      <dgm:prSet/>
      <dgm:spPr/>
    </dgm:pt>
    <dgm:pt modelId="{15D6F0AC-7308-495E-9112-2C3AB18D71A0}" type="sibTrans" cxnId="{E2298619-2D45-4F30-AAA3-65D111834519}">
      <dgm:prSet/>
      <dgm:spPr/>
    </dgm:pt>
    <dgm:pt modelId="{F8D2B6F7-27CA-44D9-B56D-8750118C5392}" type="pres">
      <dgm:prSet presAssocID="{D0F56966-F9C9-4B52-B1C4-858781FC298C}" presName="linear" presStyleCnt="0">
        <dgm:presLayoutVars>
          <dgm:animLvl val="lvl"/>
          <dgm:resizeHandles val="exact"/>
        </dgm:presLayoutVars>
      </dgm:prSet>
      <dgm:spPr/>
    </dgm:pt>
    <dgm:pt modelId="{AEC4A2C1-AA9E-48F9-AEA9-7034F05A581B}" type="pres">
      <dgm:prSet presAssocID="{8631DF6E-3660-4E5F-880B-4C9A9166903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07908DA-92AE-4143-A8A4-E185B0FCF82A}" type="pres">
      <dgm:prSet presAssocID="{8631DF6E-3660-4E5F-880B-4C9A9166903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2298619-2D45-4F30-AAA3-65D111834519}" srcId="{8631DF6E-3660-4E5F-880B-4C9A91669031}" destId="{B14F3FFD-0EEC-4ED0-831F-55E73CCD007C}" srcOrd="4" destOrd="0" parTransId="{F7584515-676F-47E0-B49C-C8D2705943E3}" sibTransId="{15D6F0AC-7308-495E-9112-2C3AB18D71A0}"/>
    <dgm:cxn modelId="{06BF651D-9F9E-424D-A96F-24AD02A8B307}" type="presOf" srcId="{9C172838-7479-41CF-89CE-A70CB34E8C2A}" destId="{007908DA-92AE-4143-A8A4-E185B0FCF82A}" srcOrd="0" destOrd="0" presId="urn:microsoft.com/office/officeart/2005/8/layout/vList2"/>
    <dgm:cxn modelId="{C1DAE724-8AF3-4F7D-A1C3-F4C77FA98595}" type="presOf" srcId="{8631DF6E-3660-4E5F-880B-4C9A91669031}" destId="{AEC4A2C1-AA9E-48F9-AEA9-7034F05A581B}" srcOrd="0" destOrd="0" presId="urn:microsoft.com/office/officeart/2005/8/layout/vList2"/>
    <dgm:cxn modelId="{F7D46042-CD0A-4020-AE3A-85CDDB3B7D62}" srcId="{8631DF6E-3660-4E5F-880B-4C9A91669031}" destId="{2FA48C60-3CBA-4250-BD13-9ECC2D2F52DB}" srcOrd="3" destOrd="0" parTransId="{6B5450A1-EB74-4CC6-B5BD-D582761D5D8B}" sibTransId="{F20FF197-C510-4F5F-8C5C-E10AFDC349C8}"/>
    <dgm:cxn modelId="{A35B5066-ECDC-47A3-AF4F-35D4041B5914}" type="presOf" srcId="{2FA48C60-3CBA-4250-BD13-9ECC2D2F52DB}" destId="{007908DA-92AE-4143-A8A4-E185B0FCF82A}" srcOrd="0" destOrd="3" presId="urn:microsoft.com/office/officeart/2005/8/layout/vList2"/>
    <dgm:cxn modelId="{42474F6F-73FE-4EE7-9763-637A1E8E4488}" type="presOf" srcId="{67126817-DF78-43B8-9499-3BDEC146BABD}" destId="{007908DA-92AE-4143-A8A4-E185B0FCF82A}" srcOrd="0" destOrd="5" presId="urn:microsoft.com/office/officeart/2005/8/layout/vList2"/>
    <dgm:cxn modelId="{84FF9678-1E00-4E3A-A6E5-0BD0A58B3FA6}" srcId="{8631DF6E-3660-4E5F-880B-4C9A91669031}" destId="{9C172838-7479-41CF-89CE-A70CB34E8C2A}" srcOrd="0" destOrd="0" parTransId="{382596A8-0F59-4748-81EB-2F4F04B26893}" sibTransId="{B9D3094B-D222-47AC-9417-33DA98E9428A}"/>
    <dgm:cxn modelId="{98F78F93-4179-41D7-A6E4-BA0AA9B41D5B}" srcId="{8631DF6E-3660-4E5F-880B-4C9A91669031}" destId="{4F094689-CD9E-4C46-8F67-B1F8664F319D}" srcOrd="1" destOrd="0" parTransId="{29BFC0A8-C330-40FF-8D66-3CA4ACC4A201}" sibTransId="{26551D7C-5F78-4C86-84A5-5EB32EA8CBA4}"/>
    <dgm:cxn modelId="{65E56AB8-367F-4F12-A236-50CB182FF368}" srcId="{D0F56966-F9C9-4B52-B1C4-858781FC298C}" destId="{8631DF6E-3660-4E5F-880B-4C9A91669031}" srcOrd="0" destOrd="0" parTransId="{50920670-1D30-46E8-AAC2-2AD40A83BE67}" sibTransId="{F1611368-C7C4-4270-94AA-14FA40F930AE}"/>
    <dgm:cxn modelId="{5197EBEB-5E76-48B9-9D57-8BC9DC46EEA1}" srcId="{8631DF6E-3660-4E5F-880B-4C9A91669031}" destId="{67126817-DF78-43B8-9499-3BDEC146BABD}" srcOrd="5" destOrd="0" parTransId="{CAC1C39C-0826-4E48-9795-04924CC411A8}" sibTransId="{EA01B2AF-CBFB-4B2C-BC58-32F4EF3AB1CD}"/>
    <dgm:cxn modelId="{89BC14EE-1D18-40A4-BBD8-5C6734006656}" type="presOf" srcId="{B14F3FFD-0EEC-4ED0-831F-55E73CCD007C}" destId="{007908DA-92AE-4143-A8A4-E185B0FCF82A}" srcOrd="0" destOrd="4" presId="urn:microsoft.com/office/officeart/2005/8/layout/vList2"/>
    <dgm:cxn modelId="{57A45EF1-B13D-4F29-8F4C-1F1BED82E289}" srcId="{8631DF6E-3660-4E5F-880B-4C9A91669031}" destId="{D8A4AB49-CCBD-46CE-93EF-B9D393CE6820}" srcOrd="2" destOrd="0" parTransId="{628F273E-E999-4777-8612-30FA89FF3331}" sibTransId="{CBC54B56-4EBF-4AC0-91D7-E8DA4A3168F7}"/>
    <dgm:cxn modelId="{D42E6FF4-DF5F-4F9F-AD03-4EB4A6E31E43}" type="presOf" srcId="{D0F56966-F9C9-4B52-B1C4-858781FC298C}" destId="{F8D2B6F7-27CA-44D9-B56D-8750118C5392}" srcOrd="0" destOrd="0" presId="urn:microsoft.com/office/officeart/2005/8/layout/vList2"/>
    <dgm:cxn modelId="{02AC85F7-9581-4441-B2F2-43D76E5540AD}" type="presOf" srcId="{4F094689-CD9E-4C46-8F67-B1F8664F319D}" destId="{007908DA-92AE-4143-A8A4-E185B0FCF82A}" srcOrd="0" destOrd="1" presId="urn:microsoft.com/office/officeart/2005/8/layout/vList2"/>
    <dgm:cxn modelId="{A40AFCFE-1BB7-4CB3-A3A1-EF92F58A3E82}" type="presOf" srcId="{D8A4AB49-CCBD-46CE-93EF-B9D393CE6820}" destId="{007908DA-92AE-4143-A8A4-E185B0FCF82A}" srcOrd="0" destOrd="2" presId="urn:microsoft.com/office/officeart/2005/8/layout/vList2"/>
    <dgm:cxn modelId="{EF5178D6-BCEB-479A-A9BC-D7EDB5589A3F}" type="presParOf" srcId="{F8D2B6F7-27CA-44D9-B56D-8750118C5392}" destId="{AEC4A2C1-AA9E-48F9-AEA9-7034F05A581B}" srcOrd="0" destOrd="0" presId="urn:microsoft.com/office/officeart/2005/8/layout/vList2"/>
    <dgm:cxn modelId="{AB97D1B0-0F8F-4575-B405-7ACBD7C81D35}" type="presParOf" srcId="{F8D2B6F7-27CA-44D9-B56D-8750118C5392}" destId="{007908DA-92AE-4143-A8A4-E185B0FCF82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74F83C-E60C-4EA2-94EF-34736ED6612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3CE039-B762-4D9E-AECE-AA416EF053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Disseminate results to funding sources</a:t>
          </a:r>
        </a:p>
      </dgm:t>
    </dgm:pt>
    <dgm:pt modelId="{C8C23FD8-73EA-48C0-89FC-3B83FADB83E8}" type="parTrans" cxnId="{4AF43221-0CDA-412F-B566-2FC97B9AAB5A}">
      <dgm:prSet/>
      <dgm:spPr/>
      <dgm:t>
        <a:bodyPr/>
        <a:lstStyle/>
        <a:p>
          <a:endParaRPr lang="en-US" sz="2000"/>
        </a:p>
      </dgm:t>
    </dgm:pt>
    <dgm:pt modelId="{E6C3EC0A-75F8-4091-91FF-F1CDC4206711}" type="sibTrans" cxnId="{4AF43221-0CDA-412F-B566-2FC97B9AAB5A}">
      <dgm:prSet/>
      <dgm:spPr/>
      <dgm:t>
        <a:bodyPr/>
        <a:lstStyle/>
        <a:p>
          <a:endParaRPr lang="en-US" sz="2000"/>
        </a:p>
      </dgm:t>
    </dgm:pt>
    <dgm:pt modelId="{DA63AD10-B77D-49C7-8C26-8953E36547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Advocate for federal and state funding to answer these questions </a:t>
          </a:r>
        </a:p>
      </dgm:t>
    </dgm:pt>
    <dgm:pt modelId="{45675B44-BFA1-40E6-B09C-BCD22F32B66D}" type="parTrans" cxnId="{893F87F3-1507-4501-AFD6-DDB9967A7C70}">
      <dgm:prSet/>
      <dgm:spPr/>
      <dgm:t>
        <a:bodyPr/>
        <a:lstStyle/>
        <a:p>
          <a:endParaRPr lang="en-US" sz="2000"/>
        </a:p>
      </dgm:t>
    </dgm:pt>
    <dgm:pt modelId="{D531BB6C-E4E2-4DC6-8021-82F19D06BE3F}" type="sibTrans" cxnId="{893F87F3-1507-4501-AFD6-DDB9967A7C70}">
      <dgm:prSet/>
      <dgm:spPr/>
      <dgm:t>
        <a:bodyPr/>
        <a:lstStyle/>
        <a:p>
          <a:endParaRPr lang="en-US" sz="2000"/>
        </a:p>
      </dgm:t>
    </dgm:pt>
    <dgm:pt modelId="{0B8B8503-DA73-464F-853F-C3D9A36FCB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Develop more information for improved understanding of prevention, management and innovation in the decentralized </a:t>
          </a:r>
        </a:p>
      </dgm:t>
    </dgm:pt>
    <dgm:pt modelId="{B23ABE26-AA0B-4853-817F-69F61ED9FFE7}" type="parTrans" cxnId="{5941329E-6693-4E5E-8F2C-4BE2ECB44244}">
      <dgm:prSet/>
      <dgm:spPr/>
      <dgm:t>
        <a:bodyPr/>
        <a:lstStyle/>
        <a:p>
          <a:endParaRPr lang="en-US" sz="2000"/>
        </a:p>
      </dgm:t>
    </dgm:pt>
    <dgm:pt modelId="{948114B6-2C7E-4D82-8A8B-1BCBF4DBC7A6}" type="sibTrans" cxnId="{5941329E-6693-4E5E-8F2C-4BE2ECB44244}">
      <dgm:prSet/>
      <dgm:spPr/>
      <dgm:t>
        <a:bodyPr/>
        <a:lstStyle/>
        <a:p>
          <a:endParaRPr lang="en-US" sz="2000"/>
        </a:p>
      </dgm:t>
    </dgm:pt>
    <dgm:pt modelId="{43747E0F-A623-40B9-882F-52D60F0F4611}" type="pres">
      <dgm:prSet presAssocID="{F874F83C-E60C-4EA2-94EF-34736ED6612C}" presName="root" presStyleCnt="0">
        <dgm:presLayoutVars>
          <dgm:dir/>
          <dgm:resizeHandles val="exact"/>
        </dgm:presLayoutVars>
      </dgm:prSet>
      <dgm:spPr/>
    </dgm:pt>
    <dgm:pt modelId="{5924195F-F640-42D4-B1DF-F855C8ACE18D}" type="pres">
      <dgm:prSet presAssocID="{043CE039-B762-4D9E-AECE-AA416EF053F3}" presName="compNode" presStyleCnt="0"/>
      <dgm:spPr/>
    </dgm:pt>
    <dgm:pt modelId="{416CA2F9-4C4B-4DA8-813D-AC46482BCBF8}" type="pres">
      <dgm:prSet presAssocID="{043CE039-B762-4D9E-AECE-AA416EF053F3}" presName="bgRect" presStyleLbl="bgShp" presStyleIdx="0" presStyleCnt="3"/>
      <dgm:spPr/>
    </dgm:pt>
    <dgm:pt modelId="{0D49D5DA-4176-4CF7-A869-DD59A9CBFA49}" type="pres">
      <dgm:prSet presAssocID="{043CE039-B762-4D9E-AECE-AA416EF053F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3E927E6-BB92-4926-9F65-E5715A724C7A}" type="pres">
      <dgm:prSet presAssocID="{043CE039-B762-4D9E-AECE-AA416EF053F3}" presName="spaceRect" presStyleCnt="0"/>
      <dgm:spPr/>
    </dgm:pt>
    <dgm:pt modelId="{B9308739-E864-46BA-92AA-82AC1DD3BF20}" type="pres">
      <dgm:prSet presAssocID="{043CE039-B762-4D9E-AECE-AA416EF053F3}" presName="parTx" presStyleLbl="revTx" presStyleIdx="0" presStyleCnt="3">
        <dgm:presLayoutVars>
          <dgm:chMax val="0"/>
          <dgm:chPref val="0"/>
        </dgm:presLayoutVars>
      </dgm:prSet>
      <dgm:spPr/>
    </dgm:pt>
    <dgm:pt modelId="{7EA1E82E-BE34-4F00-83DA-C10A7A9F2998}" type="pres">
      <dgm:prSet presAssocID="{E6C3EC0A-75F8-4091-91FF-F1CDC4206711}" presName="sibTrans" presStyleCnt="0"/>
      <dgm:spPr/>
    </dgm:pt>
    <dgm:pt modelId="{B622FEC8-3720-4A66-AFE2-1786DD94A823}" type="pres">
      <dgm:prSet presAssocID="{DA63AD10-B77D-49C7-8C26-8953E3654794}" presName="compNode" presStyleCnt="0"/>
      <dgm:spPr/>
    </dgm:pt>
    <dgm:pt modelId="{0E4705D0-5D19-41C0-AA43-2590BF75F4A4}" type="pres">
      <dgm:prSet presAssocID="{DA63AD10-B77D-49C7-8C26-8953E3654794}" presName="bgRect" presStyleLbl="bgShp" presStyleIdx="1" presStyleCnt="3"/>
      <dgm:spPr/>
    </dgm:pt>
    <dgm:pt modelId="{D24BB82A-7336-47E9-A444-3DC006502364}" type="pres">
      <dgm:prSet presAssocID="{DA63AD10-B77D-49C7-8C26-8953E365479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AA3C405-2134-48C0-9C69-88B3C88CEC11}" type="pres">
      <dgm:prSet presAssocID="{DA63AD10-B77D-49C7-8C26-8953E3654794}" presName="spaceRect" presStyleCnt="0"/>
      <dgm:spPr/>
    </dgm:pt>
    <dgm:pt modelId="{2CB7BBCD-A163-4066-B712-F91BB483923C}" type="pres">
      <dgm:prSet presAssocID="{DA63AD10-B77D-49C7-8C26-8953E3654794}" presName="parTx" presStyleLbl="revTx" presStyleIdx="1" presStyleCnt="3">
        <dgm:presLayoutVars>
          <dgm:chMax val="0"/>
          <dgm:chPref val="0"/>
        </dgm:presLayoutVars>
      </dgm:prSet>
      <dgm:spPr/>
    </dgm:pt>
    <dgm:pt modelId="{1D1DF069-EC3A-4E63-B649-43193CB844CD}" type="pres">
      <dgm:prSet presAssocID="{D531BB6C-E4E2-4DC6-8021-82F19D06BE3F}" presName="sibTrans" presStyleCnt="0"/>
      <dgm:spPr/>
    </dgm:pt>
    <dgm:pt modelId="{876EFF5A-D2A0-4FA7-B432-E263DC2A685E}" type="pres">
      <dgm:prSet presAssocID="{0B8B8503-DA73-464F-853F-C3D9A36FCBE7}" presName="compNode" presStyleCnt="0"/>
      <dgm:spPr/>
    </dgm:pt>
    <dgm:pt modelId="{A1FFFCEA-D284-40E4-84CB-1EF4D70B1467}" type="pres">
      <dgm:prSet presAssocID="{0B8B8503-DA73-464F-853F-C3D9A36FCBE7}" presName="bgRect" presStyleLbl="bgShp" presStyleIdx="2" presStyleCnt="3"/>
      <dgm:spPr/>
    </dgm:pt>
    <dgm:pt modelId="{E187B500-3877-4BD2-BE50-236EAE0F1355}" type="pres">
      <dgm:prSet presAssocID="{0B8B8503-DA73-464F-853F-C3D9A36FCB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8F62570E-46C7-4B7C-9F0A-9EF968DB13C3}" type="pres">
      <dgm:prSet presAssocID="{0B8B8503-DA73-464F-853F-C3D9A36FCBE7}" presName="spaceRect" presStyleCnt="0"/>
      <dgm:spPr/>
    </dgm:pt>
    <dgm:pt modelId="{C6463F26-3CB9-4CCD-B287-A22F52F7CA79}" type="pres">
      <dgm:prSet presAssocID="{0B8B8503-DA73-464F-853F-C3D9A36FCBE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F43221-0CDA-412F-B566-2FC97B9AAB5A}" srcId="{F874F83C-E60C-4EA2-94EF-34736ED6612C}" destId="{043CE039-B762-4D9E-AECE-AA416EF053F3}" srcOrd="0" destOrd="0" parTransId="{C8C23FD8-73EA-48C0-89FC-3B83FADB83E8}" sibTransId="{E6C3EC0A-75F8-4091-91FF-F1CDC4206711}"/>
    <dgm:cxn modelId="{58B41338-1235-4671-AF86-630C4B130EDF}" type="presOf" srcId="{0B8B8503-DA73-464F-853F-C3D9A36FCBE7}" destId="{C6463F26-3CB9-4CCD-B287-A22F52F7CA79}" srcOrd="0" destOrd="0" presId="urn:microsoft.com/office/officeart/2018/2/layout/IconVerticalSolidList"/>
    <dgm:cxn modelId="{FE62EA5C-5375-43D9-AC96-09F44EAFE7DC}" type="presOf" srcId="{F874F83C-E60C-4EA2-94EF-34736ED6612C}" destId="{43747E0F-A623-40B9-882F-52D60F0F4611}" srcOrd="0" destOrd="0" presId="urn:microsoft.com/office/officeart/2018/2/layout/IconVerticalSolidList"/>
    <dgm:cxn modelId="{B379DD79-2714-4E20-9F46-BDF23666BF5B}" type="presOf" srcId="{DA63AD10-B77D-49C7-8C26-8953E3654794}" destId="{2CB7BBCD-A163-4066-B712-F91BB483923C}" srcOrd="0" destOrd="0" presId="urn:microsoft.com/office/officeart/2018/2/layout/IconVerticalSolidList"/>
    <dgm:cxn modelId="{79C6C68E-EC31-4A67-8204-94DC90245F8D}" type="presOf" srcId="{043CE039-B762-4D9E-AECE-AA416EF053F3}" destId="{B9308739-E864-46BA-92AA-82AC1DD3BF20}" srcOrd="0" destOrd="0" presId="urn:microsoft.com/office/officeart/2018/2/layout/IconVerticalSolidList"/>
    <dgm:cxn modelId="{5941329E-6693-4E5E-8F2C-4BE2ECB44244}" srcId="{F874F83C-E60C-4EA2-94EF-34736ED6612C}" destId="{0B8B8503-DA73-464F-853F-C3D9A36FCBE7}" srcOrd="2" destOrd="0" parTransId="{B23ABE26-AA0B-4853-817F-69F61ED9FFE7}" sibTransId="{948114B6-2C7E-4D82-8A8B-1BCBF4DBC7A6}"/>
    <dgm:cxn modelId="{893F87F3-1507-4501-AFD6-DDB9967A7C70}" srcId="{F874F83C-E60C-4EA2-94EF-34736ED6612C}" destId="{DA63AD10-B77D-49C7-8C26-8953E3654794}" srcOrd="1" destOrd="0" parTransId="{45675B44-BFA1-40E6-B09C-BCD22F32B66D}" sibTransId="{D531BB6C-E4E2-4DC6-8021-82F19D06BE3F}"/>
    <dgm:cxn modelId="{9DE38B11-850A-449E-87E3-235C89CFB567}" type="presParOf" srcId="{43747E0F-A623-40B9-882F-52D60F0F4611}" destId="{5924195F-F640-42D4-B1DF-F855C8ACE18D}" srcOrd="0" destOrd="0" presId="urn:microsoft.com/office/officeart/2018/2/layout/IconVerticalSolidList"/>
    <dgm:cxn modelId="{53105364-EEDC-4897-983C-CBEAE9CD6C51}" type="presParOf" srcId="{5924195F-F640-42D4-B1DF-F855C8ACE18D}" destId="{416CA2F9-4C4B-4DA8-813D-AC46482BCBF8}" srcOrd="0" destOrd="0" presId="urn:microsoft.com/office/officeart/2018/2/layout/IconVerticalSolidList"/>
    <dgm:cxn modelId="{9C2E3359-CE02-4F01-92EB-7DE817D41A84}" type="presParOf" srcId="{5924195F-F640-42D4-B1DF-F855C8ACE18D}" destId="{0D49D5DA-4176-4CF7-A869-DD59A9CBFA49}" srcOrd="1" destOrd="0" presId="urn:microsoft.com/office/officeart/2018/2/layout/IconVerticalSolidList"/>
    <dgm:cxn modelId="{9746FE61-3FE2-4BB3-9A37-7B3C8A533920}" type="presParOf" srcId="{5924195F-F640-42D4-B1DF-F855C8ACE18D}" destId="{43E927E6-BB92-4926-9F65-E5715A724C7A}" srcOrd="2" destOrd="0" presId="urn:microsoft.com/office/officeart/2018/2/layout/IconVerticalSolidList"/>
    <dgm:cxn modelId="{E3E53171-9580-4681-82F3-BFBB26355FB5}" type="presParOf" srcId="{5924195F-F640-42D4-B1DF-F855C8ACE18D}" destId="{B9308739-E864-46BA-92AA-82AC1DD3BF20}" srcOrd="3" destOrd="0" presId="urn:microsoft.com/office/officeart/2018/2/layout/IconVerticalSolidList"/>
    <dgm:cxn modelId="{E246BB4F-9F46-41F6-A916-689330C00CAF}" type="presParOf" srcId="{43747E0F-A623-40B9-882F-52D60F0F4611}" destId="{7EA1E82E-BE34-4F00-83DA-C10A7A9F2998}" srcOrd="1" destOrd="0" presId="urn:microsoft.com/office/officeart/2018/2/layout/IconVerticalSolidList"/>
    <dgm:cxn modelId="{F28DC358-41A5-4E5B-A349-97299C399825}" type="presParOf" srcId="{43747E0F-A623-40B9-882F-52D60F0F4611}" destId="{B622FEC8-3720-4A66-AFE2-1786DD94A823}" srcOrd="2" destOrd="0" presId="urn:microsoft.com/office/officeart/2018/2/layout/IconVerticalSolidList"/>
    <dgm:cxn modelId="{A54AB9D7-DCDC-497C-8D20-881D12F16A88}" type="presParOf" srcId="{B622FEC8-3720-4A66-AFE2-1786DD94A823}" destId="{0E4705D0-5D19-41C0-AA43-2590BF75F4A4}" srcOrd="0" destOrd="0" presId="urn:microsoft.com/office/officeart/2018/2/layout/IconVerticalSolidList"/>
    <dgm:cxn modelId="{5AF855EC-7A4C-4A45-89FF-33B28B3E8074}" type="presParOf" srcId="{B622FEC8-3720-4A66-AFE2-1786DD94A823}" destId="{D24BB82A-7336-47E9-A444-3DC006502364}" srcOrd="1" destOrd="0" presId="urn:microsoft.com/office/officeart/2018/2/layout/IconVerticalSolidList"/>
    <dgm:cxn modelId="{FF005C4D-3AD0-47AD-A1A6-9886A7226A88}" type="presParOf" srcId="{B622FEC8-3720-4A66-AFE2-1786DD94A823}" destId="{3AA3C405-2134-48C0-9C69-88B3C88CEC11}" srcOrd="2" destOrd="0" presId="urn:microsoft.com/office/officeart/2018/2/layout/IconVerticalSolidList"/>
    <dgm:cxn modelId="{B0BABD7D-7B83-4D06-82FF-553392E77CB2}" type="presParOf" srcId="{B622FEC8-3720-4A66-AFE2-1786DD94A823}" destId="{2CB7BBCD-A163-4066-B712-F91BB483923C}" srcOrd="3" destOrd="0" presId="urn:microsoft.com/office/officeart/2018/2/layout/IconVerticalSolidList"/>
    <dgm:cxn modelId="{03659E76-F944-4454-ACD3-477EC98C7082}" type="presParOf" srcId="{43747E0F-A623-40B9-882F-52D60F0F4611}" destId="{1D1DF069-EC3A-4E63-B649-43193CB844CD}" srcOrd="3" destOrd="0" presId="urn:microsoft.com/office/officeart/2018/2/layout/IconVerticalSolidList"/>
    <dgm:cxn modelId="{F458677D-8070-4D75-9B38-BAE3E994FC25}" type="presParOf" srcId="{43747E0F-A623-40B9-882F-52D60F0F4611}" destId="{876EFF5A-D2A0-4FA7-B432-E263DC2A685E}" srcOrd="4" destOrd="0" presId="urn:microsoft.com/office/officeart/2018/2/layout/IconVerticalSolidList"/>
    <dgm:cxn modelId="{0ADCCBE3-D963-48D8-B084-FA50E48E94AD}" type="presParOf" srcId="{876EFF5A-D2A0-4FA7-B432-E263DC2A685E}" destId="{A1FFFCEA-D284-40E4-84CB-1EF4D70B1467}" srcOrd="0" destOrd="0" presId="urn:microsoft.com/office/officeart/2018/2/layout/IconVerticalSolidList"/>
    <dgm:cxn modelId="{D9C5BACC-8EAA-4D58-9036-EC1DA030941E}" type="presParOf" srcId="{876EFF5A-D2A0-4FA7-B432-E263DC2A685E}" destId="{E187B500-3877-4BD2-BE50-236EAE0F1355}" srcOrd="1" destOrd="0" presId="urn:microsoft.com/office/officeart/2018/2/layout/IconVerticalSolidList"/>
    <dgm:cxn modelId="{85D80A2D-0964-4684-AA69-32FBC9A7E662}" type="presParOf" srcId="{876EFF5A-D2A0-4FA7-B432-E263DC2A685E}" destId="{8F62570E-46C7-4B7C-9F0A-9EF968DB13C3}" srcOrd="2" destOrd="0" presId="urn:microsoft.com/office/officeart/2018/2/layout/IconVerticalSolidList"/>
    <dgm:cxn modelId="{6E7489B3-1143-478F-8480-71D8A9D3E4F0}" type="presParOf" srcId="{876EFF5A-D2A0-4FA7-B432-E263DC2A685E}" destId="{C6463F26-3CB9-4CCD-B287-A22F52F7CA7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274F8A-033E-4D05-899B-E416046677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FF43ED-3B9C-46D6-87C1-EDFB67D9366B}">
      <dgm:prSet/>
      <dgm:spPr/>
      <dgm:t>
        <a:bodyPr/>
        <a:lstStyle/>
        <a:p>
          <a:r>
            <a:rPr lang="en-US" dirty="0"/>
            <a:t>Colorado Design Bundle</a:t>
          </a:r>
        </a:p>
      </dgm:t>
    </dgm:pt>
    <dgm:pt modelId="{A56075B1-503E-4CE9-97C1-928B66388105}" type="parTrans" cxnId="{4B24C2DA-3B4B-4C99-904A-DC6711F0B594}">
      <dgm:prSet/>
      <dgm:spPr/>
      <dgm:t>
        <a:bodyPr/>
        <a:lstStyle/>
        <a:p>
          <a:endParaRPr lang="en-US"/>
        </a:p>
      </dgm:t>
    </dgm:pt>
    <dgm:pt modelId="{2E994BBA-00C4-41BC-AA0D-1C2162736421}" type="sibTrans" cxnId="{4B24C2DA-3B4B-4C99-904A-DC6711F0B594}">
      <dgm:prSet/>
      <dgm:spPr/>
      <dgm:t>
        <a:bodyPr/>
        <a:lstStyle/>
        <a:p>
          <a:endParaRPr lang="en-US"/>
        </a:p>
      </dgm:t>
    </dgm:pt>
    <dgm:pt modelId="{9F7C71C2-EA1F-4B9D-AAC9-8DBD5565F17F}">
      <dgm:prSet/>
      <dgm:spPr/>
      <dgm:t>
        <a:bodyPr/>
        <a:lstStyle/>
        <a:p>
          <a:r>
            <a:rPr lang="en-US" b="0" i="0" dirty="0"/>
            <a:t>New courses coming soon in 2026</a:t>
          </a:r>
          <a:endParaRPr lang="en-US" dirty="0"/>
        </a:p>
      </dgm:t>
    </dgm:pt>
    <dgm:pt modelId="{FEB429F6-9F84-4FF3-A822-B23928169CAA}" type="parTrans" cxnId="{0982E3B0-73A4-47F7-B0BE-E5C7DEA33C72}">
      <dgm:prSet/>
      <dgm:spPr/>
      <dgm:t>
        <a:bodyPr/>
        <a:lstStyle/>
        <a:p>
          <a:endParaRPr lang="en-US"/>
        </a:p>
      </dgm:t>
    </dgm:pt>
    <dgm:pt modelId="{4A0E953D-2905-4C27-8DCF-23FA5F331627}" type="sibTrans" cxnId="{0982E3B0-73A4-47F7-B0BE-E5C7DEA33C72}">
      <dgm:prSet/>
      <dgm:spPr/>
      <dgm:t>
        <a:bodyPr/>
        <a:lstStyle/>
        <a:p>
          <a:endParaRPr lang="en-US"/>
        </a:p>
      </dgm:t>
    </dgm:pt>
    <dgm:pt modelId="{18170B81-6032-4A5D-9C43-6A73C0559414}">
      <dgm:prSet/>
      <dgm:spPr/>
      <dgm:t>
        <a:bodyPr/>
        <a:lstStyle/>
        <a:p>
          <a:r>
            <a:rPr lang="en-US" b="0" i="0"/>
            <a:t>FREE member-only Business &amp; Industry track!</a:t>
          </a:r>
          <a:endParaRPr lang="en-US"/>
        </a:p>
      </dgm:t>
    </dgm:pt>
    <dgm:pt modelId="{EC95D821-6124-4EFD-9F0E-D4DAEBDE65C7}" type="parTrans" cxnId="{63054C0C-36B9-4749-A54F-A17B74955B45}">
      <dgm:prSet/>
      <dgm:spPr/>
      <dgm:t>
        <a:bodyPr/>
        <a:lstStyle/>
        <a:p>
          <a:endParaRPr lang="en-US"/>
        </a:p>
      </dgm:t>
    </dgm:pt>
    <dgm:pt modelId="{DD207313-C69A-48F2-8140-BEB67C7FEF05}" type="sibTrans" cxnId="{63054C0C-36B9-4749-A54F-A17B74955B45}">
      <dgm:prSet/>
      <dgm:spPr/>
      <dgm:t>
        <a:bodyPr/>
        <a:lstStyle/>
        <a:p>
          <a:endParaRPr lang="en-US"/>
        </a:p>
      </dgm:t>
    </dgm:pt>
    <dgm:pt modelId="{FE002D68-C984-44C8-9432-AFD6BA05403D}">
      <dgm:prSet/>
      <dgm:spPr/>
      <dgm:t>
        <a:bodyPr/>
        <a:lstStyle/>
        <a:p>
          <a:r>
            <a:rPr lang="en-US" b="0" i="0"/>
            <a:t>Increased non-member rates to </a:t>
          </a:r>
          <a:r>
            <a:rPr lang="en-US"/>
            <a:t>drive membership to you!</a:t>
          </a:r>
        </a:p>
      </dgm:t>
    </dgm:pt>
    <dgm:pt modelId="{66B86199-8B4F-432C-8BA7-E2EC6362F141}" type="parTrans" cxnId="{8BA17AFB-1B3E-456C-B0F7-A9C204B6588D}">
      <dgm:prSet/>
      <dgm:spPr/>
      <dgm:t>
        <a:bodyPr/>
        <a:lstStyle/>
        <a:p>
          <a:endParaRPr lang="en-US"/>
        </a:p>
      </dgm:t>
    </dgm:pt>
    <dgm:pt modelId="{0D7BDD58-3C37-42EF-A0D0-4B5D4FD5D85F}" type="sibTrans" cxnId="{8BA17AFB-1B3E-456C-B0F7-A9C204B6588D}">
      <dgm:prSet/>
      <dgm:spPr/>
      <dgm:t>
        <a:bodyPr/>
        <a:lstStyle/>
        <a:p>
          <a:endParaRPr lang="en-US"/>
        </a:p>
      </dgm:t>
    </dgm:pt>
    <dgm:pt modelId="{23E2589D-4289-40F8-AEC3-A6454B6406A5}" type="pres">
      <dgm:prSet presAssocID="{4C274F8A-033E-4D05-899B-E41604667789}" presName="linear" presStyleCnt="0">
        <dgm:presLayoutVars>
          <dgm:animLvl val="lvl"/>
          <dgm:resizeHandles val="exact"/>
        </dgm:presLayoutVars>
      </dgm:prSet>
      <dgm:spPr/>
    </dgm:pt>
    <dgm:pt modelId="{CDAA5147-048F-4717-8661-A67FC43BDAE8}" type="pres">
      <dgm:prSet presAssocID="{A5FF43ED-3B9C-46D6-87C1-EDFB67D936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7EFB18-FE96-43E1-A036-C439DFF05964}" type="pres">
      <dgm:prSet presAssocID="{2E994BBA-00C4-41BC-AA0D-1C2162736421}" presName="spacer" presStyleCnt="0"/>
      <dgm:spPr/>
    </dgm:pt>
    <dgm:pt modelId="{FF5BAA91-5CC8-4406-9453-C3170A39B643}" type="pres">
      <dgm:prSet presAssocID="{9F7C71C2-EA1F-4B9D-AAC9-8DBD5565F17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AE0F85-1990-4F63-890B-17AAE5310E70}" type="pres">
      <dgm:prSet presAssocID="{4A0E953D-2905-4C27-8DCF-23FA5F331627}" presName="spacer" presStyleCnt="0"/>
      <dgm:spPr/>
    </dgm:pt>
    <dgm:pt modelId="{AABDF669-0736-499C-9EBB-165E053954D9}" type="pres">
      <dgm:prSet presAssocID="{18170B81-6032-4A5D-9C43-6A73C05594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FDAC29-7C36-4BDD-BEB3-8FF51B54599D}" type="pres">
      <dgm:prSet presAssocID="{DD207313-C69A-48F2-8140-BEB67C7FEF05}" presName="spacer" presStyleCnt="0"/>
      <dgm:spPr/>
    </dgm:pt>
    <dgm:pt modelId="{3127436D-1C1A-4EBE-B465-FC0EA317D48F}" type="pres">
      <dgm:prSet presAssocID="{FE002D68-C984-44C8-9432-AFD6BA05403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3054C0C-36B9-4749-A54F-A17B74955B45}" srcId="{4C274F8A-033E-4D05-899B-E41604667789}" destId="{18170B81-6032-4A5D-9C43-6A73C0559414}" srcOrd="2" destOrd="0" parTransId="{EC95D821-6124-4EFD-9F0E-D4DAEBDE65C7}" sibTransId="{DD207313-C69A-48F2-8140-BEB67C7FEF05}"/>
    <dgm:cxn modelId="{9F591720-A47B-4B8C-8716-393C2E0F9EA6}" type="presOf" srcId="{4C274F8A-033E-4D05-899B-E41604667789}" destId="{23E2589D-4289-40F8-AEC3-A6454B6406A5}" srcOrd="0" destOrd="0" presId="urn:microsoft.com/office/officeart/2005/8/layout/vList2"/>
    <dgm:cxn modelId="{599B3B69-A749-472D-AF61-6C2039C28D19}" type="presOf" srcId="{FE002D68-C984-44C8-9432-AFD6BA05403D}" destId="{3127436D-1C1A-4EBE-B465-FC0EA317D48F}" srcOrd="0" destOrd="0" presId="urn:microsoft.com/office/officeart/2005/8/layout/vList2"/>
    <dgm:cxn modelId="{5DB7A999-950D-4270-A37D-7DA96FAC66F1}" type="presOf" srcId="{18170B81-6032-4A5D-9C43-6A73C0559414}" destId="{AABDF669-0736-499C-9EBB-165E053954D9}" srcOrd="0" destOrd="0" presId="urn:microsoft.com/office/officeart/2005/8/layout/vList2"/>
    <dgm:cxn modelId="{0982E3B0-73A4-47F7-B0BE-E5C7DEA33C72}" srcId="{4C274F8A-033E-4D05-899B-E41604667789}" destId="{9F7C71C2-EA1F-4B9D-AAC9-8DBD5565F17F}" srcOrd="1" destOrd="0" parTransId="{FEB429F6-9F84-4FF3-A822-B23928169CAA}" sibTransId="{4A0E953D-2905-4C27-8DCF-23FA5F331627}"/>
    <dgm:cxn modelId="{625144C2-FBAA-4ADD-A144-7F70144F15DC}" type="presOf" srcId="{A5FF43ED-3B9C-46D6-87C1-EDFB67D9366B}" destId="{CDAA5147-048F-4717-8661-A67FC43BDAE8}" srcOrd="0" destOrd="0" presId="urn:microsoft.com/office/officeart/2005/8/layout/vList2"/>
    <dgm:cxn modelId="{4B24C2DA-3B4B-4C99-904A-DC6711F0B594}" srcId="{4C274F8A-033E-4D05-899B-E41604667789}" destId="{A5FF43ED-3B9C-46D6-87C1-EDFB67D9366B}" srcOrd="0" destOrd="0" parTransId="{A56075B1-503E-4CE9-97C1-928B66388105}" sibTransId="{2E994BBA-00C4-41BC-AA0D-1C2162736421}"/>
    <dgm:cxn modelId="{34888FED-FB70-486D-AE41-C8F16DE22E34}" type="presOf" srcId="{9F7C71C2-EA1F-4B9D-AAC9-8DBD5565F17F}" destId="{FF5BAA91-5CC8-4406-9453-C3170A39B643}" srcOrd="0" destOrd="0" presId="urn:microsoft.com/office/officeart/2005/8/layout/vList2"/>
    <dgm:cxn modelId="{8BA17AFB-1B3E-456C-B0F7-A9C204B6588D}" srcId="{4C274F8A-033E-4D05-899B-E41604667789}" destId="{FE002D68-C984-44C8-9432-AFD6BA05403D}" srcOrd="3" destOrd="0" parTransId="{66B86199-8B4F-432C-8BA7-E2EC6362F141}" sibTransId="{0D7BDD58-3C37-42EF-A0D0-4B5D4FD5D85F}"/>
    <dgm:cxn modelId="{7BC19116-CB23-453E-B34F-45E3B8A7E1AC}" type="presParOf" srcId="{23E2589D-4289-40F8-AEC3-A6454B6406A5}" destId="{CDAA5147-048F-4717-8661-A67FC43BDAE8}" srcOrd="0" destOrd="0" presId="urn:microsoft.com/office/officeart/2005/8/layout/vList2"/>
    <dgm:cxn modelId="{348AB36E-C092-49F6-9D8B-43C9A6870B1D}" type="presParOf" srcId="{23E2589D-4289-40F8-AEC3-A6454B6406A5}" destId="{6D7EFB18-FE96-43E1-A036-C439DFF05964}" srcOrd="1" destOrd="0" presId="urn:microsoft.com/office/officeart/2005/8/layout/vList2"/>
    <dgm:cxn modelId="{9B4E7F9C-A2F6-4166-AE7D-DAD81E7C5D77}" type="presParOf" srcId="{23E2589D-4289-40F8-AEC3-A6454B6406A5}" destId="{FF5BAA91-5CC8-4406-9453-C3170A39B643}" srcOrd="2" destOrd="0" presId="urn:microsoft.com/office/officeart/2005/8/layout/vList2"/>
    <dgm:cxn modelId="{2E5F6A86-B3E5-45C8-AFA8-5150B109B7BC}" type="presParOf" srcId="{23E2589D-4289-40F8-AEC3-A6454B6406A5}" destId="{02AE0F85-1990-4F63-890B-17AAE5310E70}" srcOrd="3" destOrd="0" presId="urn:microsoft.com/office/officeart/2005/8/layout/vList2"/>
    <dgm:cxn modelId="{2D21636F-AD59-4A98-B39C-DE6483340234}" type="presParOf" srcId="{23E2589D-4289-40F8-AEC3-A6454B6406A5}" destId="{AABDF669-0736-499C-9EBB-165E053954D9}" srcOrd="4" destOrd="0" presId="urn:microsoft.com/office/officeart/2005/8/layout/vList2"/>
    <dgm:cxn modelId="{2796FFAD-55A6-4A90-BE8F-8707D9534488}" type="presParOf" srcId="{23E2589D-4289-40F8-AEC3-A6454B6406A5}" destId="{1AFDAC29-7C36-4BDD-BEB3-8FF51B54599D}" srcOrd="5" destOrd="0" presId="urn:microsoft.com/office/officeart/2005/8/layout/vList2"/>
    <dgm:cxn modelId="{88C2CB7D-F1FB-45CE-8114-DE76F2FFCDAC}" type="presParOf" srcId="{23E2589D-4289-40F8-AEC3-A6454B6406A5}" destId="{3127436D-1C1A-4EBE-B465-FC0EA317D48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D0D69-12F4-46D8-B7AB-596625B4333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88E80F-DBBF-4015-9C05-9BBF5F8A04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October 25-28, 2026</a:t>
          </a:r>
        </a:p>
      </dgm:t>
    </dgm:pt>
    <dgm:pt modelId="{8DC63A05-93E1-4C77-96B4-B84A7BFF49C1}" type="parTrans" cxnId="{84C33AED-D4F9-466A-BF5F-848E2A0E20F8}">
      <dgm:prSet/>
      <dgm:spPr/>
      <dgm:t>
        <a:bodyPr/>
        <a:lstStyle/>
        <a:p>
          <a:endParaRPr lang="en-US"/>
        </a:p>
      </dgm:t>
    </dgm:pt>
    <dgm:pt modelId="{BA2558A2-FD1E-4651-B8A5-16062760B5B2}" type="sibTrans" cxnId="{84C33AED-D4F9-466A-BF5F-848E2A0E20F8}">
      <dgm:prSet/>
      <dgm:spPr/>
      <dgm:t>
        <a:bodyPr/>
        <a:lstStyle/>
        <a:p>
          <a:endParaRPr lang="en-US"/>
        </a:p>
      </dgm:t>
    </dgm:pt>
    <dgm:pt modelId="{E51415FD-04CE-4B4E-B611-5BBE7D0F2A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Westin Westminster Hotel</a:t>
          </a:r>
        </a:p>
      </dgm:t>
    </dgm:pt>
    <dgm:pt modelId="{5BC4ADB9-E67E-4E21-94E8-37D4BE90B381}" type="parTrans" cxnId="{FD463DD5-BBB4-491B-8E6A-DF8AD2982D54}">
      <dgm:prSet/>
      <dgm:spPr/>
      <dgm:t>
        <a:bodyPr/>
        <a:lstStyle/>
        <a:p>
          <a:endParaRPr lang="en-US"/>
        </a:p>
      </dgm:t>
    </dgm:pt>
    <dgm:pt modelId="{766BC888-D443-41CD-8799-5228BB7503D6}" type="sibTrans" cxnId="{FD463DD5-BBB4-491B-8E6A-DF8AD2982D54}">
      <dgm:prSet/>
      <dgm:spPr/>
      <dgm:t>
        <a:bodyPr/>
        <a:lstStyle/>
        <a:p>
          <a:endParaRPr lang="en-US"/>
        </a:p>
      </dgm:t>
    </dgm:pt>
    <dgm:pt modelId="{4D1F9EDD-7006-48B9-B374-8FDF2BEC92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Partnering w/ CPOW, SORA, &amp; NAWT</a:t>
          </a:r>
        </a:p>
      </dgm:t>
    </dgm:pt>
    <dgm:pt modelId="{D99D1F25-4777-479B-A612-61D1805C8801}" type="parTrans" cxnId="{00D7DE4A-9A61-4F92-B1C5-24B724342429}">
      <dgm:prSet/>
      <dgm:spPr/>
      <dgm:t>
        <a:bodyPr/>
        <a:lstStyle/>
        <a:p>
          <a:endParaRPr lang="en-US"/>
        </a:p>
      </dgm:t>
    </dgm:pt>
    <dgm:pt modelId="{B11AC9BD-AB24-4FD8-88E8-2998752AD0CA}" type="sibTrans" cxnId="{00D7DE4A-9A61-4F92-B1C5-24B724342429}">
      <dgm:prSet/>
      <dgm:spPr/>
      <dgm:t>
        <a:bodyPr/>
        <a:lstStyle/>
        <a:p>
          <a:endParaRPr lang="en-US"/>
        </a:p>
      </dgm:t>
    </dgm:pt>
    <dgm:pt modelId="{9E876036-8C0A-4731-A2F2-F100CD4B79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Exhibit Booths</a:t>
          </a:r>
        </a:p>
      </dgm:t>
    </dgm:pt>
    <dgm:pt modelId="{812B4336-51BD-4EEC-B983-51C1B8ED2FB4}" type="parTrans" cxnId="{1933402E-75CD-405C-948D-4BC940F902C6}">
      <dgm:prSet/>
      <dgm:spPr/>
      <dgm:t>
        <a:bodyPr/>
        <a:lstStyle/>
        <a:p>
          <a:endParaRPr lang="en-US"/>
        </a:p>
      </dgm:t>
    </dgm:pt>
    <dgm:pt modelId="{ABC58C80-1E39-43B2-89BE-21498888165A}" type="sibTrans" cxnId="{1933402E-75CD-405C-948D-4BC940F902C6}">
      <dgm:prSet/>
      <dgm:spPr/>
      <dgm:t>
        <a:bodyPr/>
        <a:lstStyle/>
        <a:p>
          <a:endParaRPr lang="en-US"/>
        </a:p>
      </dgm:t>
    </dgm:pt>
    <dgm:pt modelId="{902E59D7-4B06-4962-986F-3CF271079E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Sessions</a:t>
          </a:r>
        </a:p>
      </dgm:t>
    </dgm:pt>
    <dgm:pt modelId="{5A481F0F-ED0A-49C3-86E2-A47AE0AD139D}" type="parTrans" cxnId="{CD6E250C-74CF-4177-AE32-21CDC95C228D}">
      <dgm:prSet/>
      <dgm:spPr/>
      <dgm:t>
        <a:bodyPr/>
        <a:lstStyle/>
        <a:p>
          <a:endParaRPr lang="en-US"/>
        </a:p>
      </dgm:t>
    </dgm:pt>
    <dgm:pt modelId="{D7DF7680-ABB5-407F-B256-C6C9BFFBCADD}" type="sibTrans" cxnId="{CD6E250C-74CF-4177-AE32-21CDC95C228D}">
      <dgm:prSet/>
      <dgm:spPr/>
      <dgm:t>
        <a:bodyPr/>
        <a:lstStyle/>
        <a:p>
          <a:endParaRPr lang="en-US"/>
        </a:p>
      </dgm:t>
    </dgm:pt>
    <dgm:pt modelId="{EEDF670A-2063-4CFB-A721-1C732729CF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International keynote</a:t>
          </a:r>
        </a:p>
      </dgm:t>
    </dgm:pt>
    <dgm:pt modelId="{568E50F0-C558-48A3-8FCF-EB029C8D42E0}" type="parTrans" cxnId="{CFFF41B5-9A6E-49EF-AAC6-2695DB5CFEE5}">
      <dgm:prSet/>
      <dgm:spPr/>
      <dgm:t>
        <a:bodyPr/>
        <a:lstStyle/>
        <a:p>
          <a:endParaRPr lang="en-US"/>
        </a:p>
      </dgm:t>
    </dgm:pt>
    <dgm:pt modelId="{1699D345-783B-4B56-9AC7-136697731442}" type="sibTrans" cxnId="{CFFF41B5-9A6E-49EF-AAC6-2695DB5CFEE5}">
      <dgm:prSet/>
      <dgm:spPr/>
      <dgm:t>
        <a:bodyPr/>
        <a:lstStyle/>
        <a:p>
          <a:endParaRPr lang="en-US"/>
        </a:p>
      </dgm:t>
    </dgm:pt>
    <dgm:pt modelId="{49579E38-E6C8-40AB-9015-CDADEC0D11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Field Trips</a:t>
          </a:r>
        </a:p>
      </dgm:t>
    </dgm:pt>
    <dgm:pt modelId="{91371410-AB73-4C81-8F22-2F73655AE01D}" type="parTrans" cxnId="{0158771B-7BA7-4F32-AE66-EF41326A6FF1}">
      <dgm:prSet/>
      <dgm:spPr/>
      <dgm:t>
        <a:bodyPr/>
        <a:lstStyle/>
        <a:p>
          <a:endParaRPr lang="en-US"/>
        </a:p>
      </dgm:t>
    </dgm:pt>
    <dgm:pt modelId="{6E4223A1-A635-4407-8F64-A6456171F0A0}" type="sibTrans" cxnId="{0158771B-7BA7-4F32-AE66-EF41326A6FF1}">
      <dgm:prSet/>
      <dgm:spPr/>
      <dgm:t>
        <a:bodyPr/>
        <a:lstStyle/>
        <a:p>
          <a:endParaRPr lang="en-US"/>
        </a:p>
      </dgm:t>
    </dgm:pt>
    <dgm:pt modelId="{3F65925A-820E-41BF-A3F6-4BBAE395E8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Off-site Social Event</a:t>
          </a:r>
        </a:p>
      </dgm:t>
    </dgm:pt>
    <dgm:pt modelId="{030E1A46-0FCC-4910-9DFC-3C91429FA90E}" type="parTrans" cxnId="{37446106-1453-44A7-A60E-E2DA602B10B0}">
      <dgm:prSet/>
      <dgm:spPr/>
      <dgm:t>
        <a:bodyPr/>
        <a:lstStyle/>
        <a:p>
          <a:endParaRPr lang="en-US"/>
        </a:p>
      </dgm:t>
    </dgm:pt>
    <dgm:pt modelId="{C0B94046-07E0-4983-B330-D9DD49F31C80}" type="sibTrans" cxnId="{37446106-1453-44A7-A60E-E2DA602B10B0}">
      <dgm:prSet/>
      <dgm:spPr/>
      <dgm:t>
        <a:bodyPr/>
        <a:lstStyle/>
        <a:p>
          <a:endParaRPr lang="en-US"/>
        </a:p>
      </dgm:t>
    </dgm:pt>
    <dgm:pt modelId="{C6D9FDC3-71EB-4015-A644-E692964E042C}" type="pres">
      <dgm:prSet presAssocID="{A40D0D69-12F4-46D8-B7AB-596625B43335}" presName="root" presStyleCnt="0">
        <dgm:presLayoutVars>
          <dgm:dir/>
          <dgm:resizeHandles val="exact"/>
        </dgm:presLayoutVars>
      </dgm:prSet>
      <dgm:spPr/>
    </dgm:pt>
    <dgm:pt modelId="{DD45C65A-D027-4CD1-8A17-85EFDF4B842F}" type="pres">
      <dgm:prSet presAssocID="{6288E80F-DBBF-4015-9C05-9BBF5F8A04CE}" presName="compNode" presStyleCnt="0"/>
      <dgm:spPr/>
    </dgm:pt>
    <dgm:pt modelId="{C241DEF4-1184-449F-90D1-296CB5E2C1B7}" type="pres">
      <dgm:prSet presAssocID="{6288E80F-DBBF-4015-9C05-9BBF5F8A04CE}" presName="bgRect" presStyleLbl="bgShp" presStyleIdx="0" presStyleCnt="8"/>
      <dgm:spPr/>
    </dgm:pt>
    <dgm:pt modelId="{80D6777A-6D84-4082-9E4D-B715F59AC449}" type="pres">
      <dgm:prSet presAssocID="{6288E80F-DBBF-4015-9C05-9BBF5F8A04CE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4F97FE81-C772-4CEF-8C50-EB8C7DCEC32C}" type="pres">
      <dgm:prSet presAssocID="{6288E80F-DBBF-4015-9C05-9BBF5F8A04CE}" presName="spaceRect" presStyleCnt="0"/>
      <dgm:spPr/>
    </dgm:pt>
    <dgm:pt modelId="{DF6E529E-995C-400E-89BD-B47740EE68AB}" type="pres">
      <dgm:prSet presAssocID="{6288E80F-DBBF-4015-9C05-9BBF5F8A04CE}" presName="parTx" presStyleLbl="revTx" presStyleIdx="0" presStyleCnt="8">
        <dgm:presLayoutVars>
          <dgm:chMax val="0"/>
          <dgm:chPref val="0"/>
        </dgm:presLayoutVars>
      </dgm:prSet>
      <dgm:spPr/>
    </dgm:pt>
    <dgm:pt modelId="{245F92C3-0F3D-4ECC-AF00-416353DC86F5}" type="pres">
      <dgm:prSet presAssocID="{BA2558A2-FD1E-4651-B8A5-16062760B5B2}" presName="sibTrans" presStyleCnt="0"/>
      <dgm:spPr/>
    </dgm:pt>
    <dgm:pt modelId="{4BADE01B-4B9E-423B-B53A-3187BF8A4D2E}" type="pres">
      <dgm:prSet presAssocID="{E51415FD-04CE-4B4E-B611-5BBE7D0F2AF9}" presName="compNode" presStyleCnt="0"/>
      <dgm:spPr/>
    </dgm:pt>
    <dgm:pt modelId="{13D6E3F4-7A65-4F76-A8C9-49359915F1D9}" type="pres">
      <dgm:prSet presAssocID="{E51415FD-04CE-4B4E-B611-5BBE7D0F2AF9}" presName="bgRect" presStyleLbl="bgShp" presStyleIdx="1" presStyleCnt="8"/>
      <dgm:spPr/>
    </dgm:pt>
    <dgm:pt modelId="{61AE35CC-0809-46C4-AFB0-DD70ECD13FE4}" type="pres">
      <dgm:prSet presAssocID="{E51415FD-04CE-4B4E-B611-5BBE7D0F2AF9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89F7B7C-8EDC-4EB0-AA0C-EBC7CE59F9BF}" type="pres">
      <dgm:prSet presAssocID="{E51415FD-04CE-4B4E-B611-5BBE7D0F2AF9}" presName="spaceRect" presStyleCnt="0"/>
      <dgm:spPr/>
    </dgm:pt>
    <dgm:pt modelId="{149FDB69-796A-4ECB-9E33-DC3E4B2D100B}" type="pres">
      <dgm:prSet presAssocID="{E51415FD-04CE-4B4E-B611-5BBE7D0F2AF9}" presName="parTx" presStyleLbl="revTx" presStyleIdx="1" presStyleCnt="8">
        <dgm:presLayoutVars>
          <dgm:chMax val="0"/>
          <dgm:chPref val="0"/>
        </dgm:presLayoutVars>
      </dgm:prSet>
      <dgm:spPr/>
    </dgm:pt>
    <dgm:pt modelId="{9B68B602-DEF9-4E4C-9202-7704682E09F6}" type="pres">
      <dgm:prSet presAssocID="{766BC888-D443-41CD-8799-5228BB7503D6}" presName="sibTrans" presStyleCnt="0"/>
      <dgm:spPr/>
    </dgm:pt>
    <dgm:pt modelId="{6D9B14A8-F836-4A3F-98D3-1BFCB5D49572}" type="pres">
      <dgm:prSet presAssocID="{4D1F9EDD-7006-48B9-B374-8FDF2BEC92F9}" presName="compNode" presStyleCnt="0"/>
      <dgm:spPr/>
    </dgm:pt>
    <dgm:pt modelId="{AC8788C9-31D8-4162-89DA-87B654A99818}" type="pres">
      <dgm:prSet presAssocID="{4D1F9EDD-7006-48B9-B374-8FDF2BEC92F9}" presName="bgRect" presStyleLbl="bgShp" presStyleIdx="2" presStyleCnt="8"/>
      <dgm:spPr/>
    </dgm:pt>
    <dgm:pt modelId="{5BC34F18-B53C-4766-AE38-2C35F04BC4E1}" type="pres">
      <dgm:prSet presAssocID="{4D1F9EDD-7006-48B9-B374-8FDF2BEC92F9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12A60D6-04B6-4595-B044-E99F96D725BE}" type="pres">
      <dgm:prSet presAssocID="{4D1F9EDD-7006-48B9-B374-8FDF2BEC92F9}" presName="spaceRect" presStyleCnt="0"/>
      <dgm:spPr/>
    </dgm:pt>
    <dgm:pt modelId="{2E035C60-91AA-4608-AB95-9246C9294B9F}" type="pres">
      <dgm:prSet presAssocID="{4D1F9EDD-7006-48B9-B374-8FDF2BEC92F9}" presName="parTx" presStyleLbl="revTx" presStyleIdx="2" presStyleCnt="8">
        <dgm:presLayoutVars>
          <dgm:chMax val="0"/>
          <dgm:chPref val="0"/>
        </dgm:presLayoutVars>
      </dgm:prSet>
      <dgm:spPr/>
    </dgm:pt>
    <dgm:pt modelId="{BE54E3BA-562B-4A31-8A4E-05AF7D9C8ED7}" type="pres">
      <dgm:prSet presAssocID="{B11AC9BD-AB24-4FD8-88E8-2998752AD0CA}" presName="sibTrans" presStyleCnt="0"/>
      <dgm:spPr/>
    </dgm:pt>
    <dgm:pt modelId="{D2FE6C29-6776-4210-A678-2503894C3996}" type="pres">
      <dgm:prSet presAssocID="{9E876036-8C0A-4731-A2F2-F100CD4B7905}" presName="compNode" presStyleCnt="0"/>
      <dgm:spPr/>
    </dgm:pt>
    <dgm:pt modelId="{3F3119CD-CD3E-432E-929E-D63C83AAC5D4}" type="pres">
      <dgm:prSet presAssocID="{9E876036-8C0A-4731-A2F2-F100CD4B7905}" presName="bgRect" presStyleLbl="bgShp" presStyleIdx="3" presStyleCnt="8"/>
      <dgm:spPr/>
    </dgm:pt>
    <dgm:pt modelId="{FC4CEB5D-27E4-42A0-BD06-01C76B2CA6E0}" type="pres">
      <dgm:prSet presAssocID="{9E876036-8C0A-4731-A2F2-F100CD4B7905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duce"/>
        </a:ext>
      </dgm:extLst>
    </dgm:pt>
    <dgm:pt modelId="{EC4CC6E2-2C32-4162-B386-ACDBE3AE914E}" type="pres">
      <dgm:prSet presAssocID="{9E876036-8C0A-4731-A2F2-F100CD4B7905}" presName="spaceRect" presStyleCnt="0"/>
      <dgm:spPr/>
    </dgm:pt>
    <dgm:pt modelId="{7E267E6E-4699-4406-8A2E-B81518877478}" type="pres">
      <dgm:prSet presAssocID="{9E876036-8C0A-4731-A2F2-F100CD4B7905}" presName="parTx" presStyleLbl="revTx" presStyleIdx="3" presStyleCnt="8">
        <dgm:presLayoutVars>
          <dgm:chMax val="0"/>
          <dgm:chPref val="0"/>
        </dgm:presLayoutVars>
      </dgm:prSet>
      <dgm:spPr/>
    </dgm:pt>
    <dgm:pt modelId="{EBC306D5-45B0-4AA4-B860-92F8358D3C2E}" type="pres">
      <dgm:prSet presAssocID="{ABC58C80-1E39-43B2-89BE-21498888165A}" presName="sibTrans" presStyleCnt="0"/>
      <dgm:spPr/>
    </dgm:pt>
    <dgm:pt modelId="{E0EB3432-B122-447E-82F6-A3CDC3A1C4B2}" type="pres">
      <dgm:prSet presAssocID="{902E59D7-4B06-4962-986F-3CF271079E7D}" presName="compNode" presStyleCnt="0"/>
      <dgm:spPr/>
    </dgm:pt>
    <dgm:pt modelId="{05EEBD40-BEBE-4C61-9817-2C4A18D92319}" type="pres">
      <dgm:prSet presAssocID="{902E59D7-4B06-4962-986F-3CF271079E7D}" presName="bgRect" presStyleLbl="bgShp" presStyleIdx="4" presStyleCnt="8"/>
      <dgm:spPr/>
    </dgm:pt>
    <dgm:pt modelId="{D631A7F9-A816-4A40-B671-7B8E3F43CC00}" type="pres">
      <dgm:prSet presAssocID="{902E59D7-4B06-4962-986F-3CF271079E7D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D5603B3F-663A-447C-B3D5-65CA5989BA8A}" type="pres">
      <dgm:prSet presAssocID="{902E59D7-4B06-4962-986F-3CF271079E7D}" presName="spaceRect" presStyleCnt="0"/>
      <dgm:spPr/>
    </dgm:pt>
    <dgm:pt modelId="{A7FBD4E4-8DE4-4778-9E51-D2534AAD500F}" type="pres">
      <dgm:prSet presAssocID="{902E59D7-4B06-4962-986F-3CF271079E7D}" presName="parTx" presStyleLbl="revTx" presStyleIdx="4" presStyleCnt="8">
        <dgm:presLayoutVars>
          <dgm:chMax val="0"/>
          <dgm:chPref val="0"/>
        </dgm:presLayoutVars>
      </dgm:prSet>
      <dgm:spPr/>
    </dgm:pt>
    <dgm:pt modelId="{E4137C04-6867-4EE1-82B8-7223B858EB24}" type="pres">
      <dgm:prSet presAssocID="{D7DF7680-ABB5-407F-B256-C6C9BFFBCADD}" presName="sibTrans" presStyleCnt="0"/>
      <dgm:spPr/>
    </dgm:pt>
    <dgm:pt modelId="{9F9042B7-2657-4D2B-970F-F94C730D171C}" type="pres">
      <dgm:prSet presAssocID="{EEDF670A-2063-4CFB-A721-1C732729CF16}" presName="compNode" presStyleCnt="0"/>
      <dgm:spPr/>
    </dgm:pt>
    <dgm:pt modelId="{EBC753A5-242D-44ED-9BD1-0B24F3172005}" type="pres">
      <dgm:prSet presAssocID="{EEDF670A-2063-4CFB-A721-1C732729CF16}" presName="bgRect" presStyleLbl="bgShp" presStyleIdx="5" presStyleCnt="8"/>
      <dgm:spPr/>
    </dgm:pt>
    <dgm:pt modelId="{498E05E5-E36D-4A21-9A42-6E942BDA755E}" type="pres">
      <dgm:prSet presAssocID="{EEDF670A-2063-4CFB-A721-1C732729CF16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86C7C8E9-6AE4-4438-9329-8E62C717656C}" type="pres">
      <dgm:prSet presAssocID="{EEDF670A-2063-4CFB-A721-1C732729CF16}" presName="spaceRect" presStyleCnt="0"/>
      <dgm:spPr/>
    </dgm:pt>
    <dgm:pt modelId="{71D1C095-BA4E-4E5B-AF8B-1D42B580D863}" type="pres">
      <dgm:prSet presAssocID="{EEDF670A-2063-4CFB-A721-1C732729CF16}" presName="parTx" presStyleLbl="revTx" presStyleIdx="5" presStyleCnt="8">
        <dgm:presLayoutVars>
          <dgm:chMax val="0"/>
          <dgm:chPref val="0"/>
        </dgm:presLayoutVars>
      </dgm:prSet>
      <dgm:spPr/>
    </dgm:pt>
    <dgm:pt modelId="{627D9F38-F995-4FEC-907E-302F422B0581}" type="pres">
      <dgm:prSet presAssocID="{1699D345-783B-4B56-9AC7-136697731442}" presName="sibTrans" presStyleCnt="0"/>
      <dgm:spPr/>
    </dgm:pt>
    <dgm:pt modelId="{3F5306EA-FDB8-497C-B52D-6704B2E0AD03}" type="pres">
      <dgm:prSet presAssocID="{49579E38-E6C8-40AB-9015-CDADEC0D11DD}" presName="compNode" presStyleCnt="0"/>
      <dgm:spPr/>
    </dgm:pt>
    <dgm:pt modelId="{E14A3A2F-AAE6-4931-80D5-A7E0F562CB26}" type="pres">
      <dgm:prSet presAssocID="{49579E38-E6C8-40AB-9015-CDADEC0D11DD}" presName="bgRect" presStyleLbl="bgShp" presStyleIdx="6" presStyleCnt="8"/>
      <dgm:spPr/>
    </dgm:pt>
    <dgm:pt modelId="{BE9CD1BB-BED8-47B3-B2DF-19808A7C8668}" type="pres">
      <dgm:prSet presAssocID="{49579E38-E6C8-40AB-9015-CDADEC0D11D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95AD48B8-5AE1-4D69-9A0D-00F37389125D}" type="pres">
      <dgm:prSet presAssocID="{49579E38-E6C8-40AB-9015-CDADEC0D11DD}" presName="spaceRect" presStyleCnt="0"/>
      <dgm:spPr/>
    </dgm:pt>
    <dgm:pt modelId="{5FBA262A-B5F0-472C-A02F-0DB6B6AC63B0}" type="pres">
      <dgm:prSet presAssocID="{49579E38-E6C8-40AB-9015-CDADEC0D11DD}" presName="parTx" presStyleLbl="revTx" presStyleIdx="6" presStyleCnt="8">
        <dgm:presLayoutVars>
          <dgm:chMax val="0"/>
          <dgm:chPref val="0"/>
        </dgm:presLayoutVars>
      </dgm:prSet>
      <dgm:spPr/>
    </dgm:pt>
    <dgm:pt modelId="{C2FB5174-4B0C-4A21-9695-F8CEDE52DBD0}" type="pres">
      <dgm:prSet presAssocID="{6E4223A1-A635-4407-8F64-A6456171F0A0}" presName="sibTrans" presStyleCnt="0"/>
      <dgm:spPr/>
    </dgm:pt>
    <dgm:pt modelId="{9CA458A0-6FAD-41B9-A560-52EC1BEF0416}" type="pres">
      <dgm:prSet presAssocID="{3F65925A-820E-41BF-A3F6-4BBAE395E88F}" presName="compNode" presStyleCnt="0"/>
      <dgm:spPr/>
    </dgm:pt>
    <dgm:pt modelId="{352DA7F1-399C-4900-B6A5-4E9CB152DFBF}" type="pres">
      <dgm:prSet presAssocID="{3F65925A-820E-41BF-A3F6-4BBAE395E88F}" presName="bgRect" presStyleLbl="bgShp" presStyleIdx="7" presStyleCnt="8"/>
      <dgm:spPr/>
    </dgm:pt>
    <dgm:pt modelId="{06D392B9-E463-40B9-959D-7A6A41584F75}" type="pres">
      <dgm:prSet presAssocID="{3F65925A-820E-41BF-A3F6-4BBAE395E88F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stive Lantern"/>
        </a:ext>
      </dgm:extLst>
    </dgm:pt>
    <dgm:pt modelId="{C485E2D3-6F5F-4D13-8719-2DAEC66CBA1D}" type="pres">
      <dgm:prSet presAssocID="{3F65925A-820E-41BF-A3F6-4BBAE395E88F}" presName="spaceRect" presStyleCnt="0"/>
      <dgm:spPr/>
    </dgm:pt>
    <dgm:pt modelId="{1099E95B-B58A-4AFD-A433-2BD3A8A6A3EE}" type="pres">
      <dgm:prSet presAssocID="{3F65925A-820E-41BF-A3F6-4BBAE395E88F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37446106-1453-44A7-A60E-E2DA602B10B0}" srcId="{A40D0D69-12F4-46D8-B7AB-596625B43335}" destId="{3F65925A-820E-41BF-A3F6-4BBAE395E88F}" srcOrd="7" destOrd="0" parTransId="{030E1A46-0FCC-4910-9DFC-3C91429FA90E}" sibTransId="{C0B94046-07E0-4983-B330-D9DD49F31C80}"/>
    <dgm:cxn modelId="{CD6E250C-74CF-4177-AE32-21CDC95C228D}" srcId="{A40D0D69-12F4-46D8-B7AB-596625B43335}" destId="{902E59D7-4B06-4962-986F-3CF271079E7D}" srcOrd="4" destOrd="0" parTransId="{5A481F0F-ED0A-49C3-86E2-A47AE0AD139D}" sibTransId="{D7DF7680-ABB5-407F-B256-C6C9BFFBCADD}"/>
    <dgm:cxn modelId="{0158771B-7BA7-4F32-AE66-EF41326A6FF1}" srcId="{A40D0D69-12F4-46D8-B7AB-596625B43335}" destId="{49579E38-E6C8-40AB-9015-CDADEC0D11DD}" srcOrd="6" destOrd="0" parTransId="{91371410-AB73-4C81-8F22-2F73655AE01D}" sibTransId="{6E4223A1-A635-4407-8F64-A6456171F0A0}"/>
    <dgm:cxn modelId="{935E4F24-F5B5-40E9-B510-578D43396F84}" type="presOf" srcId="{E51415FD-04CE-4B4E-B611-5BBE7D0F2AF9}" destId="{149FDB69-796A-4ECB-9E33-DC3E4B2D100B}" srcOrd="0" destOrd="0" presId="urn:microsoft.com/office/officeart/2018/2/layout/IconVerticalSolidList"/>
    <dgm:cxn modelId="{1933402E-75CD-405C-948D-4BC940F902C6}" srcId="{A40D0D69-12F4-46D8-B7AB-596625B43335}" destId="{9E876036-8C0A-4731-A2F2-F100CD4B7905}" srcOrd="3" destOrd="0" parTransId="{812B4336-51BD-4EEC-B983-51C1B8ED2FB4}" sibTransId="{ABC58C80-1E39-43B2-89BE-21498888165A}"/>
    <dgm:cxn modelId="{DA77B12F-35BE-4166-A3BF-9291ADA942AD}" type="presOf" srcId="{6288E80F-DBBF-4015-9C05-9BBF5F8A04CE}" destId="{DF6E529E-995C-400E-89BD-B47740EE68AB}" srcOrd="0" destOrd="0" presId="urn:microsoft.com/office/officeart/2018/2/layout/IconVerticalSolidList"/>
    <dgm:cxn modelId="{F7610E36-DA9F-4AD5-8925-142C3BBDDB23}" type="presOf" srcId="{A40D0D69-12F4-46D8-B7AB-596625B43335}" destId="{C6D9FDC3-71EB-4015-A644-E692964E042C}" srcOrd="0" destOrd="0" presId="urn:microsoft.com/office/officeart/2018/2/layout/IconVerticalSolidList"/>
    <dgm:cxn modelId="{06467344-B8E3-449D-96D0-B4DD7D936138}" type="presOf" srcId="{9E876036-8C0A-4731-A2F2-F100CD4B7905}" destId="{7E267E6E-4699-4406-8A2E-B81518877478}" srcOrd="0" destOrd="0" presId="urn:microsoft.com/office/officeart/2018/2/layout/IconVerticalSolidList"/>
    <dgm:cxn modelId="{FFF5D444-8757-4D93-B736-EF94D5296B8D}" type="presOf" srcId="{3F65925A-820E-41BF-A3F6-4BBAE395E88F}" destId="{1099E95B-B58A-4AFD-A433-2BD3A8A6A3EE}" srcOrd="0" destOrd="0" presId="urn:microsoft.com/office/officeart/2018/2/layout/IconVerticalSolidList"/>
    <dgm:cxn modelId="{00D7DE4A-9A61-4F92-B1C5-24B724342429}" srcId="{A40D0D69-12F4-46D8-B7AB-596625B43335}" destId="{4D1F9EDD-7006-48B9-B374-8FDF2BEC92F9}" srcOrd="2" destOrd="0" parTransId="{D99D1F25-4777-479B-A612-61D1805C8801}" sibTransId="{B11AC9BD-AB24-4FD8-88E8-2998752AD0CA}"/>
    <dgm:cxn modelId="{0236786C-A8D7-4232-8221-C1EF17657CE6}" type="presOf" srcId="{4D1F9EDD-7006-48B9-B374-8FDF2BEC92F9}" destId="{2E035C60-91AA-4608-AB95-9246C9294B9F}" srcOrd="0" destOrd="0" presId="urn:microsoft.com/office/officeart/2018/2/layout/IconVerticalSolidList"/>
    <dgm:cxn modelId="{ABECD76F-5314-444F-A9A9-D8CA50EC5D19}" type="presOf" srcId="{902E59D7-4B06-4962-986F-3CF271079E7D}" destId="{A7FBD4E4-8DE4-4778-9E51-D2534AAD500F}" srcOrd="0" destOrd="0" presId="urn:microsoft.com/office/officeart/2018/2/layout/IconVerticalSolidList"/>
    <dgm:cxn modelId="{A91C3A5A-441C-4790-A265-2627BF6D78CF}" type="presOf" srcId="{49579E38-E6C8-40AB-9015-CDADEC0D11DD}" destId="{5FBA262A-B5F0-472C-A02F-0DB6B6AC63B0}" srcOrd="0" destOrd="0" presId="urn:microsoft.com/office/officeart/2018/2/layout/IconVerticalSolidList"/>
    <dgm:cxn modelId="{CFFF41B5-9A6E-49EF-AAC6-2695DB5CFEE5}" srcId="{A40D0D69-12F4-46D8-B7AB-596625B43335}" destId="{EEDF670A-2063-4CFB-A721-1C732729CF16}" srcOrd="5" destOrd="0" parTransId="{568E50F0-C558-48A3-8FCF-EB029C8D42E0}" sibTransId="{1699D345-783B-4B56-9AC7-136697731442}"/>
    <dgm:cxn modelId="{FD463DD5-BBB4-491B-8E6A-DF8AD2982D54}" srcId="{A40D0D69-12F4-46D8-B7AB-596625B43335}" destId="{E51415FD-04CE-4B4E-B611-5BBE7D0F2AF9}" srcOrd="1" destOrd="0" parTransId="{5BC4ADB9-E67E-4E21-94E8-37D4BE90B381}" sibTransId="{766BC888-D443-41CD-8799-5228BB7503D6}"/>
    <dgm:cxn modelId="{0AF6F0EC-543E-4C74-B5A9-85553D09C9DF}" type="presOf" srcId="{EEDF670A-2063-4CFB-A721-1C732729CF16}" destId="{71D1C095-BA4E-4E5B-AF8B-1D42B580D863}" srcOrd="0" destOrd="0" presId="urn:microsoft.com/office/officeart/2018/2/layout/IconVerticalSolidList"/>
    <dgm:cxn modelId="{84C33AED-D4F9-466A-BF5F-848E2A0E20F8}" srcId="{A40D0D69-12F4-46D8-B7AB-596625B43335}" destId="{6288E80F-DBBF-4015-9C05-9BBF5F8A04CE}" srcOrd="0" destOrd="0" parTransId="{8DC63A05-93E1-4C77-96B4-B84A7BFF49C1}" sibTransId="{BA2558A2-FD1E-4651-B8A5-16062760B5B2}"/>
    <dgm:cxn modelId="{5D7826BC-F66A-4DCD-B4EE-7201BD738204}" type="presParOf" srcId="{C6D9FDC3-71EB-4015-A644-E692964E042C}" destId="{DD45C65A-D027-4CD1-8A17-85EFDF4B842F}" srcOrd="0" destOrd="0" presId="urn:microsoft.com/office/officeart/2018/2/layout/IconVerticalSolidList"/>
    <dgm:cxn modelId="{64775ED0-DDC1-409D-AFA2-BABB6D020E43}" type="presParOf" srcId="{DD45C65A-D027-4CD1-8A17-85EFDF4B842F}" destId="{C241DEF4-1184-449F-90D1-296CB5E2C1B7}" srcOrd="0" destOrd="0" presId="urn:microsoft.com/office/officeart/2018/2/layout/IconVerticalSolidList"/>
    <dgm:cxn modelId="{916886B1-AD41-4F82-8187-45C44A53C4FA}" type="presParOf" srcId="{DD45C65A-D027-4CD1-8A17-85EFDF4B842F}" destId="{80D6777A-6D84-4082-9E4D-B715F59AC449}" srcOrd="1" destOrd="0" presId="urn:microsoft.com/office/officeart/2018/2/layout/IconVerticalSolidList"/>
    <dgm:cxn modelId="{121207DE-44CD-4AAC-94C3-42A9423B5127}" type="presParOf" srcId="{DD45C65A-D027-4CD1-8A17-85EFDF4B842F}" destId="{4F97FE81-C772-4CEF-8C50-EB8C7DCEC32C}" srcOrd="2" destOrd="0" presId="urn:microsoft.com/office/officeart/2018/2/layout/IconVerticalSolidList"/>
    <dgm:cxn modelId="{7A3DA0FE-F012-4832-9D1F-068E93C4F99B}" type="presParOf" srcId="{DD45C65A-D027-4CD1-8A17-85EFDF4B842F}" destId="{DF6E529E-995C-400E-89BD-B47740EE68AB}" srcOrd="3" destOrd="0" presId="urn:microsoft.com/office/officeart/2018/2/layout/IconVerticalSolidList"/>
    <dgm:cxn modelId="{9E667789-FDF8-4D54-9E9A-39F70250D385}" type="presParOf" srcId="{C6D9FDC3-71EB-4015-A644-E692964E042C}" destId="{245F92C3-0F3D-4ECC-AF00-416353DC86F5}" srcOrd="1" destOrd="0" presId="urn:microsoft.com/office/officeart/2018/2/layout/IconVerticalSolidList"/>
    <dgm:cxn modelId="{C89CAE0C-138A-44C9-AA37-0F4C400957B2}" type="presParOf" srcId="{C6D9FDC3-71EB-4015-A644-E692964E042C}" destId="{4BADE01B-4B9E-423B-B53A-3187BF8A4D2E}" srcOrd="2" destOrd="0" presId="urn:microsoft.com/office/officeart/2018/2/layout/IconVerticalSolidList"/>
    <dgm:cxn modelId="{334A9130-E8BF-45D3-B6C9-4F436AF2B79F}" type="presParOf" srcId="{4BADE01B-4B9E-423B-B53A-3187BF8A4D2E}" destId="{13D6E3F4-7A65-4F76-A8C9-49359915F1D9}" srcOrd="0" destOrd="0" presId="urn:microsoft.com/office/officeart/2018/2/layout/IconVerticalSolidList"/>
    <dgm:cxn modelId="{C9586DCE-2B29-4C3B-9C75-8EF08B32A032}" type="presParOf" srcId="{4BADE01B-4B9E-423B-B53A-3187BF8A4D2E}" destId="{61AE35CC-0809-46C4-AFB0-DD70ECD13FE4}" srcOrd="1" destOrd="0" presId="urn:microsoft.com/office/officeart/2018/2/layout/IconVerticalSolidList"/>
    <dgm:cxn modelId="{0AB3DCAB-A041-4FBC-B302-760591FF52DC}" type="presParOf" srcId="{4BADE01B-4B9E-423B-B53A-3187BF8A4D2E}" destId="{189F7B7C-8EDC-4EB0-AA0C-EBC7CE59F9BF}" srcOrd="2" destOrd="0" presId="urn:microsoft.com/office/officeart/2018/2/layout/IconVerticalSolidList"/>
    <dgm:cxn modelId="{21DDFFD7-CE93-415D-8D88-5E40C483EA15}" type="presParOf" srcId="{4BADE01B-4B9E-423B-B53A-3187BF8A4D2E}" destId="{149FDB69-796A-4ECB-9E33-DC3E4B2D100B}" srcOrd="3" destOrd="0" presId="urn:microsoft.com/office/officeart/2018/2/layout/IconVerticalSolidList"/>
    <dgm:cxn modelId="{C6810525-12DB-44D6-AB48-4BA6E76938C7}" type="presParOf" srcId="{C6D9FDC3-71EB-4015-A644-E692964E042C}" destId="{9B68B602-DEF9-4E4C-9202-7704682E09F6}" srcOrd="3" destOrd="0" presId="urn:microsoft.com/office/officeart/2018/2/layout/IconVerticalSolidList"/>
    <dgm:cxn modelId="{C2F4AFA3-B4B5-4B7E-A329-6581BE098A5B}" type="presParOf" srcId="{C6D9FDC3-71EB-4015-A644-E692964E042C}" destId="{6D9B14A8-F836-4A3F-98D3-1BFCB5D49572}" srcOrd="4" destOrd="0" presId="urn:microsoft.com/office/officeart/2018/2/layout/IconVerticalSolidList"/>
    <dgm:cxn modelId="{5051889F-69DA-4F50-B8EC-09C85A14B6CC}" type="presParOf" srcId="{6D9B14A8-F836-4A3F-98D3-1BFCB5D49572}" destId="{AC8788C9-31D8-4162-89DA-87B654A99818}" srcOrd="0" destOrd="0" presId="urn:microsoft.com/office/officeart/2018/2/layout/IconVerticalSolidList"/>
    <dgm:cxn modelId="{E3812DCC-A588-4105-87ED-8C6B26F1FBF5}" type="presParOf" srcId="{6D9B14A8-F836-4A3F-98D3-1BFCB5D49572}" destId="{5BC34F18-B53C-4766-AE38-2C35F04BC4E1}" srcOrd="1" destOrd="0" presId="urn:microsoft.com/office/officeart/2018/2/layout/IconVerticalSolidList"/>
    <dgm:cxn modelId="{0E112E50-A7A0-46E8-8AD3-72E1DFFEEF26}" type="presParOf" srcId="{6D9B14A8-F836-4A3F-98D3-1BFCB5D49572}" destId="{F12A60D6-04B6-4595-B044-E99F96D725BE}" srcOrd="2" destOrd="0" presId="urn:microsoft.com/office/officeart/2018/2/layout/IconVerticalSolidList"/>
    <dgm:cxn modelId="{9E828C74-CD45-42AE-B947-0278E84A992C}" type="presParOf" srcId="{6D9B14A8-F836-4A3F-98D3-1BFCB5D49572}" destId="{2E035C60-91AA-4608-AB95-9246C9294B9F}" srcOrd="3" destOrd="0" presId="urn:microsoft.com/office/officeart/2018/2/layout/IconVerticalSolidList"/>
    <dgm:cxn modelId="{791A0F50-9F24-4DD1-AE21-C0BF9DAF7C1A}" type="presParOf" srcId="{C6D9FDC3-71EB-4015-A644-E692964E042C}" destId="{BE54E3BA-562B-4A31-8A4E-05AF7D9C8ED7}" srcOrd="5" destOrd="0" presId="urn:microsoft.com/office/officeart/2018/2/layout/IconVerticalSolidList"/>
    <dgm:cxn modelId="{BB5E1C19-6987-46DE-8C3C-20D9EF1F39DB}" type="presParOf" srcId="{C6D9FDC3-71EB-4015-A644-E692964E042C}" destId="{D2FE6C29-6776-4210-A678-2503894C3996}" srcOrd="6" destOrd="0" presId="urn:microsoft.com/office/officeart/2018/2/layout/IconVerticalSolidList"/>
    <dgm:cxn modelId="{408B44F0-7427-4873-AA03-15AA84EB9631}" type="presParOf" srcId="{D2FE6C29-6776-4210-A678-2503894C3996}" destId="{3F3119CD-CD3E-432E-929E-D63C83AAC5D4}" srcOrd="0" destOrd="0" presId="urn:microsoft.com/office/officeart/2018/2/layout/IconVerticalSolidList"/>
    <dgm:cxn modelId="{D120FA9C-04A9-4763-9F56-3C91F0FD0973}" type="presParOf" srcId="{D2FE6C29-6776-4210-A678-2503894C3996}" destId="{FC4CEB5D-27E4-42A0-BD06-01C76B2CA6E0}" srcOrd="1" destOrd="0" presId="urn:microsoft.com/office/officeart/2018/2/layout/IconVerticalSolidList"/>
    <dgm:cxn modelId="{506841D8-3811-4024-8147-40A804F38DF0}" type="presParOf" srcId="{D2FE6C29-6776-4210-A678-2503894C3996}" destId="{EC4CC6E2-2C32-4162-B386-ACDBE3AE914E}" srcOrd="2" destOrd="0" presId="urn:microsoft.com/office/officeart/2018/2/layout/IconVerticalSolidList"/>
    <dgm:cxn modelId="{E0F9A21B-5EEF-469B-A2A1-30A63F48B196}" type="presParOf" srcId="{D2FE6C29-6776-4210-A678-2503894C3996}" destId="{7E267E6E-4699-4406-8A2E-B81518877478}" srcOrd="3" destOrd="0" presId="urn:microsoft.com/office/officeart/2018/2/layout/IconVerticalSolidList"/>
    <dgm:cxn modelId="{123C7438-73FC-4A8C-A9AD-9CF5D7F812F8}" type="presParOf" srcId="{C6D9FDC3-71EB-4015-A644-E692964E042C}" destId="{EBC306D5-45B0-4AA4-B860-92F8358D3C2E}" srcOrd="7" destOrd="0" presId="urn:microsoft.com/office/officeart/2018/2/layout/IconVerticalSolidList"/>
    <dgm:cxn modelId="{92AB76A1-6079-4E24-808B-6236FEBC57AF}" type="presParOf" srcId="{C6D9FDC3-71EB-4015-A644-E692964E042C}" destId="{E0EB3432-B122-447E-82F6-A3CDC3A1C4B2}" srcOrd="8" destOrd="0" presId="urn:microsoft.com/office/officeart/2018/2/layout/IconVerticalSolidList"/>
    <dgm:cxn modelId="{AA5B92FC-4BF2-430E-9D50-8D7516938A70}" type="presParOf" srcId="{E0EB3432-B122-447E-82F6-A3CDC3A1C4B2}" destId="{05EEBD40-BEBE-4C61-9817-2C4A18D92319}" srcOrd="0" destOrd="0" presId="urn:microsoft.com/office/officeart/2018/2/layout/IconVerticalSolidList"/>
    <dgm:cxn modelId="{3CA3BA80-7AD5-4175-8C23-689842D6A039}" type="presParOf" srcId="{E0EB3432-B122-447E-82F6-A3CDC3A1C4B2}" destId="{D631A7F9-A816-4A40-B671-7B8E3F43CC00}" srcOrd="1" destOrd="0" presId="urn:microsoft.com/office/officeart/2018/2/layout/IconVerticalSolidList"/>
    <dgm:cxn modelId="{1512DA2F-178B-4209-BE33-5B761FF67A4A}" type="presParOf" srcId="{E0EB3432-B122-447E-82F6-A3CDC3A1C4B2}" destId="{D5603B3F-663A-447C-B3D5-65CA5989BA8A}" srcOrd="2" destOrd="0" presId="urn:microsoft.com/office/officeart/2018/2/layout/IconVerticalSolidList"/>
    <dgm:cxn modelId="{669AC37E-2471-4330-8A4E-A43A139A2894}" type="presParOf" srcId="{E0EB3432-B122-447E-82F6-A3CDC3A1C4B2}" destId="{A7FBD4E4-8DE4-4778-9E51-D2534AAD500F}" srcOrd="3" destOrd="0" presId="urn:microsoft.com/office/officeart/2018/2/layout/IconVerticalSolidList"/>
    <dgm:cxn modelId="{76A5DB76-987B-4F16-8BB4-E391C8B35FB7}" type="presParOf" srcId="{C6D9FDC3-71EB-4015-A644-E692964E042C}" destId="{E4137C04-6867-4EE1-82B8-7223B858EB24}" srcOrd="9" destOrd="0" presId="urn:microsoft.com/office/officeart/2018/2/layout/IconVerticalSolidList"/>
    <dgm:cxn modelId="{02CA7C68-B10C-47AE-99F5-3AE6409C48FE}" type="presParOf" srcId="{C6D9FDC3-71EB-4015-A644-E692964E042C}" destId="{9F9042B7-2657-4D2B-970F-F94C730D171C}" srcOrd="10" destOrd="0" presId="urn:microsoft.com/office/officeart/2018/2/layout/IconVerticalSolidList"/>
    <dgm:cxn modelId="{E75267F1-4904-4740-9C08-2F509465D9EA}" type="presParOf" srcId="{9F9042B7-2657-4D2B-970F-F94C730D171C}" destId="{EBC753A5-242D-44ED-9BD1-0B24F3172005}" srcOrd="0" destOrd="0" presId="urn:microsoft.com/office/officeart/2018/2/layout/IconVerticalSolidList"/>
    <dgm:cxn modelId="{18FC0917-F44A-4506-9046-A97F2D7DB980}" type="presParOf" srcId="{9F9042B7-2657-4D2B-970F-F94C730D171C}" destId="{498E05E5-E36D-4A21-9A42-6E942BDA755E}" srcOrd="1" destOrd="0" presId="urn:microsoft.com/office/officeart/2018/2/layout/IconVerticalSolidList"/>
    <dgm:cxn modelId="{F87B2820-0FC0-4C5C-A135-3EEAE7F319B8}" type="presParOf" srcId="{9F9042B7-2657-4D2B-970F-F94C730D171C}" destId="{86C7C8E9-6AE4-4438-9329-8E62C717656C}" srcOrd="2" destOrd="0" presId="urn:microsoft.com/office/officeart/2018/2/layout/IconVerticalSolidList"/>
    <dgm:cxn modelId="{C1799642-0EF1-4E22-89FC-0694DCD0AA64}" type="presParOf" srcId="{9F9042B7-2657-4D2B-970F-F94C730D171C}" destId="{71D1C095-BA4E-4E5B-AF8B-1D42B580D863}" srcOrd="3" destOrd="0" presId="urn:microsoft.com/office/officeart/2018/2/layout/IconVerticalSolidList"/>
    <dgm:cxn modelId="{177EA955-FD68-45F9-8300-AE12CA1300CC}" type="presParOf" srcId="{C6D9FDC3-71EB-4015-A644-E692964E042C}" destId="{627D9F38-F995-4FEC-907E-302F422B0581}" srcOrd="11" destOrd="0" presId="urn:microsoft.com/office/officeart/2018/2/layout/IconVerticalSolidList"/>
    <dgm:cxn modelId="{05DE07F6-A37B-4C56-B1EE-BCDF43893385}" type="presParOf" srcId="{C6D9FDC3-71EB-4015-A644-E692964E042C}" destId="{3F5306EA-FDB8-497C-B52D-6704B2E0AD03}" srcOrd="12" destOrd="0" presId="urn:microsoft.com/office/officeart/2018/2/layout/IconVerticalSolidList"/>
    <dgm:cxn modelId="{2B2C4D1B-2982-42C3-891D-612AFB9D7D7D}" type="presParOf" srcId="{3F5306EA-FDB8-497C-B52D-6704B2E0AD03}" destId="{E14A3A2F-AAE6-4931-80D5-A7E0F562CB26}" srcOrd="0" destOrd="0" presId="urn:microsoft.com/office/officeart/2018/2/layout/IconVerticalSolidList"/>
    <dgm:cxn modelId="{15CD0401-A4EB-4F85-8367-59F043EFA9E2}" type="presParOf" srcId="{3F5306EA-FDB8-497C-B52D-6704B2E0AD03}" destId="{BE9CD1BB-BED8-47B3-B2DF-19808A7C8668}" srcOrd="1" destOrd="0" presId="urn:microsoft.com/office/officeart/2018/2/layout/IconVerticalSolidList"/>
    <dgm:cxn modelId="{C4EA14C4-933A-4CC7-A7A2-0B2BC92565E6}" type="presParOf" srcId="{3F5306EA-FDB8-497C-B52D-6704B2E0AD03}" destId="{95AD48B8-5AE1-4D69-9A0D-00F37389125D}" srcOrd="2" destOrd="0" presId="urn:microsoft.com/office/officeart/2018/2/layout/IconVerticalSolidList"/>
    <dgm:cxn modelId="{28578158-30FF-416F-95DC-E43E55AB577F}" type="presParOf" srcId="{3F5306EA-FDB8-497C-B52D-6704B2E0AD03}" destId="{5FBA262A-B5F0-472C-A02F-0DB6B6AC63B0}" srcOrd="3" destOrd="0" presId="urn:microsoft.com/office/officeart/2018/2/layout/IconVerticalSolidList"/>
    <dgm:cxn modelId="{B231997F-DF22-46AD-ABF8-E26CBA59851C}" type="presParOf" srcId="{C6D9FDC3-71EB-4015-A644-E692964E042C}" destId="{C2FB5174-4B0C-4A21-9695-F8CEDE52DBD0}" srcOrd="13" destOrd="0" presId="urn:microsoft.com/office/officeart/2018/2/layout/IconVerticalSolidList"/>
    <dgm:cxn modelId="{11BC4278-D0EE-4082-8B8A-113359B5C495}" type="presParOf" srcId="{C6D9FDC3-71EB-4015-A644-E692964E042C}" destId="{9CA458A0-6FAD-41B9-A560-52EC1BEF0416}" srcOrd="14" destOrd="0" presId="urn:microsoft.com/office/officeart/2018/2/layout/IconVerticalSolidList"/>
    <dgm:cxn modelId="{DBF6B696-40D9-4957-9220-0D5A51BE83E7}" type="presParOf" srcId="{9CA458A0-6FAD-41B9-A560-52EC1BEF0416}" destId="{352DA7F1-399C-4900-B6A5-4E9CB152DFBF}" srcOrd="0" destOrd="0" presId="urn:microsoft.com/office/officeart/2018/2/layout/IconVerticalSolidList"/>
    <dgm:cxn modelId="{DCB1A747-3F78-4574-A606-C0A2DEEC1F64}" type="presParOf" srcId="{9CA458A0-6FAD-41B9-A560-52EC1BEF0416}" destId="{06D392B9-E463-40B9-959D-7A6A41584F75}" srcOrd="1" destOrd="0" presId="urn:microsoft.com/office/officeart/2018/2/layout/IconVerticalSolidList"/>
    <dgm:cxn modelId="{9D21A4FC-8976-44C7-B929-3D72CE5E1BE4}" type="presParOf" srcId="{9CA458A0-6FAD-41B9-A560-52EC1BEF0416}" destId="{C485E2D3-6F5F-4D13-8719-2DAEC66CBA1D}" srcOrd="2" destOrd="0" presId="urn:microsoft.com/office/officeart/2018/2/layout/IconVerticalSolidList"/>
    <dgm:cxn modelId="{F7454647-64CE-4221-8248-41BFCB47A009}" type="presParOf" srcId="{9CA458A0-6FAD-41B9-A560-52EC1BEF0416}" destId="{1099E95B-B58A-4AFD-A433-2BD3A8A6A3E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2D551-ABB3-4372-82A2-4D430F97BB1A}">
      <dsp:nvSpPr>
        <dsp:cNvPr id="0" name=""/>
        <dsp:cNvSpPr/>
      </dsp:nvSpPr>
      <dsp:spPr>
        <a:xfrm>
          <a:off x="-192372" y="359330"/>
          <a:ext cx="7482839" cy="1816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D4F1F-7F32-42D1-8620-B0735D5C37FF}">
      <dsp:nvSpPr>
        <dsp:cNvPr id="0" name=""/>
        <dsp:cNvSpPr/>
      </dsp:nvSpPr>
      <dsp:spPr>
        <a:xfrm>
          <a:off x="265856" y="851218"/>
          <a:ext cx="834773" cy="8331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15145-B232-4308-9058-357999370951}">
      <dsp:nvSpPr>
        <dsp:cNvPr id="0" name=""/>
        <dsp:cNvSpPr/>
      </dsp:nvSpPr>
      <dsp:spPr>
        <a:xfrm>
          <a:off x="1170687" y="430933"/>
          <a:ext cx="6504523" cy="1516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474" tIns="160474" rIns="160474" bIns="1604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MISSION - </a:t>
          </a:r>
          <a:r>
            <a:rPr lang="en-US" sz="2000" kern="1200" dirty="0"/>
            <a:t>Advancing sustainable decentralized wastewater infrastructure through advocacy and professional development, to protect public and environmental health</a:t>
          </a:r>
        </a:p>
      </dsp:txBody>
      <dsp:txXfrm>
        <a:off x="1170687" y="430933"/>
        <a:ext cx="6504523" cy="1516286"/>
      </dsp:txXfrm>
    </dsp:sp>
    <dsp:sp modelId="{2751ED7D-8C5B-4D2A-84E5-93B2AAE7B394}">
      <dsp:nvSpPr>
        <dsp:cNvPr id="0" name=""/>
        <dsp:cNvSpPr/>
      </dsp:nvSpPr>
      <dsp:spPr>
        <a:xfrm>
          <a:off x="-192372" y="2533023"/>
          <a:ext cx="7482839" cy="18832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0018A-8F43-44D6-8EEB-F0CC0380D0AF}">
      <dsp:nvSpPr>
        <dsp:cNvPr id="0" name=""/>
        <dsp:cNvSpPr/>
      </dsp:nvSpPr>
      <dsp:spPr>
        <a:xfrm>
          <a:off x="265856" y="3058077"/>
          <a:ext cx="834773" cy="8331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539C4-760E-4BE5-805F-DEF6519903ED}">
      <dsp:nvSpPr>
        <dsp:cNvPr id="0" name=""/>
        <dsp:cNvSpPr/>
      </dsp:nvSpPr>
      <dsp:spPr>
        <a:xfrm>
          <a:off x="1215654" y="2624782"/>
          <a:ext cx="6316066" cy="1516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474" tIns="160474" rIns="160474" bIns="1604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VISION</a:t>
          </a:r>
          <a:r>
            <a:rPr lang="en-US" sz="2200" kern="1200" dirty="0"/>
            <a:t> - Leading the shift towards decentralized wastewater solutions, for a sustainable and resilient water future.</a:t>
          </a:r>
        </a:p>
      </dsp:txBody>
      <dsp:txXfrm>
        <a:off x="1215654" y="2624782"/>
        <a:ext cx="6316066" cy="1516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4A2C1-AA9E-48F9-AEA9-7034F05A581B}">
      <dsp:nvSpPr>
        <dsp:cNvPr id="0" name=""/>
        <dsp:cNvSpPr/>
      </dsp:nvSpPr>
      <dsp:spPr>
        <a:xfrm>
          <a:off x="0" y="7262"/>
          <a:ext cx="6584678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Lobbying/Government Relations</a:t>
          </a:r>
        </a:p>
      </dsp:txBody>
      <dsp:txXfrm>
        <a:off x="25759" y="33021"/>
        <a:ext cx="6533160" cy="476152"/>
      </dsp:txXfrm>
    </dsp:sp>
    <dsp:sp modelId="{007908DA-92AE-4143-A8A4-E185B0FCF82A}">
      <dsp:nvSpPr>
        <dsp:cNvPr id="0" name=""/>
        <dsp:cNvSpPr/>
      </dsp:nvSpPr>
      <dsp:spPr>
        <a:xfrm>
          <a:off x="0" y="534932"/>
          <a:ext cx="6584678" cy="519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064" tIns="38100" rIns="213360" bIns="381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US" sz="3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Maintain funding of existing USDA program for FY26 - $5M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000" kern="1200" dirty="0"/>
            <a:t>Fight to secure funding of Decentralized Grant Program (EPA)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000" kern="1200" dirty="0"/>
            <a:t>Reauthorizing USDA Decentralized Water Systems Program - $20 M in Farm Bill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000" kern="1200" dirty="0"/>
            <a:t>Modernization of SRF Allocation Formula for decentralized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000" kern="1200" dirty="0"/>
            <a:t>ACS Survey – Septic Question in 2026</a:t>
          </a:r>
        </a:p>
      </dsp:txBody>
      <dsp:txXfrm>
        <a:off x="0" y="534932"/>
        <a:ext cx="6584678" cy="5191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CA2F9-4C4B-4DA8-813D-AC46482BCBF8}">
      <dsp:nvSpPr>
        <dsp:cNvPr id="0" name=""/>
        <dsp:cNvSpPr/>
      </dsp:nvSpPr>
      <dsp:spPr>
        <a:xfrm>
          <a:off x="0" y="628"/>
          <a:ext cx="6839463" cy="14706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9D5DA-4176-4CF7-A869-DD59A9CBFA49}">
      <dsp:nvSpPr>
        <dsp:cNvPr id="0" name=""/>
        <dsp:cNvSpPr/>
      </dsp:nvSpPr>
      <dsp:spPr>
        <a:xfrm>
          <a:off x="444858" y="331515"/>
          <a:ext cx="808833" cy="808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08739-E864-46BA-92AA-82AC1DD3BF20}">
      <dsp:nvSpPr>
        <dsp:cNvPr id="0" name=""/>
        <dsp:cNvSpPr/>
      </dsp:nvSpPr>
      <dsp:spPr>
        <a:xfrm>
          <a:off x="1698551" y="628"/>
          <a:ext cx="5140911" cy="1470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639" tIns="155639" rIns="155639" bIns="15563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Disseminate results to funding sources</a:t>
          </a:r>
        </a:p>
      </dsp:txBody>
      <dsp:txXfrm>
        <a:off x="1698551" y="628"/>
        <a:ext cx="5140911" cy="1470607"/>
      </dsp:txXfrm>
    </dsp:sp>
    <dsp:sp modelId="{0E4705D0-5D19-41C0-AA43-2590BF75F4A4}">
      <dsp:nvSpPr>
        <dsp:cNvPr id="0" name=""/>
        <dsp:cNvSpPr/>
      </dsp:nvSpPr>
      <dsp:spPr>
        <a:xfrm>
          <a:off x="0" y="1838887"/>
          <a:ext cx="6839463" cy="14706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BB82A-7336-47E9-A444-3DC006502364}">
      <dsp:nvSpPr>
        <dsp:cNvPr id="0" name=""/>
        <dsp:cNvSpPr/>
      </dsp:nvSpPr>
      <dsp:spPr>
        <a:xfrm>
          <a:off x="444858" y="2169774"/>
          <a:ext cx="808833" cy="8088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7BBCD-A163-4066-B712-F91BB483923C}">
      <dsp:nvSpPr>
        <dsp:cNvPr id="0" name=""/>
        <dsp:cNvSpPr/>
      </dsp:nvSpPr>
      <dsp:spPr>
        <a:xfrm>
          <a:off x="1698551" y="1838887"/>
          <a:ext cx="5140911" cy="1470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639" tIns="155639" rIns="155639" bIns="15563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Advocate for federal and state funding to answer these questions </a:t>
          </a:r>
        </a:p>
      </dsp:txBody>
      <dsp:txXfrm>
        <a:off x="1698551" y="1838887"/>
        <a:ext cx="5140911" cy="1470607"/>
      </dsp:txXfrm>
    </dsp:sp>
    <dsp:sp modelId="{A1FFFCEA-D284-40E4-84CB-1EF4D70B1467}">
      <dsp:nvSpPr>
        <dsp:cNvPr id="0" name=""/>
        <dsp:cNvSpPr/>
      </dsp:nvSpPr>
      <dsp:spPr>
        <a:xfrm>
          <a:off x="0" y="3677146"/>
          <a:ext cx="6839463" cy="14706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7B500-3877-4BD2-BE50-236EAE0F1355}">
      <dsp:nvSpPr>
        <dsp:cNvPr id="0" name=""/>
        <dsp:cNvSpPr/>
      </dsp:nvSpPr>
      <dsp:spPr>
        <a:xfrm>
          <a:off x="444858" y="4008032"/>
          <a:ext cx="808833" cy="8088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63F26-3CB9-4CCD-B287-A22F52F7CA79}">
      <dsp:nvSpPr>
        <dsp:cNvPr id="0" name=""/>
        <dsp:cNvSpPr/>
      </dsp:nvSpPr>
      <dsp:spPr>
        <a:xfrm>
          <a:off x="1698551" y="3677146"/>
          <a:ext cx="5140911" cy="1470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639" tIns="155639" rIns="155639" bIns="15563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 more information for improved understanding of prevention, management and innovation in the decentralized </a:t>
          </a:r>
        </a:p>
      </dsp:txBody>
      <dsp:txXfrm>
        <a:off x="1698551" y="3677146"/>
        <a:ext cx="5140911" cy="1470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5147-048F-4717-8661-A67FC43BDAE8}">
      <dsp:nvSpPr>
        <dsp:cNvPr id="0" name=""/>
        <dsp:cNvSpPr/>
      </dsp:nvSpPr>
      <dsp:spPr>
        <a:xfrm>
          <a:off x="0" y="32715"/>
          <a:ext cx="4702299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Colorado Design Bundle</a:t>
          </a:r>
        </a:p>
      </dsp:txBody>
      <dsp:txXfrm>
        <a:off x="50420" y="83135"/>
        <a:ext cx="4601459" cy="932014"/>
      </dsp:txXfrm>
    </dsp:sp>
    <dsp:sp modelId="{FF5BAA91-5CC8-4406-9453-C3170A39B643}">
      <dsp:nvSpPr>
        <dsp:cNvPr id="0" name=""/>
        <dsp:cNvSpPr/>
      </dsp:nvSpPr>
      <dsp:spPr>
        <a:xfrm>
          <a:off x="0" y="1140449"/>
          <a:ext cx="4702299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New courses coming soon in 2026</a:t>
          </a:r>
          <a:endParaRPr lang="en-US" sz="2600" kern="1200" dirty="0"/>
        </a:p>
      </dsp:txBody>
      <dsp:txXfrm>
        <a:off x="50420" y="1190869"/>
        <a:ext cx="4601459" cy="932014"/>
      </dsp:txXfrm>
    </dsp:sp>
    <dsp:sp modelId="{AABDF669-0736-499C-9EBB-165E053954D9}">
      <dsp:nvSpPr>
        <dsp:cNvPr id="0" name=""/>
        <dsp:cNvSpPr/>
      </dsp:nvSpPr>
      <dsp:spPr>
        <a:xfrm>
          <a:off x="0" y="2248184"/>
          <a:ext cx="4702299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FREE member-only Business &amp; Industry track!</a:t>
          </a:r>
          <a:endParaRPr lang="en-US" sz="2600" kern="1200"/>
        </a:p>
      </dsp:txBody>
      <dsp:txXfrm>
        <a:off x="50420" y="2298604"/>
        <a:ext cx="4601459" cy="932014"/>
      </dsp:txXfrm>
    </dsp:sp>
    <dsp:sp modelId="{3127436D-1C1A-4EBE-B465-FC0EA317D48F}">
      <dsp:nvSpPr>
        <dsp:cNvPr id="0" name=""/>
        <dsp:cNvSpPr/>
      </dsp:nvSpPr>
      <dsp:spPr>
        <a:xfrm>
          <a:off x="0" y="3355918"/>
          <a:ext cx="4702299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Increased non-member rates to </a:t>
          </a:r>
          <a:r>
            <a:rPr lang="en-US" sz="2600" kern="1200"/>
            <a:t>drive membership to you!</a:t>
          </a:r>
        </a:p>
      </dsp:txBody>
      <dsp:txXfrm>
        <a:off x="50420" y="3406338"/>
        <a:ext cx="4601459" cy="9320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1DEF4-1184-449F-90D1-296CB5E2C1B7}">
      <dsp:nvSpPr>
        <dsp:cNvPr id="0" name=""/>
        <dsp:cNvSpPr/>
      </dsp:nvSpPr>
      <dsp:spPr>
        <a:xfrm>
          <a:off x="0" y="646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6777A-6D84-4082-9E4D-B715F59AC449}">
      <dsp:nvSpPr>
        <dsp:cNvPr id="0" name=""/>
        <dsp:cNvSpPr/>
      </dsp:nvSpPr>
      <dsp:spPr>
        <a:xfrm>
          <a:off x="164229" y="122800"/>
          <a:ext cx="298599" cy="2985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E529E-995C-400E-89BD-B47740EE68AB}">
      <dsp:nvSpPr>
        <dsp:cNvPr id="0" name=""/>
        <dsp:cNvSpPr/>
      </dsp:nvSpPr>
      <dsp:spPr>
        <a:xfrm>
          <a:off x="627058" y="646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October 25-28, 2026</a:t>
          </a:r>
        </a:p>
      </dsp:txBody>
      <dsp:txXfrm>
        <a:off x="627058" y="646"/>
        <a:ext cx="5255582" cy="542908"/>
      </dsp:txXfrm>
    </dsp:sp>
    <dsp:sp modelId="{13D6E3F4-7A65-4F76-A8C9-49359915F1D9}">
      <dsp:nvSpPr>
        <dsp:cNvPr id="0" name=""/>
        <dsp:cNvSpPr/>
      </dsp:nvSpPr>
      <dsp:spPr>
        <a:xfrm>
          <a:off x="0" y="679281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35CC-0809-46C4-AFB0-DD70ECD13FE4}">
      <dsp:nvSpPr>
        <dsp:cNvPr id="0" name=""/>
        <dsp:cNvSpPr/>
      </dsp:nvSpPr>
      <dsp:spPr>
        <a:xfrm>
          <a:off x="164229" y="801435"/>
          <a:ext cx="298599" cy="2985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FDB69-796A-4ECB-9E33-DC3E4B2D100B}">
      <dsp:nvSpPr>
        <dsp:cNvPr id="0" name=""/>
        <dsp:cNvSpPr/>
      </dsp:nvSpPr>
      <dsp:spPr>
        <a:xfrm>
          <a:off x="627058" y="679281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Westin Westminster Hotel</a:t>
          </a:r>
        </a:p>
      </dsp:txBody>
      <dsp:txXfrm>
        <a:off x="627058" y="679281"/>
        <a:ext cx="5255582" cy="542908"/>
      </dsp:txXfrm>
    </dsp:sp>
    <dsp:sp modelId="{AC8788C9-31D8-4162-89DA-87B654A99818}">
      <dsp:nvSpPr>
        <dsp:cNvPr id="0" name=""/>
        <dsp:cNvSpPr/>
      </dsp:nvSpPr>
      <dsp:spPr>
        <a:xfrm>
          <a:off x="0" y="1357916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34F18-B53C-4766-AE38-2C35F04BC4E1}">
      <dsp:nvSpPr>
        <dsp:cNvPr id="0" name=""/>
        <dsp:cNvSpPr/>
      </dsp:nvSpPr>
      <dsp:spPr>
        <a:xfrm>
          <a:off x="164229" y="1480070"/>
          <a:ext cx="298599" cy="2985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35C60-91AA-4608-AB95-9246C9294B9F}">
      <dsp:nvSpPr>
        <dsp:cNvPr id="0" name=""/>
        <dsp:cNvSpPr/>
      </dsp:nvSpPr>
      <dsp:spPr>
        <a:xfrm>
          <a:off x="627058" y="1357916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Partnering w/ CPOW, SORA, &amp; NAWT</a:t>
          </a:r>
        </a:p>
      </dsp:txBody>
      <dsp:txXfrm>
        <a:off x="627058" y="1357916"/>
        <a:ext cx="5255582" cy="542908"/>
      </dsp:txXfrm>
    </dsp:sp>
    <dsp:sp modelId="{3F3119CD-CD3E-432E-929E-D63C83AAC5D4}">
      <dsp:nvSpPr>
        <dsp:cNvPr id="0" name=""/>
        <dsp:cNvSpPr/>
      </dsp:nvSpPr>
      <dsp:spPr>
        <a:xfrm>
          <a:off x="0" y="2036551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CEB5D-27E4-42A0-BD06-01C76B2CA6E0}">
      <dsp:nvSpPr>
        <dsp:cNvPr id="0" name=""/>
        <dsp:cNvSpPr/>
      </dsp:nvSpPr>
      <dsp:spPr>
        <a:xfrm>
          <a:off x="164229" y="2158706"/>
          <a:ext cx="298599" cy="2985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67E6E-4699-4406-8A2E-B81518877478}">
      <dsp:nvSpPr>
        <dsp:cNvPr id="0" name=""/>
        <dsp:cNvSpPr/>
      </dsp:nvSpPr>
      <dsp:spPr>
        <a:xfrm>
          <a:off x="627058" y="2036551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Exhibit Booths</a:t>
          </a:r>
        </a:p>
      </dsp:txBody>
      <dsp:txXfrm>
        <a:off x="627058" y="2036551"/>
        <a:ext cx="5255582" cy="542908"/>
      </dsp:txXfrm>
    </dsp:sp>
    <dsp:sp modelId="{05EEBD40-BEBE-4C61-9817-2C4A18D92319}">
      <dsp:nvSpPr>
        <dsp:cNvPr id="0" name=""/>
        <dsp:cNvSpPr/>
      </dsp:nvSpPr>
      <dsp:spPr>
        <a:xfrm>
          <a:off x="0" y="2715187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1A7F9-A816-4A40-B671-7B8E3F43CC00}">
      <dsp:nvSpPr>
        <dsp:cNvPr id="0" name=""/>
        <dsp:cNvSpPr/>
      </dsp:nvSpPr>
      <dsp:spPr>
        <a:xfrm>
          <a:off x="164229" y="2837341"/>
          <a:ext cx="298599" cy="2985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BD4E4-8DE4-4778-9E51-D2534AAD500F}">
      <dsp:nvSpPr>
        <dsp:cNvPr id="0" name=""/>
        <dsp:cNvSpPr/>
      </dsp:nvSpPr>
      <dsp:spPr>
        <a:xfrm>
          <a:off x="627058" y="2715187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Technical Sessions</a:t>
          </a:r>
        </a:p>
      </dsp:txBody>
      <dsp:txXfrm>
        <a:off x="627058" y="2715187"/>
        <a:ext cx="5255582" cy="542908"/>
      </dsp:txXfrm>
    </dsp:sp>
    <dsp:sp modelId="{EBC753A5-242D-44ED-9BD1-0B24F3172005}">
      <dsp:nvSpPr>
        <dsp:cNvPr id="0" name=""/>
        <dsp:cNvSpPr/>
      </dsp:nvSpPr>
      <dsp:spPr>
        <a:xfrm>
          <a:off x="0" y="3393822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E05E5-E36D-4A21-9A42-6E942BDA755E}">
      <dsp:nvSpPr>
        <dsp:cNvPr id="0" name=""/>
        <dsp:cNvSpPr/>
      </dsp:nvSpPr>
      <dsp:spPr>
        <a:xfrm>
          <a:off x="164229" y="3515976"/>
          <a:ext cx="298599" cy="2985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1C095-BA4E-4E5B-AF8B-1D42B580D863}">
      <dsp:nvSpPr>
        <dsp:cNvPr id="0" name=""/>
        <dsp:cNvSpPr/>
      </dsp:nvSpPr>
      <dsp:spPr>
        <a:xfrm>
          <a:off x="627058" y="3393822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International keynote</a:t>
          </a:r>
        </a:p>
      </dsp:txBody>
      <dsp:txXfrm>
        <a:off x="627058" y="3393822"/>
        <a:ext cx="5255582" cy="542908"/>
      </dsp:txXfrm>
    </dsp:sp>
    <dsp:sp modelId="{E14A3A2F-AAE6-4931-80D5-A7E0F562CB26}">
      <dsp:nvSpPr>
        <dsp:cNvPr id="0" name=""/>
        <dsp:cNvSpPr/>
      </dsp:nvSpPr>
      <dsp:spPr>
        <a:xfrm>
          <a:off x="0" y="4072457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CD1BB-BED8-47B3-B2DF-19808A7C8668}">
      <dsp:nvSpPr>
        <dsp:cNvPr id="0" name=""/>
        <dsp:cNvSpPr/>
      </dsp:nvSpPr>
      <dsp:spPr>
        <a:xfrm>
          <a:off x="164229" y="4194611"/>
          <a:ext cx="298599" cy="29859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A262A-B5F0-472C-A02F-0DB6B6AC63B0}">
      <dsp:nvSpPr>
        <dsp:cNvPr id="0" name=""/>
        <dsp:cNvSpPr/>
      </dsp:nvSpPr>
      <dsp:spPr>
        <a:xfrm>
          <a:off x="627058" y="4072457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Field Trips</a:t>
          </a:r>
        </a:p>
      </dsp:txBody>
      <dsp:txXfrm>
        <a:off x="627058" y="4072457"/>
        <a:ext cx="5255582" cy="542908"/>
      </dsp:txXfrm>
    </dsp:sp>
    <dsp:sp modelId="{352DA7F1-399C-4900-B6A5-4E9CB152DFBF}">
      <dsp:nvSpPr>
        <dsp:cNvPr id="0" name=""/>
        <dsp:cNvSpPr/>
      </dsp:nvSpPr>
      <dsp:spPr>
        <a:xfrm>
          <a:off x="0" y="4751092"/>
          <a:ext cx="5882641" cy="542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392B9-E463-40B9-959D-7A6A41584F75}">
      <dsp:nvSpPr>
        <dsp:cNvPr id="0" name=""/>
        <dsp:cNvSpPr/>
      </dsp:nvSpPr>
      <dsp:spPr>
        <a:xfrm>
          <a:off x="164229" y="4873246"/>
          <a:ext cx="298599" cy="298599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9E95B-B58A-4AFD-A433-2BD3A8A6A3EE}">
      <dsp:nvSpPr>
        <dsp:cNvPr id="0" name=""/>
        <dsp:cNvSpPr/>
      </dsp:nvSpPr>
      <dsp:spPr>
        <a:xfrm>
          <a:off x="627058" y="4751092"/>
          <a:ext cx="5255582" cy="542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58" tIns="57458" rIns="57458" bIns="5745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Off-site Social Event</a:t>
          </a:r>
        </a:p>
      </dsp:txBody>
      <dsp:txXfrm>
        <a:off x="627058" y="4751092"/>
        <a:ext cx="5255582" cy="542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42440-C9D6-CF46-86A9-F78DEC7A83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CFCE-FB0C-3D42-A324-C058AF1C0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The reason NOWRA exists is because of you!  It is to help you, our affiliates, succeed and raise the bar for the entire industry.  </a:t>
            </a:r>
            <a:endParaRPr lang="en-US" dirty="0"/>
          </a:p>
          <a:p>
            <a:r>
              <a:rPr lang="en-US" dirty="0"/>
              <a:t>New in 2025 – South Carolina, New Hampshire, and Oklahoma!</a:t>
            </a:r>
            <a:endParaRPr dirty="0"/>
          </a:p>
        </p:txBody>
      </p:sp>
      <p:sp>
        <p:nvSpPr>
          <p:cNvPr id="332" name="Google Shape;332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11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100F674E-257B-A78E-6C17-363055DF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>
            <a:extLst>
              <a:ext uri="{FF2B5EF4-FFF2-40B4-BE49-F238E27FC236}">
                <a16:creationId xmlns:a16="http://schemas.microsoft.com/office/drawing/2014/main" id="{BDEA8015-BDCC-540C-85E2-02FDF07099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7:notes">
            <a:extLst>
              <a:ext uri="{FF2B5EF4-FFF2-40B4-BE49-F238E27FC236}">
                <a16:creationId xmlns:a16="http://schemas.microsoft.com/office/drawing/2014/main" id="{F3E384D8-A575-582F-8D0E-EB0342C0E9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The reason NOWRA exists is because of you!  It is to help you, our affiliates, succeed and raise the bar for the entire industry.  </a:t>
            </a:r>
            <a:endParaRPr lang="en-US" dirty="0"/>
          </a:p>
          <a:p>
            <a:r>
              <a:rPr lang="en-US" dirty="0"/>
              <a:t>New in 2025 – South Carolina, New Hampshire, and Oklahoma!</a:t>
            </a:r>
            <a:endParaRPr dirty="0"/>
          </a:p>
        </p:txBody>
      </p:sp>
      <p:sp>
        <p:nvSpPr>
          <p:cNvPr id="332" name="Google Shape;332;p7:notes">
            <a:extLst>
              <a:ext uri="{FF2B5EF4-FFF2-40B4-BE49-F238E27FC236}">
                <a16:creationId xmlns:a16="http://schemas.microsoft.com/office/drawing/2014/main" id="{BB466D65-4067-9E69-1AB4-99AEAAD5F1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361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DD52E-5926-6764-8984-C819A39F0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D6E42-0484-B5A2-68C9-34E5B26DC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B038A9-146E-9E24-CF14-D7C123C7D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largest U.S. organization devoted exclusively to supporting members of the  onsite and decentralized industry</a:t>
            </a:r>
          </a:p>
          <a:p>
            <a:pPr eaLnBrk="1" hangingPunct="1"/>
            <a:r>
              <a:rPr lang="en-US" altLang="en-US" dirty="0"/>
              <a:t>Founded 1991 - Represent all segments of industry – </a:t>
            </a:r>
            <a:r>
              <a:rPr lang="en-US" altLang="en-US" b="1" i="1" dirty="0"/>
              <a:t>with over 5,000 members (check)</a:t>
            </a:r>
          </a:p>
          <a:p>
            <a:pPr lvl="1" eaLnBrk="1" hangingPunct="1"/>
            <a:r>
              <a:rPr lang="en-US" altLang="en-US" sz="1500" dirty="0"/>
              <a:t>Contractors</a:t>
            </a:r>
          </a:p>
          <a:p>
            <a:pPr lvl="1" eaLnBrk="1" hangingPunct="1"/>
            <a:r>
              <a:rPr lang="en-US" altLang="en-US" sz="1500" dirty="0"/>
              <a:t>Service Providers/Pumpers</a:t>
            </a:r>
          </a:p>
          <a:p>
            <a:pPr lvl="1" eaLnBrk="1" hangingPunct="1"/>
            <a:r>
              <a:rPr lang="en-US" altLang="en-US" sz="1500" dirty="0"/>
              <a:t>Designers &amp; Engineers</a:t>
            </a:r>
          </a:p>
          <a:p>
            <a:pPr lvl="1" eaLnBrk="1" hangingPunct="1"/>
            <a:r>
              <a:rPr lang="en-US" altLang="en-US" sz="1500" dirty="0"/>
              <a:t>Regulators</a:t>
            </a:r>
          </a:p>
          <a:p>
            <a:pPr lvl="1" eaLnBrk="1" hangingPunct="1"/>
            <a:r>
              <a:rPr lang="en-US" altLang="en-US" sz="1500" dirty="0"/>
              <a:t>Academics</a:t>
            </a:r>
          </a:p>
          <a:p>
            <a:pPr lvl="1" eaLnBrk="1" hangingPunct="1"/>
            <a:r>
              <a:rPr lang="en-US" altLang="en-US" sz="1500" dirty="0"/>
              <a:t>Manufacturers</a:t>
            </a: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AzOWRA</a:t>
            </a:r>
            <a:r>
              <a:rPr lang="en-US" dirty="0">
                <a:solidFill>
                  <a:srgbClr val="00668A"/>
                </a:solidFill>
              </a:rPr>
              <a:t> (Arizona)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COWA (</a:t>
            </a:r>
            <a:r>
              <a:rPr lang="en-US" dirty="0" err="1">
                <a:solidFill>
                  <a:srgbClr val="00668A"/>
                </a:solidFill>
              </a:rPr>
              <a:t>Callifornia</a:t>
            </a:r>
            <a:r>
              <a:rPr lang="en-US" dirty="0">
                <a:solidFill>
                  <a:srgbClr val="00668A"/>
                </a:solidFill>
              </a:rPr>
              <a:t>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COWRA (Carolinas)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CPOW (Colorado) 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DOWRA (Delaware)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FOWA (Florida)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IOWWA (Iowa)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IOWPA (Indiana)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KSFA (Kansas)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MAOWP 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(Mass)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MOWPA (Maryland)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MOWRA (Michigan)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MnOWA</a:t>
            </a:r>
            <a:r>
              <a:rPr lang="en-US" dirty="0">
                <a:solidFill>
                  <a:srgbClr val="00668A"/>
                </a:solidFill>
              </a:rPr>
              <a:t> (Minnesota)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MSO (Missouri)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NOWWA (Nebraska)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NmOWA</a:t>
            </a:r>
            <a:r>
              <a:rPr lang="en-US" dirty="0">
                <a:solidFill>
                  <a:srgbClr val="00668A"/>
                </a:solidFill>
              </a:rPr>
              <a:t> (New Mexico)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OWAI (Idaho)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POWRA-NM &amp; NMOWA (New Mexico)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POWRA (Pennsylvania)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TOWA (</a:t>
            </a:r>
            <a:r>
              <a:rPr lang="en-US" dirty="0" err="1">
                <a:solidFill>
                  <a:srgbClr val="00668A"/>
                </a:solidFill>
              </a:rPr>
              <a:t>Tenn</a:t>
            </a:r>
            <a:r>
              <a:rPr lang="en-US" dirty="0">
                <a:solidFill>
                  <a:srgbClr val="00668A"/>
                </a:solidFill>
              </a:rPr>
              <a:t>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UOWA (Utah)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VOWRA (Virginia)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WOSSA (Washington)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WOWRA &amp; WPCA (Wisconsin)</a:t>
            </a:r>
          </a:p>
          <a:p>
            <a:pPr marL="262473" indent="-262473"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71A3-9C11-7EAF-F650-6905E47B6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043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87a665d2e1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387a665d2e1_0_8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387a665d2e1_0_8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2014 marked the shift from words to action</a:t>
            </a:r>
          </a:p>
          <a:p>
            <a:r>
              <a:rPr lang="en-US" altLang="en-US" dirty="0"/>
              <a:t>Core group of companies met in late 2013 at</a:t>
            </a:r>
            <a:r>
              <a:rPr lang="en-US" altLang="en-US" baseline="0" dirty="0"/>
              <a:t> the NOWRA conference in Nashville and </a:t>
            </a:r>
            <a:r>
              <a:rPr lang="en-US" altLang="en-US" dirty="0"/>
              <a:t>agreed to fund an advocacy campaign for our industry</a:t>
            </a:r>
          </a:p>
          <a:p>
            <a:r>
              <a:rPr lang="en-US" altLang="en-US" dirty="0"/>
              <a:t>Additional contributors stepped forward when asked</a:t>
            </a:r>
          </a:p>
          <a:p>
            <a:r>
              <a:rPr lang="en-US" altLang="en-US" dirty="0"/>
              <a:t>NOWRA’s advocacy effort was born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8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58182" lvl="2" indent="-524946">
              <a:buFontTx/>
              <a:buAutoNum type="arabicPeriod"/>
            </a:pPr>
            <a:r>
              <a:rPr lang="en-US" altLang="en-US" sz="3100" dirty="0"/>
              <a:t>Increase market share for new construction using onsite-decentralized technologies from 30% to 35%</a:t>
            </a:r>
          </a:p>
          <a:p>
            <a:pPr marL="1458182" lvl="2" indent="-524946">
              <a:buFontTx/>
              <a:buAutoNum type="arabicPeriod"/>
            </a:pPr>
            <a:r>
              <a:rPr lang="en-US" altLang="en-US" sz="3100" dirty="0"/>
              <a:t>Secure a larger share of existing federal funding for wastewater treatment</a:t>
            </a:r>
          </a:p>
          <a:p>
            <a:pPr marL="1458182" lvl="2" indent="-524946">
              <a:buFontTx/>
              <a:buAutoNum type="arabicPeriod"/>
            </a:pPr>
            <a:r>
              <a:rPr lang="en-US" altLang="en-US" sz="3100" dirty="0"/>
              <a:t>Get EPA to change policies within the agency which discriminate against our industry</a:t>
            </a:r>
          </a:p>
          <a:p>
            <a:pPr marL="1458182" lvl="2" indent="-524946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59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AD182-329C-4D3C-AC73-E9D4C14A9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479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CB6C7F4E-FD89-2D8F-6E4A-F90ED174A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87a665d2e1_0_869:notes">
            <a:extLst>
              <a:ext uri="{FF2B5EF4-FFF2-40B4-BE49-F238E27FC236}">
                <a16:creationId xmlns:a16="http://schemas.microsoft.com/office/drawing/2014/main" id="{2154DCC5-4FC4-CCD1-F07D-7CBFCD40D5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387a665d2e1_0_869:notes">
            <a:extLst>
              <a:ext uri="{FF2B5EF4-FFF2-40B4-BE49-F238E27FC236}">
                <a16:creationId xmlns:a16="http://schemas.microsoft.com/office/drawing/2014/main" id="{287A067E-BA22-E177-620D-9326CF1E69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387a665d2e1_0_869:notes">
            <a:extLst>
              <a:ext uri="{FF2B5EF4-FFF2-40B4-BE49-F238E27FC236}">
                <a16:creationId xmlns:a16="http://schemas.microsoft.com/office/drawing/2014/main" id="{F061B122-0A3A-C7A8-FBDD-D8CE5F2911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37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6000" b="1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altLang="en-US" sz="4000" b="1">
                <a:latin typeface="Arial" charset="0"/>
                <a:ea typeface="Arial" charset="0"/>
                <a:cs typeface="Arial" charset="0"/>
              </a:rPr>
              <a:t>Communication Vehicles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30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2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7a665d2e1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87a665d2e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Courses are meant to be non-state specific for a broad reach and universal</a:t>
            </a:r>
          </a:p>
          <a:p>
            <a:r>
              <a:rPr lang="en-US" dirty="0"/>
              <a:t>Companies can use them to help train new employees on the basics as needed – they don’t have to wait.</a:t>
            </a:r>
          </a:p>
          <a:p>
            <a:r>
              <a:rPr lang="en-US" dirty="0"/>
              <a:t>Working on expanding to non-affiliated states and other organizations that need them – like MOU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4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different types of courses offered – Design, Troubleshooting, A to Z, Installer, etc. Mention NEW free member classes. </a:t>
            </a:r>
            <a:br>
              <a:rPr lang="en-US" dirty="0"/>
            </a:br>
            <a:r>
              <a:rPr lang="en-US" dirty="0"/>
              <a:t>Most approved in Oklahoma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54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listing of new FREE courses available online. More to come in 2025 – Marketing.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6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379F-6B4A-F4F0-FDFB-F4C73C28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255E13-AA15-FF43-7B2A-E8C227D6B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CCFC2-9B2C-8EAE-86DA-89D4B1615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Any money that comes in in shared with the state group.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F0331-81F5-57AA-421D-6554A56BC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2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beginning the search for 2028 – if your state is interested in partnering with us, let the NOWRA office know. </a:t>
            </a:r>
          </a:p>
          <a:p>
            <a:endParaRPr lang="en-US" dirty="0"/>
          </a:p>
          <a:p>
            <a:r>
              <a:rPr lang="en-US" dirty="0"/>
              <a:t>2025 Sandusky Ohio</a:t>
            </a:r>
          </a:p>
          <a:p>
            <a:r>
              <a:rPr lang="en-US" dirty="0"/>
              <a:t>2026 Denver</a:t>
            </a:r>
            <a:r>
              <a:rPr lang="en-US"/>
              <a:t>, CO </a:t>
            </a:r>
            <a:endParaRPr lang="en-US" dirty="0"/>
          </a:p>
          <a:p>
            <a:r>
              <a:rPr lang="en-US" dirty="0"/>
              <a:t>2027: Columbus GA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2028 Onsite Wastewater Mega-Conference – NOWRA has visited 2 hotel locations in OK (Tulsa and Norman) for possible sites for 2028 Mega-Conference.  NOWRA expects to finalize this in the next few weeks. Would be a combined NOWRA-OOWA-OK conference in late Sept/early Oct. 2028.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190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44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We do reach out from time to time with emails and mailings…we encourage you to read them – a lot of effort goes into keeping you updated.  If you are not getting the onsite journal or our emails please let your affiliate director know.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02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4CFCE-FB0C-3D42-A324-C058AF1C094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22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3A7607EA-76ED-8459-8B34-FD1E9A5AE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7a665d2e1_0_199:notes">
            <a:extLst>
              <a:ext uri="{FF2B5EF4-FFF2-40B4-BE49-F238E27FC236}">
                <a16:creationId xmlns:a16="http://schemas.microsoft.com/office/drawing/2014/main" id="{FC513C52-CB03-7B40-4B01-2DF915FFFB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87a665d2e1_0_199:notes">
            <a:extLst>
              <a:ext uri="{FF2B5EF4-FFF2-40B4-BE49-F238E27FC236}">
                <a16:creationId xmlns:a16="http://schemas.microsoft.com/office/drawing/2014/main" id="{CF2DE51C-4504-267E-1B72-270FC33998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398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580631C1-8A51-4C54-4180-7458B3F17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7a665d2e1_0_199:notes">
            <a:extLst>
              <a:ext uri="{FF2B5EF4-FFF2-40B4-BE49-F238E27FC236}">
                <a16:creationId xmlns:a16="http://schemas.microsoft.com/office/drawing/2014/main" id="{3455911A-3FF6-9C2B-0556-231A0BDA5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87a665d2e1_0_199:notes">
            <a:extLst>
              <a:ext uri="{FF2B5EF4-FFF2-40B4-BE49-F238E27FC236}">
                <a16:creationId xmlns:a16="http://schemas.microsoft.com/office/drawing/2014/main" id="{29F8A4D0-0E0F-73BA-A5B1-F9971B35FE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7275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9FE1C21B-7DC4-C8EA-23CC-0F963480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7a665d2e1_0_199:notes">
            <a:extLst>
              <a:ext uri="{FF2B5EF4-FFF2-40B4-BE49-F238E27FC236}">
                <a16:creationId xmlns:a16="http://schemas.microsoft.com/office/drawing/2014/main" id="{66B1094E-742E-3DA9-B95A-1139BE55A3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87a665d2e1_0_199:notes">
            <a:extLst>
              <a:ext uri="{FF2B5EF4-FFF2-40B4-BE49-F238E27FC236}">
                <a16:creationId xmlns:a16="http://schemas.microsoft.com/office/drawing/2014/main" id="{60C8BA21-D29C-BA27-960D-592C0ABC19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4106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3F09A4CB-2CB4-7C3E-E862-13CA4E099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7a665d2e1_0_199:notes">
            <a:extLst>
              <a:ext uri="{FF2B5EF4-FFF2-40B4-BE49-F238E27FC236}">
                <a16:creationId xmlns:a16="http://schemas.microsoft.com/office/drawing/2014/main" id="{8C32C732-841D-4629-2D91-ED603AC862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87a665d2e1_0_199:notes">
            <a:extLst>
              <a:ext uri="{FF2B5EF4-FFF2-40B4-BE49-F238E27FC236}">
                <a16:creationId xmlns:a16="http://schemas.microsoft.com/office/drawing/2014/main" id="{A62B6E54-0D54-9584-FC87-2943687303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029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Handouts of these usually provided at the NOWRA table in the exhibit hall.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50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>
          <a:extLst>
            <a:ext uri="{FF2B5EF4-FFF2-40B4-BE49-F238E27FC236}">
              <a16:creationId xmlns:a16="http://schemas.microsoft.com/office/drawing/2014/main" id="{878378FF-3984-07B9-85BE-006FEE44E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:notes">
            <a:extLst>
              <a:ext uri="{FF2B5EF4-FFF2-40B4-BE49-F238E27FC236}">
                <a16:creationId xmlns:a16="http://schemas.microsoft.com/office/drawing/2014/main" id="{E811D9BD-A9B5-C0D6-86BB-C4634E187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:notes">
            <a:extLst>
              <a:ext uri="{FF2B5EF4-FFF2-40B4-BE49-F238E27FC236}">
                <a16:creationId xmlns:a16="http://schemas.microsoft.com/office/drawing/2014/main" id="{CD1A4965-F242-471A-53CC-C674791F52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31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E282-2D33-765E-50A9-0C3AEFE6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3675F-2789-70C7-7D8D-BFFE21B5E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8040D-797C-2BAC-751E-E61127F6C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largest U.S. organization devoted exclusively to supporting members of the  onsite and decentralized industry</a:t>
            </a:r>
          </a:p>
          <a:p>
            <a:pPr eaLnBrk="1" hangingPunct="1"/>
            <a:r>
              <a:rPr lang="en-US" altLang="en-US" dirty="0"/>
              <a:t>Founded 1991 - Represent all segments of industry – </a:t>
            </a:r>
            <a:r>
              <a:rPr lang="en-US" altLang="en-US" b="1" i="1" dirty="0"/>
              <a:t>with over 5,000 members (check)</a:t>
            </a:r>
          </a:p>
          <a:p>
            <a:pPr lvl="1" eaLnBrk="1" hangingPunct="1"/>
            <a:r>
              <a:rPr lang="en-US" altLang="en-US" sz="1500" dirty="0"/>
              <a:t>Contractors</a:t>
            </a:r>
          </a:p>
          <a:p>
            <a:pPr lvl="1" eaLnBrk="1" hangingPunct="1"/>
            <a:r>
              <a:rPr lang="en-US" altLang="en-US" sz="1500" dirty="0"/>
              <a:t>Service Providers/Pumpers</a:t>
            </a:r>
          </a:p>
          <a:p>
            <a:pPr lvl="1" eaLnBrk="1" hangingPunct="1"/>
            <a:r>
              <a:rPr lang="en-US" altLang="en-US" sz="1500" dirty="0"/>
              <a:t>Designers &amp; Engineers</a:t>
            </a:r>
          </a:p>
          <a:p>
            <a:pPr lvl="1" eaLnBrk="1" hangingPunct="1"/>
            <a:r>
              <a:rPr lang="en-US" altLang="en-US" sz="1500" dirty="0"/>
              <a:t>Regulators</a:t>
            </a:r>
          </a:p>
          <a:p>
            <a:pPr lvl="1" eaLnBrk="1" hangingPunct="1"/>
            <a:r>
              <a:rPr lang="en-US" altLang="en-US" sz="1500" dirty="0"/>
              <a:t>Academics</a:t>
            </a:r>
          </a:p>
          <a:p>
            <a:pPr lvl="1" eaLnBrk="1" hangingPunct="1"/>
            <a:r>
              <a:rPr lang="en-US" altLang="en-US" sz="1500" dirty="0"/>
              <a:t>Manufacturers</a:t>
            </a: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AzOWRA</a:t>
            </a:r>
            <a:r>
              <a:rPr lang="en-US" dirty="0">
                <a:solidFill>
                  <a:srgbClr val="00668A"/>
                </a:solidFill>
              </a:rPr>
              <a:t> (Arizona)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COWA (</a:t>
            </a:r>
            <a:r>
              <a:rPr lang="en-US" dirty="0" err="1">
                <a:solidFill>
                  <a:srgbClr val="00668A"/>
                </a:solidFill>
              </a:rPr>
              <a:t>Callifornia</a:t>
            </a:r>
            <a:r>
              <a:rPr lang="en-US" dirty="0">
                <a:solidFill>
                  <a:srgbClr val="00668A"/>
                </a:solidFill>
              </a:rPr>
              <a:t>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COWRA (Carolinas)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CPOW (Colorado) 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DOWRA (Delaware)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FOWA (Florida)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IOWWA (Iowa)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IOWPA (Indiana)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KSFA (Kansas)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MAOWP 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(Mass)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MOWPA (Maryland)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MOWRA (Michigan)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MnOWA</a:t>
            </a:r>
            <a:r>
              <a:rPr lang="en-US" dirty="0">
                <a:solidFill>
                  <a:srgbClr val="00668A"/>
                </a:solidFill>
              </a:rPr>
              <a:t> (Minnesota)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MSO (Missouri)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NOWWA (Nebraska)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NmOWA</a:t>
            </a:r>
            <a:r>
              <a:rPr lang="en-US" dirty="0">
                <a:solidFill>
                  <a:srgbClr val="00668A"/>
                </a:solidFill>
              </a:rPr>
              <a:t> (New Mexico)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OWAI (Idaho)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POWRA-NM &amp; NMOWA (New Mexico)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POWRA (Pennsylvania)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TOWA (</a:t>
            </a:r>
            <a:r>
              <a:rPr lang="en-US" dirty="0" err="1">
                <a:solidFill>
                  <a:srgbClr val="00668A"/>
                </a:solidFill>
              </a:rPr>
              <a:t>Tenn</a:t>
            </a:r>
            <a:r>
              <a:rPr lang="en-US" dirty="0">
                <a:solidFill>
                  <a:srgbClr val="00668A"/>
                </a:solidFill>
              </a:rPr>
              <a:t>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UOWA (Utah)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VOWRA (Virginia)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WOSSA (Washington)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WOWRA &amp; WPCA (Wisconsin)</a:t>
            </a:r>
          </a:p>
          <a:p>
            <a:pPr marL="262473" indent="-262473"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DD359-496A-4777-D4A0-B94AD9007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2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979930" y="8846343"/>
            <a:ext cx="3044719" cy="46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45" tIns="46673" rIns="93345" bIns="46673" anchor="b"/>
          <a:lstStyle/>
          <a:p>
            <a:pPr marL="0" marR="0" lvl="0" indent="0" algn="r" defTabSz="93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9F080-573C-49EC-8617-4D14D24CBC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0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A9277-AAA5-4643-8EC6-6277D2781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4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C1B85-FBAA-4C53-B86B-E17A6B5DBF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7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BE62FE22-1DD6-9A74-D470-9A23C308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7a665d2e1_0_199:notes">
            <a:extLst>
              <a:ext uri="{FF2B5EF4-FFF2-40B4-BE49-F238E27FC236}">
                <a16:creationId xmlns:a16="http://schemas.microsoft.com/office/drawing/2014/main" id="{2519DADB-B499-1DF3-1C96-16D9D97B60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87a665d2e1_0_199:notes">
            <a:extLst>
              <a:ext uri="{FF2B5EF4-FFF2-40B4-BE49-F238E27FC236}">
                <a16:creationId xmlns:a16="http://schemas.microsoft.com/office/drawing/2014/main" id="{1117804E-65A7-0263-9B02-A194775F73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26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0B27D-D99C-C5B8-3D80-6D26D5743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29724-5FBD-A594-0720-D2EAA5A28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C4C19-33B1-059D-A506-B254E8440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largest U.S. organization devoted exclusively to supporting members of the  onsite and decentralized industry</a:t>
            </a:r>
          </a:p>
          <a:p>
            <a:pPr eaLnBrk="1" hangingPunct="1"/>
            <a:r>
              <a:rPr lang="en-US" altLang="en-US" dirty="0"/>
              <a:t>Founded 1991 - Represent all segments of industry – </a:t>
            </a:r>
            <a:r>
              <a:rPr lang="en-US" altLang="en-US" b="1" i="1" dirty="0"/>
              <a:t>with over 5,000 members (check)</a:t>
            </a:r>
          </a:p>
          <a:p>
            <a:pPr lvl="1" eaLnBrk="1" hangingPunct="1"/>
            <a:r>
              <a:rPr lang="en-US" altLang="en-US" sz="1500" dirty="0"/>
              <a:t>Contractors</a:t>
            </a:r>
          </a:p>
          <a:p>
            <a:pPr lvl="1" eaLnBrk="1" hangingPunct="1"/>
            <a:r>
              <a:rPr lang="en-US" altLang="en-US" sz="1500" dirty="0"/>
              <a:t>Service Providers/Pumpers</a:t>
            </a:r>
          </a:p>
          <a:p>
            <a:pPr lvl="1" eaLnBrk="1" hangingPunct="1"/>
            <a:r>
              <a:rPr lang="en-US" altLang="en-US" sz="1500" dirty="0"/>
              <a:t>Designers &amp; Engineers</a:t>
            </a:r>
          </a:p>
          <a:p>
            <a:pPr lvl="1" eaLnBrk="1" hangingPunct="1"/>
            <a:r>
              <a:rPr lang="en-US" altLang="en-US" sz="1500" dirty="0"/>
              <a:t>Regulators</a:t>
            </a:r>
          </a:p>
          <a:p>
            <a:pPr lvl="1" eaLnBrk="1" hangingPunct="1"/>
            <a:r>
              <a:rPr lang="en-US" altLang="en-US" sz="1500" dirty="0"/>
              <a:t>Academics</a:t>
            </a:r>
          </a:p>
          <a:p>
            <a:pPr lvl="1" eaLnBrk="1" hangingPunct="1"/>
            <a:r>
              <a:rPr lang="en-US" altLang="en-US" sz="1500" dirty="0"/>
              <a:t>Manufacturers</a:t>
            </a: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AzOWRA</a:t>
            </a:r>
            <a:r>
              <a:rPr lang="en-US" dirty="0">
                <a:solidFill>
                  <a:srgbClr val="00668A"/>
                </a:solidFill>
              </a:rPr>
              <a:t> (Arizona)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COWA (</a:t>
            </a:r>
            <a:r>
              <a:rPr lang="en-US" dirty="0" err="1">
                <a:solidFill>
                  <a:srgbClr val="00668A"/>
                </a:solidFill>
              </a:rPr>
              <a:t>Callifornia</a:t>
            </a:r>
            <a:r>
              <a:rPr lang="en-US" dirty="0">
                <a:solidFill>
                  <a:srgbClr val="00668A"/>
                </a:solidFill>
              </a:rPr>
              <a:t>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COWRA (Carolinas)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CPOW (Colorado) 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DOWRA (Delaware)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FOWA (Florida)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IOWWA (Iowa)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IOWPA (Indiana)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KSFA (Kansas)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MAOWP 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(Mass)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MOWPA (Maryland)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MOWRA (Michigan)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MnOWA</a:t>
            </a:r>
            <a:r>
              <a:rPr lang="en-US" dirty="0">
                <a:solidFill>
                  <a:srgbClr val="00668A"/>
                </a:solidFill>
              </a:rPr>
              <a:t> (Minnesota)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solidFill>
                <a:srgbClr val="00668A"/>
              </a:solidFill>
            </a:endParaRP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MSO (Missouri)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NOWWA (Nebraska)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err="1">
                <a:solidFill>
                  <a:srgbClr val="00668A"/>
                </a:solidFill>
              </a:rPr>
              <a:t>NmOWA</a:t>
            </a:r>
            <a:r>
              <a:rPr lang="en-US" dirty="0">
                <a:solidFill>
                  <a:srgbClr val="00668A"/>
                </a:solidFill>
              </a:rPr>
              <a:t> (New Mexico)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OWAI (Idaho)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POWRA-NM &amp; NMOWA (New Mexico)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POWRA (Pennsylvania)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TOWA (</a:t>
            </a:r>
            <a:r>
              <a:rPr lang="en-US" dirty="0" err="1">
                <a:solidFill>
                  <a:srgbClr val="00668A"/>
                </a:solidFill>
              </a:rPr>
              <a:t>Tenn</a:t>
            </a:r>
            <a:r>
              <a:rPr lang="en-US" dirty="0">
                <a:solidFill>
                  <a:srgbClr val="00668A"/>
                </a:solidFill>
              </a:rPr>
              <a:t>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UOWA (Utah)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VOWRA (Virginia)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WOSSA (Washington)</a:t>
            </a:r>
          </a:p>
          <a:p>
            <a:pPr marL="262473" indent="-26247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srgbClr val="00668A"/>
                </a:solidFill>
              </a:rPr>
              <a:t>WOWRA &amp; WPCA (Wisconsin)</a:t>
            </a:r>
          </a:p>
          <a:p>
            <a:pPr marL="262473" indent="-262473"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DF8C8-CC45-87E9-D3A1-7BE3135DA7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4CFCE-FB0C-3D42-A324-C058AF1C09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2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descr="A blue background with a letter s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308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838200" y="16215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172200" y="16215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82132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39788" y="1983954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6172200" y="1983955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64985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839788" y="1677657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839788" y="2198778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3"/>
          </p:nvPr>
        </p:nvSpPr>
        <p:spPr>
          <a:xfrm>
            <a:off x="6172200" y="1677658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4"/>
          </p:nvPr>
        </p:nvSpPr>
        <p:spPr>
          <a:xfrm>
            <a:off x="6172200" y="2198778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6711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9788" y="1703249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xfrm>
            <a:off x="839788" y="2224370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3"/>
          </p:nvPr>
        </p:nvSpPr>
        <p:spPr>
          <a:xfrm>
            <a:off x="6172200" y="1703250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4"/>
          </p:nvPr>
        </p:nvSpPr>
        <p:spPr>
          <a:xfrm>
            <a:off x="6172200" y="2224370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9134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mparison">
  <p:cSld name="4_Comparis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839788" y="1657903"/>
            <a:ext cx="5157787" cy="445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6096000" y="1657904"/>
            <a:ext cx="5256212" cy="4455086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61465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839787" y="1679161"/>
            <a:ext cx="5157787" cy="48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839788" y="2146035"/>
            <a:ext cx="5157787" cy="405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109" name="Google Shape;109;p20"/>
          <p:cNvSpPr>
            <a:spLocks noGrp="1"/>
          </p:cNvSpPr>
          <p:nvPr>
            <p:ph type="pic" idx="3"/>
          </p:nvPr>
        </p:nvSpPr>
        <p:spPr>
          <a:xfrm>
            <a:off x="6096000" y="1337013"/>
            <a:ext cx="5256212" cy="490059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4992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>
            <a:spLocks noGrp="1"/>
          </p:cNvSpPr>
          <p:nvPr>
            <p:ph type="pic" idx="2"/>
          </p:nvPr>
        </p:nvSpPr>
        <p:spPr>
          <a:xfrm>
            <a:off x="839788" y="3429000"/>
            <a:ext cx="10003024" cy="2595282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839788" y="1586706"/>
            <a:ext cx="5157787" cy="174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3"/>
          </p:nvPr>
        </p:nvSpPr>
        <p:spPr>
          <a:xfrm>
            <a:off x="6172200" y="1586706"/>
            <a:ext cx="5183188" cy="174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582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885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7a665d2e1_0_2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4" name="Google Shape;124;g387a665d2e1_0_2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5" name="Google Shape;125;g387a665d2e1_0_2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7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7a665d2e1_0_9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" name="Google Shape;128;g387a665d2e1_0_9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Google Shape;129;g387a665d2e1_0_9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0" name="Google Shape;130;g387a665d2e1_0_9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1" name="Google Shape;131;g387a665d2e1_0_9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128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 type="twoObj">
  <p:cSld name="Two Conten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7a665d2e1_0_18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Google Shape;134;g387a665d2e1_0_18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g387a665d2e1_0_18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g387a665d2e1_0_18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9F38CEA-D88E-4DF0-B2B6-426CE3BDEB9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137" name="Google Shape;137;g387a665d2e1_0_18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8" name="Google Shape;138;g387a665d2e1_0_18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3120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B631A5-441B-ACDC-A53D-122878FD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318481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C9F55-45C5-51CE-EF7F-56A9541FE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B631A5-441B-ACDC-A53D-122878FD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23712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4949F0-7C45-E9E6-3050-D3F8B7391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35"/>
            <a:ext cx="10515600" cy="4786472"/>
          </a:xfrm>
        </p:spPr>
        <p:txBody>
          <a:bodyPr/>
          <a:lstStyle>
            <a:lvl1pPr>
              <a:buClr>
                <a:srgbClr val="4B95C1"/>
              </a:buClr>
              <a:defRPr/>
            </a:lvl1pPr>
            <a:lvl2pPr>
              <a:buClr>
                <a:srgbClr val="4B95C1"/>
              </a:buClr>
              <a:defRPr/>
            </a:lvl2pPr>
            <a:lvl3pPr>
              <a:buClr>
                <a:srgbClr val="4B95C1"/>
              </a:buClr>
              <a:defRPr/>
            </a:lvl3pPr>
            <a:lvl4pPr>
              <a:buClr>
                <a:srgbClr val="4B95C1"/>
              </a:buClr>
              <a:defRPr/>
            </a:lvl4pPr>
            <a:lvl5pPr>
              <a:buClr>
                <a:srgbClr val="4B95C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A9567A-7D22-E974-0AA2-BDD91979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2506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a letter s&#10;&#10;AI-generated content may be incorrect.">
            <a:extLst>
              <a:ext uri="{FF2B5EF4-FFF2-40B4-BE49-F238E27FC236}">
                <a16:creationId xmlns:a16="http://schemas.microsoft.com/office/drawing/2014/main" id="{EB3EAA19-8A14-B459-CA91-8017306F3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B95C1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4B95C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4B95C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B95C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4B95C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497E3C-050E-3DE3-D92B-ACE6437E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3325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BDA88B36-BC09-FFF7-D0F3-4E2FAA51F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518"/>
            <a:ext cx="10515600" cy="4351338"/>
          </a:xfrm>
        </p:spPr>
        <p:txBody>
          <a:bodyPr/>
          <a:lstStyle>
            <a:lvl1pPr>
              <a:buClr>
                <a:srgbClr val="4B95C1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4B95C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4B95C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B95C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4B95C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7A7B7-FBBC-602F-444F-05AD7B293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1732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52B494-CF9D-F8BB-43EF-CFEF63C79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484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84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029BB8-3970-1C1A-E02A-5D81DA32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4573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a letter s&#10;&#10;AI-generated content may be incorrect.">
            <a:extLst>
              <a:ext uri="{FF2B5EF4-FFF2-40B4-BE49-F238E27FC236}">
                <a16:creationId xmlns:a16="http://schemas.microsoft.com/office/drawing/2014/main" id="{E09A4E79-BCB8-6C53-5016-C8435EB09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BECE17-50D2-CBCE-9533-DC2A79A0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94866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D0CFBB06-7B88-AB31-DFC6-CE31D48138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151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2151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95E793-A6DE-8457-7AD3-68DFB9FB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3670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BC2FD-2462-43C1-AFD1-22C415640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08F55-22A1-4BDC-811B-169532175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E1455-A271-47EF-9DE8-208AB5CC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ACFB2-699C-417E-8050-09FE0372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309DC-D98D-47B5-AE35-57FF859E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708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A2C9C5-600E-DAB4-4B96-1CE5F55D6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3954"/>
            <a:ext cx="5157787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BDF3-1771-3D3B-CBDA-D2A39D70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3955"/>
            <a:ext cx="5183188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3CC50-12B7-76FE-7EB5-7930F4281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85F59-75C2-8609-89E6-045441E6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51186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D0EEE7-330B-42D8-4D45-10D980B53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7657"/>
            <a:ext cx="5157787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8778"/>
            <a:ext cx="5157787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BDF3-1771-3D3B-CBDA-D2A39D70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77658"/>
            <a:ext cx="5183188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3CC50-12B7-76FE-7EB5-7930F4281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8778"/>
            <a:ext cx="5183188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91365-803C-5313-5F67-766A3831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2852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34E5E779-E1F4-4715-762A-5C31FA68F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3249"/>
            <a:ext cx="5157787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4370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BDF3-1771-3D3B-CBDA-D2A39D70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03250"/>
            <a:ext cx="5183188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3CC50-12B7-76FE-7EB5-7930F4281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4370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1C523-6BD0-9F74-94B9-6568CA93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7002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0D679-3845-355A-5EE8-A2CAECC4B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57903"/>
            <a:ext cx="5157787" cy="4455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657904"/>
            <a:ext cx="5256212" cy="44550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A649D-5BCC-8840-8B41-C633D6D3C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3471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C02FE2C3-38FA-A833-90A9-183EB68C8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679161"/>
            <a:ext cx="5157787" cy="487819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6035"/>
            <a:ext cx="5157787" cy="4053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7013"/>
            <a:ext cx="5256212" cy="490059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AF295-9982-D8CB-A75E-5F80C977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86043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3CA251-85D3-1653-D970-99B3D839B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9788" y="3429000"/>
            <a:ext cx="10003024" cy="25952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6A6DA64-FAD4-7C74-B121-EE5B65824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6706"/>
            <a:ext cx="5157787" cy="174816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F42491D-302B-3AEF-0A0D-81BE812E6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86706"/>
            <a:ext cx="5183188" cy="174816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170EF-4E3F-1FFD-AFDC-BD185910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311172C0-6F82-5522-CDF4-3C8A7FE4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221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CACDF-A1F6-8F29-7EF4-313C1C65F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52997-B078-8E17-EC2F-C7FAC8D00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225174FB-0A32-3DBC-F494-733A711D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494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3CA251-85D3-1653-D970-99B3D839B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34577"/>
            <a:ext cx="5157787" cy="4455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734578"/>
            <a:ext cx="5256212" cy="44550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268BB-50E3-C61A-10AA-416073A6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04F2317C-320E-05E2-4715-9766FD76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69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5FB0F-1A23-4799-B8F8-7DBCFDF9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6443-6B42-4E77-828E-16B791AE0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E760-9D9F-453B-8DE1-DACF65BE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AD968-1F56-4672-A8CD-6BB41D41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B6F19-1ED5-4E3A-AA74-A08EFDD4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9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9757-B8DE-4319-953D-DD142BD2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7D1D6-026A-432E-832B-2135AAF0E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ECDA3-A5EF-42B7-A6AE-D4637232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F1136-4B60-407B-BDA7-77ED38A2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06A22-25FA-4E2E-9D90-176559CE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7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57DF-9000-4A75-AC8C-A357A5E3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6B208-16AA-4A80-8D8D-2F77C4785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62263-7E39-4C7E-BE2E-B6ACF0C39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1461-DBDC-4EE1-9528-4D6C49B5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DE933-0EB3-49A7-8D1C-17115E7C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D9EFB-2696-4816-9571-475862C2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22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0858-AFD3-44AB-9D6B-4E9FBB25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3EB27-B2F9-48BF-BFCE-8FBF44E5D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F5BF1-48B9-4A48-ABA7-149688E36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27D54-A1F4-4C76-A83E-8B36EEB45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A5E00-7BF0-449A-A387-3BF11830A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B27A4F-BE7E-4D09-A31E-941165490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36A9-D549-45FC-BFB1-98F629D2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DCBFD8-A22F-479C-97CD-A144246A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4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5C24-9144-4F01-8A3D-C95DF86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05A20-2841-4AEF-BA65-4C53E983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C8685-3554-4B50-945D-96485CC5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32F10-0B29-4235-841F-0C1BA7FEB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14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C7B84-D201-42D6-99F6-7017E623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0EF3A-D2F7-4A39-B5C3-90AB573E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9E9B-B647-4385-AE17-BA7B1233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02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CA48-D442-4988-A48F-C9F10CC5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BAB82-4F54-4813-8440-B9DAC687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EFF3F-DB27-4EFE-82A8-769084774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97FE2-4AF1-436E-8ADC-49F8D590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8CBDC-FA0B-4E0D-A9C1-9721257A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36F43-5AEC-41F1-823D-23B987EE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6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E210-02DA-44EA-8C78-05017011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87C078-37DC-4336-AD2F-704D2B491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6EFD5-8FCC-40BB-AF3E-65A7D65F4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327B0-7D89-45C1-BAC5-3C9A1654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5747C-4D99-43FA-BE22-E8EE79EE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5B075-E0C8-465B-B303-7C8FB9AF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94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336B-638F-4BE3-8976-0C194F8D4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2744D-057D-428F-A0C7-10866A857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1A428-A5A2-4A65-BE9E-8E4A8305D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55791-A982-4811-8CC3-03AC11C7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D1E56-0928-4033-84F0-448440E8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28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CB35D-58C4-47F6-8398-3E3948277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83344-4A9E-4CAE-9150-91D0F00E1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A01F9-75FA-45D8-AF5E-8B224439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6B58D-D2BE-4C7B-BEA5-CEEECA18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9B966-3BC8-4C6C-B6E8-EE20D250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1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993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20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478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05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15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5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578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228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7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023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8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044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323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0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963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A close-up of a blue background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78" y="-60612"/>
            <a:ext cx="12299755" cy="69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 txBox="1">
            <a:spLocks noGrp="1"/>
          </p:cNvSpPr>
          <p:nvPr>
            <p:ph type="ctrTitle"/>
          </p:nvPr>
        </p:nvSpPr>
        <p:spPr>
          <a:xfrm>
            <a:off x="497840" y="769081"/>
            <a:ext cx="6342798" cy="1356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"/>
              <a:buNone/>
              <a:defRPr sz="5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536148" y="2913345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" name="Google Shape;17;p5" descr="A blue and black logo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31" y="5030482"/>
            <a:ext cx="4259017" cy="122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"/>
          <p:cNvSpPr txBox="1"/>
          <p:nvPr/>
        </p:nvSpPr>
        <p:spPr>
          <a:xfrm>
            <a:off x="521354" y="2229643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5C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66438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 descr="A close-up of a blue background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78" y="-60612"/>
            <a:ext cx="12299755" cy="69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497840" y="769081"/>
            <a:ext cx="9144000" cy="78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 sz="34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497840" y="1895000"/>
            <a:ext cx="5290312" cy="179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9" name="Google Shape;29;p7" descr="A blue and black logo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31" y="5030482"/>
            <a:ext cx="4259017" cy="1226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886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838200" y="1430735"/>
            <a:ext cx="10515600" cy="478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641612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0" descr="A blue background with a letter s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064996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838200" y="162151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3309758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84471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838200" y="16048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6172200" y="16048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828222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descr="A blue background with a letter s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445352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838200" y="16215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172200" y="16215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3579561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39788" y="1983954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6172200" y="1983955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574000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839788" y="1677657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839788" y="2198778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3"/>
          </p:nvPr>
        </p:nvSpPr>
        <p:spPr>
          <a:xfrm>
            <a:off x="6172200" y="1677658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4"/>
          </p:nvPr>
        </p:nvSpPr>
        <p:spPr>
          <a:xfrm>
            <a:off x="6172200" y="2198778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0356540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9788" y="1703249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xfrm>
            <a:off x="839788" y="2224370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3"/>
          </p:nvPr>
        </p:nvSpPr>
        <p:spPr>
          <a:xfrm>
            <a:off x="6172200" y="1703250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4"/>
          </p:nvPr>
        </p:nvSpPr>
        <p:spPr>
          <a:xfrm>
            <a:off x="6172200" y="2224370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5797832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mparison">
  <p:cSld name="4_Comparis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839788" y="1657903"/>
            <a:ext cx="5157787" cy="445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6096000" y="1657904"/>
            <a:ext cx="5256212" cy="4455086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884969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839787" y="1679161"/>
            <a:ext cx="5157787" cy="48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839788" y="2146035"/>
            <a:ext cx="5157787" cy="405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9" name="Google Shape;109;p20"/>
          <p:cNvSpPr>
            <a:spLocks noGrp="1"/>
          </p:cNvSpPr>
          <p:nvPr>
            <p:ph type="pic" idx="3"/>
          </p:nvPr>
        </p:nvSpPr>
        <p:spPr>
          <a:xfrm>
            <a:off x="6096000" y="1337013"/>
            <a:ext cx="5256212" cy="490059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38322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>
            <a:spLocks noGrp="1"/>
          </p:cNvSpPr>
          <p:nvPr>
            <p:ph type="pic" idx="2"/>
          </p:nvPr>
        </p:nvSpPr>
        <p:spPr>
          <a:xfrm>
            <a:off x="839788" y="3429000"/>
            <a:ext cx="10003024" cy="25952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839788" y="1586706"/>
            <a:ext cx="5157787" cy="174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3"/>
          </p:nvPr>
        </p:nvSpPr>
        <p:spPr>
          <a:xfrm>
            <a:off x="6172200" y="1586706"/>
            <a:ext cx="5183188" cy="174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8082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7a665d2e1_0_9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" name="Google Shape;128;g387a665d2e1_0_9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Google Shape;129;g387a665d2e1_0_9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0" name="Google Shape;130;g387a665d2e1_0_9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1" name="Google Shape;131;g387a665d2e1_0_9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1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 type="twoObj">
  <p:cSld name="Two Conten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7a665d2e1_0_18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Google Shape;134;g387a665d2e1_0_18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g387a665d2e1_0_18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g387a665d2e1_0_18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9F38CEA-D88E-4DF0-B2B6-426CE3BDEB9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137" name="Google Shape;137;g387a665d2e1_0_18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8" name="Google Shape;138;g387a665d2e1_0_18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14953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A close-up of a blue background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78" y="-60612"/>
            <a:ext cx="12299755" cy="69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 txBox="1">
            <a:spLocks noGrp="1"/>
          </p:cNvSpPr>
          <p:nvPr>
            <p:ph type="ctrTitle"/>
          </p:nvPr>
        </p:nvSpPr>
        <p:spPr>
          <a:xfrm>
            <a:off x="497840" y="769081"/>
            <a:ext cx="6342798" cy="1356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"/>
              <a:buNone/>
              <a:defRPr sz="5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536148" y="2913345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" name="Google Shape;17;p5" descr="A blue and black logo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31" y="5030482"/>
            <a:ext cx="4259017" cy="122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"/>
          <p:cNvSpPr txBox="1"/>
          <p:nvPr/>
        </p:nvSpPr>
        <p:spPr>
          <a:xfrm>
            <a:off x="521354" y="2229643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5C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0137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 descr="A close-up of a blue background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78" y="-60612"/>
            <a:ext cx="12299755" cy="69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497840" y="769081"/>
            <a:ext cx="9144000" cy="78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 sz="34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497840" y="1895000"/>
            <a:ext cx="5290312" cy="179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9" name="Google Shape;29;p7" descr="A blue and black logo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31" y="5030482"/>
            <a:ext cx="4259017" cy="1226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206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1274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838200" y="1430735"/>
            <a:ext cx="10515600" cy="478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052827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838200" y="162151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9409483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7206471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838200" y="16048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6172200" y="16048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4255534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descr="A blue background with a letter s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80050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838200" y="16215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6172200" y="16215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0732929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39788" y="1983954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6172200" y="1983955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3873451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839788" y="1677657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839788" y="2198778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3"/>
          </p:nvPr>
        </p:nvSpPr>
        <p:spPr>
          <a:xfrm>
            <a:off x="6172200" y="1677658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4"/>
          </p:nvPr>
        </p:nvSpPr>
        <p:spPr>
          <a:xfrm>
            <a:off x="6172200" y="2198778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174511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9788" y="1703249"/>
            <a:ext cx="5157787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xfrm>
            <a:off x="839788" y="2224370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3"/>
          </p:nvPr>
        </p:nvSpPr>
        <p:spPr>
          <a:xfrm>
            <a:off x="6172200" y="1703250"/>
            <a:ext cx="5183188" cy="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4"/>
          </p:nvPr>
        </p:nvSpPr>
        <p:spPr>
          <a:xfrm>
            <a:off x="6172200" y="2224370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693978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mparison">
  <p:cSld name="4_Comparis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839788" y="1657903"/>
            <a:ext cx="5157787" cy="445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6096000" y="1657904"/>
            <a:ext cx="5256212" cy="4455086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4762606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839787" y="1679161"/>
            <a:ext cx="5157787" cy="48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4B95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839788" y="2146035"/>
            <a:ext cx="5157787" cy="405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9" name="Google Shape;109;p20"/>
          <p:cNvSpPr>
            <a:spLocks noGrp="1"/>
          </p:cNvSpPr>
          <p:nvPr>
            <p:ph type="pic" idx="3"/>
          </p:nvPr>
        </p:nvSpPr>
        <p:spPr>
          <a:xfrm>
            <a:off x="6096000" y="1337013"/>
            <a:ext cx="5256212" cy="490059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5053224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>
            <a:spLocks noGrp="1"/>
          </p:cNvSpPr>
          <p:nvPr>
            <p:ph type="pic" idx="2"/>
          </p:nvPr>
        </p:nvSpPr>
        <p:spPr>
          <a:xfrm>
            <a:off x="839788" y="3429000"/>
            <a:ext cx="10003024" cy="25952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839788" y="1586706"/>
            <a:ext cx="5157787" cy="174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3"/>
          </p:nvPr>
        </p:nvSpPr>
        <p:spPr>
          <a:xfrm>
            <a:off x="6172200" y="1586706"/>
            <a:ext cx="5183188" cy="174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3333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805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65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7a665d2e1_0_2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4" name="Google Shape;124;g387a665d2e1_0_2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5" name="Google Shape;125;g387a665d2e1_0_2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18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7a665d2e1_0_9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" name="Google Shape;128;g387a665d2e1_0_9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Google Shape;129;g387a665d2e1_0_9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0" name="Google Shape;130;g387a665d2e1_0_9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1" name="Google Shape;131;g387a665d2e1_0_9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3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 type="twoObj">
  <p:cSld name="Two Conten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7a665d2e1_0_18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Google Shape;134;g387a665d2e1_0_18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g387a665d2e1_0_18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g387a665d2e1_0_18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9F38CEA-D88E-4DF0-B2B6-426CE3BDEB9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137" name="Google Shape;137;g387a665d2e1_0_18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8" name="Google Shape;138;g387a665d2e1_0_18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33123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blue background&#10;&#10;AI-generated content may be incorrect.">
            <a:extLst>
              <a:ext uri="{FF2B5EF4-FFF2-40B4-BE49-F238E27FC236}">
                <a16:creationId xmlns:a16="http://schemas.microsoft.com/office/drawing/2014/main" id="{D70446FC-5FFD-DA78-D7AD-6D029F54D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878" y="-60612"/>
            <a:ext cx="12299755" cy="6918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473A5-2E9A-DEF7-B76A-8A824715A1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40" y="769081"/>
            <a:ext cx="6342798" cy="135629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F31F6-E45A-CC9A-AB5C-B614A90F4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148" y="2913345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blue and black logo&#10;&#10;AI-generated content may be incorrect.">
            <a:extLst>
              <a:ext uri="{FF2B5EF4-FFF2-40B4-BE49-F238E27FC236}">
                <a16:creationId xmlns:a16="http://schemas.microsoft.com/office/drawing/2014/main" id="{11EC4CD8-B912-08D1-FD16-155DF840C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31" y="5030482"/>
            <a:ext cx="4259017" cy="122659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C3E7EF5-D43F-001E-1847-805FF8BEEBF8}"/>
              </a:ext>
            </a:extLst>
          </p:cNvPr>
          <p:cNvSpPr txBox="1">
            <a:spLocks/>
          </p:cNvSpPr>
          <p:nvPr userDrawn="1"/>
        </p:nvSpPr>
        <p:spPr>
          <a:xfrm>
            <a:off x="521354" y="2229643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B95C1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B95C1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33333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B95C1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33333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B95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33333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B95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333333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28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blue background&#10;&#10;AI-generated content may be incorrect.">
            <a:extLst>
              <a:ext uri="{FF2B5EF4-FFF2-40B4-BE49-F238E27FC236}">
                <a16:creationId xmlns:a16="http://schemas.microsoft.com/office/drawing/2014/main" id="{D70446FC-5FFD-DA78-D7AD-6D029F54D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878" y="-60612"/>
            <a:ext cx="12299755" cy="6918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473A5-2E9A-DEF7-B76A-8A824715A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840" y="769081"/>
            <a:ext cx="9144000" cy="7853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F31F6-E45A-CC9A-AB5C-B614A90F4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840" y="1895000"/>
            <a:ext cx="5290312" cy="1799176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blue and black logo&#10;&#10;AI-generated content may be incorrect.">
            <a:extLst>
              <a:ext uri="{FF2B5EF4-FFF2-40B4-BE49-F238E27FC236}">
                <a16:creationId xmlns:a16="http://schemas.microsoft.com/office/drawing/2014/main" id="{11EC4CD8-B912-08D1-FD16-155DF840C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31" y="5030482"/>
            <a:ext cx="4259017" cy="12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85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60C1BD-7F89-2894-B097-54A9E5602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FE1A27-A721-F335-2004-0E2E6360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B95C1"/>
              </a:buClr>
              <a:defRPr/>
            </a:lvl1pPr>
            <a:lvl2pPr>
              <a:buClr>
                <a:srgbClr val="4B95C1"/>
              </a:buClr>
              <a:defRPr/>
            </a:lvl2pPr>
            <a:lvl3pPr>
              <a:buClr>
                <a:srgbClr val="4B95C1"/>
              </a:buClr>
              <a:defRPr/>
            </a:lvl3pPr>
            <a:lvl4pPr>
              <a:buClr>
                <a:srgbClr val="4B95C1"/>
              </a:buClr>
              <a:defRPr/>
            </a:lvl4pPr>
            <a:lvl5pPr>
              <a:buClr>
                <a:srgbClr val="4B95C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6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4949F0-7C45-E9E6-3050-D3F8B7391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35"/>
            <a:ext cx="10515600" cy="4786472"/>
          </a:xfrm>
        </p:spPr>
        <p:txBody>
          <a:bodyPr/>
          <a:lstStyle>
            <a:lvl1pPr>
              <a:buClr>
                <a:srgbClr val="4B95C1"/>
              </a:buClr>
              <a:defRPr/>
            </a:lvl1pPr>
            <a:lvl2pPr>
              <a:buClr>
                <a:srgbClr val="4B95C1"/>
              </a:buClr>
              <a:defRPr/>
            </a:lvl2pPr>
            <a:lvl3pPr>
              <a:buClr>
                <a:srgbClr val="4B95C1"/>
              </a:buClr>
              <a:defRPr/>
            </a:lvl3pPr>
            <a:lvl4pPr>
              <a:buClr>
                <a:srgbClr val="4B95C1"/>
              </a:buClr>
              <a:defRPr/>
            </a:lvl4pPr>
            <a:lvl5pPr>
              <a:buClr>
                <a:srgbClr val="4B95C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A9567A-7D22-E974-0AA2-BDD91979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141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a letter s&#10;&#10;AI-generated content may be incorrect.">
            <a:extLst>
              <a:ext uri="{FF2B5EF4-FFF2-40B4-BE49-F238E27FC236}">
                <a16:creationId xmlns:a16="http://schemas.microsoft.com/office/drawing/2014/main" id="{EB3EAA19-8A14-B459-CA91-8017306F3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B95C1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4B95C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4B95C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B95C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4B95C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497E3C-050E-3DE3-D92B-ACE6437E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85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BDA88B36-BC09-FFF7-D0F3-4E2FAA51F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9345-0B70-DA0E-952A-A28EFC4A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518"/>
            <a:ext cx="10515600" cy="4351338"/>
          </a:xfrm>
        </p:spPr>
        <p:txBody>
          <a:bodyPr/>
          <a:lstStyle>
            <a:lvl1pPr>
              <a:buClr>
                <a:srgbClr val="4B95C1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4B95C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4B95C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B95C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4B95C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7491-F417-996A-9760-E61611A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7A7B7-FBBC-602F-444F-05AD7B293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34508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C9F55-45C5-51CE-EF7F-56A9541FE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B631A5-441B-ACDC-A53D-122878FD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75765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52B494-CF9D-F8BB-43EF-CFEF63C79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484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84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029BB8-3970-1C1A-E02A-5D81DA32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0252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a letter s&#10;&#10;AI-generated content may be incorrect.">
            <a:extLst>
              <a:ext uri="{FF2B5EF4-FFF2-40B4-BE49-F238E27FC236}">
                <a16:creationId xmlns:a16="http://schemas.microsoft.com/office/drawing/2014/main" id="{E09A4E79-BCB8-6C53-5016-C8435EB09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BECE17-50D2-CBCE-9533-DC2A79A0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64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D0CFBB06-7B88-AB31-DFC6-CE31D48138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A650-4775-6FED-6A1F-702E022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151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04B8E-3724-7605-E540-30CDE12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21518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41442-BC82-1F6C-8411-F707AC7B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95E793-A6DE-8457-7AD3-68DFB9FB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486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A2C9C5-600E-DAB4-4B96-1CE5F55D6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3954"/>
            <a:ext cx="5157787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BDF3-1771-3D3B-CBDA-D2A39D70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3955"/>
            <a:ext cx="5183188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3CC50-12B7-76FE-7EB5-7930F4281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85F59-75C2-8609-89E6-045441E6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335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D0EEE7-330B-42D8-4D45-10D980B53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7657"/>
            <a:ext cx="5157787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8778"/>
            <a:ext cx="5157787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BDF3-1771-3D3B-CBDA-D2A39D70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77658"/>
            <a:ext cx="5183188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3CC50-12B7-76FE-7EB5-7930F4281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8778"/>
            <a:ext cx="5183188" cy="3684588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91365-803C-5313-5F67-766A3831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84497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34E5E779-E1F4-4715-762A-5C31FA68F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3249"/>
            <a:ext cx="5157787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4370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BDF3-1771-3D3B-CBDA-D2A39D70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03250"/>
            <a:ext cx="5183188" cy="403131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3CC50-12B7-76FE-7EB5-7930F4281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4370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1C523-6BD0-9F74-94B9-6568CA93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44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3CA251-85D3-1653-D970-99B3D839B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34577"/>
            <a:ext cx="5157787" cy="4455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734578"/>
            <a:ext cx="5256212" cy="44550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268BB-50E3-C61A-10AA-416073A6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04F2317C-320E-05E2-4715-9766FD76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62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0D679-3845-355A-5EE8-A2CAECC4B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404" y="6217207"/>
            <a:ext cx="12620298" cy="6770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57903"/>
            <a:ext cx="5157787" cy="4455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657904"/>
            <a:ext cx="5256212" cy="44550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A649D-5BCC-8840-8B41-C633D6D3C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2591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C02FE2C3-38FA-A833-90A9-183EB68C8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3AFE-0655-1D63-6ACB-F6531EC5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679161"/>
            <a:ext cx="5157787" cy="487819"/>
          </a:xfrm>
        </p:spPr>
        <p:txBody>
          <a:bodyPr anchor="t" anchorCtr="0"/>
          <a:lstStyle>
            <a:lvl1pPr marL="0" indent="0">
              <a:buNone/>
              <a:defRPr sz="2400" b="0" i="0">
                <a:solidFill>
                  <a:srgbClr val="4B95C1"/>
                </a:solidFill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964BD-CD8E-FB72-274B-48764664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6035"/>
            <a:ext cx="5157787" cy="4053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492DF2-1656-DC61-BE14-536F6BA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C26EC-A0BD-9048-8697-D18858981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7013"/>
            <a:ext cx="5256212" cy="490059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AF295-9982-D8CB-A75E-5F80C977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956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3CA251-85D3-1653-D970-99B3D839B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3B8D0F-29DC-26D9-4537-11ED8155D4A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9788" y="3429000"/>
            <a:ext cx="10003024" cy="25952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6A6DA64-FAD4-7C74-B121-EE5B65824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6706"/>
            <a:ext cx="5157787" cy="174816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F42491D-302B-3AEF-0A0D-81BE812E6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86706"/>
            <a:ext cx="5183188" cy="174816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170EF-4E3F-1FFD-AFDC-BD185910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311172C0-6F82-5522-CDF4-3C8A7FE4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036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CACDF-A1F6-8F29-7EF4-313C1C65F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87" y="-11503"/>
            <a:ext cx="8705360" cy="6925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52997-B078-8E17-EC2F-C7FAC8D00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225174FB-0A32-3DBC-F494-733A711D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65" y="6425640"/>
            <a:ext cx="2743200" cy="365125"/>
          </a:xfrm>
        </p:spPr>
        <p:txBody>
          <a:bodyPr/>
          <a:lstStyle/>
          <a:p>
            <a:fld id="{C66C26EC-A0BD-9048-8697-D1885898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676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 type="twoObj">
  <p:cSld name="Two Conten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7a665d2e1_0_18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Google Shape;134;g387a665d2e1_0_18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g387a665d2e1_0_187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g387a665d2e1_0_18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9F38CEA-D88E-4DF0-B2B6-426CE3BDEB9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137" name="Google Shape;137;g387a665d2e1_0_18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38" name="Google Shape;138;g387a665d2e1_0_18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438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7a665d2e1_0_2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4" name="Google Shape;124;g387a665d2e1_0_2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5" name="Google Shape;125;g387a665d2e1_0_2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089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A close-up of a blue background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78" y="-60612"/>
            <a:ext cx="12299755" cy="69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 txBox="1">
            <a:spLocks noGrp="1"/>
          </p:cNvSpPr>
          <p:nvPr>
            <p:ph type="ctrTitle"/>
          </p:nvPr>
        </p:nvSpPr>
        <p:spPr>
          <a:xfrm>
            <a:off x="497840" y="769081"/>
            <a:ext cx="6342798" cy="1356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"/>
              <a:buNone/>
              <a:defRPr sz="5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ubTitle" idx="1"/>
          </p:nvPr>
        </p:nvSpPr>
        <p:spPr>
          <a:xfrm>
            <a:off x="536148" y="2913345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" name="Google Shape;17;p5" descr="A blue and black logo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31" y="5030482"/>
            <a:ext cx="4259017" cy="122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"/>
          <p:cNvSpPr txBox="1"/>
          <p:nvPr/>
        </p:nvSpPr>
        <p:spPr>
          <a:xfrm>
            <a:off x="521354" y="2229643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5C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7197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839788" y="1734577"/>
            <a:ext cx="5157787" cy="445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6"/>
          <p:cNvSpPr>
            <a:spLocks noGrp="1"/>
          </p:cNvSpPr>
          <p:nvPr>
            <p:ph type="pic" idx="2"/>
          </p:nvPr>
        </p:nvSpPr>
        <p:spPr>
          <a:xfrm>
            <a:off x="6096000" y="1734578"/>
            <a:ext cx="5256212" cy="4455086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9381565" y="64256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8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 descr="A close-up of a blue background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78" y="-60612"/>
            <a:ext cx="12299755" cy="69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497840" y="769081"/>
            <a:ext cx="9144000" cy="78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 sz="34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497840" y="1895000"/>
            <a:ext cx="5290312" cy="179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9" name="Google Shape;29;p7" descr="A blue and black logo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31" y="5030482"/>
            <a:ext cx="4259017" cy="1226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2861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367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838200" y="1430735"/>
            <a:ext cx="10515600" cy="478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1558737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0" descr="A blue background with a letter s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2694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 descr="A blue background with a white lin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838200" y="162151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66109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087" y="-11503"/>
            <a:ext cx="8705360" cy="6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7908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404" y="6217207"/>
            <a:ext cx="12620298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838200" y="16048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6172200" y="160484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40660" y="464801"/>
            <a:ext cx="10515600" cy="6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>
                <a:solidFill>
                  <a:srgbClr val="003A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08653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9659-798E-884E-88ED-AFD45DD3FDB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494B4-59D7-46DE-873F-81107D88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2FD4A-BBDD-4FF4-ACCE-5D3F6552E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338AF-143A-4E71-8C9B-22E22C2DA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3352B-A1E0-440C-9971-ABB66C12EDB5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3BFEB-F63F-487E-9C1D-DECD05D6B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BE6E5-2786-40C2-862B-F2678BB0F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F7F9-DAF0-48FC-82B4-C3C13BDEE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91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367553" y="495489"/>
            <a:ext cx="10515600" cy="76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 sz="3400" b="1" i="0" u="none" strike="noStrike" cap="none">
                <a:solidFill>
                  <a:srgbClr val="003A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34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3" r:id="rId17"/>
    <p:sldLayoutId id="214748375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367553" y="495489"/>
            <a:ext cx="10515600" cy="76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 sz="3400" b="1" i="0" u="none" strike="noStrike" cap="none">
                <a:solidFill>
                  <a:srgbClr val="003A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38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8" r:id="rId2"/>
    <p:sldLayoutId id="2147483759" r:id="rId3"/>
    <p:sldLayoutId id="2147483760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FED3D-235A-ADF5-3942-6CFE34F9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3" y="495489"/>
            <a:ext cx="10515600" cy="768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C4ED1-8AE2-7D95-7A62-ECB07BDCB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9F65F-F427-B41B-379F-6305C1DD4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6C26EC-A0BD-9048-8697-D18858981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3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003A60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B95C1"/>
        </a:buClr>
        <a:buFont typeface="Arial" panose="020B0604020202020204" pitchFamily="34" charset="0"/>
        <a:buChar char="•"/>
        <a:defRPr sz="2000" b="0" i="0" kern="1200">
          <a:solidFill>
            <a:srgbClr val="33333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B95C1"/>
        </a:buClr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B95C1"/>
        </a:buClr>
        <a:buFont typeface="Arial" panose="020B0604020202020204" pitchFamily="34" charset="0"/>
        <a:buChar char="•"/>
        <a:defRPr sz="1600" b="0" i="0" kern="1200">
          <a:solidFill>
            <a:srgbClr val="33333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B95C1"/>
        </a:buClr>
        <a:buFont typeface="Arial" panose="020B0604020202020204" pitchFamily="34" charset="0"/>
        <a:buChar char="•"/>
        <a:defRPr sz="1400" b="0" i="0" kern="1200">
          <a:solidFill>
            <a:srgbClr val="33333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B95C1"/>
        </a:buClr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367553" y="495489"/>
            <a:ext cx="10515600" cy="76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0"/>
              </a:buClr>
              <a:buSzPts val="3400"/>
              <a:buFont typeface="Roboto"/>
              <a:buNone/>
              <a:defRPr sz="3400" b="1" i="0" u="none" strike="noStrike" cap="none">
                <a:solidFill>
                  <a:srgbClr val="003A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sldNum" idx="12"/>
          </p:nvPr>
        </p:nvSpPr>
        <p:spPr>
          <a:xfrm>
            <a:off x="9323294" y="64639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73C4650-C8DA-6144-A55C-B7C0810DF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555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tif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www.nowra.org/about/governance/committees-and-task-forces" TargetMode="External"/><Relationship Id="rId5" Type="http://schemas.openxmlformats.org/officeDocument/2006/relationships/hyperlink" Target="mailto:jones.nowra@gmail.com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 txBox="1">
            <a:spLocks noGrp="1"/>
          </p:cNvSpPr>
          <p:nvPr>
            <p:ph type="ctrTitle"/>
          </p:nvPr>
        </p:nvSpPr>
        <p:spPr>
          <a:xfrm>
            <a:off x="593329" y="769075"/>
            <a:ext cx="111624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"/>
              <a:buNone/>
            </a:pPr>
            <a:r>
              <a:rPr lang="en-US" dirty="0"/>
              <a:t>NOWRA Update for CPOW</a:t>
            </a:r>
            <a:endParaRPr dirty="0"/>
          </a:p>
        </p:txBody>
      </p:sp>
      <p:sp>
        <p:nvSpPr>
          <p:cNvPr id="152" name="Google Shape;152;p1"/>
          <p:cNvSpPr txBox="1">
            <a:spLocks noGrp="1"/>
          </p:cNvSpPr>
          <p:nvPr>
            <p:ph type="subTitle" idx="4294967295"/>
          </p:nvPr>
        </p:nvSpPr>
        <p:spPr>
          <a:xfrm>
            <a:off x="1002890" y="2333625"/>
            <a:ext cx="4843433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dirty="0">
                <a:solidFill>
                  <a:schemeClr val="bg1"/>
                </a:solidFill>
              </a:rPr>
              <a:t>January 29, 2026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dirty="0">
                <a:solidFill>
                  <a:schemeClr val="bg1"/>
                </a:solidFill>
              </a:rPr>
              <a:t>Tom Groves, Executive Director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dirty="0">
                <a:solidFill>
                  <a:schemeClr val="bg1"/>
                </a:solidFill>
              </a:rPr>
              <a:t>Chris LeClair, President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24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4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98761-FC36-20DF-C344-B8DDAAFA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C26EC-A0BD-9048-8697-D188589812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031854-B2F5-8E7E-5C56-A4C68F2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Professionals in Onsite Wastewater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746D54C-F612-6462-7077-000439300451}"/>
              </a:ext>
            </a:extLst>
          </p:cNvPr>
          <p:cNvSpPr txBox="1">
            <a:spLocks/>
          </p:cNvSpPr>
          <p:nvPr/>
        </p:nvSpPr>
        <p:spPr>
          <a:xfrm>
            <a:off x="7331384" y="679730"/>
            <a:ext cx="4171994" cy="39327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 FOR YOUR PARTNERSHIP!</a:t>
            </a:r>
            <a:endParaRPr kumimoji="0" lang="en-US" sz="51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5" name="Graphic 14" descr="Handshake">
            <a:extLst>
              <a:ext uri="{FF2B5EF4-FFF2-40B4-BE49-F238E27FC236}">
                <a16:creationId xmlns:a16="http://schemas.microsoft.com/office/drawing/2014/main" id="{49CE0ACF-EDCC-975D-3A8A-0CCC81C2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7" y="624585"/>
            <a:ext cx="5608830" cy="5608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0B29AC-F434-11B2-ED02-1C2609744F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025" y="5217844"/>
            <a:ext cx="4046865" cy="8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3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"/>
          <p:cNvSpPr/>
          <p:nvPr/>
        </p:nvSpPr>
        <p:spPr>
          <a:xfrm>
            <a:off x="213646" y="0"/>
            <a:ext cx="11764707" cy="1187028"/>
          </a:xfrm>
          <a:prstGeom prst="rect">
            <a:avLst/>
          </a:prstGeom>
          <a:solidFill>
            <a:srgbClr val="1E4E7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7"/>
          <p:cNvSpPr txBox="1">
            <a:spLocks noGrp="1"/>
          </p:cNvSpPr>
          <p:nvPr>
            <p:ph type="title"/>
          </p:nvPr>
        </p:nvSpPr>
        <p:spPr>
          <a:xfrm>
            <a:off x="609600" y="290196"/>
            <a:ext cx="10972800" cy="363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b="1"/>
            </a:br>
            <a:endParaRPr sz="2800" b="1"/>
          </a:p>
        </p:txBody>
      </p:sp>
      <p:sp>
        <p:nvSpPr>
          <p:cNvPr id="337" name="Google Shape;337;p7"/>
          <p:cNvSpPr txBox="1"/>
          <p:nvPr/>
        </p:nvSpPr>
        <p:spPr>
          <a:xfrm>
            <a:off x="977325" y="-50355"/>
            <a:ext cx="9889404" cy="118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NOWRA State Affiliates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7"/>
          <p:cNvSpPr txBox="1"/>
          <p:nvPr/>
        </p:nvSpPr>
        <p:spPr>
          <a:xfrm>
            <a:off x="6382045" y="1362500"/>
            <a:ext cx="2703590" cy="42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AzOWRA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(Arizona)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CPOW (Colorado)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FOWA (Florida)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GOWA (Georgia)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GSOWA (New Hampshire)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IOWWA (Iowa)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KSFA (Kansas)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LIASA (New York)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MOWPA (Maryland)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MOWRA (Michigan)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MOWA (Minnesota)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MSO (Missouri)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NDOWRA (North Dakota)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O2WA (Oregon)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OOWA (Ohio)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"/>
          <p:cNvSpPr txBox="1"/>
          <p:nvPr/>
        </p:nvSpPr>
        <p:spPr>
          <a:xfrm>
            <a:off x="4588457" y="5427278"/>
            <a:ext cx="3505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= NOWRA State Affiliates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Gold = Non-affiliated state organizations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= States with no onsite association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8700039" y="4939457"/>
            <a:ext cx="326795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5,500+  Members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 states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26 affiliates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865650">
            <a:off x="2609195" y="5202942"/>
            <a:ext cx="1501889" cy="1768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8;p7">
            <a:extLst>
              <a:ext uri="{FF2B5EF4-FFF2-40B4-BE49-F238E27FC236}">
                <a16:creationId xmlns:a16="http://schemas.microsoft.com/office/drawing/2014/main" id="{7DA047ED-F9AC-FF08-1347-F04516D1E795}"/>
              </a:ext>
            </a:extLst>
          </p:cNvPr>
          <p:cNvSpPr txBox="1"/>
          <p:nvPr/>
        </p:nvSpPr>
        <p:spPr>
          <a:xfrm>
            <a:off x="9043310" y="1382545"/>
            <a:ext cx="2581415" cy="36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OOWA-OK (Oklahoma)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POWRA-NM (New Mexico)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POWRA-PA (Pennsylvania)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SCOWA (S. Carolina)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TOWA (Tenn)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TxOWA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(Texas)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UOWA (Utah)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VOWRA (Virginia)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WOSSA (Washington)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WOWRA (Wisconsin)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YOWA (New England)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F3F1A-548D-A749-F94E-BBCF5586E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16" y="1362500"/>
            <a:ext cx="5678852" cy="3870747"/>
          </a:xfrm>
          <a:prstGeom prst="rect">
            <a:avLst/>
          </a:prstGeom>
        </p:spPr>
      </p:pic>
      <p:pic>
        <p:nvPicPr>
          <p:cNvPr id="341" name="Google Shape;341;p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614466">
            <a:off x="-2028" y="4587749"/>
            <a:ext cx="2058861" cy="1899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>
          <a:extLst>
            <a:ext uri="{FF2B5EF4-FFF2-40B4-BE49-F238E27FC236}">
              <a16:creationId xmlns:a16="http://schemas.microsoft.com/office/drawing/2014/main" id="{CA587922-BD20-DE7E-9F71-3D14325BF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6691D-5842-0EB9-0444-BA82F4ACA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16" y="1362500"/>
            <a:ext cx="5678852" cy="3870747"/>
          </a:xfrm>
          <a:prstGeom prst="rect">
            <a:avLst/>
          </a:prstGeom>
        </p:spPr>
      </p:pic>
      <p:sp>
        <p:nvSpPr>
          <p:cNvPr id="334" name="Google Shape;334;p7">
            <a:extLst>
              <a:ext uri="{FF2B5EF4-FFF2-40B4-BE49-F238E27FC236}">
                <a16:creationId xmlns:a16="http://schemas.microsoft.com/office/drawing/2014/main" id="{C3943C17-1FAF-3B82-CD80-D590566DABD3}"/>
              </a:ext>
            </a:extLst>
          </p:cNvPr>
          <p:cNvSpPr/>
          <p:nvPr/>
        </p:nvSpPr>
        <p:spPr>
          <a:xfrm>
            <a:off x="213646" y="0"/>
            <a:ext cx="11764707" cy="1187028"/>
          </a:xfrm>
          <a:prstGeom prst="rect">
            <a:avLst/>
          </a:prstGeom>
          <a:solidFill>
            <a:srgbClr val="1E4E7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7">
            <a:extLst>
              <a:ext uri="{FF2B5EF4-FFF2-40B4-BE49-F238E27FC236}">
                <a16:creationId xmlns:a16="http://schemas.microsoft.com/office/drawing/2014/main" id="{8BDE0AA1-1DF9-E68E-11D3-5925068187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90196"/>
            <a:ext cx="10972800" cy="363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b="1"/>
            </a:br>
            <a:endParaRPr sz="2800" b="1"/>
          </a:p>
        </p:txBody>
      </p:sp>
      <p:sp>
        <p:nvSpPr>
          <p:cNvPr id="337" name="Google Shape;337;p7">
            <a:extLst>
              <a:ext uri="{FF2B5EF4-FFF2-40B4-BE49-F238E27FC236}">
                <a16:creationId xmlns:a16="http://schemas.microsoft.com/office/drawing/2014/main" id="{D2563DBB-D493-13B7-524C-E18AB5102E3B}"/>
              </a:ext>
            </a:extLst>
          </p:cNvPr>
          <p:cNvSpPr txBox="1"/>
          <p:nvPr/>
        </p:nvSpPr>
        <p:spPr>
          <a:xfrm>
            <a:off x="977325" y="-50355"/>
            <a:ext cx="9889404" cy="118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NOWRA State Affiliates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7">
            <a:extLst>
              <a:ext uri="{FF2B5EF4-FFF2-40B4-BE49-F238E27FC236}">
                <a16:creationId xmlns:a16="http://schemas.microsoft.com/office/drawing/2014/main" id="{FCD6D49D-2836-97E0-927C-A41D30919775}"/>
              </a:ext>
            </a:extLst>
          </p:cNvPr>
          <p:cNvSpPr txBox="1"/>
          <p:nvPr/>
        </p:nvSpPr>
        <p:spPr>
          <a:xfrm>
            <a:off x="6382045" y="1362500"/>
            <a:ext cx="2703590" cy="397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AzOWRA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(Arizona)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CPOW (Colorado)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FOWA (Florida)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GOWA (Georgia)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GSOWA (New Hampshire)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IOWWA (Iowa)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KSFA (Kansas)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MOWPA (Maryland)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MOWRA (Michigan)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MOWA (Minnesota)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MSO (Missouri)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NDOWRA (North Dakota)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O2WA (Oregon)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OOWA (Ohio)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">
            <a:extLst>
              <a:ext uri="{FF2B5EF4-FFF2-40B4-BE49-F238E27FC236}">
                <a16:creationId xmlns:a16="http://schemas.microsoft.com/office/drawing/2014/main" id="{B89C0AEB-F7C1-F535-68DD-DBFCB085A23A}"/>
              </a:ext>
            </a:extLst>
          </p:cNvPr>
          <p:cNvSpPr txBox="1"/>
          <p:nvPr/>
        </p:nvSpPr>
        <p:spPr>
          <a:xfrm>
            <a:off x="4588457" y="5427278"/>
            <a:ext cx="3505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= NOWRA State Affiliates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Gold = Non-affiliated state organizations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= States with no onsite association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7">
            <a:extLst>
              <a:ext uri="{FF2B5EF4-FFF2-40B4-BE49-F238E27FC236}">
                <a16:creationId xmlns:a16="http://schemas.microsoft.com/office/drawing/2014/main" id="{2AF17A8D-4E72-E8B4-34AF-046728F144FF}"/>
              </a:ext>
            </a:extLst>
          </p:cNvPr>
          <p:cNvSpPr/>
          <p:nvPr/>
        </p:nvSpPr>
        <p:spPr>
          <a:xfrm>
            <a:off x="8700039" y="4939457"/>
            <a:ext cx="3267956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5,500+  Members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26 affiliates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7">
            <a:extLst>
              <a:ext uri="{FF2B5EF4-FFF2-40B4-BE49-F238E27FC236}">
                <a16:creationId xmlns:a16="http://schemas.microsoft.com/office/drawing/2014/main" id="{DDEF6B52-5709-D49B-2256-C8478096BD4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614466">
            <a:off x="-2028" y="4587749"/>
            <a:ext cx="2058861" cy="189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7">
            <a:extLst>
              <a:ext uri="{FF2B5EF4-FFF2-40B4-BE49-F238E27FC236}">
                <a16:creationId xmlns:a16="http://schemas.microsoft.com/office/drawing/2014/main" id="{0421E5DA-81BF-3587-ADBF-681DA0B2A0E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865650">
            <a:off x="2609195" y="5202942"/>
            <a:ext cx="1501889" cy="1768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8;p7">
            <a:extLst>
              <a:ext uri="{FF2B5EF4-FFF2-40B4-BE49-F238E27FC236}">
                <a16:creationId xmlns:a16="http://schemas.microsoft.com/office/drawing/2014/main" id="{A4F25371-B175-B332-C673-D4F9DB759FF9}"/>
              </a:ext>
            </a:extLst>
          </p:cNvPr>
          <p:cNvSpPr txBox="1"/>
          <p:nvPr/>
        </p:nvSpPr>
        <p:spPr>
          <a:xfrm>
            <a:off x="9043310" y="1382545"/>
            <a:ext cx="2581415" cy="36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OOWA-OK (Oklahoma)</a:t>
            </a: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POWRA-NM (New Mexico)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POWRA-PA (Pennsylvania)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SCOWA (S. Carolina)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TOWA (Tenn)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TxOWA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(Texas)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UOWA (Utah)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VOWRA (Virginia)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WOSSA (Washington)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WOWRA (Wisconsin)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668A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YOWA (New England)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49B8E-C9C1-75F2-5E77-08F1B36C3B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10400" y="1992086"/>
            <a:ext cx="3856329" cy="24166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95689-4561-11F3-5B2B-A20B1E53FA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00086" y="2378021"/>
            <a:ext cx="3135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Possible in 2026: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Alabama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Hawaii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8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82B46-E9D0-A2D0-B76E-93B1F0B0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4DA867-8AAA-82D2-8735-06BC997DE0EB}"/>
              </a:ext>
            </a:extLst>
          </p:cNvPr>
          <p:cNvSpPr/>
          <p:nvPr/>
        </p:nvSpPr>
        <p:spPr>
          <a:xfrm>
            <a:off x="213646" y="0"/>
            <a:ext cx="11764707" cy="11870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936DE-BC2C-B1FF-E6EA-373C625C1630}"/>
              </a:ext>
            </a:extLst>
          </p:cNvPr>
          <p:cNvSpPr txBox="1"/>
          <p:nvPr/>
        </p:nvSpPr>
        <p:spPr>
          <a:xfrm>
            <a:off x="0" y="247510"/>
            <a:ext cx="1231277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prstClr val="white"/>
                </a:solidFill>
                <a:latin typeface="Arial"/>
                <a:ea typeface="Arial" charset="0"/>
                <a:cs typeface="Arial"/>
              </a:rPr>
              <a:t>NOWRA Organization Chart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4472C4">
                    <a:shade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4170E4-245E-C354-3581-44C9F18A7D8B}"/>
              </a:ext>
            </a:extLst>
          </p:cNvPr>
          <p:cNvSpPr/>
          <p:nvPr/>
        </p:nvSpPr>
        <p:spPr>
          <a:xfrm>
            <a:off x="4800600" y="1475509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8646D-ED32-4C91-07D4-6115772DA068}"/>
              </a:ext>
            </a:extLst>
          </p:cNvPr>
          <p:cNvSpPr/>
          <p:nvPr/>
        </p:nvSpPr>
        <p:spPr>
          <a:xfrm>
            <a:off x="4800599" y="2762812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D992FC-4E94-E9F0-1FB7-968DA6A44344}"/>
              </a:ext>
            </a:extLst>
          </p:cNvPr>
          <p:cNvSpPr/>
          <p:nvPr/>
        </p:nvSpPr>
        <p:spPr>
          <a:xfrm>
            <a:off x="4800599" y="4011615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DD436-3CE5-DB3A-0F86-4301DC9BAE9A}"/>
              </a:ext>
            </a:extLst>
          </p:cNvPr>
          <p:cNvSpPr txBox="1"/>
          <p:nvPr/>
        </p:nvSpPr>
        <p:spPr>
          <a:xfrm>
            <a:off x="5161280" y="1675508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Executive</a:t>
            </a:r>
          </a:p>
          <a:p>
            <a:r>
              <a:rPr lang="en-US" b="1" dirty="0">
                <a:solidFill>
                  <a:schemeClr val="bg1"/>
                </a:solidFill>
              </a:rPr>
              <a:t>Committee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1C1DD4-3959-8EEF-E92F-CCD9A5D89CFA}"/>
              </a:ext>
            </a:extLst>
          </p:cNvPr>
          <p:cNvSpPr/>
          <p:nvPr/>
        </p:nvSpPr>
        <p:spPr>
          <a:xfrm>
            <a:off x="1432560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AEEE56-5CA3-5AAF-3D13-6F795D163540}"/>
              </a:ext>
            </a:extLst>
          </p:cNvPr>
          <p:cNvSpPr/>
          <p:nvPr/>
        </p:nvSpPr>
        <p:spPr>
          <a:xfrm>
            <a:off x="6323327" y="5382491"/>
            <a:ext cx="1791972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1319D0-C100-30F4-E7E1-527EECD56CCD}"/>
              </a:ext>
            </a:extLst>
          </p:cNvPr>
          <p:cNvSpPr/>
          <p:nvPr/>
        </p:nvSpPr>
        <p:spPr>
          <a:xfrm>
            <a:off x="9084309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805106-6FB8-674E-1A98-7CE8C556CFA6}"/>
              </a:ext>
            </a:extLst>
          </p:cNvPr>
          <p:cNvSpPr/>
          <p:nvPr/>
        </p:nvSpPr>
        <p:spPr>
          <a:xfrm>
            <a:off x="1547033" y="2088186"/>
            <a:ext cx="1889760" cy="1187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E366C7B-BBDE-CFBB-EB04-8D0BD1C34CE6}"/>
              </a:ext>
            </a:extLst>
          </p:cNvPr>
          <p:cNvSpPr/>
          <p:nvPr/>
        </p:nvSpPr>
        <p:spPr>
          <a:xfrm>
            <a:off x="3923029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71EA4-673C-8CD6-73D9-F4C6BE3DC342}"/>
              </a:ext>
            </a:extLst>
          </p:cNvPr>
          <p:cNvSpPr txBox="1"/>
          <p:nvPr/>
        </p:nvSpPr>
        <p:spPr>
          <a:xfrm>
            <a:off x="5216812" y="2867168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Board of Directors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55FBD-3E8A-4004-8734-4EFCA91D9E00}"/>
              </a:ext>
            </a:extLst>
          </p:cNvPr>
          <p:cNvSpPr txBox="1"/>
          <p:nvPr/>
        </p:nvSpPr>
        <p:spPr>
          <a:xfrm>
            <a:off x="4800598" y="4160553"/>
            <a:ext cx="202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Executive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Director &amp; Staff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D243C8-DACC-32B1-6AF0-ED18150D9F41}"/>
              </a:ext>
            </a:extLst>
          </p:cNvPr>
          <p:cNvSpPr txBox="1"/>
          <p:nvPr/>
        </p:nvSpPr>
        <p:spPr>
          <a:xfrm>
            <a:off x="1917873" y="2229580"/>
            <a:ext cx="1610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Lobbying </a:t>
            </a:r>
          </a:p>
          <a:p>
            <a:r>
              <a:rPr lang="en-US" b="1" dirty="0">
                <a:solidFill>
                  <a:schemeClr val="bg1"/>
                </a:solidFill>
              </a:rPr>
              <a:t>Board of</a:t>
            </a:r>
          </a:p>
          <a:p>
            <a:r>
              <a:rPr lang="en-US" b="1" dirty="0">
                <a:solidFill>
                  <a:schemeClr val="bg1"/>
                </a:solidFill>
              </a:rPr>
              <a:t>Governors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32E827-60B5-4355-D9C3-F918D3632D5D}"/>
              </a:ext>
            </a:extLst>
          </p:cNvPr>
          <p:cNvSpPr txBox="1"/>
          <p:nvPr/>
        </p:nvSpPr>
        <p:spPr>
          <a:xfrm>
            <a:off x="1577685" y="5592725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State </a:t>
            </a:r>
          </a:p>
          <a:p>
            <a:r>
              <a:rPr lang="en-US" b="1" dirty="0">
                <a:solidFill>
                  <a:schemeClr val="bg1"/>
                </a:solidFill>
              </a:rPr>
              <a:t>Affiliates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C5B8B-4D5D-C91F-9D17-62135CDF4FE3}"/>
              </a:ext>
            </a:extLst>
          </p:cNvPr>
          <p:cNvSpPr txBox="1"/>
          <p:nvPr/>
        </p:nvSpPr>
        <p:spPr>
          <a:xfrm>
            <a:off x="4047660" y="5576423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Corporate</a:t>
            </a:r>
          </a:p>
          <a:p>
            <a:r>
              <a:rPr lang="en-US" b="1" dirty="0">
                <a:solidFill>
                  <a:schemeClr val="bg1"/>
                </a:solidFill>
              </a:rPr>
              <a:t>Members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1FF1E-2A4C-1554-7098-EF74B61D4F7A}"/>
              </a:ext>
            </a:extLst>
          </p:cNvPr>
          <p:cNvSpPr txBox="1"/>
          <p:nvPr/>
        </p:nvSpPr>
        <p:spPr>
          <a:xfrm>
            <a:off x="6505285" y="5576422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Committees</a:t>
            </a:r>
          </a:p>
          <a:p>
            <a:r>
              <a:rPr lang="en-US" b="1" dirty="0">
                <a:solidFill>
                  <a:schemeClr val="bg1"/>
                </a:solidFill>
              </a:rPr>
              <a:t>Task Forces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A6BF96-DB1F-5984-26E1-7F9A7AE50A55}"/>
              </a:ext>
            </a:extLst>
          </p:cNvPr>
          <p:cNvSpPr txBox="1"/>
          <p:nvPr/>
        </p:nvSpPr>
        <p:spPr>
          <a:xfrm>
            <a:off x="9312559" y="5714921"/>
            <a:ext cx="161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Partners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8DEE26-39C0-60B3-7C70-28A21FA9ABAD}"/>
              </a:ext>
            </a:extLst>
          </p:cNvPr>
          <p:cNvCxnSpPr/>
          <p:nvPr/>
        </p:nvCxnSpPr>
        <p:spPr>
          <a:xfrm>
            <a:off x="5738954" y="2389909"/>
            <a:ext cx="0" cy="3729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D4039F-9EC1-7DAB-13C0-D3B6FE4E1C07}"/>
              </a:ext>
            </a:extLst>
          </p:cNvPr>
          <p:cNvCxnSpPr/>
          <p:nvPr/>
        </p:nvCxnSpPr>
        <p:spPr>
          <a:xfrm>
            <a:off x="5738954" y="3638712"/>
            <a:ext cx="0" cy="3729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E1A7F8-B85D-8AB5-FA27-059AA3A30488}"/>
              </a:ext>
            </a:extLst>
          </p:cNvPr>
          <p:cNvCxnSpPr>
            <a:cxnSpLocks/>
          </p:cNvCxnSpPr>
          <p:nvPr/>
        </p:nvCxnSpPr>
        <p:spPr>
          <a:xfrm>
            <a:off x="3436793" y="2555225"/>
            <a:ext cx="2302161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B137EF-CC0F-C6B2-FA9C-7ABB2A4E2F94}"/>
              </a:ext>
            </a:extLst>
          </p:cNvPr>
          <p:cNvCxnSpPr>
            <a:cxnSpLocks/>
          </p:cNvCxnSpPr>
          <p:nvPr/>
        </p:nvCxnSpPr>
        <p:spPr>
          <a:xfrm>
            <a:off x="2166793" y="5146025"/>
            <a:ext cx="7596967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3D2EDB-3D90-30F1-950A-73D8E2F1B16E}"/>
              </a:ext>
            </a:extLst>
          </p:cNvPr>
          <p:cNvCxnSpPr>
            <a:cxnSpLocks/>
          </p:cNvCxnSpPr>
          <p:nvPr/>
        </p:nvCxnSpPr>
        <p:spPr>
          <a:xfrm>
            <a:off x="5717188" y="4926015"/>
            <a:ext cx="0" cy="2200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8DF364-5926-5F6A-31B9-05DBC7BD3B84}"/>
              </a:ext>
            </a:extLst>
          </p:cNvPr>
          <p:cNvCxnSpPr>
            <a:cxnSpLocks/>
          </p:cNvCxnSpPr>
          <p:nvPr/>
        </p:nvCxnSpPr>
        <p:spPr>
          <a:xfrm>
            <a:off x="2155187" y="5135865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B358E4-E858-6410-46C1-9FC636387305}"/>
              </a:ext>
            </a:extLst>
          </p:cNvPr>
          <p:cNvCxnSpPr>
            <a:cxnSpLocks/>
          </p:cNvCxnSpPr>
          <p:nvPr/>
        </p:nvCxnSpPr>
        <p:spPr>
          <a:xfrm>
            <a:off x="4602935" y="5135864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032C276-FC49-3A9F-B328-5B9615BC07D8}"/>
              </a:ext>
            </a:extLst>
          </p:cNvPr>
          <p:cNvCxnSpPr>
            <a:cxnSpLocks/>
          </p:cNvCxnSpPr>
          <p:nvPr/>
        </p:nvCxnSpPr>
        <p:spPr>
          <a:xfrm>
            <a:off x="7310292" y="5133553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4381832-E813-6E07-9B22-D5AC36821D7B}"/>
              </a:ext>
            </a:extLst>
          </p:cNvPr>
          <p:cNvCxnSpPr>
            <a:cxnSpLocks/>
          </p:cNvCxnSpPr>
          <p:nvPr/>
        </p:nvCxnSpPr>
        <p:spPr>
          <a:xfrm>
            <a:off x="9775366" y="5123578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7A6DB07-D8F1-D4AC-EC5C-12C062F9B380}"/>
              </a:ext>
            </a:extLst>
          </p:cNvPr>
          <p:cNvSpPr/>
          <p:nvPr/>
        </p:nvSpPr>
        <p:spPr>
          <a:xfrm>
            <a:off x="1366848" y="1672668"/>
            <a:ext cx="2250129" cy="2102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7a665d2e1_0_8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g387a665d2e1_0_869" descr="Illuminated San Francisco City Hall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87a665d2e1_0_869"/>
          <p:cNvSpPr/>
          <p:nvPr/>
        </p:nvSpPr>
        <p:spPr>
          <a:xfrm>
            <a:off x="0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387a665d2e1_0_869"/>
          <p:cNvSpPr/>
          <p:nvPr/>
        </p:nvSpPr>
        <p:spPr>
          <a:xfrm rot="5400000">
            <a:off x="759867" y="346833"/>
            <a:ext cx="146400" cy="7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87a665d2e1_0_869"/>
          <p:cNvSpPr/>
          <p:nvPr/>
        </p:nvSpPr>
        <p:spPr>
          <a:xfrm>
            <a:off x="481029" y="4546920"/>
            <a:ext cx="3977700" cy="18300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g387a665d2e1_0_869" descr="A blue background with a white line&#10;&#10;AI-generated content may be incorrect.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7569" y="0"/>
            <a:ext cx="443299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87a665d2e1_0_869" descr="A black and white logo&#10;&#10;AI-generated content may be incorrect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87a665d2e1_0_869"/>
          <p:cNvSpPr txBox="1"/>
          <p:nvPr/>
        </p:nvSpPr>
        <p:spPr>
          <a:xfrm>
            <a:off x="0" y="2615961"/>
            <a:ext cx="4093028" cy="16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Federal Representation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" y="0"/>
            <a:ext cx="12192001" cy="1019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519" y="18019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2025 Board of Governors Supports Lobbying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45" y="3192395"/>
            <a:ext cx="2645071" cy="659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082" y="1200140"/>
            <a:ext cx="2077834" cy="1371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323" y="1264469"/>
            <a:ext cx="2563511" cy="552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654" y="2804296"/>
            <a:ext cx="2390289" cy="559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549" y="4600400"/>
            <a:ext cx="1715503" cy="6992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116" y="3317248"/>
            <a:ext cx="2503193" cy="913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752EC7-105A-B04F-9200-AAF0634B04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011" y="2212016"/>
            <a:ext cx="2500823" cy="842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B1763-9FFE-1F4C-83A5-A8B4D46D50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17" y="3992353"/>
            <a:ext cx="2373446" cy="112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0A3CB-7B67-6048-9639-EF5A0889E0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983" y="5574569"/>
            <a:ext cx="1457069" cy="1104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D869D1-36A3-D348-B16E-C90F08C9078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58" y="1127225"/>
            <a:ext cx="2795361" cy="1164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8FC032-B202-374F-9EC7-4D4C0115ED1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749" y="5147857"/>
            <a:ext cx="2551502" cy="93743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05D7DEB-EEC1-CFC4-C0DF-472BB9E279A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816" y="3749347"/>
            <a:ext cx="2103124" cy="963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67C3E-5941-F0F1-F110-7F8CC22DAC0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89" y="5187972"/>
            <a:ext cx="1284339" cy="1489833"/>
          </a:xfrm>
          <a:prstGeom prst="rect">
            <a:avLst/>
          </a:prstGeom>
        </p:spPr>
      </p:pic>
      <p:pic>
        <p:nvPicPr>
          <p:cNvPr id="3" name="Google Shape;336;g387a665d2e1_0_881" title="Anua_Logo2in.png">
            <a:extLst>
              <a:ext uri="{FF2B5EF4-FFF2-40B4-BE49-F238E27FC236}">
                <a16:creationId xmlns:a16="http://schemas.microsoft.com/office/drawing/2014/main" id="{0AC18615-A4AF-A827-FE12-E693023F63FE}"/>
              </a:ext>
            </a:extLst>
          </p:cNvPr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30" y="2347466"/>
            <a:ext cx="2390289" cy="55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80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A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Lobbying Objectives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041" y="917725"/>
            <a:ext cx="4005703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143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3175">
                  <a:solidFill>
                    <a:srgbClr val="4472C4">
                      <a:lumMod val="50000"/>
                      <a:alpha val="2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market share 30% to 35%</a:t>
            </a:r>
          </a:p>
          <a:p>
            <a:pPr marL="5143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3175">
                  <a:solidFill>
                    <a:srgbClr val="4472C4">
                      <a:lumMod val="50000"/>
                      <a:alpha val="2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Secure a larger share of existing federal funding </a:t>
            </a:r>
          </a:p>
          <a:p>
            <a:pPr marL="5143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 w="3175">
                  <a:solidFill>
                    <a:srgbClr val="4472C4">
                      <a:lumMod val="50000"/>
                      <a:alpha val="2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w EPA to change policies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srgbClr val="4472C4">
                    <a:lumMod val="50000"/>
                    <a:alpha val="2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88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F2E4C7-34B2-4EF2-A8BB-89BB9354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chemeClr val="bg1"/>
                </a:solidFill>
              </a:rPr>
              <a:t>2025 Ongoing Work and Achievements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E0E8484-BAD8-4DA5-B216-0240ED1235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367447"/>
              </p:ext>
            </p:extLst>
          </p:nvPr>
        </p:nvGraphicFramePr>
        <p:xfrm>
          <a:off x="5358506" y="620391"/>
          <a:ext cx="6584678" cy="5733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2D07281-1246-484D-8EA4-D875B05BBD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77" y="1135692"/>
            <a:ext cx="4608550" cy="9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1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>
          <a:extLst>
            <a:ext uri="{FF2B5EF4-FFF2-40B4-BE49-F238E27FC236}">
              <a16:creationId xmlns:a16="http://schemas.microsoft.com/office/drawing/2014/main" id="{878301CF-648C-0343-29F4-886DAD24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7a665d2e1_0_869">
            <a:extLst>
              <a:ext uri="{FF2B5EF4-FFF2-40B4-BE49-F238E27FC236}">
                <a16:creationId xmlns:a16="http://schemas.microsoft.com/office/drawing/2014/main" id="{7D3D05B9-2A73-F4BB-68CB-83E1046E50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387a665d2e1_0_869">
            <a:extLst>
              <a:ext uri="{FF2B5EF4-FFF2-40B4-BE49-F238E27FC236}">
                <a16:creationId xmlns:a16="http://schemas.microsoft.com/office/drawing/2014/main" id="{05901CBB-A5EB-3F6D-7FB2-DB382146B401}"/>
              </a:ext>
            </a:extLst>
          </p:cNvPr>
          <p:cNvSpPr/>
          <p:nvPr/>
        </p:nvSpPr>
        <p:spPr>
          <a:xfrm>
            <a:off x="0" y="4726486"/>
            <a:ext cx="9756600" cy="213151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387a665d2e1_0_869">
            <a:extLst>
              <a:ext uri="{FF2B5EF4-FFF2-40B4-BE49-F238E27FC236}">
                <a16:creationId xmlns:a16="http://schemas.microsoft.com/office/drawing/2014/main" id="{7639BA65-EB01-C1B4-8CEE-DFBC07498908}"/>
              </a:ext>
            </a:extLst>
          </p:cNvPr>
          <p:cNvSpPr/>
          <p:nvPr/>
        </p:nvSpPr>
        <p:spPr>
          <a:xfrm rot="5400000">
            <a:off x="759867" y="346833"/>
            <a:ext cx="146400" cy="7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87a665d2e1_0_869">
            <a:extLst>
              <a:ext uri="{FF2B5EF4-FFF2-40B4-BE49-F238E27FC236}">
                <a16:creationId xmlns:a16="http://schemas.microsoft.com/office/drawing/2014/main" id="{B0891EC5-5BB6-A334-B10F-CA662404980C}"/>
              </a:ext>
            </a:extLst>
          </p:cNvPr>
          <p:cNvSpPr/>
          <p:nvPr/>
        </p:nvSpPr>
        <p:spPr>
          <a:xfrm>
            <a:off x="481029" y="4546920"/>
            <a:ext cx="3977700" cy="18300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g387a665d2e1_0_869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82EFC9A4-189A-D6F6-A756-004C9BAAF38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7569" y="0"/>
            <a:ext cx="443299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87a665d2e1_0_869" descr="A black and white logo&#10;&#10;AI-generated content may be incorrect.">
            <a:extLst>
              <a:ext uri="{FF2B5EF4-FFF2-40B4-BE49-F238E27FC236}">
                <a16:creationId xmlns:a16="http://schemas.microsoft.com/office/drawing/2014/main" id="{486CD516-0A13-6919-1E64-F5A06FAFE76C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87a665d2e1_0_869">
            <a:extLst>
              <a:ext uri="{FF2B5EF4-FFF2-40B4-BE49-F238E27FC236}">
                <a16:creationId xmlns:a16="http://schemas.microsoft.com/office/drawing/2014/main" id="{75303210-653D-4D84-00BF-39A8DF62DB96}"/>
              </a:ext>
            </a:extLst>
          </p:cNvPr>
          <p:cNvSpPr txBox="1"/>
          <p:nvPr/>
        </p:nvSpPr>
        <p:spPr>
          <a:xfrm>
            <a:off x="0" y="2615961"/>
            <a:ext cx="4093028" cy="16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Importance Of Research: Why Research is ...">
            <a:extLst>
              <a:ext uri="{FF2B5EF4-FFF2-40B4-BE49-F238E27FC236}">
                <a16:creationId xmlns:a16="http://schemas.microsoft.com/office/drawing/2014/main" id="{2F440075-39D8-B03E-5228-534D6D01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735" y="1803324"/>
            <a:ext cx="4754658" cy="32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23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FA06-0036-4154-A15A-024C8AA0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NOW-R2 -Identifying Priority Research Needs for Decentralized Wastewater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164F9F-5305-30BD-816A-E1CE4302F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4B820-2677-4E09-8EE5-E9B04E1F7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8752" y="2020824"/>
            <a:ext cx="3692416" cy="3959352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400" dirty="0"/>
              <a:t>Spring 2021, w/Baylor University, NOWRA sent a survey asking about research needs in our industry</a:t>
            </a:r>
          </a:p>
          <a:p>
            <a:pPr lvl="1"/>
            <a:r>
              <a:rPr lang="en-US" dirty="0"/>
              <a:t>Technical</a:t>
            </a:r>
          </a:p>
          <a:p>
            <a:pPr lvl="1"/>
            <a:r>
              <a:rPr lang="en-US" dirty="0"/>
              <a:t>Policy and management</a:t>
            </a:r>
          </a:p>
          <a:p>
            <a:pPr lvl="1"/>
            <a:r>
              <a:rPr lang="en-US" dirty="0"/>
              <a:t>Education</a:t>
            </a:r>
          </a:p>
          <a:p>
            <a:r>
              <a:rPr lang="en-US" sz="2400" dirty="0"/>
              <a:t>Workshop with key industry sectors to focus survey data into the top needs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874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87a665d2e1_0_199" descr="A blue background with a white lin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516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87a665d2e1_0_199" descr="A black and white logo&#10;&#10;AI-generated content may be incorrect.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87a665d2e1_0_199"/>
          <p:cNvSpPr txBox="1"/>
          <p:nvPr/>
        </p:nvSpPr>
        <p:spPr>
          <a:xfrm>
            <a:off x="111211" y="2711549"/>
            <a:ext cx="37689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Who is NOWRA?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88DA1EE-05AC-1024-334E-3762469D3386}"/>
              </a:ext>
            </a:extLst>
          </p:cNvPr>
          <p:cNvSpPr txBox="1">
            <a:spLocks noChangeArrowheads="1"/>
          </p:cNvSpPr>
          <p:nvPr/>
        </p:nvSpPr>
        <p:spPr>
          <a:xfrm>
            <a:off x="4441371" y="1812042"/>
            <a:ext cx="7639417" cy="4388201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defTabSz="9144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The largest U.S. organization devoted exclusively to supporting members of the  onsite and decentralized wastewater industry.</a:t>
            </a:r>
          </a:p>
          <a:p>
            <a:pPr marL="342900" indent="-342900" defTabSz="9144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Established in 1991 in the state of Florida</a:t>
            </a:r>
          </a:p>
          <a:p>
            <a:pPr marL="342900" indent="-342900" defTabSz="9144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501(c)(6) Not for Profit Trade Organization</a:t>
            </a:r>
          </a:p>
          <a:p>
            <a:pPr marL="342900" indent="-342900" defTabSz="9144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More than 5,500 individual members</a:t>
            </a:r>
          </a:p>
          <a:p>
            <a:pPr marL="342900" indent="-342900" defTabSz="9144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26 Affiliated Organizations representing 30 states</a:t>
            </a:r>
          </a:p>
          <a:p>
            <a:pPr marL="342900" indent="-342900" defTabSz="91440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Represent all segments of the onsite industry</a:t>
            </a:r>
          </a:p>
          <a:p>
            <a:pPr marL="800100" lvl="2" indent="-342900" defTabSz="914400">
              <a:spcAft>
                <a:spcPts val="600"/>
              </a:spcAft>
              <a:buSzPct val="15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Contractors</a:t>
            </a:r>
          </a:p>
          <a:p>
            <a:pPr marL="800100" lvl="2" indent="-342900" defTabSz="914400">
              <a:spcAft>
                <a:spcPts val="600"/>
              </a:spcAft>
              <a:buSzPct val="15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Service Providers</a:t>
            </a:r>
          </a:p>
          <a:p>
            <a:pPr marL="800100" lvl="2" indent="-342900" defTabSz="914400">
              <a:spcAft>
                <a:spcPts val="600"/>
              </a:spcAft>
              <a:buSzPct val="15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Designers &amp; Engineers</a:t>
            </a:r>
          </a:p>
          <a:p>
            <a:pPr marL="800100" lvl="2" indent="-342900" defTabSz="914400">
              <a:spcAft>
                <a:spcPts val="600"/>
              </a:spcAft>
              <a:buSzPct val="15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Regulators</a:t>
            </a:r>
          </a:p>
          <a:p>
            <a:pPr marL="800100" lvl="2" indent="-342900" defTabSz="914400">
              <a:spcAft>
                <a:spcPts val="600"/>
              </a:spcAft>
              <a:buSzPct val="15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Academics</a:t>
            </a:r>
          </a:p>
          <a:p>
            <a:pPr marL="800100" lvl="2" indent="-342900" defTabSz="914400">
              <a:spcAft>
                <a:spcPts val="600"/>
              </a:spcAft>
              <a:buSzPct val="15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Manufacturers</a:t>
            </a:r>
          </a:p>
          <a:p>
            <a:pPr marL="457200" lvl="1" defTabSz="914400"/>
            <a:endParaRPr lang="en-US" kern="0" dirty="0">
              <a:solidFill>
                <a:schemeClr val="tx1"/>
              </a:solidFill>
            </a:endParaRPr>
          </a:p>
          <a:p>
            <a:pPr defTabSz="914400"/>
            <a:endParaRPr lang="en-US" sz="2000" kern="0" dirty="0">
              <a:solidFill>
                <a:schemeClr val="tx1"/>
              </a:solidFill>
            </a:endParaRPr>
          </a:p>
          <a:p>
            <a:pPr defTabSz="914400"/>
            <a:endParaRPr lang="en-US" sz="2000" kern="0" dirty="0">
              <a:solidFill>
                <a:schemeClr val="tx1"/>
              </a:solidFill>
            </a:endParaRPr>
          </a:p>
          <a:p>
            <a:pPr defTabSz="914400"/>
            <a:endParaRPr lang="en-US" sz="2000" kern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E30ED2-F3C4-885A-63A5-FE427A7D1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44" y="-72487"/>
            <a:ext cx="10197311" cy="7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3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0C6C-E308-2282-6DEF-9130030E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Use of the Results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5746C90-2B37-5411-DEB6-AE80102411F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76882" y="1484430"/>
          <a:ext cx="6839463" cy="514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7E8F8-CA0E-A433-85AD-EBAD4AD17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6345" y="981290"/>
            <a:ext cx="4763529" cy="42456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https://z.umn.edu/NOWRAR2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A15FD-0715-E0DF-F1FA-43231947E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137" y="279567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33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EEFB2E-2DE7-4935-9DF5-976B93ADC0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28" y="172529"/>
            <a:ext cx="11392543" cy="6685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43BA15-F8CE-4767-A137-D652EF368A23}"/>
              </a:ext>
            </a:extLst>
          </p:cNvPr>
          <p:cNvSpPr/>
          <p:nvPr/>
        </p:nvSpPr>
        <p:spPr>
          <a:xfrm>
            <a:off x="3505487" y="-89081"/>
            <a:ext cx="4166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www.NOWRA.org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EB9030-6748-4632-B88B-49461547CD81}"/>
              </a:ext>
            </a:extLst>
          </p:cNvPr>
          <p:cNvSpPr/>
          <p:nvPr/>
        </p:nvSpPr>
        <p:spPr>
          <a:xfrm>
            <a:off x="4558415" y="2693161"/>
            <a:ext cx="3024232" cy="270300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96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AFC13D-D228-7F41-9E29-C7AE88F4D76E}"/>
              </a:ext>
            </a:extLst>
          </p:cNvPr>
          <p:cNvSpPr txBox="1"/>
          <p:nvPr/>
        </p:nvSpPr>
        <p:spPr>
          <a:xfrm>
            <a:off x="481263" y="255587"/>
            <a:ext cx="11229474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GOAL: Provide Great Learning Opportunities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0066-2C98-7B41-2AB7-0BBDAA22E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26" y="2215739"/>
            <a:ext cx="5126604" cy="375034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333333"/>
                </a:solidFill>
                <a:effectLst/>
                <a:latin typeface="inherit"/>
              </a:rPr>
              <a:t>Offer quality courses with a broad perspective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333333"/>
                </a:solidFill>
                <a:effectLst/>
                <a:latin typeface="inherit"/>
              </a:rPr>
              <a:t>Help train employees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0" i="0">
                <a:solidFill>
                  <a:srgbClr val="333333"/>
                </a:solidFill>
                <a:effectLst/>
                <a:latin typeface="inherit"/>
              </a:rPr>
              <a:t>Reach non-affiliated states and other orgs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333333"/>
                </a:solidFill>
                <a:latin typeface="inherit"/>
              </a:rPr>
              <a:t>Raise revenue for affiliates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b="0" i="0">
              <a:solidFill>
                <a:srgbClr val="333333"/>
              </a:solidFill>
              <a:effectLst/>
              <a:latin typeface="inherit"/>
            </a:endParaRP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B38510F-C9E5-CFA7-A77B-7C5E7D7C2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17" y="2710414"/>
            <a:ext cx="5525980" cy="2311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91973-E7D5-D74B-FF97-4B6D0C729B30}"/>
              </a:ext>
            </a:extLst>
          </p:cNvPr>
          <p:cNvSpPr txBox="1"/>
          <p:nvPr/>
        </p:nvSpPr>
        <p:spPr>
          <a:xfrm>
            <a:off x="481263" y="5826034"/>
            <a:ext cx="96947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https://www.pathlms.com/nowra/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29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C940AD-6A8E-1B3A-63D3-AF93E61C6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173" y="1429042"/>
            <a:ext cx="7549582" cy="4274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AFC13D-D228-7F41-9E29-C7AE88F4D76E}"/>
              </a:ext>
            </a:extLst>
          </p:cNvPr>
          <p:cNvSpPr txBox="1"/>
          <p:nvPr/>
        </p:nvSpPr>
        <p:spPr>
          <a:xfrm>
            <a:off x="0" y="255587"/>
            <a:ext cx="121920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Achievement: Provide Great Learning Opportunities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BDF8A74C-095B-A012-57C3-8E7F58E13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137823"/>
              </p:ext>
            </p:extLst>
          </p:nvPr>
        </p:nvGraphicFramePr>
        <p:xfrm>
          <a:off x="289425" y="1588958"/>
          <a:ext cx="4702299" cy="4421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0503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9DA4227-9AD8-8B2A-5F06-9F06839D7C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46404"/>
            <a:ext cx="11277600" cy="4765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28F81E-6440-337F-FE43-EA9EAE371308}"/>
              </a:ext>
            </a:extLst>
          </p:cNvPr>
          <p:cNvSpPr txBox="1"/>
          <p:nvPr/>
        </p:nvSpPr>
        <p:spPr>
          <a:xfrm>
            <a:off x="3414408" y="4756826"/>
            <a:ext cx="520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FREE for Members!</a:t>
            </a:r>
          </a:p>
        </p:txBody>
      </p:sp>
    </p:spTree>
    <p:extLst>
      <p:ext uri="{BB962C8B-B14F-4D97-AF65-F5344CB8AC3E}">
        <p14:creationId xmlns:p14="http://schemas.microsoft.com/office/powerpoint/2010/main" val="3609298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21A1A-E56F-1AB5-B620-3041C7CB1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F160A5-8154-356A-0FD5-2B89F455A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223" y="-982780"/>
            <a:ext cx="12742607" cy="9669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DF15E-A915-6571-F52B-8AB1F8F18EA1}"/>
              </a:ext>
            </a:extLst>
          </p:cNvPr>
          <p:cNvSpPr/>
          <p:nvPr/>
        </p:nvSpPr>
        <p:spPr>
          <a:xfrm>
            <a:off x="634475" y="2365915"/>
            <a:ext cx="546152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Classes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$ 25/credit hour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($50 non-member)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5A234-2965-67AD-85EA-EC2304CAB596}"/>
              </a:ext>
            </a:extLst>
          </p:cNvPr>
          <p:cNvSpPr txBox="1"/>
          <p:nvPr/>
        </p:nvSpPr>
        <p:spPr>
          <a:xfrm>
            <a:off x="274087" y="204406"/>
            <a:ext cx="11643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NOWRA Online Learning Academy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Pricing and Profit 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CE48D-74EA-21BA-7A93-A34B51687277}"/>
              </a:ext>
            </a:extLst>
          </p:cNvPr>
          <p:cNvSpPr txBox="1"/>
          <p:nvPr/>
        </p:nvSpPr>
        <p:spPr>
          <a:xfrm>
            <a:off x="6259958" y="1913056"/>
            <a:ext cx="48388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PROFIT SHARING: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NOWRA Course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 for NOWRA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for Affiliate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Affiliate Course (if)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 for Affiliate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 for NOWRA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C9D9A5-0EBE-14BC-4324-04806432D216}"/>
              </a:ext>
            </a:extLst>
          </p:cNvPr>
          <p:cNvSpPr/>
          <p:nvPr/>
        </p:nvSpPr>
        <p:spPr>
          <a:xfrm>
            <a:off x="1780161" y="5210340"/>
            <a:ext cx="8803532" cy="12053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– CPOW received about $5,400</a:t>
            </a: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CPOW received $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,400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006292-3200-48A4-B209-770C5C1C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pPr marL="0" indent="0"/>
            <a:r>
              <a:rPr lang="en-US" sz="3100" dirty="0">
                <a:solidFill>
                  <a:srgbClr val="FFFFFF"/>
                </a:solidFill>
                <a:latin typeface="Arial Black" panose="020B0A04020102020204" pitchFamily="34" charset="0"/>
              </a:rPr>
              <a:t>Next 3 Mega Conferences</a:t>
            </a:r>
            <a:br>
              <a:rPr lang="en-US" sz="31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br>
              <a:rPr lang="en-US" sz="31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endParaRPr lang="en-US" sz="31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D8EE64-0298-C89C-BCD2-92BD1C49FB8F}"/>
              </a:ext>
            </a:extLst>
          </p:cNvPr>
          <p:cNvGrpSpPr>
            <a:grpSpLocks/>
          </p:cNvGrpSpPr>
          <p:nvPr/>
        </p:nvGrpSpPr>
        <p:grpSpPr>
          <a:xfrm>
            <a:off x="5005364" y="1499209"/>
            <a:ext cx="5919309" cy="4504059"/>
            <a:chOff x="6096000" y="2990767"/>
            <a:chExt cx="4308720" cy="3197634"/>
          </a:xfrm>
        </p:grpSpPr>
        <p:pic>
          <p:nvPicPr>
            <p:cNvPr id="2" name="Picture 1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978776FA-9E6D-7CE0-62BF-A99629C82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2990767"/>
              <a:ext cx="4308720" cy="3197634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226ABF3-321C-0A8C-A40C-3F8287823672}"/>
                </a:ext>
              </a:extLst>
            </p:cNvPr>
            <p:cNvSpPr>
              <a:spLocks/>
            </p:cNvSpPr>
            <p:nvPr/>
          </p:nvSpPr>
          <p:spPr>
            <a:xfrm>
              <a:off x="9221035" y="3160706"/>
              <a:ext cx="1091594" cy="652103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</a:t>
              </a:r>
            </a:p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Sandusky, OH</a:t>
              </a:r>
            </a:p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OOWA-OH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AB74E63-E0DB-6E5C-A834-9BD22E82EC8A}"/>
                </a:ext>
              </a:extLst>
            </p:cNvPr>
            <p:cNvSpPr>
              <a:spLocks/>
            </p:cNvSpPr>
            <p:nvPr/>
          </p:nvSpPr>
          <p:spPr>
            <a:xfrm>
              <a:off x="6381762" y="3490890"/>
              <a:ext cx="996977" cy="680879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2026</a:t>
              </a:r>
            </a:p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Denver, CO</a:t>
              </a:r>
            </a:p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CPOW</a:t>
              </a: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D1327F82-A995-D20F-CCD8-27A775083726}"/>
                </a:ext>
              </a:extLst>
            </p:cNvPr>
            <p:cNvSpPr>
              <a:spLocks/>
            </p:cNvSpPr>
            <p:nvPr/>
          </p:nvSpPr>
          <p:spPr>
            <a:xfrm>
              <a:off x="9113192" y="3812809"/>
              <a:ext cx="227162" cy="24183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7018682A-372E-1AB2-5BDF-C30BDDBF344C}"/>
                </a:ext>
              </a:extLst>
            </p:cNvPr>
            <p:cNvSpPr>
              <a:spLocks/>
            </p:cNvSpPr>
            <p:nvPr/>
          </p:nvSpPr>
          <p:spPr>
            <a:xfrm>
              <a:off x="7418796" y="4050854"/>
              <a:ext cx="227162" cy="24183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876DD1-93CB-9F82-BE62-7B54117C1C9D}"/>
                </a:ext>
              </a:extLst>
            </p:cNvPr>
            <p:cNvSpPr>
              <a:spLocks/>
            </p:cNvSpPr>
            <p:nvPr/>
          </p:nvSpPr>
          <p:spPr>
            <a:xfrm>
              <a:off x="9220725" y="4975278"/>
              <a:ext cx="996977" cy="680879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2027</a:t>
              </a:r>
            </a:p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Columbus, GA</a:t>
              </a:r>
            </a:p>
            <a:p>
              <a:pPr marL="0" marR="0" lvl="0" indent="0" algn="ctr" defTabSz="5394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Calibri" panose="020F0502020204030204"/>
                </a:rPr>
                <a:t>GOWA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824B5AD-FB16-820A-AAFE-FF351175D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90877" y="3946088"/>
            <a:ext cx="312075" cy="34063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6F8B4-7419-013E-AFA1-1093E90BC0E6}"/>
              </a:ext>
            </a:extLst>
          </p:cNvPr>
          <p:cNvSpPr/>
          <p:nvPr/>
        </p:nvSpPr>
        <p:spPr>
          <a:xfrm>
            <a:off x="213646" y="0"/>
            <a:ext cx="11764707" cy="11870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1932A-8985-6A75-485C-F4AB24F342D1}"/>
              </a:ext>
            </a:extLst>
          </p:cNvPr>
          <p:cNvSpPr txBox="1"/>
          <p:nvPr/>
        </p:nvSpPr>
        <p:spPr>
          <a:xfrm>
            <a:off x="0" y="247510"/>
            <a:ext cx="1231277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Onsite Wastewater Mega-Conference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4472C4">
                    <a:shade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pic>
        <p:nvPicPr>
          <p:cNvPr id="14" name="Picture 13" descr="A close-up of a flyer&#10;&#10;AI-generated content may be incorrect.">
            <a:extLst>
              <a:ext uri="{FF2B5EF4-FFF2-40B4-BE49-F238E27FC236}">
                <a16:creationId xmlns:a16="http://schemas.microsoft.com/office/drawing/2014/main" id="{FB648F5F-125A-F31D-3E7D-E81BD06D3A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7" y="3539866"/>
            <a:ext cx="4258743" cy="283916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3DF4FB-D762-12CE-9A0E-49DFF9675EC3}"/>
              </a:ext>
            </a:extLst>
          </p:cNvPr>
          <p:cNvSpPr>
            <a:spLocks/>
          </p:cNvSpPr>
          <p:nvPr/>
        </p:nvSpPr>
        <p:spPr>
          <a:xfrm>
            <a:off x="6489478" y="3851501"/>
            <a:ext cx="1369645" cy="95905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39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2028</a:t>
            </a:r>
          </a:p>
          <a:p>
            <a:pPr marL="0" marR="0" lvl="0" indent="0" algn="ctr" defTabSz="539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Norman, OK</a:t>
            </a:r>
          </a:p>
          <a:p>
            <a:pPr marL="0" marR="0" lvl="0" indent="0" algn="ctr" defTabSz="539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OOWA-OK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9C6221C-050C-E552-D265-133F9E5D7862}"/>
              </a:ext>
            </a:extLst>
          </p:cNvPr>
          <p:cNvSpPr>
            <a:spLocks/>
          </p:cNvSpPr>
          <p:nvPr/>
        </p:nvSpPr>
        <p:spPr>
          <a:xfrm>
            <a:off x="7876596" y="3640121"/>
            <a:ext cx="312075" cy="34063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F82CC-1132-7A24-B929-49FCE24A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en-US" sz="4200" b="1">
                <a:solidFill>
                  <a:srgbClr val="FFFFFF"/>
                </a:solidFill>
              </a:rPr>
              <a:t>2026 Onsite Wastewater Mega-Conference</a:t>
            </a:r>
            <a:r>
              <a:rPr lang="en-US" sz="4200">
                <a:solidFill>
                  <a:srgbClr val="FFFFFF"/>
                </a:solidFill>
              </a:rPr>
              <a:t>	</a:t>
            </a:r>
            <a:endParaRPr lang="en-US" sz="4200" dirty="0">
              <a:solidFill>
                <a:srgbClr val="FFFFFF"/>
              </a:solidFill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33943FA0-C0F1-8D15-57C7-208201B66E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5998" y="882315"/>
          <a:ext cx="5882641" cy="529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close-up of a flyer&#10;&#10;AI-generated content may be incorrect.">
            <a:extLst>
              <a:ext uri="{FF2B5EF4-FFF2-40B4-BE49-F238E27FC236}">
                <a16:creationId xmlns:a16="http://schemas.microsoft.com/office/drawing/2014/main" id="{28DECB09-74DC-75D4-32A2-8BC3C9E4CC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209" y="4449336"/>
            <a:ext cx="3227780" cy="21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9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C6D09-4FD1-5B9F-E67F-8AA651F1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914"/>
            <a:ext cx="6180667" cy="813543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GOAL: Provide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AE3-C819-3B1B-928B-F44C50C85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56473"/>
            <a:ext cx="6463838" cy="50308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Monthly Emails</a:t>
            </a:r>
          </a:p>
          <a:p>
            <a:r>
              <a:rPr lang="en-US" dirty="0"/>
              <a:t>Keeping you in the know!</a:t>
            </a:r>
          </a:p>
          <a:p>
            <a:r>
              <a:rPr lang="en-US" dirty="0"/>
              <a:t>Check your spam, make sure we have the right email.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Onsite Journal – 3 times/year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on legislation, affiliates, industry news, research, and upcoming events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we have the right address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b="1" dirty="0">
                <a:solidFill>
                  <a:schemeClr val="accent1"/>
                </a:solidFill>
              </a:rPr>
              <a:t>Social Media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FaceBook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LinkedIn</a:t>
            </a:r>
          </a:p>
          <a:p>
            <a:pPr marL="0" lvl="1" indent="0">
              <a:spcBef>
                <a:spcPts val="1000"/>
              </a:spcBef>
              <a:buNone/>
            </a:pPr>
            <a:endParaRPr lang="en-U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magazine cover with a bridge and a picture of a bridge&#10;&#10;Description automatically generated">
            <a:extLst>
              <a:ext uri="{FF2B5EF4-FFF2-40B4-BE49-F238E27FC236}">
                <a16:creationId xmlns:a16="http://schemas.microsoft.com/office/drawing/2014/main" id="{35F97748-1707-BB0B-CD10-50F2A8AFB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238" y="610036"/>
            <a:ext cx="4356562" cy="56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8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89F066FF-A56F-E7E0-F3F8-17C2849D8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87a665d2e1_0_199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49F6FBC0-6DF6-A6E1-0E42-764B4C5EF90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516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87a665d2e1_0_199" descr="A black and white logo&#10;&#10;AI-generated content may be incorrect.">
            <a:extLst>
              <a:ext uri="{FF2B5EF4-FFF2-40B4-BE49-F238E27FC236}">
                <a16:creationId xmlns:a16="http://schemas.microsoft.com/office/drawing/2014/main" id="{5414806A-C24F-08F8-AE3B-DD8FBF5D504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87a665d2e1_0_199">
            <a:extLst>
              <a:ext uri="{FF2B5EF4-FFF2-40B4-BE49-F238E27FC236}">
                <a16:creationId xmlns:a16="http://schemas.microsoft.com/office/drawing/2014/main" id="{EF6CC122-DA33-2461-E1BF-D311D32E0EA6}"/>
              </a:ext>
            </a:extLst>
          </p:cNvPr>
          <p:cNvSpPr txBox="1"/>
          <p:nvPr/>
        </p:nvSpPr>
        <p:spPr>
          <a:xfrm>
            <a:off x="111211" y="2711549"/>
            <a:ext cx="37689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NOWRA</a:t>
            </a: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at a Glance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849" name="Rectangle 3">
            <a:extLst>
              <a:ext uri="{FF2B5EF4-FFF2-40B4-BE49-F238E27FC236}">
                <a16:creationId xmlns:a16="http://schemas.microsoft.com/office/drawing/2014/main" id="{2DFB6053-07A6-0FE7-5613-635F91275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39765"/>
              </p:ext>
            </p:extLst>
          </p:nvPr>
        </p:nvGraphicFramePr>
        <p:xfrm>
          <a:off x="4597950" y="825723"/>
          <a:ext cx="7482839" cy="4775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99782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14C1C2-433E-4CF7-9ACC-11A200B1AC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40" y="1547794"/>
            <a:ext cx="6009795" cy="4460493"/>
          </a:xfrm>
          <a:prstGeom prst="rect">
            <a:avLst/>
          </a:prstGeom>
        </p:spPr>
      </p:pic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90196"/>
            <a:ext cx="10972800" cy="1143000"/>
          </a:xfrm>
        </p:spPr>
        <p:txBody>
          <a:bodyPr/>
          <a:lstStyle/>
          <a:p>
            <a:r>
              <a:rPr lang="en-US" altLang="en-US" b="1" dirty="0"/>
              <a:t>NOWRA Financials </a:t>
            </a:r>
            <a:br>
              <a:rPr lang="en-US" altLang="en-US" b="1" dirty="0"/>
            </a:br>
            <a:endParaRPr lang="en-US" alt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4A2DE-5DC2-4035-AAC4-C268A72E42B7}"/>
              </a:ext>
            </a:extLst>
          </p:cNvPr>
          <p:cNvSpPr/>
          <p:nvPr/>
        </p:nvSpPr>
        <p:spPr>
          <a:xfrm>
            <a:off x="-1" y="-77681"/>
            <a:ext cx="12191695" cy="1056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A19767-E584-4EC9-AED5-49A450B4F62D}"/>
              </a:ext>
            </a:extLst>
          </p:cNvPr>
          <p:cNvSpPr txBox="1">
            <a:spLocks/>
          </p:cNvSpPr>
          <p:nvPr/>
        </p:nvSpPr>
        <p:spPr>
          <a:xfrm>
            <a:off x="977325" y="-50355"/>
            <a:ext cx="9889404" cy="118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Partnerships</a:t>
            </a:r>
          </a:p>
        </p:txBody>
      </p:sp>
      <p:sp>
        <p:nvSpPr>
          <p:cNvPr id="133" name="Rectangle 3">
            <a:extLst>
              <a:ext uri="{FF2B5EF4-FFF2-40B4-BE49-F238E27FC236}">
                <a16:creationId xmlns:a16="http://schemas.microsoft.com/office/drawing/2014/main" id="{4E0D2D27-B6FF-4C5D-9FDC-752252769F9D}"/>
              </a:ext>
            </a:extLst>
          </p:cNvPr>
          <p:cNvSpPr txBox="1">
            <a:spLocks noChangeArrowheads="1"/>
          </p:cNvSpPr>
          <p:nvPr/>
        </p:nvSpPr>
        <p:spPr>
          <a:xfrm>
            <a:off x="1306830" y="1554853"/>
            <a:ext cx="5571589" cy="4331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EPA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NAWT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NEHA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SORA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RCAP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USDA - RD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NRWA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WWETT Show (Informa)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FD8995-3625-498B-9DCE-87F111ABAD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06" y="6008287"/>
            <a:ext cx="1936046" cy="5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3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90196"/>
            <a:ext cx="10972800" cy="1143000"/>
          </a:xfrm>
        </p:spPr>
        <p:txBody>
          <a:bodyPr/>
          <a:lstStyle/>
          <a:p>
            <a:r>
              <a:rPr lang="en-US" altLang="en-US" b="1" dirty="0"/>
              <a:t>NOWRA Financials </a:t>
            </a:r>
            <a:br>
              <a:rPr lang="en-US" altLang="en-US" b="1" dirty="0"/>
            </a:br>
            <a:endParaRPr lang="en-US" alt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4A2DE-5DC2-4035-AAC4-C268A72E42B7}"/>
              </a:ext>
            </a:extLst>
          </p:cNvPr>
          <p:cNvSpPr/>
          <p:nvPr/>
        </p:nvSpPr>
        <p:spPr>
          <a:xfrm>
            <a:off x="-1" y="-77681"/>
            <a:ext cx="12191695" cy="1056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A19767-E584-4EC9-AED5-49A450B4F62D}"/>
              </a:ext>
            </a:extLst>
          </p:cNvPr>
          <p:cNvSpPr txBox="1">
            <a:spLocks/>
          </p:cNvSpPr>
          <p:nvPr/>
        </p:nvSpPr>
        <p:spPr>
          <a:xfrm>
            <a:off x="977325" y="-50355"/>
            <a:ext cx="9889404" cy="118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 Light" panose="020F0302020204030204"/>
              </a:rPr>
              <a:t>Decentralized System Partners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3" name="Rectangle 3">
            <a:extLst>
              <a:ext uri="{FF2B5EF4-FFF2-40B4-BE49-F238E27FC236}">
                <a16:creationId xmlns:a16="http://schemas.microsoft.com/office/drawing/2014/main" id="{4E0D2D27-B6FF-4C5D-9FDC-752252769F9D}"/>
              </a:ext>
            </a:extLst>
          </p:cNvPr>
          <p:cNvSpPr txBox="1">
            <a:spLocks noChangeArrowheads="1"/>
          </p:cNvSpPr>
          <p:nvPr/>
        </p:nvSpPr>
        <p:spPr>
          <a:xfrm>
            <a:off x="729676" y="1172212"/>
            <a:ext cx="10972800" cy="468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EPA's Decentralized Wastewater Management Memorandum of Understanding (MOU) Partnership</a:t>
            </a:r>
          </a:p>
          <a:p>
            <a:r>
              <a:rPr lang="en-US" dirty="0"/>
              <a:t>EPA and 25 partner organizations are joined by an MOU to work collaboratively at the national level to improve decentralized performance and protect the nation's public health and water resources.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FD8995-3625-498B-9DCE-87F111ABAD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706" y="6008287"/>
            <a:ext cx="1936046" cy="559517"/>
          </a:xfrm>
          <a:prstGeom prst="rect">
            <a:avLst/>
          </a:prstGeom>
        </p:spPr>
      </p:pic>
      <p:pic>
        <p:nvPicPr>
          <p:cNvPr id="12" name="Picture 11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070A0ADC-7C61-63B1-BB38-687998645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3532163"/>
            <a:ext cx="6718186" cy="32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5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9AA279B7-977B-EB02-2F77-2F737FF2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87a665d2e1_0_199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52D2D63B-64BF-4860-21E1-7C3AC4E4B3F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516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87a665d2e1_0_199" descr="A black and white logo&#10;&#10;AI-generated content may be incorrect.">
            <a:extLst>
              <a:ext uri="{FF2B5EF4-FFF2-40B4-BE49-F238E27FC236}">
                <a16:creationId xmlns:a16="http://schemas.microsoft.com/office/drawing/2014/main" id="{49CD6604-3F8C-953D-550E-837D6079714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87a665d2e1_0_199">
            <a:extLst>
              <a:ext uri="{FF2B5EF4-FFF2-40B4-BE49-F238E27FC236}">
                <a16:creationId xmlns:a16="http://schemas.microsoft.com/office/drawing/2014/main" id="{7C87C576-B93A-37C9-412D-9F251F2718DC}"/>
              </a:ext>
            </a:extLst>
          </p:cNvPr>
          <p:cNvSpPr txBox="1"/>
          <p:nvPr/>
        </p:nvSpPr>
        <p:spPr>
          <a:xfrm>
            <a:off x="111211" y="2711549"/>
            <a:ext cx="37689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RCAP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D8C9F5-DCE9-0F97-B9F9-993933D0AF95}"/>
              </a:ext>
            </a:extLst>
          </p:cNvPr>
          <p:cNvGrpSpPr/>
          <p:nvPr/>
        </p:nvGrpSpPr>
        <p:grpSpPr>
          <a:xfrm>
            <a:off x="4598377" y="765402"/>
            <a:ext cx="7482412" cy="3839551"/>
            <a:chOff x="-175054" y="1236705"/>
            <a:chExt cx="6438694" cy="38395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286A69-7E7A-4B11-B65B-4C33700932F4}"/>
                </a:ext>
              </a:extLst>
            </p:cNvPr>
            <p:cNvSpPr/>
            <p:nvPr/>
          </p:nvSpPr>
          <p:spPr>
            <a:xfrm>
              <a:off x="0" y="1645231"/>
              <a:ext cx="6263640" cy="34310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055811-4BF6-9560-8298-246B5C0738CF}"/>
                </a:ext>
              </a:extLst>
            </p:cNvPr>
            <p:cNvSpPr txBox="1"/>
            <p:nvPr/>
          </p:nvSpPr>
          <p:spPr>
            <a:xfrm>
              <a:off x="-175054" y="1236705"/>
              <a:ext cx="6263640" cy="3431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1" tIns="12700" rIns="71120" bIns="12700" numCol="1" spcCol="1270" anchor="t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None/>
              </a:pPr>
              <a:endParaRPr lang="en-US" sz="1000" kern="1200" dirty="0"/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None/>
              </a:pPr>
              <a:r>
                <a:rPr lang="en-US" sz="3200" b="1" kern="1200" dirty="0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Subrecipient Agreement – 3 phases</a:t>
              </a:r>
            </a:p>
            <a:p>
              <a:pPr marL="0" lvl="1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</a:pPr>
              <a:endParaRPr lang="en-US" sz="3200" dirty="0">
                <a:solidFill>
                  <a:schemeClr val="bg2">
                    <a:lumMod val="90000"/>
                    <a:lumOff val="10000"/>
                  </a:schemeClr>
                </a:solidFill>
              </a:endParaRPr>
            </a:p>
            <a:p>
              <a:pPr marL="514350" lvl="1" indent="-51435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+mj-lt"/>
                <a:buAutoNum type="arabicParenR"/>
              </a:pPr>
              <a:r>
                <a:rPr lang="en-US" sz="2800" kern="1200" dirty="0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RCAP Completed Homeowner educational training materials (Spanish too)</a:t>
              </a:r>
            </a:p>
            <a:p>
              <a:pPr marL="514350" lvl="1" indent="-51435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+mj-lt"/>
                <a:buAutoNum type="arabicParenR"/>
              </a:pPr>
              <a:r>
                <a:rPr lang="en-US" sz="2800" kern="1200" dirty="0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Concluding a 3-year effort for O&amp;M, small communities, and difficult sites</a:t>
              </a:r>
            </a:p>
            <a:p>
              <a:pPr marL="514350" lvl="1" indent="-51435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+mj-lt"/>
                <a:buAutoNum type="arabicParenR"/>
              </a:pPr>
              <a:r>
                <a:rPr lang="en-US" sz="2800" kern="1200" dirty="0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Began Oct 1, 2025 – 3-year effort for college course, glossary, regulator training, RME, advanced O&amp;M, difficult sites, etc.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258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BCD5-2F3E-96D5-77C0-17CCA8D2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69B7-64A7-C8D7-601A-9036D7A75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B18D1-143A-6963-1409-8A40309BE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3" y="771525"/>
            <a:ext cx="12125653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02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2E04B7BB-21E1-9C72-327C-B06725DA3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87a665d2e1_0_199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A0CEF5C4-6065-2DC3-AC8E-511E084C078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516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87a665d2e1_0_199" descr="A black and white logo&#10;&#10;AI-generated content may be incorrect.">
            <a:extLst>
              <a:ext uri="{FF2B5EF4-FFF2-40B4-BE49-F238E27FC236}">
                <a16:creationId xmlns:a16="http://schemas.microsoft.com/office/drawing/2014/main" id="{8FFD6E9A-5E5F-D13C-1A52-D1A10C14FD8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87a665d2e1_0_199">
            <a:extLst>
              <a:ext uri="{FF2B5EF4-FFF2-40B4-BE49-F238E27FC236}">
                <a16:creationId xmlns:a16="http://schemas.microsoft.com/office/drawing/2014/main" id="{63A1D9D3-3BC6-EE58-D85F-227C7019E79C}"/>
              </a:ext>
            </a:extLst>
          </p:cNvPr>
          <p:cNvSpPr txBox="1"/>
          <p:nvPr/>
        </p:nvSpPr>
        <p:spPr>
          <a:xfrm>
            <a:off x="111211" y="2711549"/>
            <a:ext cx="37689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Other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952D62-CAB8-343C-5430-9AEC78310EF4}"/>
              </a:ext>
            </a:extLst>
          </p:cNvPr>
          <p:cNvGrpSpPr/>
          <p:nvPr/>
        </p:nvGrpSpPr>
        <p:grpSpPr>
          <a:xfrm>
            <a:off x="4598377" y="765402"/>
            <a:ext cx="7288823" cy="3839551"/>
            <a:chOff x="-175054" y="1236705"/>
            <a:chExt cx="6438694" cy="38395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B95368-C939-C8A3-6AC3-574AE2ED93AA}"/>
                </a:ext>
              </a:extLst>
            </p:cNvPr>
            <p:cNvSpPr/>
            <p:nvPr/>
          </p:nvSpPr>
          <p:spPr>
            <a:xfrm>
              <a:off x="0" y="1645231"/>
              <a:ext cx="6263640" cy="34310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C4FAD9-B262-F1B1-61F2-672947EB0566}"/>
                </a:ext>
              </a:extLst>
            </p:cNvPr>
            <p:cNvSpPr txBox="1"/>
            <p:nvPr/>
          </p:nvSpPr>
          <p:spPr>
            <a:xfrm>
              <a:off x="-175054" y="1236705"/>
              <a:ext cx="6263640" cy="3431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1" tIns="12700" rIns="71120" bIns="12700" numCol="1" spcCol="1270" anchor="t" anchorCtr="0">
              <a:noAutofit/>
            </a:bodyPr>
            <a:lstStyle/>
            <a:p>
              <a:pPr marL="57150" marR="0" lvl="1" indent="-57150" algn="l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0" lvl="1" indent="-28575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Other Agreements/Contracts</a:t>
              </a:r>
            </a:p>
            <a:p>
              <a:pPr marL="0" marR="0" lvl="1" indent="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514350" marR="0" lvl="1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Idaho DEQ Septic Installer Exam</a:t>
              </a:r>
            </a:p>
            <a:p>
              <a:pPr marL="514350" marR="0" lvl="1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NRWA – new agreement starting 9/1/25 – 8/30/27</a:t>
              </a:r>
            </a:p>
            <a:p>
              <a:pPr marL="971550" marR="0" lvl="2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Train the trainer workshop</a:t>
              </a:r>
            </a:p>
            <a:p>
              <a:pPr marL="971550" marR="0" lvl="2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Tech Assistance to 10 communities</a:t>
              </a:r>
            </a:p>
            <a:p>
              <a:pPr marL="514350" marR="0" lvl="1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Applying for new grants as available</a:t>
              </a:r>
            </a:p>
            <a:p>
              <a:pPr marL="971550" marR="0" lvl="2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USDA – Tech Assistance</a:t>
              </a:r>
            </a:p>
            <a:p>
              <a:pPr marL="971550" marR="0" lvl="2" indent="-51435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Others expected in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363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E98A9F08-1224-A0A7-63A4-21B0A253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87a665d2e1_0_199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0A012A54-C1E2-5CBD-E636-D6816727652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516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87a665d2e1_0_199" descr="A black and white logo&#10;&#10;AI-generated content may be incorrect.">
            <a:extLst>
              <a:ext uri="{FF2B5EF4-FFF2-40B4-BE49-F238E27FC236}">
                <a16:creationId xmlns:a16="http://schemas.microsoft.com/office/drawing/2014/main" id="{DCE2E4CB-B9E0-C6B2-3150-EABB5316256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87a665d2e1_0_199">
            <a:extLst>
              <a:ext uri="{FF2B5EF4-FFF2-40B4-BE49-F238E27FC236}">
                <a16:creationId xmlns:a16="http://schemas.microsoft.com/office/drawing/2014/main" id="{76377610-24A1-95E6-372D-3213193268F3}"/>
              </a:ext>
            </a:extLst>
          </p:cNvPr>
          <p:cNvSpPr txBox="1"/>
          <p:nvPr/>
        </p:nvSpPr>
        <p:spPr>
          <a:xfrm>
            <a:off x="111211" y="2711549"/>
            <a:ext cx="37689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400" dirty="0">
                <a:solidFill>
                  <a:srgbClr val="FFFFFF"/>
                </a:solidFill>
              </a:rPr>
              <a:t>2026 Goals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BAAF56-4C4B-697F-1E73-A1EE2842EFAF}"/>
              </a:ext>
            </a:extLst>
          </p:cNvPr>
          <p:cNvGrpSpPr/>
          <p:nvPr/>
        </p:nvGrpSpPr>
        <p:grpSpPr>
          <a:xfrm>
            <a:off x="4598377" y="765402"/>
            <a:ext cx="7288823" cy="3839551"/>
            <a:chOff x="-175054" y="1236705"/>
            <a:chExt cx="6438694" cy="38395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C14DEA-A6BD-6697-0D3A-8F9253E7484C}"/>
                </a:ext>
              </a:extLst>
            </p:cNvPr>
            <p:cNvSpPr/>
            <p:nvPr/>
          </p:nvSpPr>
          <p:spPr>
            <a:xfrm>
              <a:off x="0" y="1645231"/>
              <a:ext cx="6263640" cy="34310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9B7ECD-AD54-1684-73E9-AAFDA7AD40EC}"/>
                </a:ext>
              </a:extLst>
            </p:cNvPr>
            <p:cNvSpPr txBox="1"/>
            <p:nvPr/>
          </p:nvSpPr>
          <p:spPr>
            <a:xfrm>
              <a:off x="-175054" y="1236705"/>
              <a:ext cx="6263640" cy="3431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1" tIns="12700" rIns="71120" bIns="12700" numCol="1" spcCol="1270" anchor="t" anchorCtr="0">
              <a:no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GOALS for 2026</a:t>
              </a:r>
            </a:p>
            <a:p>
              <a:pPr>
                <a:spcAft>
                  <a:spcPts val="600"/>
                </a:spcAft>
              </a:pPr>
              <a:endParaRPr lang="en-US" sz="2800" b="1" dirty="0">
                <a:solidFill>
                  <a:srgbClr val="0070C0"/>
                </a:solidFill>
              </a:endParaRPr>
            </a:p>
            <a:p>
              <a:pPr marL="457200" indent="-4572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Work towards the Goals identified in the Strategic Plan</a:t>
              </a:r>
            </a:p>
            <a:p>
              <a:pPr marL="457200" indent="-4572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Apply for a grant(s)</a:t>
              </a:r>
            </a:p>
            <a:p>
              <a:pPr marL="457200" indent="-4572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Grow organization</a:t>
              </a:r>
            </a:p>
            <a:p>
              <a:pPr marL="457200" indent="-4572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Continue to grow Learning Academy</a:t>
              </a:r>
            </a:p>
            <a:p>
              <a:pPr marL="457200" indent="-4572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Member Benefits for our affiliates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679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flyer with a couple of people walking&#10;&#10;Description automatically generated">
            <a:extLst>
              <a:ext uri="{FF2B5EF4-FFF2-40B4-BE49-F238E27FC236}">
                <a16:creationId xmlns:a16="http://schemas.microsoft.com/office/drawing/2014/main" id="{DFC97164-ACAC-1AA3-1D87-1AFF1F9E0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0" name="Picture 9" descr="A poster of a product&#10;&#10;Description automatically generated">
            <a:extLst>
              <a:ext uri="{FF2B5EF4-FFF2-40B4-BE49-F238E27FC236}">
                <a16:creationId xmlns:a16="http://schemas.microsoft.com/office/drawing/2014/main" id="{FAAF9394-1B6A-76B0-DA13-2F9B4F800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534656" y="34291"/>
            <a:ext cx="4657344" cy="3346704"/>
          </a:xfrm>
          <a:prstGeom prst="rect">
            <a:avLst/>
          </a:prstGeom>
        </p:spPr>
      </p:pic>
      <p:pic>
        <p:nvPicPr>
          <p:cNvPr id="6" name="Picture 5" descr="A red and yellow card with text and images&#10;&#10;Description automatically generated">
            <a:extLst>
              <a:ext uri="{FF2B5EF4-FFF2-40B4-BE49-F238E27FC236}">
                <a16:creationId xmlns:a16="http://schemas.microsoft.com/office/drawing/2014/main" id="{2572B07A-22A7-2A36-E794-0EC9EEA2A6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4439C8-B006-CF10-361D-29A3119CC9DC}"/>
              </a:ext>
            </a:extLst>
          </p:cNvPr>
          <p:cNvSpPr txBox="1"/>
          <p:nvPr/>
        </p:nvSpPr>
        <p:spPr>
          <a:xfrm>
            <a:off x="2918299" y="5622587"/>
            <a:ext cx="528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Member Benefits</a:t>
            </a:r>
          </a:p>
        </p:txBody>
      </p:sp>
    </p:spTree>
    <p:extLst>
      <p:ext uri="{BB962C8B-B14F-4D97-AF65-F5344CB8AC3E}">
        <p14:creationId xmlns:p14="http://schemas.microsoft.com/office/powerpoint/2010/main" val="3654006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and white circle with a curved white line&#10;&#10;AI-generated content may be incorrect.">
            <a:extLst>
              <a:ext uri="{FF2B5EF4-FFF2-40B4-BE49-F238E27FC236}">
                <a16:creationId xmlns:a16="http://schemas.microsoft.com/office/drawing/2014/main" id="{F14C1149-3B2C-EC2E-BDC0-5A1070077B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812" y="4800553"/>
            <a:ext cx="952445" cy="95244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6F445F-AD3D-3254-2763-5D3C76F3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823" y="618966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C26EC-A0BD-9048-8697-D188589812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6B481-36D0-814C-3EB3-3F48279F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2" y="18255"/>
            <a:ext cx="5026185" cy="1325563"/>
          </a:xfrm>
        </p:spPr>
        <p:txBody>
          <a:bodyPr/>
          <a:lstStyle/>
          <a:p>
            <a:r>
              <a:rPr lang="en-US" dirty="0"/>
              <a:t>International  Connections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FAA5AB-0490-CAF5-F8BD-C3570CCB0F0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3360" y="18255"/>
            <a:ext cx="8168641" cy="6858157"/>
          </a:xfr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E1CA097-59E0-DF7A-AFBD-5980A3D88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881" y="1734577"/>
            <a:ext cx="3621320" cy="4455086"/>
          </a:xfrm>
        </p:spPr>
        <p:txBody>
          <a:bodyPr/>
          <a:lstStyle/>
          <a:p>
            <a:r>
              <a:rPr lang="en-US" dirty="0"/>
              <a:t>Chris LeClair</a:t>
            </a:r>
          </a:p>
          <a:p>
            <a:pPr lvl="1"/>
            <a:r>
              <a:rPr lang="en-US" dirty="0"/>
              <a:t>Tokyo, Japan</a:t>
            </a:r>
          </a:p>
          <a:p>
            <a:pPr lvl="1"/>
            <a:r>
              <a:rPr lang="en-US" dirty="0"/>
              <a:t>11-11-2025 to 11-12-2025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59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11AC3-276C-6F16-3D18-133FF806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13</a:t>
            </a:r>
            <a:r>
              <a:rPr lang="en-US" sz="31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International Workshop on Decentralized Domestic Wastewater Treatment in Asia</a:t>
            </a:r>
          </a:p>
        </p:txBody>
      </p:sp>
      <p:pic>
        <p:nvPicPr>
          <p:cNvPr id="15" name="Picture 14" descr="A picture containing text, person, group, conference room&#10;&#10;AI-generated content may be incorrect.">
            <a:extLst>
              <a:ext uri="{FF2B5EF4-FFF2-40B4-BE49-F238E27FC236}">
                <a16:creationId xmlns:a16="http://schemas.microsoft.com/office/drawing/2014/main" id="{906954AF-611E-C86D-EAF2-8A9456C63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08" y="3010485"/>
            <a:ext cx="3758184" cy="2818638"/>
          </a:xfrm>
          <a:prstGeom prst="rect">
            <a:avLst/>
          </a:prstGeom>
        </p:spPr>
      </p:pic>
      <p:pic>
        <p:nvPicPr>
          <p:cNvPr id="7" name="Picture Placeholder 6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F3188F27-51F6-A8F6-514E-065571BD19C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6908" y="2827318"/>
            <a:ext cx="3758184" cy="3184973"/>
          </a:xfrm>
          <a:prstGeom prst="rect">
            <a:avLst/>
          </a:prstGeom>
        </p:spPr>
      </p:pic>
      <p:pic>
        <p:nvPicPr>
          <p:cNvPr id="13" name="Content Placeholder 1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A152D4F-52A1-9C5E-C572-9501E08145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208" y="3010485"/>
            <a:ext cx="3758184" cy="28186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8C7BE-2564-BB9C-E46D-653EA297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66C26EC-A0BD-9048-8697-D188589812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418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627C0A-248E-EE43-900D-8BE85AD6DF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455F9-EC92-82F4-4503-6E0DB47FF608}"/>
              </a:ext>
            </a:extLst>
          </p:cNvPr>
          <p:cNvSpPr txBox="1"/>
          <p:nvPr/>
        </p:nvSpPr>
        <p:spPr>
          <a:xfrm>
            <a:off x="107156" y="4570601"/>
            <a:ext cx="3507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United States: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342 million people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3,809,525 mi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89.8/mi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Japan: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124 million people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145,937 mi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849.7/mi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75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C675-C434-8940-BAB7-F3FC39C96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0DD38C-D78F-88DE-75AF-087A27C0518F}"/>
              </a:ext>
            </a:extLst>
          </p:cNvPr>
          <p:cNvSpPr/>
          <p:nvPr/>
        </p:nvSpPr>
        <p:spPr>
          <a:xfrm>
            <a:off x="213646" y="0"/>
            <a:ext cx="11764707" cy="11870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2E90-97DF-2D6D-AE2D-810FACBE3E80}"/>
              </a:ext>
            </a:extLst>
          </p:cNvPr>
          <p:cNvSpPr txBox="1"/>
          <p:nvPr/>
        </p:nvSpPr>
        <p:spPr>
          <a:xfrm>
            <a:off x="0" y="247510"/>
            <a:ext cx="1231277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prstClr val="white"/>
                </a:solidFill>
                <a:latin typeface="Arial"/>
                <a:ea typeface="Arial" charset="0"/>
                <a:cs typeface="Arial"/>
              </a:rPr>
              <a:t>NOWRA Organization Chart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4472C4">
                    <a:shade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2B300D-D4CD-4D0C-DBF4-0CA35EEB0351}"/>
              </a:ext>
            </a:extLst>
          </p:cNvPr>
          <p:cNvSpPr/>
          <p:nvPr/>
        </p:nvSpPr>
        <p:spPr>
          <a:xfrm>
            <a:off x="4800600" y="1475509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FFE1AC-17A6-32F9-73D4-D2C593FC7CB2}"/>
              </a:ext>
            </a:extLst>
          </p:cNvPr>
          <p:cNvSpPr/>
          <p:nvPr/>
        </p:nvSpPr>
        <p:spPr>
          <a:xfrm>
            <a:off x="4800599" y="2762812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5A2CBC-3785-6A61-7DBF-BBAA6C8B16B0}"/>
              </a:ext>
            </a:extLst>
          </p:cNvPr>
          <p:cNvSpPr/>
          <p:nvPr/>
        </p:nvSpPr>
        <p:spPr>
          <a:xfrm>
            <a:off x="4800599" y="4011615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BA39F-C6AA-C6CB-F518-0E1A66D0EA1A}"/>
              </a:ext>
            </a:extLst>
          </p:cNvPr>
          <p:cNvSpPr txBox="1"/>
          <p:nvPr/>
        </p:nvSpPr>
        <p:spPr>
          <a:xfrm>
            <a:off x="5161280" y="1675508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Executive</a:t>
            </a:r>
          </a:p>
          <a:p>
            <a:r>
              <a:rPr lang="en-US" b="1" dirty="0">
                <a:solidFill>
                  <a:schemeClr val="bg1"/>
                </a:solidFill>
              </a:rPr>
              <a:t>Committee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B28E28-370B-EFBC-A641-4173B42A74ED}"/>
              </a:ext>
            </a:extLst>
          </p:cNvPr>
          <p:cNvSpPr/>
          <p:nvPr/>
        </p:nvSpPr>
        <p:spPr>
          <a:xfrm>
            <a:off x="1432560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88A36A-558A-4B8B-6CE9-E805B2924489}"/>
              </a:ext>
            </a:extLst>
          </p:cNvPr>
          <p:cNvSpPr/>
          <p:nvPr/>
        </p:nvSpPr>
        <p:spPr>
          <a:xfrm>
            <a:off x="6323327" y="5382491"/>
            <a:ext cx="1791972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025415-9C2B-0C8A-DEFC-E85AAE86ECC3}"/>
              </a:ext>
            </a:extLst>
          </p:cNvPr>
          <p:cNvSpPr/>
          <p:nvPr/>
        </p:nvSpPr>
        <p:spPr>
          <a:xfrm>
            <a:off x="9084309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8F56A8-E1FA-8E4F-D16B-802C8D024415}"/>
              </a:ext>
            </a:extLst>
          </p:cNvPr>
          <p:cNvSpPr/>
          <p:nvPr/>
        </p:nvSpPr>
        <p:spPr>
          <a:xfrm>
            <a:off x="1547033" y="2088186"/>
            <a:ext cx="1889760" cy="1187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237EA4-DA06-263C-1617-5E47A941A2F1}"/>
              </a:ext>
            </a:extLst>
          </p:cNvPr>
          <p:cNvSpPr/>
          <p:nvPr/>
        </p:nvSpPr>
        <p:spPr>
          <a:xfrm>
            <a:off x="3923029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5D181B-BF2B-011F-17A8-D125A0040CC3}"/>
              </a:ext>
            </a:extLst>
          </p:cNvPr>
          <p:cNvSpPr txBox="1"/>
          <p:nvPr/>
        </p:nvSpPr>
        <p:spPr>
          <a:xfrm>
            <a:off x="5216812" y="2867168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Board of Directors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B35C80-4D1D-B26D-82C1-CDE7651D711E}"/>
              </a:ext>
            </a:extLst>
          </p:cNvPr>
          <p:cNvSpPr txBox="1"/>
          <p:nvPr/>
        </p:nvSpPr>
        <p:spPr>
          <a:xfrm>
            <a:off x="4800598" y="4160553"/>
            <a:ext cx="202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Executive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Director &amp; Staff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D7A42-D9D9-F647-67D1-5C0AEF66884C}"/>
              </a:ext>
            </a:extLst>
          </p:cNvPr>
          <p:cNvSpPr txBox="1"/>
          <p:nvPr/>
        </p:nvSpPr>
        <p:spPr>
          <a:xfrm>
            <a:off x="1917873" y="2229580"/>
            <a:ext cx="1610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Lobbying </a:t>
            </a:r>
          </a:p>
          <a:p>
            <a:r>
              <a:rPr lang="en-US" b="1" dirty="0">
                <a:solidFill>
                  <a:schemeClr val="bg1"/>
                </a:solidFill>
              </a:rPr>
              <a:t>Board of</a:t>
            </a:r>
          </a:p>
          <a:p>
            <a:r>
              <a:rPr lang="en-US" b="1" dirty="0">
                <a:solidFill>
                  <a:schemeClr val="bg1"/>
                </a:solidFill>
              </a:rPr>
              <a:t>Governors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ECA188-65F8-3C65-B769-47A9D9817A09}"/>
              </a:ext>
            </a:extLst>
          </p:cNvPr>
          <p:cNvSpPr txBox="1"/>
          <p:nvPr/>
        </p:nvSpPr>
        <p:spPr>
          <a:xfrm>
            <a:off x="1577685" y="5592725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State </a:t>
            </a:r>
          </a:p>
          <a:p>
            <a:r>
              <a:rPr lang="en-US" b="1" dirty="0">
                <a:solidFill>
                  <a:schemeClr val="bg1"/>
                </a:solidFill>
              </a:rPr>
              <a:t>Affiliates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18DECA-B604-7696-5C2C-0D99661440C4}"/>
              </a:ext>
            </a:extLst>
          </p:cNvPr>
          <p:cNvSpPr txBox="1"/>
          <p:nvPr/>
        </p:nvSpPr>
        <p:spPr>
          <a:xfrm>
            <a:off x="4047660" y="5576423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Corporate</a:t>
            </a:r>
          </a:p>
          <a:p>
            <a:r>
              <a:rPr lang="en-US" b="1" dirty="0">
                <a:solidFill>
                  <a:schemeClr val="bg1"/>
                </a:solidFill>
              </a:rPr>
              <a:t>Members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24F0F5-AF38-E2C0-DDA2-CED0B69C010C}"/>
              </a:ext>
            </a:extLst>
          </p:cNvPr>
          <p:cNvSpPr txBox="1"/>
          <p:nvPr/>
        </p:nvSpPr>
        <p:spPr>
          <a:xfrm>
            <a:off x="6505285" y="5576422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Committees</a:t>
            </a:r>
          </a:p>
          <a:p>
            <a:r>
              <a:rPr lang="en-US" b="1" dirty="0">
                <a:solidFill>
                  <a:schemeClr val="bg1"/>
                </a:solidFill>
              </a:rPr>
              <a:t>Task Forces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B92307-47AC-B057-7751-57506886BD5C}"/>
              </a:ext>
            </a:extLst>
          </p:cNvPr>
          <p:cNvSpPr txBox="1"/>
          <p:nvPr/>
        </p:nvSpPr>
        <p:spPr>
          <a:xfrm>
            <a:off x="9312559" y="5714921"/>
            <a:ext cx="161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Partners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BCD85D-85DF-91A9-1994-45B685C7FD12}"/>
              </a:ext>
            </a:extLst>
          </p:cNvPr>
          <p:cNvCxnSpPr/>
          <p:nvPr/>
        </p:nvCxnSpPr>
        <p:spPr>
          <a:xfrm>
            <a:off x="5738954" y="2389909"/>
            <a:ext cx="0" cy="3729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578DDC-8DC8-7B38-FD2E-6C9322A30951}"/>
              </a:ext>
            </a:extLst>
          </p:cNvPr>
          <p:cNvCxnSpPr/>
          <p:nvPr/>
        </p:nvCxnSpPr>
        <p:spPr>
          <a:xfrm>
            <a:off x="5738954" y="3638712"/>
            <a:ext cx="0" cy="3729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F34527-F9DF-493E-420C-2A6742410AFA}"/>
              </a:ext>
            </a:extLst>
          </p:cNvPr>
          <p:cNvCxnSpPr>
            <a:cxnSpLocks/>
          </p:cNvCxnSpPr>
          <p:nvPr/>
        </p:nvCxnSpPr>
        <p:spPr>
          <a:xfrm>
            <a:off x="3436793" y="2555225"/>
            <a:ext cx="2302161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545C5D-5D6C-B1C8-BE84-C3B8900A2803}"/>
              </a:ext>
            </a:extLst>
          </p:cNvPr>
          <p:cNvCxnSpPr>
            <a:cxnSpLocks/>
          </p:cNvCxnSpPr>
          <p:nvPr/>
        </p:nvCxnSpPr>
        <p:spPr>
          <a:xfrm>
            <a:off x="2166793" y="5146025"/>
            <a:ext cx="7596967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881A0D-2764-2C09-3A75-A67B85BF1BB9}"/>
              </a:ext>
            </a:extLst>
          </p:cNvPr>
          <p:cNvCxnSpPr>
            <a:cxnSpLocks/>
          </p:cNvCxnSpPr>
          <p:nvPr/>
        </p:nvCxnSpPr>
        <p:spPr>
          <a:xfrm>
            <a:off x="5717188" y="4926015"/>
            <a:ext cx="0" cy="2200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1B8FAD-2136-2F40-4297-377A69E89CC3}"/>
              </a:ext>
            </a:extLst>
          </p:cNvPr>
          <p:cNvCxnSpPr>
            <a:cxnSpLocks/>
          </p:cNvCxnSpPr>
          <p:nvPr/>
        </p:nvCxnSpPr>
        <p:spPr>
          <a:xfrm>
            <a:off x="2155187" y="5135865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249BC5-38B7-A5B4-9BE0-91B76E73DBB3}"/>
              </a:ext>
            </a:extLst>
          </p:cNvPr>
          <p:cNvCxnSpPr>
            <a:cxnSpLocks/>
          </p:cNvCxnSpPr>
          <p:nvPr/>
        </p:nvCxnSpPr>
        <p:spPr>
          <a:xfrm>
            <a:off x="4602935" y="5135864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EE229B-6465-38E0-9CC4-1DC44B73D448}"/>
              </a:ext>
            </a:extLst>
          </p:cNvPr>
          <p:cNvCxnSpPr>
            <a:cxnSpLocks/>
          </p:cNvCxnSpPr>
          <p:nvPr/>
        </p:nvCxnSpPr>
        <p:spPr>
          <a:xfrm>
            <a:off x="7310292" y="5133553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17930A2-BF65-5417-1837-B838191D1F90}"/>
              </a:ext>
            </a:extLst>
          </p:cNvPr>
          <p:cNvCxnSpPr>
            <a:cxnSpLocks/>
          </p:cNvCxnSpPr>
          <p:nvPr/>
        </p:nvCxnSpPr>
        <p:spPr>
          <a:xfrm>
            <a:off x="9775366" y="5123578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DDCEA66-204C-0CBB-0EFA-18485DF8EE1D}"/>
              </a:ext>
            </a:extLst>
          </p:cNvPr>
          <p:cNvSpPr txBox="1"/>
          <p:nvPr/>
        </p:nvSpPr>
        <p:spPr>
          <a:xfrm>
            <a:off x="7043525" y="4011615"/>
            <a:ext cx="4448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Tom Groves, Executive Director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Tricia Scott, Operations Specialist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Paula Smith, Administrative</a:t>
            </a:r>
          </a:p>
        </p:txBody>
      </p:sp>
    </p:spTree>
    <p:extLst>
      <p:ext uri="{BB962C8B-B14F-4D97-AF65-F5344CB8AC3E}">
        <p14:creationId xmlns:p14="http://schemas.microsoft.com/office/powerpoint/2010/main" val="1554974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E5E2E3-4904-B26C-FAF3-2E26AB28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Johkasou</a:t>
            </a:r>
          </a:p>
        </p:txBody>
      </p:sp>
      <p:pic>
        <p:nvPicPr>
          <p:cNvPr id="11" name="Picture 10" descr="Calendar&#10;&#10;AI-generated content may be incorrect.">
            <a:extLst>
              <a:ext uri="{FF2B5EF4-FFF2-40B4-BE49-F238E27FC236}">
                <a16:creationId xmlns:a16="http://schemas.microsoft.com/office/drawing/2014/main" id="{3BDD8CD3-F042-8A66-5FEE-A8AA018668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679" y="3069789"/>
            <a:ext cx="3600041" cy="2700030"/>
          </a:xfrm>
          <a:prstGeom prst="rect">
            <a:avLst/>
          </a:prstGeom>
        </p:spPr>
      </p:pic>
      <p:pic>
        <p:nvPicPr>
          <p:cNvPr id="9" name="Content Placeholder 8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548348AC-5432-E2D4-CCBA-E2F3D4E9FD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5979" y="3069789"/>
            <a:ext cx="3600041" cy="2700030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E65A0BD-E63C-950F-7E99-A188BD4E27F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427832" y="2540712"/>
            <a:ext cx="3184935" cy="37581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66BB9-B5F9-1ACD-394D-CE7EBA11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66C26EC-A0BD-9048-8697-D188589812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961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5CA948-0358-9D85-EB55-BEC7CB75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Dr. Yurie Shirakawa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F23724-1CBA-63B8-8F1A-3372A6460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Keynote Speaker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NOWRA Mega-Conference 2026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Denver CO</a:t>
            </a:r>
          </a:p>
        </p:txBody>
      </p:sp>
      <p:pic>
        <p:nvPicPr>
          <p:cNvPr id="6" name="Content Placeholder 1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70A8FF7-5BB2-9D02-2423-5630779D9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816" y="986164"/>
            <a:ext cx="6440424" cy="48303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42F33-FD01-F2F1-CB6A-466548C8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66C26EC-A0BD-9048-8697-D188589812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D2B012-FCAC-D27A-0E5F-1B335109B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816" y="986164"/>
            <a:ext cx="6446936" cy="483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20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>
          <a:extLst>
            <a:ext uri="{FF2B5EF4-FFF2-40B4-BE49-F238E27FC236}">
              <a16:creationId xmlns:a16="http://schemas.microsoft.com/office/drawing/2014/main" id="{11521C63-0257-0B82-9B36-827AD2984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">
            <a:extLst>
              <a:ext uri="{FF2B5EF4-FFF2-40B4-BE49-F238E27FC236}">
                <a16:creationId xmlns:a16="http://schemas.microsoft.com/office/drawing/2014/main" id="{1A025F36-24DE-B952-A10A-1DFEDE140F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Roboto"/>
              <a:buNone/>
            </a:pPr>
            <a:r>
              <a:rPr lang="en-US" dirty="0"/>
              <a:t>NOWRA Contact Information:</a:t>
            </a:r>
            <a:endParaRPr dirty="0"/>
          </a:p>
        </p:txBody>
      </p:sp>
      <p:sp>
        <p:nvSpPr>
          <p:cNvPr id="518" name="Google Shape;518;p3">
            <a:extLst>
              <a:ext uri="{FF2B5EF4-FFF2-40B4-BE49-F238E27FC236}">
                <a16:creationId xmlns:a16="http://schemas.microsoft.com/office/drawing/2014/main" id="{93943A65-4C90-FC2D-EAB9-83F321C7DD9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/>
              <a:t>Thomas W. Groves (Tom)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/>
              <a:t>Executive Director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/>
              <a:t>P.O. Box 982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 dirty="0"/>
              <a:t>Westford, MA 01886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/>
          </a:p>
        </p:txBody>
      </p:sp>
      <p:sp>
        <p:nvSpPr>
          <p:cNvPr id="2" name="Google Shape;518;p3">
            <a:extLst>
              <a:ext uri="{FF2B5EF4-FFF2-40B4-BE49-F238E27FC236}">
                <a16:creationId xmlns:a16="http://schemas.microsoft.com/office/drawing/2014/main" id="{1C4753A8-668B-072F-0B00-45F4F34BB57C}"/>
              </a:ext>
            </a:extLst>
          </p:cNvPr>
          <p:cNvSpPr txBox="1">
            <a:spLocks/>
          </p:cNvSpPr>
          <p:nvPr/>
        </p:nvSpPr>
        <p:spPr>
          <a:xfrm>
            <a:off x="5690326" y="1895000"/>
            <a:ext cx="5290312" cy="179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95C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302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95C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914400">
              <a:spcBef>
                <a:spcPts val="0"/>
              </a:spcBef>
            </a:pPr>
            <a:r>
              <a:rPr lang="en-US" sz="2000" kern="0" dirty="0"/>
              <a:t>(phone) 978.496.1800</a:t>
            </a:r>
          </a:p>
          <a:p>
            <a:pPr marL="0" indent="0" defTabSz="914400">
              <a:spcBef>
                <a:spcPts val="0"/>
              </a:spcBef>
            </a:pPr>
            <a:r>
              <a:rPr lang="en-US" sz="2000" kern="0" dirty="0"/>
              <a:t>(fax) 703.997.5609</a:t>
            </a:r>
          </a:p>
          <a:p>
            <a:pPr marL="0" indent="0" defTabSz="914400">
              <a:spcBef>
                <a:spcPts val="0"/>
              </a:spcBef>
            </a:pPr>
            <a:r>
              <a:rPr lang="en-US" sz="2000" kern="0" dirty="0"/>
              <a:t>www.nowra.org </a:t>
            </a:r>
          </a:p>
          <a:p>
            <a:pPr marL="0" indent="0" defTabSz="914400">
              <a:spcBef>
                <a:spcPts val="0"/>
              </a:spcBef>
            </a:pPr>
            <a:r>
              <a:rPr lang="en-US" sz="2000" kern="0" dirty="0"/>
              <a:t>executivedirector@nowra.org</a:t>
            </a:r>
          </a:p>
          <a:p>
            <a:pPr marL="0" indent="0" defTabSz="914400">
              <a:spcBef>
                <a:spcPts val="0"/>
              </a:spcBef>
            </a:pPr>
            <a:r>
              <a:rPr lang="en-US" sz="2000" kern="0" dirty="0"/>
              <a:t>info@nowra.org</a:t>
            </a:r>
          </a:p>
          <a:p>
            <a:pPr marL="0" indent="0" defTabSz="914400">
              <a:spcBef>
                <a:spcPts val="0"/>
              </a:spcBef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6575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993CABE4-D595-823F-F062-9B83B8E983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4" y="3164743"/>
            <a:ext cx="3248025" cy="4330700"/>
          </a:xfrm>
          <a:prstGeom prst="rect">
            <a:avLst/>
          </a:prstGeom>
        </p:spPr>
      </p:pic>
      <p:sp>
        <p:nvSpPr>
          <p:cNvPr id="71" name="Flowchart: Document 7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2096" y="342369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Executive Committee</a:t>
            </a:r>
            <a:b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 2025 – Nov 2026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2096" y="342369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Executive Committee</a:t>
            </a:r>
            <a:b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 2025 – Nov 2026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01F74A9-02B6-4B68-A3A6-3FE1144A8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0526"/>
              </p:ext>
            </p:extLst>
          </p:nvPr>
        </p:nvGraphicFramePr>
        <p:xfrm>
          <a:off x="4086225" y="1700213"/>
          <a:ext cx="7696200" cy="37839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48035">
                  <a:extLst>
                    <a:ext uri="{9D8B030D-6E8A-4147-A177-3AD203B41FA5}">
                      <a16:colId xmlns:a16="http://schemas.microsoft.com/office/drawing/2014/main" val="3027097091"/>
                    </a:ext>
                  </a:extLst>
                </a:gridCol>
                <a:gridCol w="3648165">
                  <a:extLst>
                    <a:ext uri="{9D8B030D-6E8A-4147-A177-3AD203B41FA5}">
                      <a16:colId xmlns:a16="http://schemas.microsoft.com/office/drawing/2014/main" val="2260885718"/>
                    </a:ext>
                  </a:extLst>
                </a:gridCol>
              </a:tblGrid>
              <a:tr h="620268">
                <a:tc>
                  <a:txBody>
                    <a:bodyPr/>
                    <a:lstStyle/>
                    <a:p>
                      <a:r>
                        <a:rPr lang="en-US" sz="3300" dirty="0"/>
                        <a:t>Role</a:t>
                      </a:r>
                    </a:p>
                  </a:txBody>
                  <a:tcPr marL="83820" marR="83820" marT="41910" marB="4191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Member</a:t>
                      </a:r>
                    </a:p>
                  </a:txBody>
                  <a:tcPr marL="83820" marR="83820" marT="41910" marB="41910"/>
                </a:tc>
                <a:extLst>
                  <a:ext uri="{0D108BD9-81ED-4DB2-BD59-A6C34878D82A}">
                    <a16:rowId xmlns:a16="http://schemas.microsoft.com/office/drawing/2014/main" val="3087078767"/>
                  </a:ext>
                </a:extLst>
              </a:tr>
              <a:tr h="662125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President</a:t>
                      </a:r>
                    </a:p>
                  </a:txBody>
                  <a:tcPr marL="83820" marR="83820" marT="41910" marB="419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Chris LeClair (MN)</a:t>
                      </a:r>
                    </a:p>
                  </a:txBody>
                  <a:tcPr marL="83820" marR="83820" marT="41910" marB="41910"/>
                </a:tc>
                <a:extLst>
                  <a:ext uri="{0D108BD9-81ED-4DB2-BD59-A6C34878D82A}">
                    <a16:rowId xmlns:a16="http://schemas.microsoft.com/office/drawing/2014/main" val="1910539321"/>
                  </a:ext>
                </a:extLst>
              </a:tr>
              <a:tr h="664029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Vice President</a:t>
                      </a:r>
                    </a:p>
                  </a:txBody>
                  <a:tcPr marL="83820" marR="83820" marT="41910" marB="419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Dwayne Jones (MD)</a:t>
                      </a:r>
                    </a:p>
                  </a:txBody>
                  <a:tcPr marL="83820" marR="83820" marT="41910" marB="41910"/>
                </a:tc>
                <a:extLst>
                  <a:ext uri="{0D108BD9-81ED-4DB2-BD59-A6C34878D82A}">
                    <a16:rowId xmlns:a16="http://schemas.microsoft.com/office/drawing/2014/main" val="2311927481"/>
                  </a:ext>
                </a:extLst>
              </a:tr>
              <a:tr h="664029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Secretary/Treasurer</a:t>
                      </a:r>
                    </a:p>
                  </a:txBody>
                  <a:tcPr marL="83820" marR="83820" marT="41910" marB="419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Jim King (CT)</a:t>
                      </a:r>
                    </a:p>
                  </a:txBody>
                  <a:tcPr marL="83820" marR="83820" marT="41910" marB="41910"/>
                </a:tc>
                <a:extLst>
                  <a:ext uri="{0D108BD9-81ED-4DB2-BD59-A6C34878D82A}">
                    <a16:rowId xmlns:a16="http://schemas.microsoft.com/office/drawing/2014/main" val="1487012480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Past President</a:t>
                      </a:r>
                    </a:p>
                  </a:txBody>
                  <a:tcPr marL="83820" marR="83820" marT="41910" marB="419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Allison Blodig (KS)</a:t>
                      </a:r>
                    </a:p>
                  </a:txBody>
                  <a:tcPr marL="83820" marR="83820" marT="41910" marB="41910"/>
                </a:tc>
                <a:extLst>
                  <a:ext uri="{0D108BD9-81ED-4DB2-BD59-A6C34878D82A}">
                    <a16:rowId xmlns:a16="http://schemas.microsoft.com/office/drawing/2014/main" val="910419184"/>
                  </a:ext>
                </a:extLst>
              </a:tr>
              <a:tr h="533399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Executive Director</a:t>
                      </a:r>
                    </a:p>
                  </a:txBody>
                  <a:tcPr marL="83820" marR="83820" marT="41910" marB="419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Tom Groves (MA)</a:t>
                      </a:r>
                    </a:p>
                  </a:txBody>
                  <a:tcPr marL="83820" marR="83820" marT="41910" marB="41910"/>
                </a:tc>
                <a:extLst>
                  <a:ext uri="{0D108BD9-81ED-4DB2-BD59-A6C34878D82A}">
                    <a16:rowId xmlns:a16="http://schemas.microsoft.com/office/drawing/2014/main" val="50137320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9BBC878-8FF9-4409-8512-2B3A016F04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511" y="601189"/>
            <a:ext cx="3035628" cy="607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978502-F48F-433E-999B-65DBF7ABA058}"/>
              </a:ext>
            </a:extLst>
          </p:cNvPr>
          <p:cNvSpPr txBox="1"/>
          <p:nvPr/>
        </p:nvSpPr>
        <p:spPr>
          <a:xfrm>
            <a:off x="4748893" y="5757182"/>
            <a:ext cx="69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NOWRA will be looking for the next Vice-President in 2026 to take position December 1, 2026. </a:t>
            </a:r>
          </a:p>
        </p:txBody>
      </p:sp>
    </p:spTree>
    <p:extLst>
      <p:ext uri="{BB962C8B-B14F-4D97-AF65-F5344CB8AC3E}">
        <p14:creationId xmlns:p14="http://schemas.microsoft.com/office/powerpoint/2010/main" val="321175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2025/26 Board of Directors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C4D015B-8987-4860-AD0B-4B67BFEEB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446808"/>
              </p:ext>
            </p:extLst>
          </p:nvPr>
        </p:nvGraphicFramePr>
        <p:xfrm>
          <a:off x="0" y="1378527"/>
          <a:ext cx="12191999" cy="533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14256">
                  <a:extLst>
                    <a:ext uri="{9D8B030D-6E8A-4147-A177-3AD203B41FA5}">
                      <a16:colId xmlns:a16="http://schemas.microsoft.com/office/drawing/2014/main" val="4024993080"/>
                    </a:ext>
                  </a:extLst>
                </a:gridCol>
                <a:gridCol w="6977743">
                  <a:extLst>
                    <a:ext uri="{9D8B030D-6E8A-4147-A177-3AD203B41FA5}">
                      <a16:colId xmlns:a16="http://schemas.microsoft.com/office/drawing/2014/main" val="7439358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Board Member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8204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1" algn="ctr"/>
                      <a:r>
                        <a:rPr lang="en-US" sz="4000" dirty="0"/>
                        <a:t>Academic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Gary Hawkins (GA)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 – reelected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991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Anish Jantrania (TX)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6752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1" algn="ctr"/>
                      <a:r>
                        <a:rPr lang="en-US" sz="4000" dirty="0"/>
                        <a:t>Engineer/Designer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Kate Carney (CO)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9263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Kwame Agyare (CA)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– reelected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7870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Installer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Brian Koski (MN)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758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Brian Wakefield (TX) - elected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1957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Service Provider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Chris Chapman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(M0)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4568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Zak Sherman (OH) - elected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46165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Regulator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tx1"/>
                          </a:solidFill>
                        </a:rPr>
                        <a:t>Nicholas Huber (OK)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914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Michael Broussard 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5018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Manufacturer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Claude Goguen (IN)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8325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Ashley Donnelly (CT)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37513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8595D94-F569-4A0E-9F0F-22F12C4B54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62" y="420781"/>
            <a:ext cx="3035628" cy="6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Current Committees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D6C3ABC-BDE3-4A72-B532-C7B4B131A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98447"/>
              </p:ext>
            </p:extLst>
          </p:nvPr>
        </p:nvGraphicFramePr>
        <p:xfrm>
          <a:off x="521278" y="1555989"/>
          <a:ext cx="11149444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026">
                  <a:extLst>
                    <a:ext uri="{9D8B030D-6E8A-4147-A177-3AD203B41FA5}">
                      <a16:colId xmlns:a16="http://schemas.microsoft.com/office/drawing/2014/main" val="3818347008"/>
                    </a:ext>
                  </a:extLst>
                </a:gridCol>
                <a:gridCol w="3684209">
                  <a:extLst>
                    <a:ext uri="{9D8B030D-6E8A-4147-A177-3AD203B41FA5}">
                      <a16:colId xmlns:a16="http://schemas.microsoft.com/office/drawing/2014/main" val="896101568"/>
                    </a:ext>
                  </a:extLst>
                </a:gridCol>
                <a:gridCol w="3684209">
                  <a:extLst>
                    <a:ext uri="{9D8B030D-6E8A-4147-A177-3AD203B41FA5}">
                      <a16:colId xmlns:a16="http://schemas.microsoft.com/office/drawing/2014/main" val="2193710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Committee/Task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Vice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66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Kate Carney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Tom Groves/GOWA rep.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Corporate Members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Ed Schloss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Brenda Faz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072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Gary Hawkins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Andrew Lazur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70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Emerging Professionals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Jonathan Kaiser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Jilian Maxcy-Brown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07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Government 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Carl Thompson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Roxanne Groover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090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Donna Fiorentino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Online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Sara Heger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88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Onsite 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Anish Jantrania (editor)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9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State Leaders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Jessi  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Tammy Trantham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97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Technical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Chris Strycharz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(co) Mike Vernon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504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BA8E124-628E-46DA-8127-1B1803134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34" y="420781"/>
            <a:ext cx="3035628" cy="6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6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54799CF2-95BD-D130-73B5-6E6CE4240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87a665d2e1_0_199" descr="A blue background with a white line&#10;&#10;AI-generated content may be incorrect.">
            <a:extLst>
              <a:ext uri="{FF2B5EF4-FFF2-40B4-BE49-F238E27FC236}">
                <a16:creationId xmlns:a16="http://schemas.microsoft.com/office/drawing/2014/main" id="{51AD6039-AA42-EB0D-B3DE-7C0CD1235D3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5165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87a665d2e1_0_199" descr="A black and white logo&#10;&#10;AI-generated content may be incorrect.">
            <a:extLst>
              <a:ext uri="{FF2B5EF4-FFF2-40B4-BE49-F238E27FC236}">
                <a16:creationId xmlns:a16="http://schemas.microsoft.com/office/drawing/2014/main" id="{096A6C4B-0777-7A95-616B-1E9662C26A1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13" y="432929"/>
            <a:ext cx="894866" cy="8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87a665d2e1_0_199">
            <a:extLst>
              <a:ext uri="{FF2B5EF4-FFF2-40B4-BE49-F238E27FC236}">
                <a16:creationId xmlns:a16="http://schemas.microsoft.com/office/drawing/2014/main" id="{15D0F963-9B7F-237E-7712-4F3913B44DD7}"/>
              </a:ext>
            </a:extLst>
          </p:cNvPr>
          <p:cNvSpPr txBox="1"/>
          <p:nvPr/>
        </p:nvSpPr>
        <p:spPr>
          <a:xfrm>
            <a:off x="111211" y="2711549"/>
            <a:ext cx="37689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Help Us Move the Industry Forward!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940A39-55B7-A8BE-4B99-EE2FEFB53CBF}"/>
              </a:ext>
            </a:extLst>
          </p:cNvPr>
          <p:cNvSpPr txBox="1">
            <a:spLocks noChangeArrowheads="1"/>
          </p:cNvSpPr>
          <p:nvPr/>
        </p:nvSpPr>
        <p:spPr>
          <a:xfrm>
            <a:off x="4441371" y="1812042"/>
            <a:ext cx="7639417" cy="4388201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for the NOWRA Board next year!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 a Committee!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Chair a Committee!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Involved!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 Difference!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Lifelong Friends!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Vice-President Dwayne Jones: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jones.nowra@gmail.com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https://www.nowra.org/about/governance/committees-and-task-forces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lvl="1" defTabSz="914400"/>
            <a:endParaRPr lang="en-US" kern="0" dirty="0">
              <a:solidFill>
                <a:schemeClr val="tx1"/>
              </a:solidFill>
            </a:endParaRPr>
          </a:p>
          <a:p>
            <a:pPr defTabSz="914400"/>
            <a:endParaRPr lang="en-US" sz="2000" kern="0" dirty="0">
              <a:solidFill>
                <a:schemeClr val="tx1"/>
              </a:solidFill>
            </a:endParaRPr>
          </a:p>
          <a:p>
            <a:pPr defTabSz="914400"/>
            <a:endParaRPr lang="en-US" sz="2000" kern="0" dirty="0">
              <a:solidFill>
                <a:schemeClr val="tx1"/>
              </a:solidFill>
            </a:endParaRPr>
          </a:p>
          <a:p>
            <a:pPr defTabSz="914400"/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80101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77A3-4866-2569-4BA2-2B071D9E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F3C0D-1725-3F67-CCCD-A5BD2BB2F191}"/>
              </a:ext>
            </a:extLst>
          </p:cNvPr>
          <p:cNvSpPr/>
          <p:nvPr/>
        </p:nvSpPr>
        <p:spPr>
          <a:xfrm>
            <a:off x="213646" y="0"/>
            <a:ext cx="11764707" cy="11870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E70DF8-54BC-DA42-C586-75A6DC533B59}"/>
              </a:ext>
            </a:extLst>
          </p:cNvPr>
          <p:cNvSpPr txBox="1"/>
          <p:nvPr/>
        </p:nvSpPr>
        <p:spPr>
          <a:xfrm>
            <a:off x="0" y="247510"/>
            <a:ext cx="1231277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prstClr val="white"/>
                </a:solidFill>
                <a:latin typeface="Arial"/>
                <a:ea typeface="Arial" charset="0"/>
                <a:cs typeface="Arial"/>
              </a:rPr>
              <a:t>NOWRA Organization Chart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4472C4">
                    <a:shade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5427B9-34A5-BF02-8A59-FC51BB812263}"/>
              </a:ext>
            </a:extLst>
          </p:cNvPr>
          <p:cNvSpPr/>
          <p:nvPr/>
        </p:nvSpPr>
        <p:spPr>
          <a:xfrm>
            <a:off x="4800600" y="1475509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99DA9B-FE6D-0813-1ACF-91BA00F3CE76}"/>
              </a:ext>
            </a:extLst>
          </p:cNvPr>
          <p:cNvSpPr/>
          <p:nvPr/>
        </p:nvSpPr>
        <p:spPr>
          <a:xfrm>
            <a:off x="4800599" y="2762812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B51111-939F-3CF7-6103-5DA9A3A260B9}"/>
              </a:ext>
            </a:extLst>
          </p:cNvPr>
          <p:cNvSpPr/>
          <p:nvPr/>
        </p:nvSpPr>
        <p:spPr>
          <a:xfrm>
            <a:off x="4800599" y="4011615"/>
            <a:ext cx="2026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FD42E-967B-F949-CAE8-6A53491386ED}"/>
              </a:ext>
            </a:extLst>
          </p:cNvPr>
          <p:cNvSpPr txBox="1"/>
          <p:nvPr/>
        </p:nvSpPr>
        <p:spPr>
          <a:xfrm>
            <a:off x="5161280" y="1675508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Executive</a:t>
            </a:r>
          </a:p>
          <a:p>
            <a:r>
              <a:rPr lang="en-US" b="1" dirty="0">
                <a:solidFill>
                  <a:schemeClr val="bg1"/>
                </a:solidFill>
              </a:rPr>
              <a:t>Committee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2B3153-A1D2-8E8A-B1AE-7B3901CE1738}"/>
              </a:ext>
            </a:extLst>
          </p:cNvPr>
          <p:cNvSpPr/>
          <p:nvPr/>
        </p:nvSpPr>
        <p:spPr>
          <a:xfrm>
            <a:off x="1432560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1F74E0-B715-9E53-7463-97CFE65AC308}"/>
              </a:ext>
            </a:extLst>
          </p:cNvPr>
          <p:cNvSpPr/>
          <p:nvPr/>
        </p:nvSpPr>
        <p:spPr>
          <a:xfrm>
            <a:off x="6323327" y="5382491"/>
            <a:ext cx="1791972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6394DF-CFD0-B4DB-8F86-92A001FC3BC5}"/>
              </a:ext>
            </a:extLst>
          </p:cNvPr>
          <p:cNvSpPr/>
          <p:nvPr/>
        </p:nvSpPr>
        <p:spPr>
          <a:xfrm>
            <a:off x="9084309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9AC7EA-EBF2-28D3-50C8-CBAECE706D6A}"/>
              </a:ext>
            </a:extLst>
          </p:cNvPr>
          <p:cNvSpPr/>
          <p:nvPr/>
        </p:nvSpPr>
        <p:spPr>
          <a:xfrm>
            <a:off x="1547033" y="2088186"/>
            <a:ext cx="1889760" cy="1187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E268FE-08BB-CFFD-0AE4-B2C75441A618}"/>
              </a:ext>
            </a:extLst>
          </p:cNvPr>
          <p:cNvSpPr/>
          <p:nvPr/>
        </p:nvSpPr>
        <p:spPr>
          <a:xfrm>
            <a:off x="3923029" y="5382491"/>
            <a:ext cx="12903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40EE37-7DA5-8CAE-6080-071F1A709F00}"/>
              </a:ext>
            </a:extLst>
          </p:cNvPr>
          <p:cNvSpPr txBox="1"/>
          <p:nvPr/>
        </p:nvSpPr>
        <p:spPr>
          <a:xfrm>
            <a:off x="5216812" y="2867168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Board of Directors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51030-2FBD-6019-0F91-EC53D20847A4}"/>
              </a:ext>
            </a:extLst>
          </p:cNvPr>
          <p:cNvSpPr txBox="1"/>
          <p:nvPr/>
        </p:nvSpPr>
        <p:spPr>
          <a:xfrm>
            <a:off x="4800598" y="4160553"/>
            <a:ext cx="202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Executive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Director &amp; Staff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E832BA-4B0F-8813-B759-FCCC82C588BE}"/>
              </a:ext>
            </a:extLst>
          </p:cNvPr>
          <p:cNvSpPr txBox="1"/>
          <p:nvPr/>
        </p:nvSpPr>
        <p:spPr>
          <a:xfrm>
            <a:off x="1917873" y="2229580"/>
            <a:ext cx="1610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Lobbying </a:t>
            </a:r>
          </a:p>
          <a:p>
            <a:r>
              <a:rPr lang="en-US" b="1" dirty="0">
                <a:solidFill>
                  <a:schemeClr val="bg1"/>
                </a:solidFill>
              </a:rPr>
              <a:t>Board of</a:t>
            </a:r>
          </a:p>
          <a:p>
            <a:r>
              <a:rPr lang="en-US" b="1" dirty="0">
                <a:solidFill>
                  <a:schemeClr val="bg1"/>
                </a:solidFill>
              </a:rPr>
              <a:t>Governors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25028-7CF7-04D0-0A61-60FCD364D9CD}"/>
              </a:ext>
            </a:extLst>
          </p:cNvPr>
          <p:cNvSpPr txBox="1"/>
          <p:nvPr/>
        </p:nvSpPr>
        <p:spPr>
          <a:xfrm>
            <a:off x="1577685" y="5592725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State </a:t>
            </a:r>
          </a:p>
          <a:p>
            <a:r>
              <a:rPr lang="en-US" b="1" dirty="0">
                <a:solidFill>
                  <a:schemeClr val="bg1"/>
                </a:solidFill>
              </a:rPr>
              <a:t>Affiliates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4F4E5B-7149-A7DC-F53D-D15B89A7944C}"/>
              </a:ext>
            </a:extLst>
          </p:cNvPr>
          <p:cNvSpPr txBox="1"/>
          <p:nvPr/>
        </p:nvSpPr>
        <p:spPr>
          <a:xfrm>
            <a:off x="4047660" y="5576423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Corporate</a:t>
            </a:r>
          </a:p>
          <a:p>
            <a:r>
              <a:rPr lang="en-US" b="1" dirty="0">
                <a:solidFill>
                  <a:schemeClr val="bg1"/>
                </a:solidFill>
              </a:rPr>
              <a:t>Members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8CC7D-A45D-4505-0D0C-59E74B31F6FA}"/>
              </a:ext>
            </a:extLst>
          </p:cNvPr>
          <p:cNvSpPr txBox="1"/>
          <p:nvPr/>
        </p:nvSpPr>
        <p:spPr>
          <a:xfrm>
            <a:off x="6505285" y="5576422"/>
            <a:ext cx="1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Committees</a:t>
            </a:r>
          </a:p>
          <a:p>
            <a:r>
              <a:rPr lang="en-US" b="1" dirty="0">
                <a:solidFill>
                  <a:schemeClr val="bg1"/>
                </a:solidFill>
              </a:rPr>
              <a:t>Task Forces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057836-CC45-44DD-A2AA-9413EF59E771}"/>
              </a:ext>
            </a:extLst>
          </p:cNvPr>
          <p:cNvSpPr txBox="1"/>
          <p:nvPr/>
        </p:nvSpPr>
        <p:spPr>
          <a:xfrm>
            <a:off x="9312559" y="5714921"/>
            <a:ext cx="161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Partners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0C2333-A102-F4E9-FA0F-F8186F015CBC}"/>
              </a:ext>
            </a:extLst>
          </p:cNvPr>
          <p:cNvCxnSpPr/>
          <p:nvPr/>
        </p:nvCxnSpPr>
        <p:spPr>
          <a:xfrm>
            <a:off x="5738954" y="2389909"/>
            <a:ext cx="0" cy="3729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57BF5B-93C6-82C7-F761-793729A0349F}"/>
              </a:ext>
            </a:extLst>
          </p:cNvPr>
          <p:cNvCxnSpPr/>
          <p:nvPr/>
        </p:nvCxnSpPr>
        <p:spPr>
          <a:xfrm>
            <a:off x="5738954" y="3638712"/>
            <a:ext cx="0" cy="3729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4B2435-B77E-0B3D-1404-943CEAFB25BB}"/>
              </a:ext>
            </a:extLst>
          </p:cNvPr>
          <p:cNvCxnSpPr>
            <a:cxnSpLocks/>
          </p:cNvCxnSpPr>
          <p:nvPr/>
        </p:nvCxnSpPr>
        <p:spPr>
          <a:xfrm>
            <a:off x="3436793" y="2555225"/>
            <a:ext cx="2302161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620CC5-4583-EC29-6BB9-17D32151FC2D}"/>
              </a:ext>
            </a:extLst>
          </p:cNvPr>
          <p:cNvCxnSpPr>
            <a:cxnSpLocks/>
          </p:cNvCxnSpPr>
          <p:nvPr/>
        </p:nvCxnSpPr>
        <p:spPr>
          <a:xfrm>
            <a:off x="2166793" y="5146025"/>
            <a:ext cx="7596967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26EC18-0802-876E-69B7-D24A3F5690CB}"/>
              </a:ext>
            </a:extLst>
          </p:cNvPr>
          <p:cNvCxnSpPr>
            <a:cxnSpLocks/>
          </p:cNvCxnSpPr>
          <p:nvPr/>
        </p:nvCxnSpPr>
        <p:spPr>
          <a:xfrm>
            <a:off x="5717188" y="4926015"/>
            <a:ext cx="0" cy="22001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C848BF2-E0A8-8E0D-DE67-0F300120CA5F}"/>
              </a:ext>
            </a:extLst>
          </p:cNvPr>
          <p:cNvCxnSpPr>
            <a:cxnSpLocks/>
          </p:cNvCxnSpPr>
          <p:nvPr/>
        </p:nvCxnSpPr>
        <p:spPr>
          <a:xfrm>
            <a:off x="2155187" y="5135865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B8357F-707A-F1E6-F4A2-351BACD05300}"/>
              </a:ext>
            </a:extLst>
          </p:cNvPr>
          <p:cNvCxnSpPr>
            <a:cxnSpLocks/>
          </p:cNvCxnSpPr>
          <p:nvPr/>
        </p:nvCxnSpPr>
        <p:spPr>
          <a:xfrm>
            <a:off x="4602935" y="5135864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D7AE427-F257-5208-CBD8-8B345176D210}"/>
              </a:ext>
            </a:extLst>
          </p:cNvPr>
          <p:cNvCxnSpPr>
            <a:cxnSpLocks/>
          </p:cNvCxnSpPr>
          <p:nvPr/>
        </p:nvCxnSpPr>
        <p:spPr>
          <a:xfrm>
            <a:off x="7310292" y="5133553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DCA9C4-9234-403E-3BFB-B130ED913476}"/>
              </a:ext>
            </a:extLst>
          </p:cNvPr>
          <p:cNvCxnSpPr>
            <a:cxnSpLocks/>
          </p:cNvCxnSpPr>
          <p:nvPr/>
        </p:nvCxnSpPr>
        <p:spPr>
          <a:xfrm>
            <a:off x="9775366" y="5123578"/>
            <a:ext cx="11606" cy="24662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57B2422-26B9-19A2-A9EF-A55C6257BB02}"/>
              </a:ext>
            </a:extLst>
          </p:cNvPr>
          <p:cNvSpPr/>
          <p:nvPr/>
        </p:nvSpPr>
        <p:spPr>
          <a:xfrm>
            <a:off x="931922" y="4755705"/>
            <a:ext cx="2250129" cy="2102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OWRA 2025 v2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RA 2025 v2" id="{9D1BA183-CCA6-4CB1-82AD-AEA214E2DB19}" vid="{0AE4452E-79BE-420E-A48E-7A8476165899}"/>
    </a:ext>
  </a:extLst>
</a:theme>
</file>

<file path=ppt/theme/theme5.xml><?xml version="1.0" encoding="utf-8"?>
<a:theme xmlns:a="http://schemas.openxmlformats.org/drawingml/2006/main" name="1_NOWRA 2025 v2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RA 2025 v2" id="{9D1BA183-CCA6-4CB1-82AD-AEA214E2DB19}" vid="{0AE4452E-79BE-420E-A48E-7A8476165899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NOWRA 2025 v2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RA 2025 v2" id="{9D1BA183-CCA6-4CB1-82AD-AEA214E2DB19}" vid="{0AE4452E-79BE-420E-A48E-7A847616589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8F2B70C9228F47A5D6F4052E509C6C" ma:contentTypeVersion="17" ma:contentTypeDescription="Create a new document." ma:contentTypeScope="" ma:versionID="fb24564630a1faecd7da0fc05a97dea1">
  <xsd:schema xmlns:xsd="http://www.w3.org/2001/XMLSchema" xmlns:xs="http://www.w3.org/2001/XMLSchema" xmlns:p="http://schemas.microsoft.com/office/2006/metadata/properties" xmlns:ns3="b7239b23-ce60-4a61-8fc7-69ae0aa7c2ba" xmlns:ns4="e8ec555e-5a8f-4d7d-a23f-952453b7677a" targetNamespace="http://schemas.microsoft.com/office/2006/metadata/properties" ma:root="true" ma:fieldsID="730b1a3ad1f323927e1dac9f1327b61e" ns3:_="" ns4:_="">
    <xsd:import namespace="b7239b23-ce60-4a61-8fc7-69ae0aa7c2ba"/>
    <xsd:import namespace="e8ec555e-5a8f-4d7d-a23f-952453b76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39b23-ce60-4a61-8fc7-69ae0aa7c2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c555e-5a8f-4d7d-a23f-952453b7677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A47DABDC48E489813551AAA949F25" ma:contentTypeVersion="17" ma:contentTypeDescription="Create a new document." ma:contentTypeScope="" ma:versionID="4891951a428fb3310d4f65e5ca57032f">
  <xsd:schema xmlns:xsd="http://www.w3.org/2001/XMLSchema" xmlns:xs="http://www.w3.org/2001/XMLSchema" xmlns:p="http://schemas.microsoft.com/office/2006/metadata/properties" xmlns:ns2="0c1880b5-2026-4849-95c8-8a3ffc10761b" xmlns:ns3="21266b82-d2f3-41a0-8a27-dba5ad2a284a" targetNamespace="http://schemas.microsoft.com/office/2006/metadata/properties" ma:root="true" ma:fieldsID="96e660807ac27cb20ea51f93333d2957" ns2:_="" ns3:_="">
    <xsd:import namespace="0c1880b5-2026-4849-95c8-8a3ffc10761b"/>
    <xsd:import namespace="21266b82-d2f3-41a0-8a27-dba5ad2a2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thgb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1880b5-2026-4849-95c8-8a3ffc1076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thgb" ma:index="15" nillable="true" ma:displayName="Person or Group" ma:list="UserInfo" ma:internalName="thgb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3eee34f-57c3-4d9f-b982-9f95e6755c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66b82-d2f3-41a0-8a27-dba5ad2a284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54f6d28-c60c-4cef-b106-dc739eabe924}" ma:internalName="TaxCatchAll" ma:showField="CatchAllData" ma:web="21266b82-d2f3-41a0-8a27-dba5ad2a2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7239b23-ce60-4a61-8fc7-69ae0aa7c2ba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589236-A87D-4747-811B-44A390F3F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239b23-ce60-4a61-8fc7-69ae0aa7c2ba"/>
    <ds:schemaRef ds:uri="e8ec555e-5a8f-4d7d-a23f-952453b76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80E5A8-6C78-4DAB-98D6-79C6819405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1880b5-2026-4849-95c8-8a3ffc10761b"/>
    <ds:schemaRef ds:uri="21266b82-d2f3-41a0-8a27-dba5ad2a2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B1904D-3B89-42BB-B65B-423C2CD8D2BA}">
  <ds:schemaRefs>
    <ds:schemaRef ds:uri="http://schemas.microsoft.com/office/2006/metadata/properties"/>
    <ds:schemaRef ds:uri="b7239b23-ce60-4a61-8fc7-69ae0aa7c2ba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e8ec555e-5a8f-4d7d-a23f-952453b7677a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A89C617-7ACA-4202-831C-0594556380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8044</TotalTime>
  <Words>2432</Words>
  <Application>Microsoft Office PowerPoint</Application>
  <PresentationFormat>Widescreen</PresentationFormat>
  <Paragraphs>576</Paragraphs>
  <Slides>42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Aptos</vt:lpstr>
      <vt:lpstr>Arial</vt:lpstr>
      <vt:lpstr>Arial Black</vt:lpstr>
      <vt:lpstr>Calibri</vt:lpstr>
      <vt:lpstr>Calibri Light</vt:lpstr>
      <vt:lpstr>Courier New</vt:lpstr>
      <vt:lpstr>Helvetica</vt:lpstr>
      <vt:lpstr>Helvetica Neue</vt:lpstr>
      <vt:lpstr>inherit</vt:lpstr>
      <vt:lpstr>Roboto</vt:lpstr>
      <vt:lpstr>Roboto Thin</vt:lpstr>
      <vt:lpstr>Wingdings</vt:lpstr>
      <vt:lpstr>Office Theme</vt:lpstr>
      <vt:lpstr>1_Office Theme</vt:lpstr>
      <vt:lpstr>4_Office Theme</vt:lpstr>
      <vt:lpstr>NOWRA 2025 v2</vt:lpstr>
      <vt:lpstr>1_NOWRA 2025 v2</vt:lpstr>
      <vt:lpstr>3_Office Theme</vt:lpstr>
      <vt:lpstr>2_NOWRA 2025 v2</vt:lpstr>
      <vt:lpstr>NOWRA Update for CPOW</vt:lpstr>
      <vt:lpstr>PowerPoint Presentation</vt:lpstr>
      <vt:lpstr>PowerPoint Presentation</vt:lpstr>
      <vt:lpstr>PowerPoint Presentation</vt:lpstr>
      <vt:lpstr>Current Executive Committee  Dec 2025 – Nov 2026</vt:lpstr>
      <vt:lpstr>2025/26 Board of Directors</vt:lpstr>
      <vt:lpstr>Current Committees</vt:lpstr>
      <vt:lpstr>PowerPoint Presentation</vt:lpstr>
      <vt:lpstr>PowerPoint Presentation</vt:lpstr>
      <vt:lpstr>Colorado Professionals in Onsite Wastewater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2025 Ongoing Work and Achievements</vt:lpstr>
      <vt:lpstr>PowerPoint Presentation</vt:lpstr>
      <vt:lpstr>NOW-R2 -Identifying Priority Research Needs for Decentralized Wastewater</vt:lpstr>
      <vt:lpstr>PowerPoint Presentation</vt:lpstr>
      <vt:lpstr>Use of the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3 Mega Conferences  </vt:lpstr>
      <vt:lpstr>2026 Onsite Wastewater Mega-Conference </vt:lpstr>
      <vt:lpstr>GOAL: Provide Outreach</vt:lpstr>
      <vt:lpstr>NOWRA Financials  </vt:lpstr>
      <vt:lpstr>NOWRA Financials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 Connections</vt:lpstr>
      <vt:lpstr>13th International Workshop on Decentralized Domestic Wastewater Treatment in Asia</vt:lpstr>
      <vt:lpstr>PowerPoint Presentation</vt:lpstr>
      <vt:lpstr>Johkasou</vt:lpstr>
      <vt:lpstr>Dr. Yurie Shirakawa</vt:lpstr>
      <vt:lpstr>NOWRA Contact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F Heger</dc:creator>
  <cp:lastModifiedBy>Thomas Groves</cp:lastModifiedBy>
  <cp:revision>84</cp:revision>
  <dcterms:created xsi:type="dcterms:W3CDTF">2021-02-02T14:42:27Z</dcterms:created>
  <dcterms:modified xsi:type="dcterms:W3CDTF">2026-01-29T14:33:16Z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0x010100968F2B70C9228F47A5D6F4052E509C6C</vt:lpwstr>
  </property>
</Properties>
</file>