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01" r:id="rId4"/>
    <p:sldMasterId id="2147483704" r:id="rId5"/>
    <p:sldMasterId id="2147483708" r:id="rId6"/>
    <p:sldMasterId id="2147483714" r:id="rId7"/>
    <p:sldMasterId id="2147483720" r:id="rId8"/>
  </p:sldMasterIdLst>
  <p:notesMasterIdLst>
    <p:notesMasterId r:id="rId41"/>
  </p:notesMasterIdLst>
  <p:sldIdLst>
    <p:sldId id="325" r:id="rId9"/>
    <p:sldId id="327" r:id="rId10"/>
    <p:sldId id="328" r:id="rId11"/>
    <p:sldId id="333" r:id="rId12"/>
    <p:sldId id="329" r:id="rId13"/>
    <p:sldId id="330" r:id="rId14"/>
    <p:sldId id="411" r:id="rId15"/>
    <p:sldId id="680" r:id="rId16"/>
    <p:sldId id="261" r:id="rId17"/>
    <p:sldId id="262" r:id="rId18"/>
    <p:sldId id="263" r:id="rId19"/>
    <p:sldId id="412" r:id="rId20"/>
    <p:sldId id="613" r:id="rId21"/>
    <p:sldId id="636" r:id="rId22"/>
    <p:sldId id="681" r:id="rId23"/>
    <p:sldId id="271" r:id="rId24"/>
    <p:sldId id="682" r:id="rId25"/>
    <p:sldId id="294" r:id="rId26"/>
    <p:sldId id="301" r:id="rId27"/>
    <p:sldId id="316" r:id="rId28"/>
    <p:sldId id="637" r:id="rId29"/>
    <p:sldId id="464" r:id="rId30"/>
    <p:sldId id="535" r:id="rId31"/>
    <p:sldId id="553" r:id="rId32"/>
    <p:sldId id="536" r:id="rId33"/>
    <p:sldId id="537" r:id="rId34"/>
    <p:sldId id="331" r:id="rId35"/>
    <p:sldId id="597" r:id="rId36"/>
    <p:sldId id="598" r:id="rId37"/>
    <p:sldId id="599" r:id="rId38"/>
    <p:sldId id="683" r:id="rId39"/>
    <p:sldId id="33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DE2BE-6390-4CAA-A60B-AB9194F1613E}" v="13" dt="2026-01-29T22:23:21.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2353" autoAdjust="0"/>
  </p:normalViewPr>
  <p:slideViewPr>
    <p:cSldViewPr snapToGrid="0">
      <p:cViewPr varScale="1">
        <p:scale>
          <a:sx n="26" d="100"/>
          <a:sy n="26" d="100"/>
        </p:scale>
        <p:origin x="2866" y="2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176C3-5CFF-4C14-80D1-FB4D323746E7}"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35533-AD3A-4EDC-820C-B763CF2CA97E}" type="slidenum">
              <a:rPr lang="en-US" smtClean="0"/>
              <a:t>‹#›</a:t>
            </a:fld>
            <a:endParaRPr lang="en-US"/>
          </a:p>
        </p:txBody>
      </p:sp>
    </p:spTree>
    <p:extLst>
      <p:ext uri="{BB962C8B-B14F-4D97-AF65-F5344CB8AC3E}">
        <p14:creationId xmlns:p14="http://schemas.microsoft.com/office/powerpoint/2010/main" val="4046070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63C6D8F1-193B-4E7D-AB0E-9DD8351F7436}" type="slidenum">
              <a:rPr kumimoji="0" lang="en-US" alt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Rounded MT Bold" pitchFamily="34" charset="0"/>
              <a:ea typeface="+mn-ea"/>
              <a:cs typeface="+mn-cs"/>
            </a:endParaRPr>
          </a:p>
        </p:txBody>
      </p:sp>
      <p:sp>
        <p:nvSpPr>
          <p:cNvPr id="14029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auto" latinLnBrk="0" hangingPunct="1">
              <a:lnSpc>
                <a:spcPct val="100000"/>
              </a:lnSpc>
              <a:spcBef>
                <a:spcPct val="0"/>
              </a:spcBef>
              <a:spcAft>
                <a:spcPts val="0"/>
              </a:spcAft>
              <a:buClrTx/>
              <a:buSzTx/>
              <a:buFontTx/>
              <a:buNone/>
              <a:tabLst/>
              <a:defRPr/>
            </a:pPr>
            <a:fld id="{FBBDCA71-9425-4FE7-B69E-B82684DF2CAD}" type="slidenum">
              <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rPr>
              <a:pPr marL="0" marR="0" lvl="0" indent="0" algn="r" defTabSz="93027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Rounded MT Bold" pitchFamily="34" charset="0"/>
              <a:ea typeface="+mn-ea"/>
              <a:cs typeface="+mn-cs"/>
            </a:endParaRPr>
          </a:p>
        </p:txBody>
      </p:sp>
      <p:sp>
        <p:nvSpPr>
          <p:cNvPr id="140292" name="Rectangle 2"/>
          <p:cNvSpPr>
            <a:spLocks noGrp="1" noRot="1" noChangeAspect="1" noChangeArrowheads="1" noTextEdit="1"/>
          </p:cNvSpPr>
          <p:nvPr>
            <p:ph type="sldImg"/>
          </p:nvPr>
        </p:nvSpPr>
        <p:spPr>
          <a:xfrm>
            <a:off x="406400" y="696913"/>
            <a:ext cx="6197600" cy="3486150"/>
          </a:xfrm>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latin typeface="Arial" pitchFamily="34" charset="0"/>
              </a:rPr>
              <a:t>What is NEW with the NAWT OWTS Inspection process – STANDARDS!! </a:t>
            </a:r>
          </a:p>
          <a:p>
            <a:pPr eaLnBrk="1" hangingPunct="1"/>
            <a:endParaRPr lang="en-US" altLang="en-US" sz="1200" dirty="0">
              <a:latin typeface="Arial" pitchFamily="34" charset="0"/>
            </a:endParaRPr>
          </a:p>
          <a:p>
            <a:pPr eaLnBrk="1" hangingPunct="1"/>
            <a:endParaRPr lang="en-US" altLang="en-US" sz="1200" dirty="0">
              <a:latin typeface="Arial" pitchFamily="34" charset="0"/>
            </a:endParaRPr>
          </a:p>
          <a:p>
            <a:pPr eaLnBrk="1" hangingPunct="1"/>
            <a:r>
              <a:rPr lang="en-US" altLang="en-US" sz="1200" dirty="0">
                <a:latin typeface="Arial" pitchFamily="34" charset="0"/>
              </a:rPr>
              <a:t>Welcome to the NAWT OWTS Inspection Standards - Inspecting Onsite Wastewater Treatment Systems (OWTS)</a:t>
            </a:r>
          </a:p>
          <a:p>
            <a:pPr eaLnBrk="1" hangingPunct="1"/>
            <a:r>
              <a:rPr lang="en-US" altLang="en-US" sz="1200" dirty="0">
                <a:solidFill>
                  <a:srgbClr val="FF0000"/>
                </a:solidFill>
                <a:latin typeface="Arial" pitchFamily="34" charset="0"/>
              </a:rPr>
              <a:t>Each Trainer Introduces self if you have not done so to this point.</a:t>
            </a:r>
          </a:p>
          <a:p>
            <a:pPr eaLnBrk="1" hangingPunct="1"/>
            <a:r>
              <a:rPr lang="en-US" altLang="en-US" sz="1200" dirty="0">
                <a:solidFill>
                  <a:srgbClr val="FF0000"/>
                </a:solidFill>
                <a:latin typeface="Arial" pitchFamily="34" charset="0"/>
              </a:rPr>
              <a:t>Give your background - Pumper - Installer - SEO - Home Inspector</a:t>
            </a:r>
          </a:p>
          <a:p>
            <a:pPr eaLnBrk="1" hangingPunct="1"/>
            <a:r>
              <a:rPr lang="en-US" altLang="en-US" sz="1200" dirty="0">
                <a:latin typeface="Arial" pitchFamily="34" charset="0"/>
              </a:rPr>
              <a:t>Housekeeping &amp; Ground Rules – This is an informal Session</a:t>
            </a:r>
          </a:p>
          <a:p>
            <a:pPr eaLnBrk="1" hangingPunct="1"/>
            <a:r>
              <a:rPr lang="en-US" altLang="en-US" sz="1200" dirty="0">
                <a:latin typeface="Arial" pitchFamily="34" charset="0"/>
              </a:rPr>
              <a:t>Ask questions as you think of them. The greatest resource in this room is you, the trainees. If I get stumped, I’ll count on one of you for the answer!</a:t>
            </a:r>
          </a:p>
          <a:p>
            <a:pPr eaLnBrk="1" hangingPunct="1"/>
            <a:r>
              <a:rPr lang="en-US" altLang="en-US" sz="1200" dirty="0">
                <a:latin typeface="Arial" pitchFamily="34" charset="0"/>
              </a:rPr>
              <a:t>Pit stops as needed - </a:t>
            </a:r>
            <a:r>
              <a:rPr lang="en-US" altLang="en-US" sz="1200" dirty="0">
                <a:solidFill>
                  <a:srgbClr val="FF0000"/>
                </a:solidFill>
                <a:latin typeface="Arial" pitchFamily="34" charset="0"/>
              </a:rPr>
              <a:t>tell them where toilets are</a:t>
            </a:r>
          </a:p>
          <a:p>
            <a:pPr eaLnBrk="1" hangingPunct="1"/>
            <a:r>
              <a:rPr lang="en-US" altLang="en-US" sz="1200" dirty="0">
                <a:latin typeface="Arial" pitchFamily="34" charset="0"/>
              </a:rPr>
              <a:t>Cell Phones and pagers on silent or vibrate – If you need to take a call – leave the room…please!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BD74CA-AAFE-B574-48C6-7F1D89FE8C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CD5A62-0150-413E-814D-6548A1D7B7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5" name="Rectangle 2">
            <a:extLst>
              <a:ext uri="{FF2B5EF4-FFF2-40B4-BE49-F238E27FC236}">
                <a16:creationId xmlns:a16="http://schemas.microsoft.com/office/drawing/2014/main" id="{50800409-260F-A525-BF54-C7AEEC7D5D4B}"/>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9F0BA39-8E6F-AD98-132B-5DEB861559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CONCLUSION: NEEDS MORE INVESTIGATION **click</a:t>
            </a:r>
          </a:p>
          <a:p>
            <a:pPr eaLnBrk="1" hangingPunct="1"/>
            <a:endParaRPr lang="en-US" altLang="en-US" dirty="0"/>
          </a:p>
          <a:p>
            <a:pPr eaLnBrk="1" hangingPunct="1"/>
            <a:r>
              <a:rPr lang="en-US" altLang="en-US" dirty="0"/>
              <a:t>PAGE 54 – TREATMENT TANK – 2. CANNOT ACCESS THE MAIN ACCESS PORT(S) OF THE TREATMENT TANK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662E9F1-F9B8-4E1D-8782-7E95C930C4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FFE78-D929-4D21-BAF0-AAAB336260A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3" name="Rectangle 2">
            <a:extLst>
              <a:ext uri="{FF2B5EF4-FFF2-40B4-BE49-F238E27FC236}">
                <a16:creationId xmlns:a16="http://schemas.microsoft.com/office/drawing/2014/main" id="{4F8721DB-060E-863B-7D61-6B9566EF0D93}"/>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DFF8BF38-4975-034C-C214-8AB441ECD2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CONCLUSION: ACCEPTABLE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eaLnBrk="0" hangingPunct="0">
              <a:defRPr sz="3700">
                <a:solidFill>
                  <a:schemeClr val="tx1"/>
                </a:solidFill>
                <a:latin typeface="Arial Rounded MT Bold" pitchFamily="34" charset="0"/>
              </a:defRPr>
            </a:lvl1pPr>
            <a:lvl2pPr marL="757066" indent="-291179" defTabSz="947950" eaLnBrk="0" hangingPunct="0">
              <a:defRPr sz="3700">
                <a:solidFill>
                  <a:schemeClr val="tx1"/>
                </a:solidFill>
                <a:latin typeface="Arial Rounded MT Bold" pitchFamily="34" charset="0"/>
              </a:defRPr>
            </a:lvl2pPr>
            <a:lvl3pPr marL="1164717" indent="-232943" defTabSz="947950" eaLnBrk="0" hangingPunct="0">
              <a:defRPr sz="3700">
                <a:solidFill>
                  <a:schemeClr val="tx1"/>
                </a:solidFill>
                <a:latin typeface="Arial Rounded MT Bold" pitchFamily="34" charset="0"/>
              </a:defRPr>
            </a:lvl3pPr>
            <a:lvl4pPr marL="1630604" indent="-232943" defTabSz="947950" eaLnBrk="0" hangingPunct="0">
              <a:defRPr sz="3700">
                <a:solidFill>
                  <a:schemeClr val="tx1"/>
                </a:solidFill>
                <a:latin typeface="Arial Rounded MT Bold" pitchFamily="34" charset="0"/>
              </a:defRPr>
            </a:lvl4pPr>
            <a:lvl5pPr marL="2096491" indent="-232943" defTabSz="947950" eaLnBrk="0" hangingPunct="0">
              <a:defRPr sz="3700">
                <a:solidFill>
                  <a:schemeClr val="tx1"/>
                </a:solidFill>
                <a:latin typeface="Arial Rounded MT Bold" pitchFamily="34" charset="0"/>
              </a:defRPr>
            </a:lvl5pPr>
            <a:lvl6pPr marL="2562377" indent="-232943" defTabSz="947950" eaLnBrk="0" fontAlgn="base" hangingPunct="0">
              <a:spcBef>
                <a:spcPct val="0"/>
              </a:spcBef>
              <a:spcAft>
                <a:spcPct val="0"/>
              </a:spcAft>
              <a:defRPr sz="3700">
                <a:solidFill>
                  <a:schemeClr val="tx1"/>
                </a:solidFill>
                <a:latin typeface="Arial Rounded MT Bold" pitchFamily="34" charset="0"/>
              </a:defRPr>
            </a:lvl6pPr>
            <a:lvl7pPr marL="3028264" indent="-232943" defTabSz="947950" eaLnBrk="0" fontAlgn="base" hangingPunct="0">
              <a:spcBef>
                <a:spcPct val="0"/>
              </a:spcBef>
              <a:spcAft>
                <a:spcPct val="0"/>
              </a:spcAft>
              <a:defRPr sz="3700">
                <a:solidFill>
                  <a:schemeClr val="tx1"/>
                </a:solidFill>
                <a:latin typeface="Arial Rounded MT Bold" pitchFamily="34" charset="0"/>
              </a:defRPr>
            </a:lvl7pPr>
            <a:lvl8pPr marL="3494151" indent="-232943" defTabSz="947950" eaLnBrk="0" fontAlgn="base" hangingPunct="0">
              <a:spcBef>
                <a:spcPct val="0"/>
              </a:spcBef>
              <a:spcAft>
                <a:spcPct val="0"/>
              </a:spcAft>
              <a:defRPr sz="3700">
                <a:solidFill>
                  <a:schemeClr val="tx1"/>
                </a:solidFill>
                <a:latin typeface="Arial Rounded MT Bold" pitchFamily="34" charset="0"/>
              </a:defRPr>
            </a:lvl8pPr>
            <a:lvl9pPr marL="3960038" indent="-232943" defTabSz="947950" eaLnBrk="0" fontAlgn="base" hangingPunct="0">
              <a:spcBef>
                <a:spcPct val="0"/>
              </a:spcBef>
              <a:spcAft>
                <a:spcPct val="0"/>
              </a:spcAft>
              <a:defRPr sz="3700">
                <a:solidFill>
                  <a:schemeClr val="tx1"/>
                </a:solidFill>
                <a:latin typeface="Arial Rounded MT Bold" pitchFamily="34" charset="0"/>
              </a:defRPr>
            </a:lvl9pPr>
          </a:lstStyle>
          <a:p>
            <a:pPr marL="0" marR="0" lvl="0" indent="0" algn="r" defTabSz="947950" rtl="0" eaLnBrk="1" fontAlgn="auto" latinLnBrk="0" hangingPunct="1">
              <a:lnSpc>
                <a:spcPct val="100000"/>
              </a:lnSpc>
              <a:spcBef>
                <a:spcPts val="0"/>
              </a:spcBef>
              <a:spcAft>
                <a:spcPts val="0"/>
              </a:spcAft>
              <a:buClrTx/>
              <a:buSzTx/>
              <a:buFontTx/>
              <a:buNone/>
              <a:tabLst/>
              <a:defRPr/>
            </a:pPr>
            <a:fld id="{63C6D8F1-193B-4E7D-AB0E-9DD8351F7436}" type="slidenum">
              <a:rPr kumimoji="0" lang="en-US" altLang="en-US" sz="1200" b="0" i="0" u="none" strike="noStrike" kern="1200" cap="none" spc="0" normalizeH="0" baseline="0" noProof="0">
                <a:ln>
                  <a:noFill/>
                </a:ln>
                <a:solidFill>
                  <a:prstClr val="black"/>
                </a:solidFill>
                <a:effectLst/>
                <a:uLnTx/>
                <a:uFillTx/>
                <a:latin typeface="Arial Rounded MT Bold" pitchFamily="34" charset="0"/>
                <a:ea typeface="+mn-ea"/>
                <a:cs typeface="+mn-cs"/>
              </a:rPr>
              <a:pPr marL="0" marR="0" lvl="0" indent="0" algn="r" defTabSz="94795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Rounded MT Bold" pitchFamily="34" charset="0"/>
              <a:ea typeface="+mn-ea"/>
              <a:cs typeface="+mn-cs"/>
            </a:endParaRPr>
          </a:p>
        </p:txBody>
      </p:sp>
      <p:sp>
        <p:nvSpPr>
          <p:cNvPr id="140291" name="Rectangle 7"/>
          <p:cNvSpPr txBox="1">
            <a:spLocks noGrp="1" noChangeArrowheads="1"/>
          </p:cNvSpPr>
          <p:nvPr/>
        </p:nvSpPr>
        <p:spPr bwMode="auto">
          <a:xfrm>
            <a:off x="4060190" y="8978451"/>
            <a:ext cx="3105997"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2" tIns="47466" rIns="94932" bIns="47466"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auto" latinLnBrk="0" hangingPunct="1">
              <a:lnSpc>
                <a:spcPct val="100000"/>
              </a:lnSpc>
              <a:spcBef>
                <a:spcPct val="0"/>
              </a:spcBef>
              <a:spcAft>
                <a:spcPts val="0"/>
              </a:spcAft>
              <a:buClrTx/>
              <a:buSzTx/>
              <a:buFontTx/>
              <a:buNone/>
              <a:tabLst/>
              <a:defRPr/>
            </a:pPr>
            <a:fld id="{FBBDCA71-9425-4FE7-B69E-B82684DF2CAD}" type="slidenum">
              <a:rPr kumimoji="0" lang="en-US" altLang="en-US" sz="1200" b="0" i="0" u="none" strike="noStrike" kern="1200" cap="none" spc="0" normalizeH="0" baseline="0" noProof="0">
                <a:ln>
                  <a:noFill/>
                </a:ln>
                <a:solidFill>
                  <a:prstClr val="black"/>
                </a:solidFill>
                <a:effectLst/>
                <a:uLnTx/>
                <a:uFillTx/>
                <a:latin typeface="Arial Rounded MT Bold" pitchFamily="34" charset="0"/>
                <a:ea typeface="+mn-ea"/>
                <a:cs typeface="+mn-cs"/>
              </a:rPr>
              <a:pPr marL="0" marR="0" lvl="0" indent="0" algn="r" defTabSz="930275"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Rounded MT Bold" pitchFamily="34" charset="0"/>
              <a:ea typeface="+mn-ea"/>
              <a:cs typeface="+mn-cs"/>
            </a:endParaRPr>
          </a:p>
        </p:txBody>
      </p:sp>
      <p:sp>
        <p:nvSpPr>
          <p:cNvPr id="140292" name="Rectangle 2"/>
          <p:cNvSpPr>
            <a:spLocks noGrp="1" noRot="1" noChangeAspect="1" noChangeArrowheads="1" noTextEdit="1"/>
          </p:cNvSpPr>
          <p:nvPr>
            <p:ph type="sldImg"/>
          </p:nvPr>
        </p:nvSpPr>
        <p:spPr>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This tool is to help the inspector better assess the STA – no longer out of site out of mind – </a:t>
            </a:r>
          </a:p>
          <a:p>
            <a:pPr eaLnBrk="1" hangingPunct="1"/>
            <a:endParaRPr lang="en-US" altLang="en-US" dirty="0">
              <a:latin typeface="Arial" pitchFamily="34" charset="0"/>
            </a:endParaRPr>
          </a:p>
          <a:p>
            <a:pPr eaLnBrk="1" hangingPunct="1"/>
            <a:r>
              <a:rPr lang="en-US" altLang="en-US" dirty="0">
                <a:latin typeface="Arial" pitchFamily="34" charset="0"/>
              </a:rPr>
              <a:t>One of the first changes to the protocol is that if you cannot locate the STA you cannot arrive at a “acceptable, acceptable with concerns, unacceptable” conclusion – it must be “needs more investigation” – this again will be outside the typical inspection because it’s going to require more time and potentially more invasive exploration – but really, if you can’t find it you can’t fairly evaluate it.</a:t>
            </a:r>
          </a:p>
          <a:p>
            <a:pPr eaLnBrk="1" hangingPunct="1"/>
            <a:endParaRPr lang="en-US" altLang="en-US" dirty="0">
              <a:latin typeface="Arial" pitchFamily="34" charset="0"/>
            </a:endParaRPr>
          </a:p>
          <a:p>
            <a:pPr eaLnBrk="1" hangingPunct="1"/>
            <a:r>
              <a:rPr lang="en-US" altLang="en-US" dirty="0">
                <a:latin typeface="Arial" pitchFamily="34" charset="0"/>
              </a:rPr>
              <a:t>DAR is going to help evaluate an STA if there is already liquid in the field – JUST BECAUSE THERE IS LIQUID DOES NOT MEAN THE SYSTEM IS NOT ACCEPTING LIQUID – DAR is going to help to determine if the liquid level is at an </a:t>
            </a:r>
            <a:r>
              <a:rPr lang="en-US" altLang="en-US" b="1" i="1" dirty="0">
                <a:latin typeface="Arial" pitchFamily="34" charset="0"/>
              </a:rPr>
              <a:t>acceptable</a:t>
            </a:r>
            <a:r>
              <a:rPr lang="en-US" altLang="en-US" dirty="0">
                <a:latin typeface="Arial" pitchFamily="34" charset="0"/>
              </a:rPr>
              <a:t> level, questionable level, or unacceptable level.  Acceptable and unacceptable are easy – we’re done with the inspection – it’s that questionable level that needs to move on to more investigation.  HLT</a:t>
            </a:r>
          </a:p>
          <a:p>
            <a:pPr eaLnBrk="1" hangingPunct="1"/>
            <a:endParaRPr lang="en-US" altLang="en-US" dirty="0">
              <a:latin typeface="Arial" pitchFamily="34" charset="0"/>
            </a:endParaRPr>
          </a:p>
          <a:p>
            <a:pPr eaLnBrk="1" hangingPunct="1"/>
            <a:endParaRPr lang="en-US" alt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DAR is a way of evaluating the level of ponding in a field – </a:t>
            </a:r>
          </a:p>
          <a:p>
            <a:r>
              <a:rPr lang="en-US" sz="1200" kern="1200" dirty="0">
                <a:solidFill>
                  <a:schemeClr val="tx1"/>
                </a:solidFill>
                <a:effectLst/>
                <a:latin typeface="+mn-lt"/>
                <a:ea typeface="+mn-ea"/>
                <a:cs typeface="+mn-cs"/>
              </a:rPr>
              <a:t>Problems with current process – interpretation of liquid – what do we really know?  There is or is not liquid in the STA… Is that a problem?  We don’t really know.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PSMA, again, working with the soil scientists and engineers at Penn State developed a process whereby they could look at the soils and based on research, studies and other findings, make some agreed upon conclusions about what the liquid level in the aggregate really means and at what point should the owner be concerned.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with soils that limiting layers occur, what if the test pit was in a good part of the lot, but the final trench started in an area that has a limiting layer that was not identified, which actually slows the flow and causes minor ponding in the trench until the liquid rises about an inch and then it can flow easily away at that inch mark.  And you find that the liquid has never been higher than that inch, but it takes that inch of liquid before the liquid can continue its journey.  If the water is going away, is the system working?  Probably, if all other variable support that the system is not backing 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 process gives guidance for evaluation and further testing – where is the next flush going – do we have capacity??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graphic shows a typical aggregate-based absorption area.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“What are all the differences between the two STA cross sections?”</a:t>
            </a:r>
          </a:p>
          <a:p>
            <a:r>
              <a:rPr lang="en-US" sz="1200" kern="1200" dirty="0">
                <a:solidFill>
                  <a:schemeClr val="tx1"/>
                </a:solidFill>
                <a:effectLst/>
                <a:latin typeface="+mn-lt"/>
                <a:ea typeface="+mn-ea"/>
                <a:cs typeface="+mn-cs"/>
              </a:rPr>
              <a:t>   Looking for “Pipe size and overall amount of aggregate”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“What governs how much aggregate is in the STA?”</a:t>
            </a:r>
          </a:p>
          <a:p>
            <a:r>
              <a:rPr lang="en-US" sz="1200" kern="1200" dirty="0">
                <a:solidFill>
                  <a:schemeClr val="tx1"/>
                </a:solidFill>
                <a:effectLst/>
                <a:latin typeface="+mn-lt"/>
                <a:ea typeface="+mn-ea"/>
                <a:cs typeface="+mn-cs"/>
              </a:rPr>
              <a:t>   Looking for “Pipe Size”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“What are all the characteristics that are the same?”</a:t>
            </a:r>
          </a:p>
          <a:p>
            <a:r>
              <a:rPr lang="en-US" sz="1200" kern="1200" dirty="0">
                <a:solidFill>
                  <a:schemeClr val="tx1"/>
                </a:solidFill>
                <a:effectLst/>
                <a:latin typeface="+mn-lt"/>
                <a:ea typeface="+mn-ea"/>
                <a:cs typeface="+mn-cs"/>
              </a:rPr>
              <a:t>   Looking for 6” of aggregate under the laterals and 2” of aggregate above the laterals.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“Which one is typically gravity, and which one is typically pressure dosed?”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Click…”How much liquid did I put in each STA?”</a:t>
            </a:r>
          </a:p>
          <a:p>
            <a:r>
              <a:rPr lang="en-US" sz="1200" kern="1200" dirty="0">
                <a:solidFill>
                  <a:schemeClr val="tx1"/>
                </a:solidFill>
                <a:effectLst/>
                <a:latin typeface="+mn-lt"/>
                <a:ea typeface="+mn-ea"/>
                <a:cs typeface="+mn-cs"/>
              </a:rPr>
              <a:t>“How much dry aggregate is in each STA?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Click…Click…”How much liquid is each STA now?</a:t>
            </a:r>
          </a:p>
          <a:p>
            <a:r>
              <a:rPr lang="en-US" sz="1200" kern="1200" dirty="0">
                <a:solidFill>
                  <a:schemeClr val="tx1"/>
                </a:solidFill>
                <a:effectLst/>
                <a:latin typeface="+mn-lt"/>
                <a:ea typeface="+mn-ea"/>
                <a:cs typeface="+mn-cs"/>
              </a:rPr>
              <a:t>“How much dry aggregate is in each STA?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Click…”Can you see the difference of what we are measuring?”</a:t>
            </a:r>
          </a:p>
          <a:p>
            <a:endParaRPr lang="en-US" b="0"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8AEBB-9542-4155-9A3F-657CC17B8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184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“click”, each part of the slide shows up. **6 clicks – graphics are used to show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Click…Say, “This is a cross section of a typical gravity bed or STA.”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Click…Say, “If a STA is fully ponded, can we all agree that the system is unacceptable?”**click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Click…Say, “In most states there are 2” of aggregate over the lateral and the lateral itself is 4” in diameter.  Lateral holes are typically located at 4 and 8 o’clock or some configuration of this.  There may be a tolerance, up or down, that the installer had when setting the lateral.  For these reasons, we drew a line at 1” above the lateral bottom.”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Click…Say, “Therefore, If the liquid level is at 1” above the bottom of the lateral, or in other words, the STA has 5” or more of dry aggregate, the system is ACCEPTABLE.”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Click…Say, “If there is less than 5” of dry aggregate in a gravity STA, we don’t know if is acceptable. This is the GRAY area, so we will conduct a Hydraulic Load Test to determine if it is acceptable.”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takeaway here is that we now have a way of determining if the system is still functioning even if there is measurable liquid in the field.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 this process going to add “time” to the inspection.  Most likely, but if we’re getting a better answer and not failing a system that is working isn’t it worth it?</a:t>
            </a:r>
          </a:p>
          <a:p>
            <a:r>
              <a:rPr lang="en-US" sz="1200" kern="1200" dirty="0">
                <a:solidFill>
                  <a:schemeClr val="tx1"/>
                </a:solidFill>
                <a:effectLst/>
                <a:latin typeface="+mn-lt"/>
                <a:ea typeface="+mn-ea"/>
                <a:cs typeface="+mn-cs"/>
              </a:rPr>
              <a:t> We are working on adding a section to the DAR presentation to show the process of doing a DAR – it is not that complicated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97A23-0146-4302-AD33-25EA0A7A6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1343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5 pictures show some of the steps used to evaluate DAR</a:t>
            </a:r>
          </a:p>
          <a:p>
            <a:endParaRPr lang="en-US" dirty="0"/>
          </a:p>
          <a:p>
            <a:r>
              <a:rPr lang="en-US" dirty="0"/>
              <a:t>Not going to belabor this, but this has been a sticking point – the fear of the unknown.</a:t>
            </a:r>
          </a:p>
        </p:txBody>
      </p:sp>
      <p:sp>
        <p:nvSpPr>
          <p:cNvPr id="4" name="Slide Number Placeholder 3"/>
          <p:cNvSpPr>
            <a:spLocks noGrp="1"/>
          </p:cNvSpPr>
          <p:nvPr>
            <p:ph type="sldNum" sz="quarter" idx="5"/>
          </p:nvPr>
        </p:nvSpPr>
        <p:spPr/>
        <p:txBody>
          <a:bodyPr/>
          <a:lstStyle/>
          <a:p>
            <a:fld id="{75A35533-AD3A-4EDC-820C-B763CF2CA97E}" type="slidenum">
              <a:rPr lang="en-US" smtClean="0"/>
              <a:t>15</a:t>
            </a:fld>
            <a:endParaRPr lang="en-US"/>
          </a:p>
        </p:txBody>
      </p:sp>
    </p:spTree>
    <p:extLst>
      <p:ext uri="{BB962C8B-B14F-4D97-AF65-F5344CB8AC3E}">
        <p14:creationId xmlns:p14="http://schemas.microsoft.com/office/powerpoint/2010/main" val="304161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the inspector used blue paint to mark the perimeters of a</a:t>
            </a:r>
            <a:r>
              <a:rPr lang="en-US" baseline="0" dirty="0"/>
              <a:t> seepage bed.</a:t>
            </a:r>
            <a:endParaRPr lang="en-US" dirty="0"/>
          </a:p>
        </p:txBody>
      </p:sp>
      <p:sp>
        <p:nvSpPr>
          <p:cNvPr id="4" name="Slide Number Placeholder 3"/>
          <p:cNvSpPr>
            <a:spLocks noGrp="1"/>
          </p:cNvSpPr>
          <p:nvPr>
            <p:ph type="sldNum" sz="quarter" idx="10"/>
          </p:nvPr>
        </p:nvSpPr>
        <p:spPr/>
        <p:txBody>
          <a:bodyPr/>
          <a:lstStyle/>
          <a:p>
            <a:fld id="{39A320B7-5361-4F3E-B1EA-748BB43D75A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Then he will measure the amount of soil to the top of the aggregate</a:t>
            </a:r>
            <a:r>
              <a:rPr lang="en-US" baseline="0" dirty="0"/>
              <a:t> and record that depth. </a:t>
            </a:r>
            <a:endParaRPr lang="en-US" dirty="0"/>
          </a:p>
        </p:txBody>
      </p:sp>
      <p:sp>
        <p:nvSpPr>
          <p:cNvPr id="4" name="Slide Number Placeholder 3"/>
          <p:cNvSpPr>
            <a:spLocks noGrp="1"/>
          </p:cNvSpPr>
          <p:nvPr>
            <p:ph type="sldNum" sz="quarter" idx="10"/>
          </p:nvPr>
        </p:nvSpPr>
        <p:spPr/>
        <p:txBody>
          <a:bodyPr/>
          <a:lstStyle/>
          <a:p>
            <a:fld id="{39A320B7-5361-4F3E-B1EA-748BB43D75A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Ask is a system with 10” of dry aggregate acceptable?</a:t>
            </a:r>
          </a:p>
          <a:p>
            <a:r>
              <a:rPr lang="en-US" dirty="0"/>
              <a:t>Consult the dry aggregate chart.</a:t>
            </a:r>
          </a:p>
        </p:txBody>
      </p:sp>
      <p:sp>
        <p:nvSpPr>
          <p:cNvPr id="4" name="Slide Number Placeholder 3"/>
          <p:cNvSpPr>
            <a:spLocks noGrp="1"/>
          </p:cNvSpPr>
          <p:nvPr>
            <p:ph type="sldNum" sz="quarter" idx="10"/>
          </p:nvPr>
        </p:nvSpPr>
        <p:spPr/>
        <p:txBody>
          <a:bodyPr/>
          <a:lstStyle/>
          <a:p>
            <a:fld id="{39A320B7-5361-4F3E-B1EA-748BB43D75A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inspector probes into the aggregate and finds no liquid – what is the conclusion?</a:t>
            </a:r>
          </a:p>
        </p:txBody>
      </p:sp>
      <p:sp>
        <p:nvSpPr>
          <p:cNvPr id="4" name="Slide Number Placeholder 3"/>
          <p:cNvSpPr>
            <a:spLocks noGrp="1"/>
          </p:cNvSpPr>
          <p:nvPr>
            <p:ph type="sldNum" sz="quarter" idx="10"/>
          </p:nvPr>
        </p:nvSpPr>
        <p:spPr/>
        <p:txBody>
          <a:bodyPr/>
          <a:lstStyle/>
          <a:p>
            <a:fld id="{39A320B7-5361-4F3E-B1EA-748BB43D75A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35533-AD3A-4EDC-820C-B763CF2CA97E}" type="slidenum">
              <a:rPr lang="en-US" smtClean="0"/>
              <a:t>2</a:t>
            </a:fld>
            <a:endParaRPr lang="en-US"/>
          </a:p>
        </p:txBody>
      </p:sp>
    </p:spTree>
    <p:extLst>
      <p:ext uri="{BB962C8B-B14F-4D97-AF65-F5344CB8AC3E}">
        <p14:creationId xmlns:p14="http://schemas.microsoft.com/office/powerpoint/2010/main" val="90677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 an</a:t>
            </a:r>
            <a:r>
              <a:rPr lang="en-US" baseline="0" dirty="0"/>
              <a:t> unexpected find is that the inspector finds soil in the aggregate. (this may not have been noticed if a 1” bar was used here.)</a:t>
            </a:r>
          </a:p>
          <a:p>
            <a:r>
              <a:rPr lang="en-US" baseline="0" dirty="0"/>
              <a:t>Any suggestions what the inspector should suggest or report about this? Is this a problem – consult the standards – see the</a:t>
            </a:r>
          </a:p>
          <a:p>
            <a:r>
              <a:rPr lang="en-US" baseline="0" dirty="0"/>
              <a:t>Conclusion section.</a:t>
            </a:r>
            <a:endParaRPr lang="en-US" dirty="0"/>
          </a:p>
        </p:txBody>
      </p:sp>
      <p:sp>
        <p:nvSpPr>
          <p:cNvPr id="4" name="Slide Number Placeholder 3"/>
          <p:cNvSpPr>
            <a:spLocks noGrp="1"/>
          </p:cNvSpPr>
          <p:nvPr>
            <p:ph type="sldNum" sz="quarter" idx="10"/>
          </p:nvPr>
        </p:nvSpPr>
        <p:spPr/>
        <p:txBody>
          <a:bodyPr/>
          <a:lstStyle/>
          <a:p>
            <a:fld id="{39A320B7-5361-4F3E-B1EA-748BB43D75A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63C6D8F1-193B-4E7D-AB0E-9DD8351F7436}" type="slidenum">
              <a:rPr kumimoji="0" lang="en-US" alt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14029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FBBDCA71-9425-4FE7-B69E-B82684DF2CAD}" type="slidenum">
              <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140292" name="Rectangle 2"/>
          <p:cNvSpPr>
            <a:spLocks noGrp="1" noRot="1" noChangeAspect="1" noChangeArrowheads="1" noTextEdit="1"/>
          </p:cNvSpPr>
          <p:nvPr>
            <p:ph type="sldImg"/>
          </p:nvPr>
        </p:nvSpPr>
        <p:spPr>
          <a:xfrm>
            <a:off x="406400" y="696913"/>
            <a:ext cx="6197600" cy="3486150"/>
          </a:xfrm>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itchFamily="34" charset="0"/>
              </a:rPr>
              <a:t>Section 3 – Hydraulic load test</a:t>
            </a:r>
          </a:p>
          <a:p>
            <a:pPr eaLnBrk="1" hangingPunct="1"/>
            <a:r>
              <a:rPr lang="en-US" altLang="en-US" dirty="0">
                <a:latin typeface="Arial" pitchFamily="34" charset="0"/>
              </a:rPr>
              <a:t>This section provides information</a:t>
            </a:r>
            <a:r>
              <a:rPr lang="en-US" altLang="en-US" baseline="0" dirty="0">
                <a:latin typeface="Arial" pitchFamily="34" charset="0"/>
              </a:rPr>
              <a:t> about the process and procedures for conducting a hydraulic load test. </a:t>
            </a:r>
            <a:endParaRPr lang="en-US" altLang="en-US"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336B600E-8CF8-4A92-A7E2-5183A19E2B3B}"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24291" name="Rectangle 2"/>
          <p:cNvSpPr>
            <a:spLocks noGrp="1" noRot="1" noChangeAspect="1" noChangeArrowheads="1" noTextEdit="1"/>
          </p:cNvSpPr>
          <p:nvPr>
            <p:ph type="sldImg"/>
          </p:nvPr>
        </p:nvSpPr>
        <p:spPr>
          <a:xfrm>
            <a:off x="406400" y="696913"/>
            <a:ext cx="6197600" cy="3486150"/>
          </a:xfrm>
          <a:ln/>
        </p:spPr>
      </p:sp>
      <p:sp>
        <p:nvSpPr>
          <p:cNvPr id="524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 know there seems to be a lot of “stress” with this potential testing – </a:t>
            </a:r>
          </a:p>
          <a:p>
            <a:pPr eaLnBrk="1" hangingPunct="1"/>
            <a:endParaRPr lang="en-US" altLang="en-US" dirty="0"/>
          </a:p>
          <a:p>
            <a:pPr eaLnBrk="1" hangingPunct="1"/>
            <a:r>
              <a:rPr lang="en-US" altLang="en-US" dirty="0"/>
              <a:t>Simply stated – can the system accept the amount of liquid that it was designed for – it should be able to, that is what the prospective buyer is looking for</a:t>
            </a:r>
          </a:p>
          <a:p>
            <a:pPr eaLnBrk="1" hangingPunct="1"/>
            <a:endParaRPr lang="en-US" altLang="en-US" dirty="0"/>
          </a:p>
          <a:p>
            <a:pPr eaLnBrk="1" hangingPunct="1"/>
            <a:r>
              <a:rPr lang="en-US" altLang="en-US" dirty="0"/>
              <a:t>It is OUTSIDE a typical inspection and is only recommended/required under certain circumstances – Page 35 of the new Standards</a:t>
            </a: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C2239B68-DBB1-41EB-8326-2E46E48D7F98}" type="slidenum">
              <a:rPr kumimoji="0" lang="en-US" alt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25702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0FE66BCC-8ACE-41DB-8B5E-1E9F0A49B085}" type="slidenum">
              <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257028" name="Rectangle 2"/>
          <p:cNvSpPr>
            <a:spLocks noGrp="1" noRot="1" noChangeAspect="1" noChangeArrowheads="1" noTextEdit="1"/>
          </p:cNvSpPr>
          <p:nvPr>
            <p:ph type="sldImg"/>
          </p:nvPr>
        </p:nvSpPr>
        <p:spPr>
          <a:xfrm>
            <a:off x="406400" y="696913"/>
            <a:ext cx="6197600" cy="3486150"/>
          </a:xfrm>
          <a:ln/>
        </p:spPr>
      </p:sp>
      <p:sp>
        <p:nvSpPr>
          <p:cNvPr id="257029"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Hydraulic Load Test</a:t>
            </a:r>
          </a:p>
          <a:p>
            <a:pPr eaLnBrk="1" hangingPunct="1"/>
            <a:r>
              <a:rPr lang="en-US" altLang="en-US" b="1" dirty="0">
                <a:latin typeface="Arial" pitchFamily="34" charset="0"/>
              </a:rPr>
              <a:t>Purpose: To determine if a soil treatment area can satisfactorily receive and allow to pass into the soil/environment the Design Daily Volume of sewage effluent.</a:t>
            </a:r>
          </a:p>
          <a:p>
            <a:pPr eaLnBrk="1" hangingPunct="1"/>
            <a:endParaRPr lang="en-US" altLang="en-US" b="0" dirty="0">
              <a:latin typeface="Arial" pitchFamily="34" charset="0"/>
            </a:endParaRPr>
          </a:p>
          <a:p>
            <a:pPr eaLnBrk="1" hangingPunct="1"/>
            <a:r>
              <a:rPr lang="en-US" altLang="en-US" b="0" dirty="0">
                <a:latin typeface="Arial" pitchFamily="34" charset="0"/>
              </a:rPr>
              <a:t>The</a:t>
            </a:r>
            <a:r>
              <a:rPr lang="en-US" altLang="en-US" b="0" baseline="0" dirty="0">
                <a:latin typeface="Arial" pitchFamily="34" charset="0"/>
              </a:rPr>
              <a:t> Design Daily Volume</a:t>
            </a:r>
            <a:r>
              <a:rPr lang="en-US" altLang="en-US" b="0" dirty="0">
                <a:latin typeface="Arial" pitchFamily="34" charset="0"/>
              </a:rPr>
              <a:t> is based on occupancy, number of bedrooms or other regulatory factors.  Why the daily design flow?  That is what the regulations say that the system should accept so you should be able to add that amount of water and have it go away within a 24-hour period from when the first drop of water was introduced to the system.</a:t>
            </a:r>
          </a:p>
          <a:p>
            <a:pPr eaLnBrk="1" hangingPunct="1"/>
            <a:endParaRPr lang="en-US" altLang="en-US" b="0" dirty="0">
              <a:latin typeface="Arial" pitchFamily="34" charset="0"/>
            </a:endParaRPr>
          </a:p>
          <a:p>
            <a:pPr eaLnBrk="1" hangingPunct="1"/>
            <a:r>
              <a:rPr lang="en-US" altLang="en-US" b="0" dirty="0">
                <a:latin typeface="Arial" pitchFamily="34" charset="0"/>
              </a:rPr>
              <a:t>Something to think about – As a buyer, they are expecting that system to be able to handle the daily design flow for any system, regardless of how many bedrooms that system was designed for – so something to ponder – if a home is designed for 3 bedrooms and being sold as a 5 bedroom – what is the “design flow” that should be used?  Using this method, it could be solved very quickly if additional bedroom will require additional field capacity for any site.  Even legacy systems.</a:t>
            </a:r>
          </a:p>
          <a:p>
            <a:pPr eaLnBrk="1" hangingPunct="1"/>
            <a:endParaRPr lang="en-US" altLang="en-US" dirty="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a:latin typeface="Arial" pitchFamily="34" charset="0"/>
              </a:rPr>
              <a:t>Hydraulic Load Test</a:t>
            </a:r>
          </a:p>
          <a:p>
            <a:r>
              <a:rPr lang="en-US" dirty="0">
                <a:latin typeface="Arial Rounded MT Bold" panose="020F0704030504030204" pitchFamily="34" charset="0"/>
              </a:rPr>
              <a:t>+In its simplest form, the Inspector adds the Design Daily Load to the soil treatment area, then comes back in 24 hours and determines if the liquid-level in the soil treatment area has returned to its previous level.</a:t>
            </a:r>
          </a:p>
          <a:p>
            <a:r>
              <a:rPr lang="en-US" dirty="0">
                <a:latin typeface="Arial Rounded MT Bold" panose="020F0704030504030204" pitchFamily="34" charset="0"/>
              </a:rPr>
              <a:t>+To prove the soil treatment area has absorbed the Design Daily Volume, water is added to bring the liquid level up to the Day 1 final level.</a:t>
            </a:r>
          </a:p>
          <a:p>
            <a:r>
              <a:rPr lang="en-US" dirty="0"/>
              <a:t>+This may be repeated a third day.</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7A28AEBB-9542-4155-9A3F-657CC17B8A16}" type="slidenum">
              <a:rPr kumimoji="0" 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4025108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19FEAE9D-97D2-42A1-AD90-90DE8C5F006E}" type="slidenum">
              <a:rPr kumimoji="0" lang="en-US" alt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25805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24DE9BD7-A138-4F9A-B522-2B2485895312}" type="slidenum">
              <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258052" name="Rectangle 2"/>
          <p:cNvSpPr>
            <a:spLocks noGrp="1" noRot="1" noChangeAspect="1" noChangeArrowheads="1" noTextEdit="1"/>
          </p:cNvSpPr>
          <p:nvPr>
            <p:ph type="sldImg"/>
          </p:nvPr>
        </p:nvSpPr>
        <p:spPr>
          <a:xfrm>
            <a:off x="406400" y="696913"/>
            <a:ext cx="6197600" cy="3486150"/>
          </a:xfrm>
          <a:ln/>
        </p:spPr>
      </p:sp>
      <p:sp>
        <p:nvSpPr>
          <p:cNvPr id="311299" name="Rectangle 3"/>
          <p:cNvSpPr>
            <a:spLocks noGrp="1" noChangeArrowheads="1"/>
          </p:cNvSpPr>
          <p:nvPr>
            <p:ph type="body" idx="1"/>
          </p:nvPr>
        </p:nvSpPr>
        <p:spPr>
          <a:xfrm>
            <a:off x="701675" y="4416425"/>
            <a:ext cx="5607050" cy="4183063"/>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rPr>
              <a:t>Hydraulic Load Test ** 2 clicks</a:t>
            </a:r>
            <a:endParaRPr lang="en-US" altLang="en-US" b="0" u="sng" dirty="0">
              <a:latin typeface="Arial" pitchFamily="34" charset="0"/>
            </a:endParaRPr>
          </a:p>
          <a:p>
            <a:pPr eaLnBrk="1" hangingPunct="1">
              <a:defRPr/>
            </a:pPr>
            <a:r>
              <a:rPr lang="en-US" b="1" u="none" dirty="0">
                <a:latin typeface="Arial" pitchFamily="34" charset="0"/>
              </a:rPr>
              <a:t>Indications of the Need for a HLT</a:t>
            </a:r>
          </a:p>
          <a:p>
            <a:pPr eaLnBrk="1" hangingPunct="1">
              <a:defRPr/>
            </a:pPr>
            <a:r>
              <a:rPr lang="en-US" dirty="0">
                <a:latin typeface="Arial" pitchFamily="34" charset="0"/>
              </a:rPr>
              <a:t>A hydraulic load test should be performed if any of these conditions are discovered during the course of a NAWT Inspection: </a:t>
            </a:r>
          </a:p>
          <a:p>
            <a:pPr eaLnBrk="1" hangingPunct="1">
              <a:defRPr/>
            </a:pPr>
            <a:endParaRPr lang="en-US" dirty="0">
              <a:solidFill>
                <a:srgbClr val="FF0000"/>
              </a:solidFill>
              <a:latin typeface="Arial" pitchFamily="34" charset="0"/>
            </a:endParaRPr>
          </a:p>
          <a:p>
            <a:pPr eaLnBrk="1" hangingPunct="1">
              <a:defRPr/>
            </a:pPr>
            <a:r>
              <a:rPr lang="en-US" dirty="0">
                <a:solidFill>
                  <a:srgbClr val="FF0000"/>
                </a:solidFill>
                <a:latin typeface="Arial" pitchFamily="34" charset="0"/>
              </a:rPr>
              <a:t>(click to show each item)</a:t>
            </a:r>
            <a:endParaRPr lang="en-US" dirty="0">
              <a:latin typeface="Arial" pitchFamily="34" charset="0"/>
            </a:endParaRPr>
          </a:p>
          <a:p>
            <a:pPr marL="228600" indent="-228600" eaLnBrk="1" hangingPunct="1">
              <a:buFont typeface="+mj-lt"/>
              <a:buAutoNum type="arabicPeriod"/>
              <a:defRPr/>
            </a:pPr>
            <a:r>
              <a:rPr lang="en-US" dirty="0">
                <a:latin typeface="Arial" pitchFamily="34" charset="0"/>
              </a:rPr>
              <a:t>Less than 24 hours’ volume in cesspool or seepage pit</a:t>
            </a:r>
          </a:p>
          <a:p>
            <a:pPr marL="228600" indent="-228600" eaLnBrk="1" hangingPunct="1">
              <a:buFont typeface="+mj-lt"/>
              <a:buAutoNum type="arabicPeriod"/>
              <a:defRPr/>
            </a:pPr>
            <a:r>
              <a:rPr lang="en-US" dirty="0">
                <a:latin typeface="Arial" pitchFamily="34" charset="0"/>
              </a:rPr>
              <a:t>Structure vacant for more than 7 days</a:t>
            </a:r>
          </a:p>
          <a:p>
            <a:pPr marL="228600" indent="-228600" eaLnBrk="1" hangingPunct="1">
              <a:buFont typeface="+mj-lt"/>
              <a:buAutoNum type="arabicPeriod"/>
              <a:defRPr/>
            </a:pPr>
            <a:r>
              <a:rPr lang="en-US" dirty="0">
                <a:latin typeface="Arial" pitchFamily="34" charset="0"/>
              </a:rPr>
              <a:t>Treatment tank pumped in past 30 days</a:t>
            </a:r>
          </a:p>
          <a:p>
            <a:pPr marL="228600" indent="-228600" eaLnBrk="1" hangingPunct="1">
              <a:buFont typeface="+mj-lt"/>
              <a:buAutoNum type="arabicPeriod"/>
              <a:defRPr/>
            </a:pPr>
            <a:r>
              <a:rPr lang="en-US" dirty="0">
                <a:latin typeface="Arial" pitchFamily="34" charset="0"/>
              </a:rPr>
              <a:t>New gray water sources added in past 30 days</a:t>
            </a:r>
          </a:p>
          <a:p>
            <a:pPr marL="228600" indent="-228600" eaLnBrk="1" hangingPunct="1">
              <a:buFont typeface="+mj-lt"/>
              <a:buAutoNum type="arabicPeriod"/>
              <a:defRPr/>
            </a:pPr>
            <a:r>
              <a:rPr lang="en-US" dirty="0">
                <a:latin typeface="Arial" pitchFamily="34" charset="0"/>
              </a:rPr>
              <a:t>Soil fracturing in past 30 days</a:t>
            </a:r>
          </a:p>
          <a:p>
            <a:pPr marL="228600" indent="-228600" eaLnBrk="1" hangingPunct="1">
              <a:buFont typeface="+mj-lt"/>
              <a:buAutoNum type="arabicPeriod"/>
              <a:defRPr/>
            </a:pPr>
            <a:r>
              <a:rPr lang="en-US" dirty="0">
                <a:latin typeface="Arial" pitchFamily="34" charset="0"/>
              </a:rPr>
              <a:t>Initial level in treatment tank is below outlet pipe</a:t>
            </a:r>
          </a:p>
          <a:p>
            <a:pPr marL="228600" indent="-228600" eaLnBrk="1" hangingPunct="1">
              <a:buFont typeface="+mj-lt"/>
              <a:buAutoNum type="arabicPeriod"/>
              <a:defRPr/>
            </a:pPr>
            <a:r>
              <a:rPr lang="en-US" dirty="0">
                <a:latin typeface="Arial" pitchFamily="34" charset="0"/>
              </a:rPr>
              <a:t>When indicated by dry aggregate rules</a:t>
            </a:r>
          </a:p>
          <a:p>
            <a:pPr marL="228600" indent="-228600" eaLnBrk="1" hangingPunct="1">
              <a:buFont typeface="+mj-lt"/>
              <a:buAutoNum type="arabicPeriod"/>
              <a:defRPr/>
            </a:pPr>
            <a:r>
              <a:rPr lang="en-US" dirty="0">
                <a:latin typeface="Arial" pitchFamily="34" charset="0"/>
              </a:rPr>
              <a:t>Atypical flows to absorption system</a:t>
            </a:r>
          </a:p>
          <a:p>
            <a:pPr marL="228600" indent="-228600" eaLnBrk="1" hangingPunct="1">
              <a:buFont typeface="+mj-lt"/>
              <a:buAutoNum type="arabicPeriod"/>
              <a:defRPr/>
            </a:pPr>
            <a:r>
              <a:rPr lang="en-US" dirty="0">
                <a:latin typeface="Arial" pitchFamily="34" charset="0"/>
              </a:rPr>
              <a:t>Sludge in aggregate or stains in soil above</a:t>
            </a:r>
          </a:p>
          <a:p>
            <a:pPr eaLnBrk="1" hangingPunct="1">
              <a:defRPr/>
            </a:pPr>
            <a:endParaRPr lang="en-US" dirty="0">
              <a:solidFill>
                <a:srgbClr val="FF0000"/>
              </a:solidFill>
              <a:latin typeface="Arial" pitchFamily="34" charset="0"/>
            </a:endParaRPr>
          </a:p>
          <a:p>
            <a:pPr eaLnBrk="1" hangingPunct="1">
              <a:defRPr/>
            </a:pPr>
            <a:r>
              <a:rPr lang="en-US" dirty="0">
                <a:solidFill>
                  <a:srgbClr val="FF0000"/>
                </a:solidFill>
                <a:latin typeface="Arial" pitchFamily="34" charset="0"/>
              </a:rPr>
              <a:t>(click &amp; read the following)</a:t>
            </a:r>
          </a:p>
          <a:p>
            <a:pPr eaLnBrk="1" hangingPunct="1">
              <a:defRPr/>
            </a:pPr>
            <a:r>
              <a:rPr lang="en-US" dirty="0">
                <a:latin typeface="Arial" pitchFamily="34" charset="0"/>
              </a:rPr>
              <a:t>If the inspector is informed that the system will be subjected to increased daily flows due to increased occupancy or a change in use, an HLT shall be recommended.</a:t>
            </a:r>
          </a:p>
          <a:p>
            <a:pPr eaLnBrk="1" hangingPunct="1">
              <a:defRPr/>
            </a:pPr>
            <a:endParaRPr lang="en-US"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1151C4AF-D31F-4450-B451-3DF0F44C8B39}" type="slidenum">
              <a:rPr kumimoji="0" lang="en-US" alt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25907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317ACDA5-E237-4CC5-AF1B-54C12E93446C}" type="slidenum">
              <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
        <p:nvSpPr>
          <p:cNvPr id="259076" name="Rectangle 2"/>
          <p:cNvSpPr>
            <a:spLocks noGrp="1" noRot="1" noChangeAspect="1" noChangeArrowheads="1" noTextEdit="1"/>
          </p:cNvSpPr>
          <p:nvPr>
            <p:ph type="sldImg"/>
          </p:nvPr>
        </p:nvSpPr>
        <p:spPr>
          <a:xfrm>
            <a:off x="406400" y="696913"/>
            <a:ext cx="6197600" cy="3486150"/>
          </a:xfrm>
          <a:ln/>
        </p:spPr>
      </p:sp>
      <p:sp>
        <p:nvSpPr>
          <p:cNvPr id="259077"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rPr>
              <a:t>Hydraulic Load Test  ** 2 clicks</a:t>
            </a:r>
            <a:endParaRPr lang="en-US" altLang="en-US" b="0" u="sng" dirty="0">
              <a:latin typeface="Arial" pitchFamily="34" charset="0"/>
            </a:endParaRPr>
          </a:p>
          <a:p>
            <a:pPr eaLnBrk="1" hangingPunct="1"/>
            <a:r>
              <a:rPr lang="en-US" altLang="en-US" b="1" dirty="0"/>
              <a:t>Alternatives to conducting a Hydraulic Load Test</a:t>
            </a:r>
          </a:p>
          <a:p>
            <a:pPr eaLnBrk="1" hangingPunct="1"/>
            <a:r>
              <a:rPr lang="en-US" altLang="en-US" dirty="0"/>
              <a:t>When a Hydraulic Load Test is indicated, if there is sufficient time available and with the concurrence of the inspector, the soil treatment area can be re-inspected and reevaluated when...</a:t>
            </a:r>
          </a:p>
          <a:p>
            <a:pPr eaLnBrk="1" hangingPunct="1"/>
            <a:r>
              <a:rPr lang="en-US" altLang="en-US" dirty="0">
                <a:solidFill>
                  <a:srgbClr val="FF0000"/>
                </a:solidFill>
              </a:rPr>
              <a:t>(click to show each item)</a:t>
            </a:r>
          </a:p>
          <a:p>
            <a:pPr eaLnBrk="1" hangingPunct="1"/>
            <a:r>
              <a:rPr lang="en-US" altLang="en-US" dirty="0"/>
              <a:t>1. Occupancy for more than fourteen continuous days is reestablished </a:t>
            </a:r>
            <a:r>
              <a:rPr lang="en-US" altLang="en-US" b="1" dirty="0"/>
              <a:t>and verified by the inspector</a:t>
            </a:r>
          </a:p>
          <a:p>
            <a:pPr eaLnBrk="1" hangingPunct="1"/>
            <a:r>
              <a:rPr lang="en-US" altLang="en-US" dirty="0"/>
              <a:t>2. Occupancy for more than thirty continuous days is reestablished </a:t>
            </a:r>
            <a:r>
              <a:rPr lang="en-US" altLang="en-US" b="1" dirty="0"/>
              <a:t>and verified by the inspector</a:t>
            </a:r>
            <a:endParaRPr lang="en-US" altLang="en-US" dirty="0"/>
          </a:p>
          <a:p>
            <a:pPr eaLnBrk="1" hangingPunct="1"/>
            <a:r>
              <a:rPr lang="en-US" altLang="en-US" dirty="0">
                <a:solidFill>
                  <a:srgbClr val="FF0000"/>
                </a:solidFill>
              </a:rPr>
              <a:t>(explain that the numbers after the alternatives correspond to the superscripts in the indications)</a:t>
            </a:r>
          </a:p>
          <a:p>
            <a:pPr eaLnBrk="1" hangingPunct="1"/>
            <a:r>
              <a:rPr lang="en-US" altLang="en-US" dirty="0">
                <a:solidFill>
                  <a:srgbClr val="FF0000"/>
                </a:solidFill>
              </a:rPr>
              <a:t> </a:t>
            </a:r>
          </a:p>
          <a:p>
            <a:pPr eaLnBrk="1" hangingPunct="1"/>
            <a:r>
              <a:rPr lang="en-US" altLang="en-US" dirty="0"/>
              <a:t>HLT not recommended in new, never used soil treatment areas.</a:t>
            </a:r>
          </a:p>
          <a:p>
            <a:pPr eaLnBrk="1" hangingPunct="1"/>
            <a:endParaRPr lang="en-US" altLang="en-US" dirty="0"/>
          </a:p>
          <a:p>
            <a:pPr eaLnBrk="1" hangingPunct="1"/>
            <a:r>
              <a:rPr lang="en-US" altLang="en-US" dirty="0"/>
              <a:t>AT any time during an HLT if the aggregate becomes SATURATED to the top – the test is stopped – depending on the scenario, there may be a third day option – however, that is going to definitely LIMIT that “within 24 hours the design flow must go away” requirement. Take away, we know can verify that the system is NOT functioning as designed and needs to be addressed.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Inspection Procedures   ** click 2</a:t>
            </a:r>
          </a:p>
          <a:p>
            <a:endParaRPr lang="en-US" b="1" u="sng" dirty="0">
              <a:latin typeface="Arial Rounded MT Bold" panose="020F0704030504030204" pitchFamily="34" charset="0"/>
            </a:endParaRPr>
          </a:p>
          <a:p>
            <a:r>
              <a:rPr lang="en-US" dirty="0">
                <a:latin typeface="Arial Rounded MT Bold" panose="020F0704030504030204" pitchFamily="34" charset="0"/>
              </a:rPr>
              <a:t>What is the FIRST step in any inspection </a:t>
            </a:r>
            <a:r>
              <a:rPr lang="en-US" sz="1200" b="1" u="sng" kern="1200" dirty="0">
                <a:solidFill>
                  <a:schemeClr val="tx1"/>
                </a:solidFill>
                <a:latin typeface="Times New Roman" pitchFamily="18" charset="0"/>
                <a:ea typeface="+mn-ea"/>
                <a:cs typeface="+mn-cs"/>
              </a:rPr>
              <a:t>Ask the question – click for answer</a:t>
            </a:r>
            <a:endParaRPr lang="en-US" dirty="0">
              <a:latin typeface="Arial Rounded MT Bold" panose="020F0704030504030204" pitchFamily="34" charset="0"/>
            </a:endParaRPr>
          </a:p>
          <a:p>
            <a:endParaRPr lang="en-US" baseline="0" dirty="0">
              <a:latin typeface="Arial Rounded MT Bold" panose="020F0704030504030204" pitchFamily="34" charset="0"/>
            </a:endParaRPr>
          </a:p>
          <a:p>
            <a:r>
              <a:rPr lang="en-US" baseline="0" dirty="0">
                <a:latin typeface="Arial Rounded MT Bold" panose="020F0704030504030204" pitchFamily="34" charset="0"/>
              </a:rPr>
              <a:t>Answer: </a:t>
            </a:r>
            <a:r>
              <a:rPr lang="en-US" i="1" baseline="0" dirty="0">
                <a:latin typeface="Arial Rounded MT Bold" panose="020F0704030504030204" pitchFamily="34" charset="0"/>
              </a:rPr>
              <a:t>Get an Authorization Form signed.</a:t>
            </a:r>
          </a:p>
          <a:p>
            <a:endParaRPr lang="en-US" baseline="0" dirty="0">
              <a:latin typeface="Arial Rounded MT Bold" panose="020F07040305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mn-ea"/>
                <a:cs typeface="+mn-cs"/>
              </a:rPr>
              <a:t>A sample can be found within the standards – Appendix A pages 66 - 67. </a:t>
            </a:r>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This form is not required, but highly recommended </a:t>
            </a:r>
          </a:p>
          <a:p>
            <a:endParaRPr lang="en-US" b="1" u="sng"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7A28AEBB-9542-4155-9A3F-657CC17B8A16}" type="slidenum">
              <a:rPr kumimoji="0" lang="en-US" sz="1200" b="0"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4041653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forms will be coming out next year – you will have access to these forms as members of NAWT – they can be very helpful in making sure all the components of the OWTS are address and evaluated **4 clicks</a:t>
            </a:r>
          </a:p>
          <a:p>
            <a:endParaRPr lang="en-US" dirty="0"/>
          </a:p>
          <a:p>
            <a:r>
              <a:rPr lang="en-US" dirty="0"/>
              <a:t>One of the MAJOR new forms is the Inspection Authorization form – helps CYA – gives the disclaimer –</a:t>
            </a:r>
          </a:p>
          <a:p>
            <a:endParaRPr lang="en-US" dirty="0"/>
          </a:p>
          <a:p>
            <a:r>
              <a:rPr lang="en-US" dirty="0"/>
              <a:t>The other new MAJOR form is the Preliminary information – gathers all the information you will need to answer all the questions regarding the system, who is responsible, etc. – we encourage you to use these.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0EC6DE-754A-40BE-B68C-99C388D49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87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Checklists take you systematically through the system evaluation process ** 4 clicks</a:t>
            </a:r>
          </a:p>
          <a:p>
            <a:endParaRPr lang="en-US" dirty="0"/>
          </a:p>
          <a:p>
            <a:r>
              <a:rPr lang="en-US" dirty="0"/>
              <a:t>I did visit with the WQCMG and we discussed a unified form for CO.  I still believe the more uniform we can get with the form the more information we can provide the better inspections we are going to be able to do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0EC6DE-754A-40BE-B68C-99C388D49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120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NAWT has been around since the 1980’s **click</a:t>
            </a:r>
          </a:p>
          <a:p>
            <a:endParaRPr lang="en-US" dirty="0"/>
          </a:p>
          <a:p>
            <a:r>
              <a:rPr lang="en-US" dirty="0"/>
              <a:t>They developed the NAWT Inspector Training Course through an EPA grant for the purposes of address Time of Sale inspections on OWTS</a:t>
            </a:r>
          </a:p>
          <a:p>
            <a:endParaRPr lang="en-US" dirty="0"/>
          </a:p>
          <a:p>
            <a:r>
              <a:rPr lang="en-US" dirty="0"/>
              <a:t>This set the standard at the National Level for inspections – </a:t>
            </a:r>
          </a:p>
          <a:p>
            <a:endParaRPr lang="en-US" dirty="0"/>
          </a:p>
        </p:txBody>
      </p:sp>
      <p:sp>
        <p:nvSpPr>
          <p:cNvPr id="4" name="Slide Number Placeholder 3"/>
          <p:cNvSpPr>
            <a:spLocks noGrp="1"/>
          </p:cNvSpPr>
          <p:nvPr>
            <p:ph type="sldNum" sz="quarter" idx="5"/>
          </p:nvPr>
        </p:nvSpPr>
        <p:spPr/>
        <p:txBody>
          <a:bodyPr/>
          <a:lstStyle/>
          <a:p>
            <a:fld id="{75A35533-AD3A-4EDC-820C-B763CF2CA97E}" type="slidenum">
              <a:rPr lang="en-US" smtClean="0"/>
              <a:t>3</a:t>
            </a:fld>
            <a:endParaRPr lang="en-US"/>
          </a:p>
        </p:txBody>
      </p:sp>
    </p:spTree>
    <p:extLst>
      <p:ext uri="{BB962C8B-B14F-4D97-AF65-F5344CB8AC3E}">
        <p14:creationId xmlns:p14="http://schemas.microsoft.com/office/powerpoint/2010/main" val="881739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DEVIATION FORMS</a:t>
            </a:r>
          </a:p>
          <a:p>
            <a:endParaRPr lang="en-US" dirty="0"/>
          </a:p>
          <a:p>
            <a:r>
              <a:rPr lang="en-US" dirty="0"/>
              <a:t>As a Standard, NAWT is hoping that Inspectors will follow the inspection process to the tee. We can defend inspectors if that is what they are doing. If they stray from the Standard, we cannot defend and will be asking that if they choose to do a different inspection than the NAWT Standard inspection that they do not call the inspection a NAWT OWTS Standards Inspection.</a:t>
            </a:r>
          </a:p>
          <a:p>
            <a:endParaRPr lang="en-US" dirty="0"/>
          </a:p>
          <a:p>
            <a:r>
              <a:rPr lang="en-US" dirty="0"/>
              <a:t>We also recognize that sometime circumstances beyond their control requires the Inspector to stray from the Standards.  In those cases, we have a Deviation form that they can utilize to back up that they did in fact follow the protocol, but due to A, B or C they could not do it.  Sometimes </a:t>
            </a:r>
            <a:r>
              <a:rPr lang="en-US"/>
              <a:t>that may </a:t>
            </a:r>
            <a:r>
              <a:rPr lang="en-US" dirty="0"/>
              <a:t>require they obtain a signature from the individual declining the “</a:t>
            </a:r>
            <a:r>
              <a:rPr lang="en-US"/>
              <a:t>further investigation” </a:t>
            </a:r>
            <a:endParaRPr lang="en-US" dirty="0"/>
          </a:p>
        </p:txBody>
      </p:sp>
      <p:sp>
        <p:nvSpPr>
          <p:cNvPr id="4" name="Slide Number Placeholder 3"/>
          <p:cNvSpPr>
            <a:spLocks noGrp="1"/>
          </p:cNvSpPr>
          <p:nvPr>
            <p:ph type="sldNum" sz="quarter" idx="5"/>
          </p:nvPr>
        </p:nvSpPr>
        <p:spPr/>
        <p:txBody>
          <a:bodyPr/>
          <a:lstStyle/>
          <a:p>
            <a:fld id="{75A35533-AD3A-4EDC-820C-B763CF2CA97E}" type="slidenum">
              <a:rPr lang="en-US" smtClean="0"/>
              <a:t>31</a:t>
            </a:fld>
            <a:endParaRPr lang="en-US"/>
          </a:p>
        </p:txBody>
      </p:sp>
    </p:spTree>
    <p:extLst>
      <p:ext uri="{BB962C8B-B14F-4D97-AF65-F5344CB8AC3E}">
        <p14:creationId xmlns:p14="http://schemas.microsoft.com/office/powerpoint/2010/main" val="177225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Improving the process by using a step-by-step instruction/process</a:t>
            </a:r>
          </a:p>
          <a:p>
            <a:endParaRPr lang="en-US" dirty="0"/>
          </a:p>
          <a:p>
            <a:r>
              <a:rPr lang="en-US" dirty="0"/>
              <a:t>Arriving at consistent conclusions that can be easily recorded and replicated and providing the customer with as much information so that they may make the best informed </a:t>
            </a:r>
            <a:r>
              <a:rPr lang="en-US"/>
              <a:t>decision they can.</a:t>
            </a:r>
            <a:endParaRPr lang="en-US" dirty="0"/>
          </a:p>
          <a:p>
            <a:endParaRPr lang="en-US" dirty="0"/>
          </a:p>
          <a:p>
            <a:r>
              <a:rPr lang="en-US" dirty="0"/>
              <a:t>All to ensure our protection of our water resources.</a:t>
            </a:r>
          </a:p>
        </p:txBody>
      </p:sp>
      <p:sp>
        <p:nvSpPr>
          <p:cNvPr id="4" name="Slide Number Placeholder 3"/>
          <p:cNvSpPr>
            <a:spLocks noGrp="1"/>
          </p:cNvSpPr>
          <p:nvPr>
            <p:ph type="sldNum" sz="quarter" idx="5"/>
          </p:nvPr>
        </p:nvSpPr>
        <p:spPr/>
        <p:txBody>
          <a:bodyPr/>
          <a:lstStyle/>
          <a:p>
            <a:fld id="{75A35533-AD3A-4EDC-820C-B763CF2CA97E}" type="slidenum">
              <a:rPr lang="en-US" smtClean="0"/>
              <a:t>32</a:t>
            </a:fld>
            <a:endParaRPr lang="en-US"/>
          </a:p>
        </p:txBody>
      </p:sp>
    </p:spTree>
    <p:extLst>
      <p:ext uri="{BB962C8B-B14F-4D97-AF65-F5344CB8AC3E}">
        <p14:creationId xmlns:p14="http://schemas.microsoft.com/office/powerpoint/2010/main" val="338397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NAWT participates in the National OWTS Conferences MEGA and WWETT – providing TEC for practitioners (boots on the grounds)</a:t>
            </a:r>
          </a:p>
          <a:p>
            <a:endParaRPr lang="en-US" dirty="0"/>
          </a:p>
          <a:p>
            <a:r>
              <a:rPr lang="en-US" dirty="0"/>
              <a:t>We work with training partners like CPOW, UAZ, POWRANM, Canada, </a:t>
            </a:r>
            <a:r>
              <a:rPr lang="en-US" dirty="0" err="1"/>
              <a:t>etc</a:t>
            </a:r>
            <a:r>
              <a:rPr lang="en-US" dirty="0"/>
              <a:t> to provide training – we have had practitioners across the world take these courses – primarily the Inspector Training, but we have had them attend other NAWT courses also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CPOW brought the NAWT courses to CO after the big regulation revision in 2010-2013 </a:t>
            </a:r>
          </a:p>
          <a:p>
            <a:endParaRPr lang="en-US" dirty="0"/>
          </a:p>
        </p:txBody>
      </p:sp>
      <p:sp>
        <p:nvSpPr>
          <p:cNvPr id="4" name="Slide Number Placeholder 3"/>
          <p:cNvSpPr>
            <a:spLocks noGrp="1"/>
          </p:cNvSpPr>
          <p:nvPr>
            <p:ph type="sldNum" sz="quarter" idx="5"/>
          </p:nvPr>
        </p:nvSpPr>
        <p:spPr/>
        <p:txBody>
          <a:bodyPr/>
          <a:lstStyle/>
          <a:p>
            <a:fld id="{75A35533-AD3A-4EDC-820C-B763CF2CA97E}" type="slidenum">
              <a:rPr lang="en-US" smtClean="0"/>
              <a:t>4</a:t>
            </a:fld>
            <a:endParaRPr lang="en-US"/>
          </a:p>
        </p:txBody>
      </p:sp>
    </p:spTree>
    <p:extLst>
      <p:ext uri="{BB962C8B-B14F-4D97-AF65-F5344CB8AC3E}">
        <p14:creationId xmlns:p14="http://schemas.microsoft.com/office/powerpoint/2010/main" val="17212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must understand what we are looking for when we do OWTS Inspections:  regulatory vs. customer expectations</a:t>
            </a:r>
          </a:p>
          <a:p>
            <a:endParaRPr lang="en-US" dirty="0"/>
          </a:p>
          <a:p>
            <a:r>
              <a:rPr lang="en-US" dirty="0"/>
              <a:t>Over the past couple of years NAWT Standards Committee has been working on updating the manuals – Warren Brown was part of this process </a:t>
            </a:r>
          </a:p>
          <a:p>
            <a:endParaRPr lang="en-US" dirty="0"/>
          </a:p>
          <a:p>
            <a:r>
              <a:rPr lang="en-US" dirty="0"/>
              <a:t>Adding technologies and new and more information to day one, septic 101 – what it is and how it works.  NAWT believes before anyone can fairly inspect or assess an OWTS they better know what’s supposed to be there and how those pieces and parts work together.  That is why this section goes pretty deeply into flows, constituents (what makes up wastewater), the more you know, the better you will be able to relay and discuss any deficiencies with the system.</a:t>
            </a:r>
          </a:p>
          <a:p>
            <a:endParaRPr lang="en-US" dirty="0"/>
          </a:p>
          <a:p>
            <a:r>
              <a:rPr lang="en-US" dirty="0"/>
              <a:t>Developing a “Standard – step by step” process for evaluating OWTS – Very committed team  **click</a:t>
            </a:r>
          </a:p>
          <a:p>
            <a:endParaRPr lang="en-US" dirty="0"/>
          </a:p>
          <a:p>
            <a:endParaRPr lang="en-US" dirty="0"/>
          </a:p>
          <a:p>
            <a:r>
              <a:rPr lang="en-US" i="1" dirty="0"/>
              <a:t>First, we must understand and define what an OWTS Inspection: </a:t>
            </a:r>
            <a:r>
              <a:rPr lang="en-US" dirty="0"/>
              <a:t>snapshot in time – giving the client as much information as possible to make educated decisions – who is really interested in the inspection? – so why do we have the seller doing this process??  What makes this process difficult is who is your client.  In other parts of the country, the Buyer is the primary customer, here in Colorado, the Seller is the “customer” – these two different customers have two very different expectations for the inspection process.</a:t>
            </a:r>
          </a:p>
          <a:p>
            <a:endParaRPr lang="en-US" dirty="0"/>
          </a:p>
          <a:p>
            <a:r>
              <a:rPr lang="en-US" dirty="0"/>
              <a:t>Using the Pennsylvania Septage Management Association (PSMA) Standards as the template (this is where NAWT actually got a lot of the initial protocol in the 1980’s) – PSMA has been doing Standards Inspections for over 30 years – and worked very closely with professors from Penn State (Dr. Paul </a:t>
            </a:r>
            <a:r>
              <a:rPr lang="en-US" dirty="0" err="1"/>
              <a:t>Robilard</a:t>
            </a:r>
            <a:r>
              <a:rPr lang="en-US" dirty="0"/>
              <a:t> and others from the Ag Engineering Department) to set up guidelines to follow for septic inspections during real estate transactions. </a:t>
            </a:r>
          </a:p>
          <a:p>
            <a:endParaRPr lang="en-US" dirty="0"/>
          </a:p>
          <a:p>
            <a:r>
              <a:rPr lang="en-US" dirty="0"/>
              <a:t>NAWT is putting into place updating processes and procedures so we don’t go so long between updates – the goal is currently to address issues as soon as they arise and not wait until anything gets catastrophic.</a:t>
            </a:r>
          </a:p>
        </p:txBody>
      </p:sp>
      <p:sp>
        <p:nvSpPr>
          <p:cNvPr id="4" name="Slide Number Placeholder 3"/>
          <p:cNvSpPr>
            <a:spLocks noGrp="1"/>
          </p:cNvSpPr>
          <p:nvPr>
            <p:ph type="sldNum" sz="quarter" idx="5"/>
          </p:nvPr>
        </p:nvSpPr>
        <p:spPr/>
        <p:txBody>
          <a:bodyPr/>
          <a:lstStyle/>
          <a:p>
            <a:fld id="{75A35533-AD3A-4EDC-820C-B763CF2CA97E}" type="slidenum">
              <a:rPr lang="en-US" smtClean="0"/>
              <a:t>5</a:t>
            </a:fld>
            <a:endParaRPr lang="en-US"/>
          </a:p>
        </p:txBody>
      </p:sp>
    </p:spTree>
    <p:extLst>
      <p:ext uri="{BB962C8B-B14F-4D97-AF65-F5344CB8AC3E}">
        <p14:creationId xmlns:p14="http://schemas.microsoft.com/office/powerpoint/2010/main" val="128285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NAWT Inspection Protocol required that the inspector evaluate each and every component within the system.  That includes the supply lines from source through and including the final dispersal or STA.  Most of these components are, could, but certainly, should be accessible, with the exception of the STA in a subsurface discharge final dispersal component, which is underground, out of site, out of mind.</a:t>
            </a:r>
          </a:p>
          <a:p>
            <a:endParaRPr lang="en-US" dirty="0"/>
          </a:p>
          <a:p>
            <a:r>
              <a:rPr lang="en-US" dirty="0"/>
              <a:t>Some of the new Tools in the toolbox!</a:t>
            </a:r>
          </a:p>
          <a:p>
            <a:endParaRPr lang="en-US" dirty="0"/>
          </a:p>
          <a:p>
            <a:r>
              <a:rPr lang="en-US" dirty="0"/>
              <a:t>We’ll discuss each –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5A35533-AD3A-4EDC-820C-B763CF2CA97E}" type="slidenum">
              <a:rPr lang="en-US" smtClean="0"/>
              <a:t>6</a:t>
            </a:fld>
            <a:endParaRPr lang="en-US"/>
          </a:p>
        </p:txBody>
      </p:sp>
    </p:spTree>
    <p:extLst>
      <p:ext uri="{BB962C8B-B14F-4D97-AF65-F5344CB8AC3E}">
        <p14:creationId xmlns:p14="http://schemas.microsoft.com/office/powerpoint/2010/main" val="170339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EE574284-CFB0-47F1-A559-2344C703F3D3}" type="slidenum">
              <a:rPr kumimoji="0" lang="en-US" altLang="en-US" sz="1200" b="0" i="0" u="none" strike="noStrike" kern="1200" cap="none" spc="0" normalizeH="0" baseline="0" noProof="0" smtClean="0">
                <a:ln>
                  <a:noFill/>
                </a:ln>
                <a:solidFill>
                  <a:srgbClr val="000000"/>
                </a:solidFill>
                <a:effectLst/>
                <a:uLnTx/>
                <a:uFillTx/>
                <a:latin typeface="Arial Rounded MT Bold" pitchFamily="34"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Arial" panose="020B0604020202020204" pitchFamily="34" charset="0"/>
            </a:endParaRPr>
          </a:p>
        </p:txBody>
      </p:sp>
      <p:sp>
        <p:nvSpPr>
          <p:cNvPr id="23859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0C4CD736-1094-48DD-B532-33BB3CD7AE91}" type="slidenum">
              <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Rounded MT Bold" pitchFamily="34" charset="0"/>
              <a:ea typeface="+mn-ea"/>
              <a:cs typeface="Arial" panose="020B0604020202020204" pitchFamily="34" charset="0"/>
            </a:endParaRPr>
          </a:p>
        </p:txBody>
      </p:sp>
      <p:sp>
        <p:nvSpPr>
          <p:cNvPr id="238596" name="Rectangle 2"/>
          <p:cNvSpPr>
            <a:spLocks noGrp="1" noRot="1" noChangeAspect="1" noChangeArrowheads="1" noTextEdit="1"/>
          </p:cNvSpPr>
          <p:nvPr>
            <p:ph type="sldImg"/>
          </p:nvPr>
        </p:nvSpPr>
        <p:spPr>
          <a:xfrm>
            <a:off x="817563" y="228600"/>
            <a:ext cx="5260975" cy="2960688"/>
          </a:xfrm>
          <a:ln/>
        </p:spPr>
      </p:sp>
      <p:sp>
        <p:nvSpPr>
          <p:cNvPr id="238597" name="Rectangle 3"/>
          <p:cNvSpPr>
            <a:spLocks noGrp="1" noChangeArrowheads="1"/>
          </p:cNvSpPr>
          <p:nvPr>
            <p:ph type="body" idx="1"/>
          </p:nvPr>
        </p:nvSpPr>
        <p:spPr>
          <a:xfrm>
            <a:off x="914400" y="3429000"/>
            <a:ext cx="5715000"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itchFamily="34" charset="0"/>
              </a:rPr>
              <a:t>One of the new items within the Standards is CONCLUSIONS</a:t>
            </a:r>
          </a:p>
          <a:p>
            <a:pPr eaLnBrk="1" hangingPunct="1"/>
            <a:endParaRPr lang="en-US" altLang="en-US" b="1" dirty="0">
              <a:latin typeface="Arial" pitchFamily="34" charset="0"/>
            </a:endParaRPr>
          </a:p>
          <a:p>
            <a:pPr eaLnBrk="1" hangingPunct="1"/>
            <a:r>
              <a:rPr lang="en-US" altLang="en-US" b="1" dirty="0">
                <a:latin typeface="Arial" pitchFamily="34" charset="0"/>
              </a:rPr>
              <a:t>Conclusions **click</a:t>
            </a:r>
            <a:endParaRPr lang="en-US" altLang="en-US" dirty="0">
              <a:latin typeface="Arial" pitchFamily="34" charset="0"/>
            </a:endParaRPr>
          </a:p>
          <a:p>
            <a:pPr eaLnBrk="1" hangingPunct="1"/>
            <a:r>
              <a:rPr lang="en-US" altLang="en-US" dirty="0">
                <a:latin typeface="Arial" pitchFamily="34" charset="0"/>
              </a:rPr>
              <a:t>Once all the fieldwork has been completed, the tech will draw a conclusion about the component and the system as a whole.  We go though many scenarios and discuss what would be the most applicable “conclusion”. The goal with teaching this methodology is to help standardize the approach – doesn’t matter who is doing the inspection – should conclude the same.  Having meaningful discussions with participants and dissecting the component, peeling the banana, we find that you can get to a single solid conclusion to report back unless you cannot access to evaluate the component – and then that leads us to “Needs more investigation. </a:t>
            </a:r>
          </a:p>
          <a:p>
            <a:pPr eaLnBrk="1" hangingPunct="1"/>
            <a:r>
              <a:rPr lang="en-US" altLang="en-US" dirty="0">
                <a:latin typeface="Arial" pitchFamily="34" charset="0"/>
              </a:rPr>
              <a:t> </a:t>
            </a:r>
          </a:p>
          <a:p>
            <a:pPr eaLnBrk="1" hangingPunct="1"/>
            <a:r>
              <a:rPr lang="en-US" altLang="en-US" dirty="0">
                <a:latin typeface="Arial" pitchFamily="34" charset="0"/>
              </a:rPr>
              <a:t>This focuses on the conclusion drawing process, and this is the most critical skill that must mastered. **click</a:t>
            </a:r>
          </a:p>
          <a:p>
            <a:pPr eaLnBrk="1" hangingPunct="1"/>
            <a:r>
              <a:rPr lang="en-US" altLang="en-US" b="1" dirty="0">
                <a:latin typeface="Arial-BoldMT" charset="0"/>
                <a:cs typeface="Arial" pitchFamily="34" charset="0"/>
              </a:rPr>
              <a:t>Terms such as “Failure” or “Malfunction” shall not be used by a NAWT OWTS inspector to describe the condition of a system.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rgbClr val="FF0000"/>
                </a:solidFill>
                <a:latin typeface="Arial" pitchFamily="34" charset="0"/>
              </a:rPr>
              <a:t>(click to show last item)</a:t>
            </a:r>
            <a:endParaRPr lang="en-US" altLang="en-US" dirty="0">
              <a:latin typeface="Arial" pitchFamily="34" charset="0"/>
            </a:endParaRPr>
          </a:p>
          <a:p>
            <a:pPr eaLnBrk="1" hangingPunct="1"/>
            <a:endParaRPr lang="en-US" altLang="en-US"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itchFamily="34" charset="0"/>
              </a:rPr>
              <a:t>Reaching conclusions about the system</a:t>
            </a:r>
          </a:p>
          <a:p>
            <a:pPr eaLnBrk="1" hangingPunct="1"/>
            <a:r>
              <a:rPr lang="en-US" altLang="en-US" dirty="0">
                <a:latin typeface="Arial" pitchFamily="34" charset="0"/>
              </a:rPr>
              <a:t>There are four potential conclusions – per component and then the system overall</a:t>
            </a:r>
          </a:p>
          <a:p>
            <a:pPr eaLnBrk="1" hangingPunct="1"/>
            <a:endParaRPr lang="en-US" altLang="en-US" dirty="0">
              <a:latin typeface="Arial" pitchFamily="34" charset="0"/>
            </a:endParaRPr>
          </a:p>
          <a:p>
            <a:pPr lvl="1" eaLnBrk="1" hangingPunct="1"/>
            <a:r>
              <a:rPr lang="en-US" altLang="en-US" dirty="0">
                <a:latin typeface="Arial" pitchFamily="34" charset="0"/>
              </a:rPr>
              <a:t>ACCEPTABLE – </a:t>
            </a:r>
            <a:r>
              <a:rPr lang="en-US" altLang="en-US" i="1" dirty="0">
                <a:latin typeface="Arial" pitchFamily="34" charset="0"/>
              </a:rPr>
              <a:t>There is nothing with the component that gives the inspector pause or that could be construed as Unacceptable  </a:t>
            </a:r>
            <a:endParaRPr lang="en-US" altLang="en-US" dirty="0">
              <a:latin typeface="Arial" pitchFamily="34" charset="0"/>
            </a:endParaRPr>
          </a:p>
          <a:p>
            <a:pPr lvl="1" eaLnBrk="1" hangingPunct="1"/>
            <a:r>
              <a:rPr lang="en-US" altLang="en-US" dirty="0">
                <a:latin typeface="Arial" pitchFamily="34" charset="0"/>
              </a:rPr>
              <a:t>ACCEPTABLE WITH CONCERNS – </a:t>
            </a:r>
            <a:r>
              <a:rPr lang="en-US" altLang="en-US" i="1" dirty="0">
                <a:latin typeface="Arial" pitchFamily="34" charset="0"/>
              </a:rPr>
              <a:t>There is something that raises concerns with the inspector, however the component may not need to be repaired per se, or replaced – it is expected that the inspector document what the concern is and what their recommended monitoring protocol would be – can be as simple as “monitored at regularly scheduled service”</a:t>
            </a:r>
          </a:p>
          <a:p>
            <a:pPr lvl="1" eaLnBrk="1" hangingPunct="1"/>
            <a:r>
              <a:rPr lang="en-US" altLang="en-US" dirty="0">
                <a:latin typeface="Arial" pitchFamily="34" charset="0"/>
              </a:rPr>
              <a:t>UNACCEPTABLE – </a:t>
            </a:r>
            <a:r>
              <a:rPr lang="en-US" altLang="en-US" i="1" dirty="0">
                <a:latin typeface="Arial" pitchFamily="34" charset="0"/>
              </a:rPr>
              <a:t>Component does not meet current expectation or code and needs to be replaced, mitigated at the very least addressed</a:t>
            </a:r>
            <a:endParaRPr lang="en-US" altLang="en-US" dirty="0">
              <a:latin typeface="Arial" pitchFamily="34" charset="0"/>
            </a:endParaRPr>
          </a:p>
          <a:p>
            <a:pPr lvl="1" eaLnBrk="1" hangingPunct="1"/>
            <a:r>
              <a:rPr lang="en-US" altLang="en-US" dirty="0">
                <a:latin typeface="Arial" pitchFamily="34" charset="0"/>
              </a:rPr>
              <a:t>NEEDS MORE INVESTIGATION – </a:t>
            </a:r>
            <a:r>
              <a:rPr lang="en-US" altLang="en-US" i="1" dirty="0">
                <a:latin typeface="Arial" pitchFamily="34" charset="0"/>
              </a:rPr>
              <a:t>Either the component itself cannot be located or there is something that is causing the inspector to believe that the system needs to be delved into deeper to resolve the concern and be able to give the component an Acceptable or Acceptable with Concerns rating</a:t>
            </a:r>
            <a:endParaRPr lang="en-US" altLang="en-US" dirty="0">
              <a:latin typeface="Arial" pitchFamily="34" charset="0"/>
            </a:endParaRPr>
          </a:p>
          <a:p>
            <a:pPr eaLnBrk="1" hangingPunct="1"/>
            <a:endParaRPr lang="en-US" altLang="en-US" dirty="0">
              <a:latin typeface="Arial" pitchFamily="34" charset="0"/>
            </a:endParaRPr>
          </a:p>
          <a:p>
            <a:pPr eaLnBrk="1" hangingPunct="1"/>
            <a:r>
              <a:rPr lang="en-US" altLang="en-US" dirty="0">
                <a:latin typeface="Arial" pitchFamily="34" charset="0"/>
              </a:rPr>
              <a:t>These factors and thorough site notes enable a conclusion about every component in the system. </a:t>
            </a:r>
            <a:r>
              <a:rPr lang="en-US" altLang="en-US" dirty="0">
                <a:solidFill>
                  <a:srgbClr val="FF0000"/>
                </a:solidFill>
                <a:latin typeface="Arial" pitchFamily="34" charset="0"/>
              </a:rPr>
              <a:t> </a:t>
            </a:r>
          </a:p>
          <a:p>
            <a:pPr eaLnBrk="1" hangingPunct="1"/>
            <a:r>
              <a:rPr lang="en-US" altLang="en-US" dirty="0">
                <a:solidFill>
                  <a:srgbClr val="FF0000"/>
                </a:solidFill>
                <a:latin typeface="Arial" pitchFamily="34" charset="0"/>
              </a:rPr>
              <a:t>(click to show next item)</a:t>
            </a:r>
            <a:endParaRPr lang="en-US" altLang="en-US" dirty="0">
              <a:latin typeface="Arial" pitchFamily="34" charset="0"/>
            </a:endParaRPr>
          </a:p>
          <a:p>
            <a:pPr eaLnBrk="1" hangingPunct="1"/>
            <a:r>
              <a:rPr lang="en-US" altLang="en-US" b="1" dirty="0">
                <a:latin typeface="Arial" pitchFamily="34" charset="0"/>
              </a:rPr>
              <a:t>If a component is found to be unsatisfactory, the system is unsatisfactory until the component is repaired or replaced, and such activity is verified by the inspector.  Each component will have a rating and then the system overall will have a rating.  UNACCEPTABLE would be considered the LOWEST – NMI is exactly that – no final rating can be completed until that investigation has been completed.</a:t>
            </a: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5F6B31A-3F2D-42CE-91E1-4A4F0B59A327}" type="slidenum">
              <a:rPr lang="en-US" altLang="en-US" smtClean="0"/>
              <a:pPr>
                <a:defRPr/>
              </a:pPr>
              <a:t>8</a:t>
            </a:fld>
            <a:endParaRPr lang="en-US" altLang="en-US" dirty="0"/>
          </a:p>
        </p:txBody>
      </p:sp>
    </p:spTree>
    <p:extLst>
      <p:ext uri="{BB962C8B-B14F-4D97-AF65-F5344CB8AC3E}">
        <p14:creationId xmlns:p14="http://schemas.microsoft.com/office/powerpoint/2010/main" val="85279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47660C0E-3954-A0B3-78A7-5C689EB312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3CDC-C842-4797-97D4-45799116E0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7" name="Rectangle 2">
            <a:extLst>
              <a:ext uri="{FF2B5EF4-FFF2-40B4-BE49-F238E27FC236}">
                <a16:creationId xmlns:a16="http://schemas.microsoft.com/office/drawing/2014/main" id="{2E9A3EB0-C24E-75E5-C9EC-682F70D00D83}"/>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D04E287F-65D4-1BFE-67F2-FAF260C8B1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These are some scenarios that will be gone through to help teach this skill</a:t>
            </a:r>
          </a:p>
          <a:p>
            <a:pPr eaLnBrk="1" hangingPunct="1"/>
            <a:endParaRPr lang="en-US" altLang="en-US" dirty="0"/>
          </a:p>
          <a:p>
            <a:pPr eaLnBrk="1" hangingPunct="1"/>
            <a:r>
              <a:rPr lang="en-US" altLang="en-US" dirty="0"/>
              <a:t>CONCLUSION: UNACCEPTABLE **click</a:t>
            </a:r>
          </a:p>
          <a:p>
            <a:pPr eaLnBrk="1" hangingPunct="1"/>
            <a:endParaRPr lang="en-US" altLang="en-US" dirty="0"/>
          </a:p>
          <a:p>
            <a:pPr eaLnBrk="1" hangingPunct="1"/>
            <a:r>
              <a:rPr lang="en-US" altLang="en-US" dirty="0"/>
              <a:t>PAGE 50 – TREATMENT, HOLIDNG, DOSING, LIFT AND SIPHON TANKS – 2. THE BACKFLOW/RUNBACK OF LIQUID FROM THE STA AFTER PUMPING THE TREATMENT TANK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7.xml"/><Relationship Id="rId5" Type="http://schemas.microsoft.com/office/2007/relationships/hdphoto" Target="../media/hdphoto4.wdp"/><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102615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338986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3583805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5AD8-E164-1AC2-2BF3-4DD1019CF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FD5E9F-54EB-63E6-D3BD-92C6C4545E84}"/>
              </a:ext>
            </a:extLst>
          </p:cNvPr>
          <p:cNvSpPr>
            <a:spLocks noGrp="1"/>
          </p:cNvSpPr>
          <p:nvPr>
            <p:ph type="dt" sz="half" idx="10"/>
          </p:nvPr>
        </p:nvSpPr>
        <p:spPr>
          <a:xfrm>
            <a:off x="838200" y="6356350"/>
            <a:ext cx="2743200" cy="365125"/>
          </a:xfrm>
          <a:prstGeom prst="rect">
            <a:avLst/>
          </a:prstGeom>
        </p:spPr>
        <p:txBody>
          <a:bodyPr/>
          <a:lstStyle/>
          <a:p>
            <a:fld id="{2B3BB979-2D38-4082-A77F-DB42E822C474}" type="datetimeFigureOut">
              <a:rPr lang="en-US" smtClean="0"/>
              <a:t>1/30/2026</a:t>
            </a:fld>
            <a:endParaRPr lang="en-US"/>
          </a:p>
        </p:txBody>
      </p:sp>
      <p:sp>
        <p:nvSpPr>
          <p:cNvPr id="4" name="Footer Placeholder 3">
            <a:extLst>
              <a:ext uri="{FF2B5EF4-FFF2-40B4-BE49-F238E27FC236}">
                <a16:creationId xmlns:a16="http://schemas.microsoft.com/office/drawing/2014/main" id="{36472163-4C07-53AB-59B9-6487A877B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234594-0F4E-C350-2EBA-540F5107AE87}"/>
              </a:ext>
            </a:extLst>
          </p:cNvPr>
          <p:cNvSpPr>
            <a:spLocks noGrp="1"/>
          </p:cNvSpPr>
          <p:nvPr>
            <p:ph type="sldNum" sz="quarter" idx="12"/>
          </p:nvPr>
        </p:nvSpPr>
        <p:spPr>
          <a:xfrm>
            <a:off x="8610600" y="6356350"/>
            <a:ext cx="2743200" cy="365125"/>
          </a:xfrm>
          <a:prstGeom prst="rect">
            <a:avLst/>
          </a:prstGeom>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117905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2B3BB979-2D38-4082-A77F-DB42E822C474}" type="datetimeFigureOut">
              <a:rPr lang="en-US" smtClean="0"/>
              <a:t>1/30/2026</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1564785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96720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155796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095225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31146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997820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56547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1151395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716536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327247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344151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748008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17864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9876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046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34476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894CAE-CF39-4C4F-9358-47E9FF61E8D4}"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809918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3FB88-8B86-47B1-9685-D35DBCDB8126}"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04526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43882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94CAE-CF39-4C4F-9358-47E9FF61E8D4}"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74866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FB88-8B86-47B1-9685-D35DBCDB8126}"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211256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3FB88-8B86-47B1-9685-D35DBCDB8126}" type="datetimeFigureOut">
              <a:rPr lang="en-US" smtClean="0"/>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915383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FB88-8B86-47B1-9685-D35DBCDB8126}"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765893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894CAE-CF39-4C4F-9358-47E9FF61E8D4}" type="datetimeFigureOut">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615445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AF3FB88-8B86-47B1-9685-D35DBCDB8126}" type="datetimeFigureOut">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370631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1/30/2026</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403781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5AD8-E164-1AC2-2BF3-4DD1019CF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FD5E9F-54EB-63E6-D3BD-92C6C4545E84}"/>
              </a:ext>
            </a:extLst>
          </p:cNvPr>
          <p:cNvSpPr>
            <a:spLocks noGrp="1"/>
          </p:cNvSpPr>
          <p:nvPr>
            <p:ph type="dt" sz="half" idx="10"/>
          </p:nvPr>
        </p:nvSpPr>
        <p:spPr>
          <a:xfrm>
            <a:off x="838200" y="6356350"/>
            <a:ext cx="2743200" cy="365125"/>
          </a:xfrm>
          <a:prstGeom prst="rect">
            <a:avLst/>
          </a:prstGeom>
        </p:spPr>
        <p:txBody>
          <a:bodyPr/>
          <a:lstStyle/>
          <a:p>
            <a:fld id="{BB0D89C4-EE7F-4275-83C1-C553B1858101}" type="datetimeFigureOut">
              <a:rPr lang="en-US" smtClean="0"/>
              <a:t>1/30/2026</a:t>
            </a:fld>
            <a:endParaRPr lang="en-US"/>
          </a:p>
        </p:txBody>
      </p:sp>
      <p:sp>
        <p:nvSpPr>
          <p:cNvPr id="4" name="Footer Placeholder 3">
            <a:extLst>
              <a:ext uri="{FF2B5EF4-FFF2-40B4-BE49-F238E27FC236}">
                <a16:creationId xmlns:a16="http://schemas.microsoft.com/office/drawing/2014/main" id="{36472163-4C07-53AB-59B9-6487A877B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234594-0F4E-C350-2EBA-540F5107AE87}"/>
              </a:ext>
            </a:extLst>
          </p:cNvPr>
          <p:cNvSpPr>
            <a:spLocks noGrp="1"/>
          </p:cNvSpPr>
          <p:nvPr>
            <p:ph type="sldNum" sz="quarter" idx="12"/>
          </p:nvPr>
        </p:nvSpPr>
        <p:spPr>
          <a:xfrm>
            <a:off x="8610600" y="6356350"/>
            <a:ext cx="2743200" cy="365125"/>
          </a:xfrm>
          <a:prstGeom prst="rect">
            <a:avLst/>
          </a:prstGeom>
        </p:spPr>
        <p:txBody>
          <a:bodyPr/>
          <a:lstStyle/>
          <a:p>
            <a:fld id="{0A370A4B-7045-40E8-9390-9EA83A5251E0}" type="slidenum">
              <a:rPr lang="en-US" smtClean="0"/>
              <a:t>‹#›</a:t>
            </a:fld>
            <a:endParaRPr lang="en-US"/>
          </a:p>
        </p:txBody>
      </p:sp>
    </p:spTree>
    <p:extLst>
      <p:ext uri="{BB962C8B-B14F-4D97-AF65-F5344CB8AC3E}">
        <p14:creationId xmlns:p14="http://schemas.microsoft.com/office/powerpoint/2010/main" val="4116841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BB0D89C4-EE7F-4275-83C1-C553B1858101}" type="datetimeFigureOut">
              <a:rPr lang="en-US" smtClean="0"/>
              <a:t>1/30/2026</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0A370A4B-7045-40E8-9390-9EA83A5251E0}" type="slidenum">
              <a:rPr lang="en-US" smtClean="0"/>
              <a:t>‹#›</a:t>
            </a:fld>
            <a:endParaRPr lang="en-US"/>
          </a:p>
        </p:txBody>
      </p:sp>
    </p:spTree>
    <p:extLst>
      <p:ext uri="{BB962C8B-B14F-4D97-AF65-F5344CB8AC3E}">
        <p14:creationId xmlns:p14="http://schemas.microsoft.com/office/powerpoint/2010/main" val="1661162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537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2438028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67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3913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21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76BF77-2606-4323-A9E0-BAF07D0C7BAA}" type="slidenum">
              <a:rPr lang="en-US"/>
              <a:pPr>
                <a:defRPr/>
              </a:pPr>
              <a:t>‹#›</a:t>
            </a:fld>
            <a:endParaRPr lang="en-US" dirty="0"/>
          </a:p>
        </p:txBody>
      </p:sp>
    </p:spTree>
    <p:extLst>
      <p:ext uri="{BB962C8B-B14F-4D97-AF65-F5344CB8AC3E}">
        <p14:creationId xmlns:p14="http://schemas.microsoft.com/office/powerpoint/2010/main" val="440669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Rounded MT Bold"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Rounded MT Bold"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0791926-54C7-4C89-90AC-3F287814025D}" type="slidenum">
              <a:rPr kumimoji="0" lang="en-US" altLang="en-US" sz="3600" b="0" i="0" u="none" strike="noStrike" kern="1200" cap="none" spc="0" normalizeH="0" baseline="0" noProof="0">
                <a:ln>
                  <a:noFill/>
                </a:ln>
                <a:solidFill>
                  <a:srgbClr val="FFFFFF"/>
                </a:solidFill>
                <a:effectLst/>
                <a:uLnTx/>
                <a:uFillTx/>
                <a:latin typeface="Arial Rounded MT Bold"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3600" b="0" i="0" u="none" strike="noStrike" kern="1200" cap="none" spc="0" normalizeH="0" baseline="0" noProof="0">
              <a:ln>
                <a:noFill/>
              </a:ln>
              <a:solidFill>
                <a:srgbClr val="FFFFFF"/>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592513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4727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692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924051" y="985839"/>
            <a:ext cx="9652000" cy="1444625"/>
          </a:xfrm>
        </p:spPr>
        <p:txBody>
          <a:bodyPr/>
          <a:lstStyle>
            <a:lvl1pPr>
              <a:defRPr sz="4000"/>
            </a:lvl1pPr>
          </a:lstStyle>
          <a:p>
            <a:pPr lvl="0"/>
            <a:r>
              <a:rPr lang="en-US" noProof="0"/>
              <a:t>Click to edit Master title style</a:t>
            </a:r>
          </a:p>
        </p:txBody>
      </p:sp>
      <p:sp>
        <p:nvSpPr>
          <p:cNvPr id="5127" name="Rectangle 7"/>
          <p:cNvSpPr>
            <a:spLocks noGrp="1" noChangeArrowheads="1"/>
          </p:cNvSpPr>
          <p:nvPr>
            <p:ph type="subTitle" idx="1"/>
          </p:nvPr>
        </p:nvSpPr>
        <p:spPr>
          <a:xfrm>
            <a:off x="1924051" y="3427413"/>
            <a:ext cx="9652000" cy="1752600"/>
          </a:xfrm>
        </p:spPr>
        <p:txBody>
          <a:bodyPr/>
          <a:lstStyle>
            <a:lvl1pPr marL="0" indent="0">
              <a:buFont typeface="Wingdings" pitchFamily="2" charset="2"/>
              <a:buNone/>
              <a:defRPr/>
            </a:lvl1pPr>
          </a:lstStyle>
          <a:p>
            <a:pPr lvl="0"/>
            <a:r>
              <a:rPr lang="en-US" noProof="0"/>
              <a:t>Click to edit Master subtitle style</a:t>
            </a:r>
          </a:p>
        </p:txBody>
      </p:sp>
      <p:sp>
        <p:nvSpPr>
          <p:cNvPr id="2" name="Rectangle 8">
            <a:extLst>
              <a:ext uri="{FF2B5EF4-FFF2-40B4-BE49-F238E27FC236}">
                <a16:creationId xmlns:a16="http://schemas.microsoft.com/office/drawing/2014/main" id="{32513161-E4F5-F781-1C71-4F4682DE50AD}"/>
              </a:ext>
            </a:extLst>
          </p:cNvPr>
          <p:cNvSpPr>
            <a:spLocks noGrp="1" noChangeArrowheads="1"/>
          </p:cNvSpPr>
          <p:nvPr>
            <p:ph type="dt" sz="half" idx="10"/>
          </p:nvPr>
        </p:nvSpPr>
        <p:spPr>
          <a:xfrm>
            <a:off x="0" y="0"/>
            <a:ext cx="0" cy="0"/>
          </a:xfrm>
        </p:spPr>
        <p:txBody>
          <a:bodyPr/>
          <a:lstStyle>
            <a:lvl1pPr>
              <a:defRPr dirty="0"/>
            </a:lvl1pPr>
          </a:lstStyle>
          <a:p>
            <a:pPr>
              <a:defRPr/>
            </a:pPr>
            <a:endParaRPr lang="en-US"/>
          </a:p>
        </p:txBody>
      </p:sp>
      <p:sp>
        <p:nvSpPr>
          <p:cNvPr id="3" name="Rectangle 9">
            <a:extLst>
              <a:ext uri="{FF2B5EF4-FFF2-40B4-BE49-F238E27FC236}">
                <a16:creationId xmlns:a16="http://schemas.microsoft.com/office/drawing/2014/main" id="{04E06A01-6408-6D2C-9798-A62D97E18EBC}"/>
              </a:ext>
            </a:extLst>
          </p:cNvPr>
          <p:cNvSpPr>
            <a:spLocks noGrp="1" noChangeArrowheads="1"/>
          </p:cNvSpPr>
          <p:nvPr>
            <p:ph type="ftr" sz="quarter" idx="11"/>
          </p:nvPr>
        </p:nvSpPr>
        <p:spPr>
          <a:xfrm>
            <a:off x="0" y="0"/>
            <a:ext cx="0" cy="0"/>
          </a:xfrm>
        </p:spPr>
        <p:txBody>
          <a:bodyPr/>
          <a:lstStyle>
            <a:lvl1pPr>
              <a:defRPr dirty="0"/>
            </a:lvl1pPr>
          </a:lstStyle>
          <a:p>
            <a:pPr>
              <a:defRPr/>
            </a:pPr>
            <a:endParaRPr lang="en-US"/>
          </a:p>
        </p:txBody>
      </p:sp>
      <p:sp>
        <p:nvSpPr>
          <p:cNvPr id="4" name="Rectangle 10">
            <a:extLst>
              <a:ext uri="{FF2B5EF4-FFF2-40B4-BE49-F238E27FC236}">
                <a16:creationId xmlns:a16="http://schemas.microsoft.com/office/drawing/2014/main" id="{4864BAA7-A332-1147-AAA6-F538A72DDF12}"/>
              </a:ext>
            </a:extLst>
          </p:cNvPr>
          <p:cNvSpPr>
            <a:spLocks noGrp="1" noChangeArrowheads="1"/>
          </p:cNvSpPr>
          <p:nvPr>
            <p:ph type="sldNum" sz="quarter" idx="12"/>
          </p:nvPr>
        </p:nvSpPr>
        <p:spPr>
          <a:xfrm>
            <a:off x="0" y="0"/>
            <a:ext cx="0" cy="0"/>
          </a:xfrm>
        </p:spPr>
        <p:txBody>
          <a:bodyPr/>
          <a:lstStyle>
            <a:lvl1pPr>
              <a:defRPr/>
            </a:lvl1pPr>
          </a:lstStyle>
          <a:p>
            <a:pPr>
              <a:defRPr/>
            </a:pPr>
            <a:fld id="{161A8BCC-A99C-41FD-97D4-43F3F9B66FE4}" type="slidenum">
              <a:rPr lang="en-US" altLang="en-US"/>
              <a:pPr>
                <a:defRPr/>
              </a:pPr>
              <a:t>‹#›</a:t>
            </a:fld>
            <a:endParaRPr lang="en-US" altLang="en-US" dirty="0"/>
          </a:p>
        </p:txBody>
      </p:sp>
    </p:spTree>
    <p:extLst>
      <p:ext uri="{BB962C8B-B14F-4D97-AF65-F5344CB8AC3E}">
        <p14:creationId xmlns:p14="http://schemas.microsoft.com/office/powerpoint/2010/main" val="132581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8828855-BA28-7A54-F84F-88FDA21AC288}"/>
              </a:ext>
            </a:extLst>
          </p:cNvPr>
          <p:cNvSpPr>
            <a:spLocks noGrp="1" noChangeArrowheads="1"/>
          </p:cNvSpPr>
          <p:nvPr>
            <p:ph type="dt" sz="half" idx="10"/>
          </p:nvPr>
        </p:nvSpPr>
        <p:spPr>
          <a:xfrm>
            <a:off x="0" y="0"/>
            <a:ext cx="0" cy="0"/>
          </a:xfrm>
        </p:spPr>
        <p:txBody>
          <a:bodyPr/>
          <a:lstStyle>
            <a:lvl1pPr>
              <a:defRPr dirty="0"/>
            </a:lvl1pPr>
          </a:lstStyle>
          <a:p>
            <a:pPr>
              <a:defRPr/>
            </a:pPr>
            <a:endParaRPr lang="en-US"/>
          </a:p>
        </p:txBody>
      </p:sp>
      <p:sp>
        <p:nvSpPr>
          <p:cNvPr id="5" name="Rectangle 9">
            <a:extLst>
              <a:ext uri="{FF2B5EF4-FFF2-40B4-BE49-F238E27FC236}">
                <a16:creationId xmlns:a16="http://schemas.microsoft.com/office/drawing/2014/main" id="{F2ADD95C-CB64-5386-A7C5-EF892F125206}"/>
              </a:ext>
            </a:extLst>
          </p:cNvPr>
          <p:cNvSpPr>
            <a:spLocks noGrp="1" noChangeArrowheads="1"/>
          </p:cNvSpPr>
          <p:nvPr>
            <p:ph type="ftr" sz="quarter" idx="11"/>
          </p:nvPr>
        </p:nvSpPr>
        <p:spPr>
          <a:xfrm>
            <a:off x="0" y="0"/>
            <a:ext cx="0" cy="0"/>
          </a:xfrm>
        </p:spPr>
        <p:txBody>
          <a:bodyPr/>
          <a:lstStyle>
            <a:lvl1pPr>
              <a:defRPr dirty="0"/>
            </a:lvl1pPr>
          </a:lstStyle>
          <a:p>
            <a:pPr>
              <a:defRPr/>
            </a:pPr>
            <a:endParaRPr lang="en-US"/>
          </a:p>
        </p:txBody>
      </p:sp>
      <p:sp>
        <p:nvSpPr>
          <p:cNvPr id="6" name="Rectangle 10">
            <a:extLst>
              <a:ext uri="{FF2B5EF4-FFF2-40B4-BE49-F238E27FC236}">
                <a16:creationId xmlns:a16="http://schemas.microsoft.com/office/drawing/2014/main" id="{77DCACE3-C69C-0054-909D-07835CBCEBDE}"/>
              </a:ext>
            </a:extLst>
          </p:cNvPr>
          <p:cNvSpPr>
            <a:spLocks noGrp="1" noChangeArrowheads="1"/>
          </p:cNvSpPr>
          <p:nvPr>
            <p:ph type="sldNum" sz="quarter" idx="12"/>
          </p:nvPr>
        </p:nvSpPr>
        <p:spPr>
          <a:xfrm>
            <a:off x="0" y="0"/>
            <a:ext cx="0" cy="0"/>
          </a:xfrm>
        </p:spPr>
        <p:txBody>
          <a:bodyPr/>
          <a:lstStyle>
            <a:lvl1pPr>
              <a:defRPr/>
            </a:lvl1pPr>
          </a:lstStyle>
          <a:p>
            <a:pPr>
              <a:defRPr/>
            </a:pPr>
            <a:fld id="{795A6C2E-B766-488B-A217-C14C72254DEB}" type="slidenum">
              <a:rPr lang="en-US" altLang="en-US"/>
              <a:pPr>
                <a:defRPr/>
              </a:pPr>
              <a:t>‹#›</a:t>
            </a:fld>
            <a:endParaRPr lang="en-US" altLang="en-US" dirty="0"/>
          </a:p>
        </p:txBody>
      </p:sp>
    </p:spTree>
    <p:extLst>
      <p:ext uri="{BB962C8B-B14F-4D97-AF65-F5344CB8AC3E}">
        <p14:creationId xmlns:p14="http://schemas.microsoft.com/office/powerpoint/2010/main" val="282700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A9B8-60A1-436D-5343-50CF868E5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F5FE1C-1A15-F6FD-9522-A56E86C87FEB}"/>
              </a:ext>
            </a:extLst>
          </p:cNvPr>
          <p:cNvSpPr>
            <a:spLocks noGrp="1"/>
          </p:cNvSpPr>
          <p:nvPr>
            <p:ph type="dt" sz="half" idx="10"/>
          </p:nvPr>
        </p:nvSpPr>
        <p:spPr/>
        <p:txBody>
          <a:bodyPr/>
          <a:lstStyle/>
          <a:p>
            <a:fld id="{189E7AAF-136F-43B6-BDD8-BAD296496088}" type="datetimeFigureOut">
              <a:rPr lang="en-US" smtClean="0"/>
              <a:t>1/30/2026</a:t>
            </a:fld>
            <a:endParaRPr lang="en-US"/>
          </a:p>
        </p:txBody>
      </p:sp>
      <p:sp>
        <p:nvSpPr>
          <p:cNvPr id="4" name="Footer Placeholder 3">
            <a:extLst>
              <a:ext uri="{FF2B5EF4-FFF2-40B4-BE49-F238E27FC236}">
                <a16:creationId xmlns:a16="http://schemas.microsoft.com/office/drawing/2014/main" id="{C3B7E8C7-9FAE-F58A-0522-0D0E934F74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1CF1D-C8F5-366D-E14C-494D80BE7AD5}"/>
              </a:ext>
            </a:extLst>
          </p:cNvPr>
          <p:cNvSpPr>
            <a:spLocks noGrp="1"/>
          </p:cNvSpPr>
          <p:nvPr>
            <p:ph type="sldNum" sz="quarter" idx="12"/>
          </p:nvPr>
        </p:nvSpPr>
        <p:spPr/>
        <p:txBody>
          <a:bodyPr/>
          <a:lstStyle/>
          <a:p>
            <a:fld id="{140E19F9-E012-4EE1-AE64-F9CA77ED25F2}" type="slidenum">
              <a:rPr lang="en-US" smtClean="0"/>
              <a:t>‹#›</a:t>
            </a:fld>
            <a:endParaRPr lang="en-US"/>
          </a:p>
        </p:txBody>
      </p:sp>
    </p:spTree>
    <p:extLst>
      <p:ext uri="{BB962C8B-B14F-4D97-AF65-F5344CB8AC3E}">
        <p14:creationId xmlns:p14="http://schemas.microsoft.com/office/powerpoint/2010/main" val="136538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36999810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962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50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0F62-6448-6AFA-7EE0-88FBB9DD2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66A7F-A01A-2202-D58A-00BC383D3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5DE14-5459-6C8C-C04A-F59A94F743F0}"/>
              </a:ext>
            </a:extLst>
          </p:cNvPr>
          <p:cNvSpPr>
            <a:spLocks noGrp="1"/>
          </p:cNvSpPr>
          <p:nvPr>
            <p:ph type="dt" sz="half" idx="10"/>
          </p:nvPr>
        </p:nvSpPr>
        <p:spPr/>
        <p:txBody>
          <a:bodyPr/>
          <a:lstStyle/>
          <a:p>
            <a:fld id="{39E81190-9587-4865-8486-C5C66E78F8FF}" type="datetimeFigureOut">
              <a:rPr lang="en-US" smtClean="0"/>
              <a:t>1/30/2026</a:t>
            </a:fld>
            <a:endParaRPr lang="en-US"/>
          </a:p>
        </p:txBody>
      </p:sp>
      <p:sp>
        <p:nvSpPr>
          <p:cNvPr id="5" name="Footer Placeholder 4">
            <a:extLst>
              <a:ext uri="{FF2B5EF4-FFF2-40B4-BE49-F238E27FC236}">
                <a16:creationId xmlns:a16="http://schemas.microsoft.com/office/drawing/2014/main" id="{8096B530-E9E0-E323-3A9E-0F81322FC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D5016-F5AD-FA84-4E67-0E0364711BBD}"/>
              </a:ext>
            </a:extLst>
          </p:cNvPr>
          <p:cNvSpPr>
            <a:spLocks noGrp="1"/>
          </p:cNvSpPr>
          <p:nvPr>
            <p:ph type="sldNum" sz="quarter" idx="12"/>
          </p:nvPr>
        </p:nvSpPr>
        <p:spPr/>
        <p:txBody>
          <a:bodyPr/>
          <a:lstStyle/>
          <a:p>
            <a:fld id="{D838820C-33FB-4D54-94EF-8E1F40E6D068}" type="slidenum">
              <a:rPr lang="en-US" smtClean="0"/>
              <a:t>‹#›</a:t>
            </a:fld>
            <a:endParaRPr lang="en-US"/>
          </a:p>
        </p:txBody>
      </p:sp>
    </p:spTree>
    <p:extLst>
      <p:ext uri="{BB962C8B-B14F-4D97-AF65-F5344CB8AC3E}">
        <p14:creationId xmlns:p14="http://schemas.microsoft.com/office/powerpoint/2010/main" val="1806429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3EFD-E5B3-4C31-B2DD-F75345A36800}" type="slidenum">
              <a:rPr lang="en-US"/>
              <a:pPr>
                <a:defRPr/>
              </a:pPr>
              <a:t>‹#›</a:t>
            </a:fld>
            <a:endParaRPr lang="en-US"/>
          </a:p>
        </p:txBody>
      </p:sp>
    </p:spTree>
    <p:extLst>
      <p:ext uri="{BB962C8B-B14F-4D97-AF65-F5344CB8AC3E}">
        <p14:creationId xmlns:p14="http://schemas.microsoft.com/office/powerpoint/2010/main" val="28345822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logo with a black background">
            <a:extLst>
              <a:ext uri="{FF2B5EF4-FFF2-40B4-BE49-F238E27FC236}">
                <a16:creationId xmlns:a16="http://schemas.microsoft.com/office/drawing/2014/main" id="{669EC0C7-DAEC-E83E-5791-C3F59748BDF9}"/>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7" y="5967754"/>
            <a:ext cx="2024743" cy="808711"/>
          </a:xfrm>
          <a:prstGeom prst="rect">
            <a:avLst/>
          </a:prstGeom>
        </p:spPr>
      </p:pic>
      <p:pic>
        <p:nvPicPr>
          <p:cNvPr id="8" name="Picture 7" descr="A cartoon of a person holding a clipboard and a clipboard&#10;&#10;Description automatically generated">
            <a:extLst>
              <a:ext uri="{FF2B5EF4-FFF2-40B4-BE49-F238E27FC236}">
                <a16:creationId xmlns:a16="http://schemas.microsoft.com/office/drawing/2014/main" id="{0C45216D-2F37-C784-D5A9-BCCB9C2BF92F}"/>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76"/>
            <a:ext cx="1004512" cy="994489"/>
          </a:xfrm>
          <a:prstGeom prst="rect">
            <a:avLst/>
          </a:prstGeom>
        </p:spPr>
      </p:pic>
    </p:spTree>
    <p:extLst>
      <p:ext uri="{BB962C8B-B14F-4D97-AF65-F5344CB8AC3E}">
        <p14:creationId xmlns:p14="http://schemas.microsoft.com/office/powerpoint/2010/main" val="2395168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0031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90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1B9A9B-0187-4FE4-80FB-6397FD5E9692}" type="slidenum">
              <a:rPr lang="en-US"/>
              <a:pPr>
                <a:defRPr/>
              </a:pPr>
              <a:t>‹#›</a:t>
            </a:fld>
            <a:endParaRPr lang="en-US"/>
          </a:p>
        </p:txBody>
      </p:sp>
    </p:spTree>
    <p:extLst>
      <p:ext uri="{BB962C8B-B14F-4D97-AF65-F5344CB8AC3E}">
        <p14:creationId xmlns:p14="http://schemas.microsoft.com/office/powerpoint/2010/main" val="323476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82355D-D2E8-4E41-8879-B557F50DFF2C}" type="slidenum">
              <a:rPr lang="en-US"/>
              <a:pPr>
                <a:defRPr/>
              </a:pPr>
              <a:t>‹#›</a:t>
            </a:fld>
            <a:endParaRPr lang="en-US"/>
          </a:p>
        </p:txBody>
      </p:sp>
    </p:spTree>
    <p:extLst>
      <p:ext uri="{BB962C8B-B14F-4D97-AF65-F5344CB8AC3E}">
        <p14:creationId xmlns:p14="http://schemas.microsoft.com/office/powerpoint/2010/main" val="2071904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76BF77-2606-4323-A9E0-BAF07D0C7BAA}" type="slidenum">
              <a:rPr lang="en-US"/>
              <a:pPr>
                <a:defRPr/>
              </a:pPr>
              <a:t>‹#›</a:t>
            </a:fld>
            <a:endParaRPr lang="en-US"/>
          </a:p>
        </p:txBody>
      </p:sp>
    </p:spTree>
    <p:extLst>
      <p:ext uri="{BB962C8B-B14F-4D97-AF65-F5344CB8AC3E}">
        <p14:creationId xmlns:p14="http://schemas.microsoft.com/office/powerpoint/2010/main" val="160899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1833682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3EFD-E5B3-4C31-B2DD-F75345A36800}" type="slidenum">
              <a:rPr lang="en-US"/>
              <a:pPr>
                <a:defRPr/>
              </a:pPr>
              <a:t>‹#›</a:t>
            </a:fld>
            <a:endParaRPr lang="en-US"/>
          </a:p>
        </p:txBody>
      </p:sp>
    </p:spTree>
    <p:extLst>
      <p:ext uri="{BB962C8B-B14F-4D97-AF65-F5344CB8AC3E}">
        <p14:creationId xmlns:p14="http://schemas.microsoft.com/office/powerpoint/2010/main" val="166941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230918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4008793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B3BB979-2D38-4082-A77F-DB42E822C474}" type="datetimeFigureOut">
              <a:rPr lang="en-US" smtClean="0"/>
              <a:t>1/30/2026</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BC453025-CC92-4341-B8B1-43482CD116C0}" type="slidenum">
              <a:rPr lang="en-US" smtClean="0"/>
              <a:t>‹#›</a:t>
            </a:fld>
            <a:endParaRPr lang="en-US"/>
          </a:p>
        </p:txBody>
      </p:sp>
    </p:spTree>
    <p:extLst>
      <p:ext uri="{BB962C8B-B14F-4D97-AF65-F5344CB8AC3E}">
        <p14:creationId xmlns:p14="http://schemas.microsoft.com/office/powerpoint/2010/main" val="357824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microsoft.com/office/2007/relationships/hdphoto" Target="../media/hdphoto1.wdp"/><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19" Type="http://schemas.microsoft.com/office/2007/relationships/hdphoto" Target="../media/hdphoto2.wdp"/><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microsoft.com/office/2007/relationships/hdphoto" Target="../media/hdphoto2.wdp"/><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3.xml"/><Relationship Id="rId7" Type="http://schemas.microsoft.com/office/2007/relationships/hdphoto" Target="../media/hdphoto3.wdp"/><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44.xml"/><Relationship Id="rId9" Type="http://schemas.microsoft.com/office/2007/relationships/hdphoto" Target="../media/hdphoto4.wdp"/></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image" Target="../media/image5.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2.xml"/><Relationship Id="rId7" Type="http://schemas.openxmlformats.org/officeDocument/2006/relationships/image" Target="../media/image1.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7.xml"/><Relationship Id="rId5" Type="http://schemas.openxmlformats.org/officeDocument/2006/relationships/slideLayout" Target="../slideLayouts/slideLayout54.xml"/><Relationship Id="rId10" Type="http://schemas.microsoft.com/office/2007/relationships/hdphoto" Target="../media/hdphoto2.wdp"/><Relationship Id="rId4" Type="http://schemas.openxmlformats.org/officeDocument/2006/relationships/slideLayout" Target="../slideLayouts/slideLayout53.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microsoft.com/office/2007/relationships/hdphoto" Target="../media/hdphoto4.wdp"/><Relationship Id="rId5" Type="http://schemas.openxmlformats.org/officeDocument/2006/relationships/slideLayout" Target="../slideLayouts/slideLayout59.xml"/><Relationship Id="rId10" Type="http://schemas.openxmlformats.org/officeDocument/2006/relationships/image" Target="../media/image4.png"/><Relationship Id="rId4" Type="http://schemas.openxmlformats.org/officeDocument/2006/relationships/slideLayout" Target="../slideLayouts/slideLayout58.xml"/><Relationship Id="rId9" Type="http://schemas.microsoft.com/office/2007/relationships/hdphoto" Target="../media/hdphoto3.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3BB979-2D38-4082-A77F-DB42E822C474}" type="datetimeFigureOut">
              <a:rPr lang="en-US" smtClean="0"/>
              <a:t>1/30/2026</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453025-CC92-4341-B8B1-43482CD116C0}" type="slidenum">
              <a:rPr lang="en-US" smtClean="0"/>
              <a:t>‹#›</a:t>
            </a:fld>
            <a:endParaRPr lang="en-US"/>
          </a:p>
        </p:txBody>
      </p:sp>
    </p:spTree>
    <p:extLst>
      <p:ext uri="{BB962C8B-B14F-4D97-AF65-F5344CB8AC3E}">
        <p14:creationId xmlns:p14="http://schemas.microsoft.com/office/powerpoint/2010/main" val="3697454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1/30/2026</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3804417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p:nvPicPr>
        <p:blipFill>
          <a:blip r:embed="rId16">
            <a:extLst>
              <a:ext uri="{BEBA8EAE-BF5A-486C-A8C5-ECC9F3942E4B}">
                <a14:imgProps xmlns:a14="http://schemas.microsoft.com/office/drawing/2010/main">
                  <a14:imgLayer r:embed="rId17">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p:nvPicPr>
        <p:blipFill>
          <a:blip r:embed="rId18">
            <a:extLst>
              <a:ext uri="{BEBA8EAE-BF5A-486C-A8C5-ECC9F3942E4B}">
                <a14:imgProps xmlns:a14="http://schemas.microsoft.com/office/drawing/2010/main">
                  <a14:imgLayer r:embed="rId19">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3403611451"/>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00"/>
          </a:solidFill>
          <a:latin typeface="+mn-lt"/>
        </a:defRPr>
      </a:lvl2pPr>
      <a:lvl3pPr marL="1143000" indent="-228600" algn="l" rtl="0" eaLnBrk="1" fontAlgn="base" hangingPunct="1">
        <a:spcBef>
          <a:spcPct val="20000"/>
        </a:spcBef>
        <a:spcAft>
          <a:spcPct val="0"/>
        </a:spcAft>
        <a:buChar char="•"/>
        <a:defRPr sz="2400">
          <a:solidFill>
            <a:srgbClr val="FFFF00"/>
          </a:solidFill>
          <a:latin typeface="+mn-lt"/>
        </a:defRPr>
      </a:lvl3pPr>
      <a:lvl4pPr marL="1600200" indent="-228600" algn="l" rtl="0" eaLnBrk="1" fontAlgn="base" hangingPunct="1">
        <a:spcBef>
          <a:spcPct val="20000"/>
        </a:spcBef>
        <a:spcAft>
          <a:spcPct val="0"/>
        </a:spcAft>
        <a:buChar char="–"/>
        <a:defRPr sz="2000">
          <a:solidFill>
            <a:srgbClr val="FFFF00"/>
          </a:solidFill>
          <a:latin typeface="+mn-lt"/>
        </a:defRPr>
      </a:lvl4pPr>
      <a:lvl5pPr marL="2057400" indent="-228600" algn="l" rtl="0" eaLnBrk="1" fontAlgn="base" hangingPunct="1">
        <a:spcBef>
          <a:spcPct val="20000"/>
        </a:spcBef>
        <a:spcAft>
          <a:spcPct val="0"/>
        </a:spcAft>
        <a:buChar char="»"/>
        <a:defRPr sz="2000">
          <a:solidFill>
            <a:srgbClr val="FFFF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3920321928"/>
      </p:ext>
    </p:extLst>
  </p:cSld>
  <p:clrMap bg1="dk2" tx1="lt1" bg2="dk1" tx2="lt2" accent1="accent1" accent2="accent2" accent3="accent3" accent4="accent4" accent5="accent5" accent6="accent6" hlink="hlink" folHlink="folHlink"/>
  <p:sldLayoutIdLst>
    <p:sldLayoutId id="2147483702" r:id="rId1"/>
    <p:sldLayoutId id="2147483703" r:id="rId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00"/>
          </a:solidFill>
          <a:latin typeface="+mn-lt"/>
        </a:defRPr>
      </a:lvl2pPr>
      <a:lvl3pPr marL="1143000" indent="-228600" algn="l" rtl="0" eaLnBrk="1" fontAlgn="base" hangingPunct="1">
        <a:spcBef>
          <a:spcPct val="20000"/>
        </a:spcBef>
        <a:spcAft>
          <a:spcPct val="0"/>
        </a:spcAft>
        <a:buChar char="•"/>
        <a:defRPr sz="2400">
          <a:solidFill>
            <a:srgbClr val="FFFF00"/>
          </a:solidFill>
          <a:latin typeface="+mn-lt"/>
        </a:defRPr>
      </a:lvl3pPr>
      <a:lvl4pPr marL="1600200" indent="-228600" algn="l" rtl="0" eaLnBrk="1" fontAlgn="base" hangingPunct="1">
        <a:spcBef>
          <a:spcPct val="20000"/>
        </a:spcBef>
        <a:spcAft>
          <a:spcPct val="0"/>
        </a:spcAft>
        <a:buChar char="–"/>
        <a:defRPr sz="2000">
          <a:solidFill>
            <a:srgbClr val="FFFF00"/>
          </a:solidFill>
          <a:latin typeface="+mn-lt"/>
        </a:defRPr>
      </a:lvl4pPr>
      <a:lvl5pPr marL="2057400" indent="-228600" algn="l" rtl="0" eaLnBrk="1" fontAlgn="base" hangingPunct="1">
        <a:spcBef>
          <a:spcPct val="20000"/>
        </a:spcBef>
        <a:spcAft>
          <a:spcPct val="0"/>
        </a:spcAft>
        <a:buChar char="»"/>
        <a:defRPr sz="2000">
          <a:solidFill>
            <a:srgbClr val="FFFF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3237726289"/>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19"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B1BDDE-CB83-9765-8D81-5964748F331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F35C33-D243-6917-F400-C12AAAE50D0D}"/>
              </a:ext>
            </a:extLst>
          </p:cNvPr>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 descr="A logo with a black background">
            <a:extLst>
              <a:ext uri="{FF2B5EF4-FFF2-40B4-BE49-F238E27FC236}">
                <a16:creationId xmlns:a16="http://schemas.microsoft.com/office/drawing/2014/main" id="{35256A63-B941-1035-8646-047375EC534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937750" y="5967413"/>
            <a:ext cx="20240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descr="A cartoon of a person holding a clipboard and a clipboard&#10;&#10;Description automatically generated">
            <a:extLst>
              <a:ext uri="{FF2B5EF4-FFF2-40B4-BE49-F238E27FC236}">
                <a16:creationId xmlns:a16="http://schemas.microsoft.com/office/drawing/2014/main" id="{64B6CA2D-3914-255F-9937-AC9DC7BFF90F}"/>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938" y="5781675"/>
            <a:ext cx="10033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013588"/>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Rounded MT Bold" panose="020F0704030504030204" pitchFamily="34" charset="0"/>
        </a:defRPr>
      </a:lvl2pPr>
      <a:lvl3pPr algn="ctr" rtl="0" eaLnBrk="0" fontAlgn="base" hangingPunct="0">
        <a:spcBef>
          <a:spcPct val="0"/>
        </a:spcBef>
        <a:spcAft>
          <a:spcPct val="0"/>
        </a:spcAft>
        <a:defRPr sz="3300">
          <a:solidFill>
            <a:schemeClr val="tx2"/>
          </a:solidFill>
          <a:latin typeface="Arial Rounded MT Bold" panose="020F0704030504030204" pitchFamily="34" charset="0"/>
        </a:defRPr>
      </a:lvl3pPr>
      <a:lvl4pPr algn="ctr" rtl="0" eaLnBrk="0" fontAlgn="base" hangingPunct="0">
        <a:spcBef>
          <a:spcPct val="0"/>
        </a:spcBef>
        <a:spcAft>
          <a:spcPct val="0"/>
        </a:spcAft>
        <a:defRPr sz="3300">
          <a:solidFill>
            <a:schemeClr val="tx2"/>
          </a:solidFill>
          <a:latin typeface="Arial Rounded MT Bold" panose="020F0704030504030204" pitchFamily="34" charset="0"/>
        </a:defRPr>
      </a:lvl4pPr>
      <a:lvl5pPr algn="ctr" rtl="0" eaLnBrk="0" fontAlgn="base" hangingPunct="0">
        <a:spcBef>
          <a:spcPct val="0"/>
        </a:spcBef>
        <a:spcAft>
          <a:spcPct val="0"/>
        </a:spcAft>
        <a:defRPr sz="3300">
          <a:solidFill>
            <a:schemeClr val="tx2"/>
          </a:solidFill>
          <a:latin typeface="Arial Rounded MT Bold" panose="020F0704030504030204" pitchFamily="34"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2100">
          <a:solidFill>
            <a:srgbClr val="FFFF00"/>
          </a:solidFill>
          <a:latin typeface="+mn-lt"/>
        </a:defRPr>
      </a:lvl2pPr>
      <a:lvl3pPr marL="857250" indent="-171450" algn="l" rtl="0" eaLnBrk="0" fontAlgn="base" hangingPunct="0">
        <a:spcBef>
          <a:spcPct val="20000"/>
        </a:spcBef>
        <a:spcAft>
          <a:spcPct val="0"/>
        </a:spcAft>
        <a:buChar char="•"/>
        <a:defRPr>
          <a:solidFill>
            <a:srgbClr val="FFFF00"/>
          </a:solidFill>
          <a:latin typeface="+mn-lt"/>
        </a:defRPr>
      </a:lvl3pPr>
      <a:lvl4pPr marL="1200150" indent="-171450" algn="l" rtl="0" eaLnBrk="0" fontAlgn="base" hangingPunct="0">
        <a:spcBef>
          <a:spcPct val="20000"/>
        </a:spcBef>
        <a:spcAft>
          <a:spcPct val="0"/>
        </a:spcAft>
        <a:buChar char="–"/>
        <a:defRPr sz="1500">
          <a:solidFill>
            <a:srgbClr val="FFFF00"/>
          </a:solidFill>
          <a:latin typeface="+mn-lt"/>
        </a:defRPr>
      </a:lvl4pPr>
      <a:lvl5pPr marL="1543050" indent="-171450" algn="l" rtl="0" eaLnBrk="0" fontAlgn="base" hangingPunct="0">
        <a:spcBef>
          <a:spcPct val="20000"/>
        </a:spcBef>
        <a:spcAft>
          <a:spcPct val="0"/>
        </a:spcAft>
        <a:buChar char="»"/>
        <a:defRPr sz="1500">
          <a:solidFill>
            <a:srgbClr val="FFFF00"/>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7">
            <a:extLst>
              <a:ext uri="{BEBA8EAE-BF5A-486C-A8C5-ECC9F3942E4B}">
                <a14:imgProps xmlns:a14="http://schemas.microsoft.com/office/drawing/2010/main">
                  <a14:imgLayer r:embed="rId8">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9">
            <a:extLst>
              <a:ext uri="{BEBA8EAE-BF5A-486C-A8C5-ECC9F3942E4B}">
                <a14:imgProps xmlns:a14="http://schemas.microsoft.com/office/drawing/2010/main">
                  <a14:imgLayer r:embed="rId10">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2186446326"/>
      </p:ext>
    </p:extLst>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27"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4"/>
            <a:ext cx="2024743"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6"/>
            <a:ext cx="1004512" cy="994489"/>
          </a:xfrm>
          <a:prstGeom prst="rect">
            <a:avLst/>
          </a:prstGeom>
        </p:spPr>
      </p:pic>
    </p:spTree>
    <p:extLst>
      <p:ext uri="{BB962C8B-B14F-4D97-AF65-F5344CB8AC3E}">
        <p14:creationId xmlns:p14="http://schemas.microsoft.com/office/powerpoint/2010/main" val="1930281705"/>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2100">
          <a:solidFill>
            <a:srgbClr val="FFFF00"/>
          </a:solidFill>
          <a:latin typeface="+mn-lt"/>
        </a:defRPr>
      </a:lvl2pPr>
      <a:lvl3pPr marL="857250" indent="-171450" algn="l" rtl="0" eaLnBrk="0" fontAlgn="base" hangingPunct="0">
        <a:spcBef>
          <a:spcPct val="20000"/>
        </a:spcBef>
        <a:spcAft>
          <a:spcPct val="0"/>
        </a:spcAft>
        <a:buChar char="•"/>
        <a:defRPr sz="1800">
          <a:solidFill>
            <a:srgbClr val="FFFF00"/>
          </a:solidFill>
          <a:latin typeface="+mn-lt"/>
        </a:defRPr>
      </a:lvl3pPr>
      <a:lvl4pPr marL="1200150" indent="-171450" algn="l" rtl="0" eaLnBrk="0" fontAlgn="base" hangingPunct="0">
        <a:spcBef>
          <a:spcPct val="20000"/>
        </a:spcBef>
        <a:spcAft>
          <a:spcPct val="0"/>
        </a:spcAft>
        <a:buChar char="–"/>
        <a:defRPr sz="1500">
          <a:solidFill>
            <a:srgbClr val="FFFF00"/>
          </a:solidFill>
          <a:latin typeface="+mn-lt"/>
        </a:defRPr>
      </a:lvl4pPr>
      <a:lvl5pPr marL="1543050" indent="-171450" algn="l" rtl="0" eaLnBrk="0" fontAlgn="base" hangingPunct="0">
        <a:spcBef>
          <a:spcPct val="20000"/>
        </a:spcBef>
        <a:spcAft>
          <a:spcPct val="0"/>
        </a:spcAft>
        <a:buChar char="»"/>
        <a:defRPr sz="1500">
          <a:solidFill>
            <a:srgbClr val="FFFF00"/>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52.xml"/><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25.gi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image" Target="../media/image38.emf"/><Relationship Id="rId5" Type="http://schemas.openxmlformats.org/officeDocument/2006/relationships/oleObject" Target="../embeddings/oleObject4.bin"/><Relationship Id="rId10" Type="http://schemas.openxmlformats.org/officeDocument/2006/relationships/image" Target="../media/image40.emf"/><Relationship Id="rId4" Type="http://schemas.openxmlformats.org/officeDocument/2006/relationships/image" Target="../media/image37.emf"/><Relationship Id="rId9"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29.xml"/><Relationship Id="rId1" Type="http://schemas.openxmlformats.org/officeDocument/2006/relationships/slideLayout" Target="../slideLayouts/slideLayout56.xml"/><Relationship Id="rId6" Type="http://schemas.openxmlformats.org/officeDocument/2006/relationships/image" Target="../media/image42.emf"/><Relationship Id="rId5" Type="http://schemas.openxmlformats.org/officeDocument/2006/relationships/oleObject" Target="../embeddings/oleObject8.bin"/><Relationship Id="rId10" Type="http://schemas.openxmlformats.org/officeDocument/2006/relationships/image" Target="../media/image44.emf"/><Relationship Id="rId4" Type="http://schemas.openxmlformats.org/officeDocument/2006/relationships/image" Target="../media/image41.emf"/><Relationship Id="rId9" Type="http://schemas.openxmlformats.org/officeDocument/2006/relationships/oleObject" Target="../embeddings/oleObject10.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3.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027"/>
          <p:cNvSpPr txBox="1">
            <a:spLocks noChangeArrowheads="1"/>
          </p:cNvSpPr>
          <p:nvPr/>
        </p:nvSpPr>
        <p:spPr bwMode="auto">
          <a:xfrm>
            <a:off x="457200" y="4421659"/>
            <a:ext cx="112776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000" b="0" i="0" u="none" strike="noStrike" kern="1200" cap="none" spc="0" normalizeH="0" baseline="0" noProof="0" dirty="0">
                <a:ln>
                  <a:noFill/>
                </a:ln>
                <a:solidFill>
                  <a:srgbClr val="FFFF00"/>
                </a:solidFill>
                <a:effectLst/>
                <a:uLnTx/>
                <a:uFillTx/>
                <a:latin typeface="Arial Rounded MT Bold" pitchFamily="34" charset="0"/>
                <a:ea typeface="+mn-ea"/>
                <a:cs typeface="+mn-cs"/>
              </a:rPr>
              <a:t>NAWT OWTS Inspection Standards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srgbClr val="FFFF00"/>
              </a:solidFill>
              <a:effectLst/>
              <a:uLnTx/>
              <a:uFillTx/>
              <a:latin typeface="Arial Rounded MT Bold"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5000" dirty="0">
                <a:solidFill>
                  <a:srgbClr val="FFFF00"/>
                </a:solidFill>
                <a:latin typeface="Arial Rounded MT Bold" pitchFamily="34" charset="0"/>
              </a:rPr>
              <a:t>WHAT’S NEW!!</a:t>
            </a:r>
            <a:endParaRPr kumimoji="0" lang="en-US" altLang="en-US" sz="5000" b="0" i="0" u="none" strike="noStrike" kern="1200" cap="none" spc="0" normalizeH="0" baseline="0" noProof="0" dirty="0">
              <a:ln>
                <a:noFill/>
              </a:ln>
              <a:solidFill>
                <a:srgbClr val="FFFF00"/>
              </a:solidFill>
              <a:effectLst/>
              <a:uLnTx/>
              <a:uFillTx/>
              <a:latin typeface="Arial Rounded MT Bold"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Arial Rounded MT Bold" pitchFamily="34" charset="0"/>
                <a:ea typeface="+mn-ea"/>
                <a:cs typeface="+mn-cs"/>
              </a:rPr>
              <a:t>	</a:t>
            </a:r>
          </a:p>
        </p:txBody>
      </p:sp>
      <p:pic>
        <p:nvPicPr>
          <p:cNvPr id="2" name="Picture 1">
            <a:extLst>
              <a:ext uri="{FF2B5EF4-FFF2-40B4-BE49-F238E27FC236}">
                <a16:creationId xmlns:a16="http://schemas.microsoft.com/office/drawing/2014/main" id="{2DCB5C44-83E1-4F13-596D-E96818556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81" y="375491"/>
            <a:ext cx="8803438" cy="35162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78" name="Group 90">
            <a:extLst>
              <a:ext uri="{FF2B5EF4-FFF2-40B4-BE49-F238E27FC236}">
                <a16:creationId xmlns:a16="http://schemas.microsoft.com/office/drawing/2014/main" id="{ACE71D9B-EB07-79CB-22A0-F552244F68FE}"/>
              </a:ext>
            </a:extLst>
          </p:cNvPr>
          <p:cNvGraphicFramePr>
            <a:graphicFrameLocks noGrp="1"/>
          </p:cNvGraphicFramePr>
          <p:nvPr/>
        </p:nvGraphicFramePr>
        <p:xfrm>
          <a:off x="1676400" y="914400"/>
          <a:ext cx="8915400" cy="4953000"/>
        </p:xfrm>
        <a:graphic>
          <a:graphicData uri="http://schemas.openxmlformats.org/drawingml/2006/table">
            <a:tbl>
              <a:tblPr/>
              <a:tblGrid>
                <a:gridCol w="1883659">
                  <a:extLst>
                    <a:ext uri="{9D8B030D-6E8A-4147-A177-3AD203B41FA5}">
                      <a16:colId xmlns:a16="http://schemas.microsoft.com/office/drawing/2014/main" val="20000"/>
                    </a:ext>
                  </a:extLst>
                </a:gridCol>
                <a:gridCol w="1948492">
                  <a:extLst>
                    <a:ext uri="{9D8B030D-6E8A-4147-A177-3AD203B41FA5}">
                      <a16:colId xmlns:a16="http://schemas.microsoft.com/office/drawing/2014/main" val="20001"/>
                    </a:ext>
                  </a:extLst>
                </a:gridCol>
                <a:gridCol w="1463120">
                  <a:extLst>
                    <a:ext uri="{9D8B030D-6E8A-4147-A177-3AD203B41FA5}">
                      <a16:colId xmlns:a16="http://schemas.microsoft.com/office/drawing/2014/main" val="20002"/>
                    </a:ext>
                  </a:extLst>
                </a:gridCol>
                <a:gridCol w="1624328">
                  <a:extLst>
                    <a:ext uri="{9D8B030D-6E8A-4147-A177-3AD203B41FA5}">
                      <a16:colId xmlns:a16="http://schemas.microsoft.com/office/drawing/2014/main" val="20003"/>
                    </a:ext>
                  </a:extLst>
                </a:gridCol>
                <a:gridCol w="1995801">
                  <a:extLst>
                    <a:ext uri="{9D8B030D-6E8A-4147-A177-3AD203B41FA5}">
                      <a16:colId xmlns:a16="http://schemas.microsoft.com/office/drawing/2014/main" val="20004"/>
                    </a:ext>
                  </a:extLst>
                </a:gridCol>
              </a:tblGrid>
              <a:tr h="11783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Occupancy</a:t>
                      </a:r>
                      <a:endParaRPr kumimoji="0" lang="en-US" sz="2000" b="0" i="0" u="none" strike="noStrike" cap="none" normalizeH="0" baseline="0" dirty="0">
                        <a:ln>
                          <a:noFill/>
                        </a:ln>
                        <a:solidFill>
                          <a:schemeClr val="bg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Tank Structure</a:t>
                      </a:r>
                      <a:endParaRPr kumimoji="0" lang="en-US" sz="2000" b="0" i="0" u="none" strike="noStrike" cap="none" normalizeH="0" baseline="0" dirty="0">
                        <a:ln>
                          <a:noFill/>
                        </a:ln>
                        <a:solidFill>
                          <a:schemeClr val="bg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Liquid Level</a:t>
                      </a:r>
                      <a:endParaRPr kumimoji="0" lang="en-US" sz="2000" b="0" i="0" u="none" strike="noStrike" cap="none" normalizeH="0" baseline="0" dirty="0">
                        <a:ln>
                          <a:noFill/>
                        </a:ln>
                        <a:solidFill>
                          <a:schemeClr val="bg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Effluent Delivery</a:t>
                      </a:r>
                      <a:endParaRPr kumimoji="0" lang="en-US" sz="2000" b="0" i="0" u="none" strike="noStrike" cap="none" normalizeH="0" baseline="0" dirty="0">
                        <a:ln>
                          <a:noFill/>
                        </a:ln>
                        <a:solidFill>
                          <a:schemeClr val="bg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Soil Treatment Area</a:t>
                      </a:r>
                      <a:endParaRPr kumimoji="0" lang="en-US" sz="2000" b="0" i="0" u="none" strike="noStrike" cap="none" normalizeH="0" baseline="0" dirty="0">
                        <a:ln>
                          <a:noFill/>
                        </a:ln>
                        <a:solidFill>
                          <a:schemeClr val="bg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0"/>
                  </a:ext>
                </a:extLst>
              </a:tr>
              <a:tr h="2596212">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4 Bedrooms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Occupied</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Structure age - 15 yrs.</a:t>
                      </a:r>
                      <a:endParaRPr kumimoji="0" lang="en-US" sz="2000" b="1" i="0" u="none" strike="noStrike" cap="none" normalizeH="0" baseline="0" dirty="0">
                        <a:ln>
                          <a:noFill/>
                        </a:ln>
                        <a:solidFill>
                          <a:schemeClr val="tx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Septic</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Concrete</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1,500 Gallons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Last pumped – Every 2 yrs.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OK</a:t>
                      </a:r>
                      <a:endParaRPr kumimoji="0" lang="en-US" sz="2000" b="1" i="0" u="none" strike="noStrike" cap="none" normalizeH="0" baseline="0" dirty="0">
                        <a:ln>
                          <a:noFill/>
                        </a:ln>
                        <a:solidFill>
                          <a:schemeClr val="tx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Gravity</a:t>
                      </a:r>
                      <a:endParaRPr kumimoji="0" lang="en-US" sz="2000" b="1" i="0" u="none" strike="noStrike" cap="none" normalizeH="0" baseline="0" dirty="0">
                        <a:ln>
                          <a:noFill/>
                        </a:ln>
                        <a:solidFill>
                          <a:schemeClr val="tx2"/>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Trenches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12 inches dry aggregate in all trenches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83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COMMENTS:</a:t>
                      </a:r>
                      <a:endParaRPr kumimoji="0" lang="en-US" sz="2000" b="0" i="0" u="none" strike="noStrike" cap="none" normalizeH="0" baseline="0" dirty="0">
                        <a:ln>
                          <a:noFill/>
                        </a:ln>
                        <a:solidFill>
                          <a:schemeClr val="bg2"/>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All past pump-outs through 4-inch observation port.  Main tank access is 4 feet below grade; tank not dug open.</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T="50292" marB="5029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2" name="Oval 1">
            <a:extLst>
              <a:ext uri="{FF2B5EF4-FFF2-40B4-BE49-F238E27FC236}">
                <a16:creationId xmlns:a16="http://schemas.microsoft.com/office/drawing/2014/main" id="{39606B2E-97D6-417D-BF1E-CFE3904CCD2B}"/>
              </a:ext>
            </a:extLst>
          </p:cNvPr>
          <p:cNvSpPr/>
          <p:nvPr/>
        </p:nvSpPr>
        <p:spPr>
          <a:xfrm>
            <a:off x="3327816" y="4878049"/>
            <a:ext cx="6994161" cy="9893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02" name="Group 90">
            <a:extLst>
              <a:ext uri="{FF2B5EF4-FFF2-40B4-BE49-F238E27FC236}">
                <a16:creationId xmlns:a16="http://schemas.microsoft.com/office/drawing/2014/main" id="{859F45AA-4449-094F-F458-F0C9E885D0FE}"/>
              </a:ext>
            </a:extLst>
          </p:cNvPr>
          <p:cNvGraphicFramePr>
            <a:graphicFrameLocks noGrp="1"/>
          </p:cNvGraphicFramePr>
          <p:nvPr/>
        </p:nvGraphicFramePr>
        <p:xfrm>
          <a:off x="1708150" y="838200"/>
          <a:ext cx="8807449" cy="5105400"/>
        </p:xfrm>
        <a:graphic>
          <a:graphicData uri="http://schemas.openxmlformats.org/drawingml/2006/table">
            <a:tbl>
              <a:tblPr/>
              <a:tblGrid>
                <a:gridCol w="1948997">
                  <a:extLst>
                    <a:ext uri="{9D8B030D-6E8A-4147-A177-3AD203B41FA5}">
                      <a16:colId xmlns:a16="http://schemas.microsoft.com/office/drawing/2014/main" val="20000"/>
                    </a:ext>
                  </a:extLst>
                </a:gridCol>
                <a:gridCol w="1837383">
                  <a:extLst>
                    <a:ext uri="{9D8B030D-6E8A-4147-A177-3AD203B41FA5}">
                      <a16:colId xmlns:a16="http://schemas.microsoft.com/office/drawing/2014/main" val="20001"/>
                    </a:ext>
                  </a:extLst>
                </a:gridCol>
                <a:gridCol w="1443900">
                  <a:extLst>
                    <a:ext uri="{9D8B030D-6E8A-4147-A177-3AD203B41FA5}">
                      <a16:colId xmlns:a16="http://schemas.microsoft.com/office/drawing/2014/main" val="20002"/>
                    </a:ext>
                  </a:extLst>
                </a:gridCol>
                <a:gridCol w="1605096">
                  <a:extLst>
                    <a:ext uri="{9D8B030D-6E8A-4147-A177-3AD203B41FA5}">
                      <a16:colId xmlns:a16="http://schemas.microsoft.com/office/drawing/2014/main" val="20003"/>
                    </a:ext>
                  </a:extLst>
                </a:gridCol>
                <a:gridCol w="1972073">
                  <a:extLst>
                    <a:ext uri="{9D8B030D-6E8A-4147-A177-3AD203B41FA5}">
                      <a16:colId xmlns:a16="http://schemas.microsoft.com/office/drawing/2014/main" val="20004"/>
                    </a:ext>
                  </a:extLst>
                </a:gridCol>
              </a:tblGrid>
              <a:tr h="12054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Occupancy</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Tank Structure</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Liquid Level</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Effluent Delivery</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Soil Treatment Area</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0"/>
                  </a:ext>
                </a:extLst>
              </a:tr>
              <a:tr h="2653997">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3 Bedrooms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Occupied</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4 Occupants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Structure age - 10 yrs.</a:t>
                      </a:r>
                      <a:endParaRPr kumimoji="0" lang="en-US" sz="2000" b="1" i="0" u="none" strike="noStrike" cap="none" normalizeH="0" baseline="0" dirty="0">
                        <a:ln>
                          <a:noFill/>
                        </a:ln>
                        <a:solidFill>
                          <a:schemeClr val="tx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Septic</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Plastic</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1,000 Gallons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Condition - OK</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OK</a:t>
                      </a:r>
                      <a:endParaRPr kumimoji="0" lang="en-US" sz="2000" b="1" i="0" u="none" strike="noStrike" cap="none" normalizeH="0" baseline="0" dirty="0">
                        <a:ln>
                          <a:noFill/>
                        </a:ln>
                        <a:solidFill>
                          <a:schemeClr val="tx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Gravity</a:t>
                      </a:r>
                      <a:endParaRPr kumimoji="0" lang="en-US" sz="2000" b="1" i="0" u="none" strike="noStrike" cap="none" normalizeH="0" baseline="0" dirty="0">
                        <a:ln>
                          <a:noFill/>
                        </a:ln>
                        <a:solidFill>
                          <a:schemeClr val="tx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Trenches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Arial" pitchFamily="34" charset="0"/>
                          <a:cs typeface="Times New Roman" pitchFamily="18" charset="0"/>
                        </a:rPr>
                        <a:t>12 inches dry aggregate in all trenches</a:t>
                      </a:r>
                      <a:endParaRPr kumimoji="0" lang="en-US" sz="2000" b="1" i="0" u="none" strike="noStrike" cap="none" normalizeH="0" baseline="0" dirty="0">
                        <a:ln>
                          <a:noFill/>
                        </a:ln>
                        <a:solidFill>
                          <a:schemeClr val="tx2"/>
                        </a:solidFill>
                        <a:effectLst/>
                        <a:latin typeface="Times New Roman" pitchFamily="18" charset="0"/>
                        <a:cs typeface="Times New Roman" pitchFamily="18"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5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pitchFamily="34" charset="0"/>
                          <a:cs typeface="Times New Roman" pitchFamily="18" charset="0"/>
                        </a:rPr>
                        <a:t>COMMENTS:</a:t>
                      </a:r>
                      <a:endParaRPr kumimoji="0" lang="en-US" sz="2000" b="1" i="0" u="none" strike="noStrike" cap="none" normalizeH="0" baseline="0" dirty="0">
                        <a:ln>
                          <a:noFill/>
                        </a:ln>
                        <a:solidFill>
                          <a:schemeClr val="bg2"/>
                        </a:solidFill>
                        <a:effectLst/>
                        <a:latin typeface="Arial"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gridSpan="4">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1" i="0" u="none" strike="noStrike" cap="none" normalizeH="0" baseline="0" dirty="0">
                        <a:ln>
                          <a:noFill/>
                        </a:ln>
                        <a:solidFill>
                          <a:schemeClr val="bg2"/>
                        </a:solidFill>
                        <a:effectLst/>
                        <a:latin typeface="Verdana" pitchFamily="34" charset="0"/>
                        <a:cs typeface="Arial" pitchFamily="34" charset="0"/>
                      </a:endParaRPr>
                    </a:p>
                  </a:txBody>
                  <a:tcPr marL="91446" marR="9144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4361" name="Rectangle 91">
            <a:extLst>
              <a:ext uri="{FF2B5EF4-FFF2-40B4-BE49-F238E27FC236}">
                <a16:creationId xmlns:a16="http://schemas.microsoft.com/office/drawing/2014/main" id="{618CB9F7-3768-F386-C2D3-EC820E97D171}"/>
              </a:ext>
            </a:extLst>
          </p:cNvPr>
          <p:cNvSpPr>
            <a:spLocks noChangeArrowheads="1"/>
          </p:cNvSpPr>
          <p:nvPr/>
        </p:nvSpPr>
        <p:spPr bwMode="auto">
          <a:xfrm>
            <a:off x="1524000" y="42100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027"/>
          <p:cNvSpPr txBox="1">
            <a:spLocks noChangeArrowheads="1"/>
          </p:cNvSpPr>
          <p:nvPr/>
        </p:nvSpPr>
        <p:spPr bwMode="auto">
          <a:xfrm>
            <a:off x="1905000" y="5105401"/>
            <a:ext cx="84978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Arial Rounded MT Bold" pitchFamily="34" charset="0"/>
                <a:ea typeface="+mn-ea"/>
                <a:cs typeface="+mn-cs"/>
              </a:rPr>
              <a:t>NAWT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FFFF00"/>
                </a:solidFill>
                <a:effectLst/>
                <a:uLnTx/>
                <a:uFillTx/>
                <a:latin typeface="Arial Rounded MT Bold" pitchFamily="34" charset="0"/>
                <a:ea typeface="+mn-ea"/>
                <a:cs typeface="+mn-cs"/>
              </a:rPr>
              <a:t>Dry “Aggregate” Rules</a:t>
            </a:r>
            <a:endParaRPr kumimoji="0" lang="en-US" altLang="en-US" sz="3200" b="0" i="0" u="none" strike="noStrike" kern="1200" cap="none" spc="0" normalizeH="0" baseline="0" noProof="0" dirty="0">
              <a:ln>
                <a:noFill/>
              </a:ln>
              <a:solidFill>
                <a:srgbClr val="FFFF00"/>
              </a:solidFill>
              <a:effectLst/>
              <a:uLnTx/>
              <a:uFillTx/>
              <a:latin typeface="Arial Rounded MT Bold" pitchFamily="34" charset="0"/>
              <a:ea typeface="+mn-ea"/>
              <a:cs typeface="+mn-cs"/>
            </a:endParaRPr>
          </a:p>
        </p:txBody>
      </p:sp>
      <p:pic>
        <p:nvPicPr>
          <p:cNvPr id="2" name="Picture 1" descr="A logo with a black background&#10;&#10;AI-generated content may be incorrect.">
            <a:extLst>
              <a:ext uri="{FF2B5EF4-FFF2-40B4-BE49-F238E27FC236}">
                <a16:creationId xmlns:a16="http://schemas.microsoft.com/office/drawing/2014/main" id="{C1070786-E450-C3B3-EFC4-98FECCBE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01" y="423482"/>
            <a:ext cx="10017258" cy="40010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1418" y="-15531"/>
            <a:ext cx="7509164" cy="1295400"/>
          </a:xfrm>
        </p:spPr>
        <p:txBody>
          <a:bodyPr/>
          <a:lstStyle/>
          <a:p>
            <a:r>
              <a:rPr lang="en-US" dirty="0">
                <a:latin typeface="Arial Rounded MT Bold" panose="020F0704030504030204" pitchFamily="34" charset="0"/>
              </a:rPr>
              <a:t>Systems Without Sand</a:t>
            </a:r>
          </a:p>
        </p:txBody>
      </p:sp>
      <p:pic>
        <p:nvPicPr>
          <p:cNvPr id="12" name="Picture 11">
            <a:extLst>
              <a:ext uri="{FF2B5EF4-FFF2-40B4-BE49-F238E27FC236}">
                <a16:creationId xmlns:a16="http://schemas.microsoft.com/office/drawing/2014/main" id="{95293986-A4F8-24DC-32DB-BED68F483EE3}"/>
              </a:ext>
            </a:extLst>
          </p:cNvPr>
          <p:cNvPicPr>
            <a:picLocks noChangeAspect="1"/>
          </p:cNvPicPr>
          <p:nvPr/>
        </p:nvPicPr>
        <p:blipFill>
          <a:blip r:embed="rId3"/>
          <a:stretch>
            <a:fillRect/>
          </a:stretch>
        </p:blipFill>
        <p:spPr>
          <a:xfrm>
            <a:off x="640979" y="1797027"/>
            <a:ext cx="11144693" cy="3222535"/>
          </a:xfrm>
          <a:prstGeom prst="rect">
            <a:avLst/>
          </a:prstGeom>
        </p:spPr>
      </p:pic>
      <p:sp>
        <p:nvSpPr>
          <p:cNvPr id="17" name="Rectangle 16">
            <a:extLst>
              <a:ext uri="{FF2B5EF4-FFF2-40B4-BE49-F238E27FC236}">
                <a16:creationId xmlns:a16="http://schemas.microsoft.com/office/drawing/2014/main" id="{689FBC63-EA7E-4EC7-F502-9AA8D6A9A355}"/>
              </a:ext>
            </a:extLst>
          </p:cNvPr>
          <p:cNvSpPr/>
          <p:nvPr/>
        </p:nvSpPr>
        <p:spPr>
          <a:xfrm>
            <a:off x="1628608" y="3276600"/>
            <a:ext cx="4030980" cy="594360"/>
          </a:xfrm>
          <a:prstGeom prst="rect">
            <a:avLst/>
          </a:prstGeom>
          <a:solidFill>
            <a:schemeClr val="accent6">
              <a:lumMod val="20000"/>
              <a:lumOff val="80000"/>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Rounded MT Bold"/>
              <a:ea typeface="+mn-ea"/>
              <a:cs typeface="+mn-cs"/>
            </a:endParaRPr>
          </a:p>
        </p:txBody>
      </p:sp>
      <p:sp>
        <p:nvSpPr>
          <p:cNvPr id="18" name="Rectangle 17">
            <a:extLst>
              <a:ext uri="{FF2B5EF4-FFF2-40B4-BE49-F238E27FC236}">
                <a16:creationId xmlns:a16="http://schemas.microsoft.com/office/drawing/2014/main" id="{8D37F14D-7EDF-9A62-E0B9-23C6DCCB729C}"/>
              </a:ext>
            </a:extLst>
          </p:cNvPr>
          <p:cNvSpPr/>
          <p:nvPr/>
        </p:nvSpPr>
        <p:spPr>
          <a:xfrm>
            <a:off x="6707140" y="3276600"/>
            <a:ext cx="4030980" cy="594360"/>
          </a:xfrm>
          <a:prstGeom prst="rect">
            <a:avLst/>
          </a:prstGeom>
          <a:solidFill>
            <a:schemeClr val="accent6">
              <a:lumMod val="20000"/>
              <a:lumOff val="80000"/>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Rounded MT Bold"/>
              <a:ea typeface="+mn-ea"/>
              <a:cs typeface="+mn-cs"/>
            </a:endParaRPr>
          </a:p>
        </p:txBody>
      </p:sp>
      <p:pic>
        <p:nvPicPr>
          <p:cNvPr id="20" name="Picture 19">
            <a:extLst>
              <a:ext uri="{FF2B5EF4-FFF2-40B4-BE49-F238E27FC236}">
                <a16:creationId xmlns:a16="http://schemas.microsoft.com/office/drawing/2014/main" id="{2C0C96A0-3A8E-58F1-A71E-F0EAC51077E8}"/>
              </a:ext>
            </a:extLst>
          </p:cNvPr>
          <p:cNvPicPr>
            <a:picLocks noChangeAspect="1"/>
          </p:cNvPicPr>
          <p:nvPr/>
        </p:nvPicPr>
        <p:blipFill>
          <a:blip r:embed="rId4"/>
          <a:stretch>
            <a:fillRect/>
          </a:stretch>
        </p:blipFill>
        <p:spPr>
          <a:xfrm>
            <a:off x="5838422" y="3189050"/>
            <a:ext cx="693992" cy="888739"/>
          </a:xfrm>
          <a:prstGeom prst="rect">
            <a:avLst/>
          </a:prstGeom>
        </p:spPr>
      </p:pic>
      <p:sp>
        <p:nvSpPr>
          <p:cNvPr id="24" name="Rectangle 23">
            <a:extLst>
              <a:ext uri="{FF2B5EF4-FFF2-40B4-BE49-F238E27FC236}">
                <a16:creationId xmlns:a16="http://schemas.microsoft.com/office/drawing/2014/main" id="{9AAAB47C-3B70-678D-612E-3683168FC8BB}"/>
              </a:ext>
            </a:extLst>
          </p:cNvPr>
          <p:cNvSpPr/>
          <p:nvPr/>
        </p:nvSpPr>
        <p:spPr>
          <a:xfrm>
            <a:off x="1628608" y="3622876"/>
            <a:ext cx="4030980" cy="248084"/>
          </a:xfrm>
          <a:prstGeom prst="rect">
            <a:avLst/>
          </a:prstGeom>
          <a:solidFill>
            <a:schemeClr val="accent6">
              <a:lumMod val="20000"/>
              <a:lumOff val="80000"/>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Rounded MT Bold"/>
              <a:ea typeface="+mn-ea"/>
              <a:cs typeface="+mn-cs"/>
            </a:endParaRPr>
          </a:p>
        </p:txBody>
      </p:sp>
      <p:sp>
        <p:nvSpPr>
          <p:cNvPr id="25" name="Rectangle 24">
            <a:extLst>
              <a:ext uri="{FF2B5EF4-FFF2-40B4-BE49-F238E27FC236}">
                <a16:creationId xmlns:a16="http://schemas.microsoft.com/office/drawing/2014/main" id="{CA2B2BC9-D940-3A51-C5DE-2528CA2E9268}"/>
              </a:ext>
            </a:extLst>
          </p:cNvPr>
          <p:cNvSpPr/>
          <p:nvPr/>
        </p:nvSpPr>
        <p:spPr>
          <a:xfrm>
            <a:off x="6707140" y="3622876"/>
            <a:ext cx="4030980" cy="248084"/>
          </a:xfrm>
          <a:prstGeom prst="rect">
            <a:avLst/>
          </a:prstGeom>
          <a:solidFill>
            <a:schemeClr val="accent6">
              <a:lumMod val="20000"/>
              <a:lumOff val="80000"/>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Rounded MT Bold"/>
              <a:ea typeface="+mn-ea"/>
              <a:cs typeface="+mn-cs"/>
            </a:endParaRPr>
          </a:p>
        </p:txBody>
      </p:sp>
      <p:pic>
        <p:nvPicPr>
          <p:cNvPr id="28" name="Picture 27">
            <a:extLst>
              <a:ext uri="{FF2B5EF4-FFF2-40B4-BE49-F238E27FC236}">
                <a16:creationId xmlns:a16="http://schemas.microsoft.com/office/drawing/2014/main" id="{FBA36E49-0DF4-63CD-CD8D-26A638D5FDBF}"/>
              </a:ext>
            </a:extLst>
          </p:cNvPr>
          <p:cNvPicPr>
            <a:picLocks noChangeAspect="1"/>
          </p:cNvPicPr>
          <p:nvPr/>
        </p:nvPicPr>
        <p:blipFill>
          <a:blip r:embed="rId5"/>
          <a:stretch>
            <a:fillRect/>
          </a:stretch>
        </p:blipFill>
        <p:spPr>
          <a:xfrm>
            <a:off x="5834314" y="3538483"/>
            <a:ext cx="489397" cy="374029"/>
          </a:xfrm>
          <a:prstGeom prst="rect">
            <a:avLst/>
          </a:prstGeom>
        </p:spPr>
      </p:pic>
      <p:sp>
        <p:nvSpPr>
          <p:cNvPr id="32" name="Title 1">
            <a:extLst>
              <a:ext uri="{FF2B5EF4-FFF2-40B4-BE49-F238E27FC236}">
                <a16:creationId xmlns:a16="http://schemas.microsoft.com/office/drawing/2014/main" id="{4C596E5A-19B7-4688-C01F-29FF3A54BDE7}"/>
              </a:ext>
            </a:extLst>
          </p:cNvPr>
          <p:cNvSpPr txBox="1">
            <a:spLocks/>
          </p:cNvSpPr>
          <p:nvPr/>
        </p:nvSpPr>
        <p:spPr bwMode="auto">
          <a:xfrm>
            <a:off x="1334257" y="3912512"/>
            <a:ext cx="4619682" cy="89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Rounded MT Bold" panose="020F0704030504030204" pitchFamily="34" charset="0"/>
                <a:ea typeface="+mj-ea"/>
                <a:cs typeface="+mj-cs"/>
              </a:rPr>
              <a:t>Gravity STA</a:t>
            </a:r>
          </a:p>
        </p:txBody>
      </p:sp>
      <p:sp>
        <p:nvSpPr>
          <p:cNvPr id="33" name="Title 1">
            <a:extLst>
              <a:ext uri="{FF2B5EF4-FFF2-40B4-BE49-F238E27FC236}">
                <a16:creationId xmlns:a16="http://schemas.microsoft.com/office/drawing/2014/main" id="{0EDC4676-FC44-6B2D-A442-E469867C9F99}"/>
              </a:ext>
            </a:extLst>
          </p:cNvPr>
          <p:cNvSpPr txBox="1">
            <a:spLocks/>
          </p:cNvSpPr>
          <p:nvPr/>
        </p:nvSpPr>
        <p:spPr bwMode="auto">
          <a:xfrm>
            <a:off x="6412789" y="4019986"/>
            <a:ext cx="4619682" cy="89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Rounded MT Bold" panose="020F0704030504030204" pitchFamily="34" charset="0"/>
                <a:ea typeface="+mj-ea"/>
                <a:cs typeface="+mj-cs"/>
              </a:rPr>
              <a:t>Pressure Dosed STA</a:t>
            </a:r>
          </a:p>
        </p:txBody>
      </p:sp>
    </p:spTree>
    <p:extLst>
      <p:ext uri="{BB962C8B-B14F-4D97-AF65-F5344CB8AC3E}">
        <p14:creationId xmlns:p14="http://schemas.microsoft.com/office/powerpoint/2010/main" val="3435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7"/>
                                        </p:tgtEl>
                                      </p:cBhvr>
                                    </p:animEffect>
                                    <p:anim calcmode="lin" valueType="num">
                                      <p:cBhvr>
                                        <p:cTn id="24" dur="1000"/>
                                        <p:tgtEl>
                                          <p:spTgt spid="17"/>
                                        </p:tgtEl>
                                        <p:attrNameLst>
                                          <p:attrName>ppt_x</p:attrName>
                                        </p:attrNameLst>
                                      </p:cBhvr>
                                      <p:tavLst>
                                        <p:tav tm="0">
                                          <p:val>
                                            <p:strVal val="ppt_x"/>
                                          </p:val>
                                        </p:tav>
                                        <p:tav tm="100000">
                                          <p:val>
                                            <p:strVal val="ppt_x"/>
                                          </p:val>
                                        </p:tav>
                                      </p:tavLst>
                                    </p:anim>
                                    <p:anim calcmode="lin" valueType="num">
                                      <p:cBhvr>
                                        <p:cTn id="25" dur="1000"/>
                                        <p:tgtEl>
                                          <p:spTgt spid="17"/>
                                        </p:tgtEl>
                                        <p:attrNameLst>
                                          <p:attrName>ppt_y</p:attrName>
                                        </p:attrNameLst>
                                      </p:cBhvr>
                                      <p:tavLst>
                                        <p:tav tm="0">
                                          <p:val>
                                            <p:strVal val="ppt_y"/>
                                          </p:val>
                                        </p:tav>
                                        <p:tav tm="100000">
                                          <p:val>
                                            <p:strVal val="ppt_y+.1"/>
                                          </p:val>
                                        </p:tav>
                                      </p:tavLst>
                                    </p:anim>
                                    <p:set>
                                      <p:cBhvr>
                                        <p:cTn id="26" dur="1" fill="hold">
                                          <p:stCondLst>
                                            <p:cond delay="999"/>
                                          </p:stCondLst>
                                        </p:cTn>
                                        <p:tgtEl>
                                          <p:spTgt spid="17"/>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18"/>
                                        </p:tgtEl>
                                      </p:cBhvr>
                                    </p:animEffect>
                                    <p:anim calcmode="lin" valueType="num">
                                      <p:cBhvr>
                                        <p:cTn id="29" dur="1000"/>
                                        <p:tgtEl>
                                          <p:spTgt spid="18"/>
                                        </p:tgtEl>
                                        <p:attrNameLst>
                                          <p:attrName>ppt_x</p:attrName>
                                        </p:attrNameLst>
                                      </p:cBhvr>
                                      <p:tavLst>
                                        <p:tav tm="0">
                                          <p:val>
                                            <p:strVal val="ppt_x"/>
                                          </p:val>
                                        </p:tav>
                                        <p:tav tm="100000">
                                          <p:val>
                                            <p:strVal val="ppt_x"/>
                                          </p:val>
                                        </p:tav>
                                      </p:tavLst>
                                    </p:anim>
                                    <p:anim calcmode="lin" valueType="num">
                                      <p:cBhvr>
                                        <p:cTn id="30" dur="1000"/>
                                        <p:tgtEl>
                                          <p:spTgt spid="18"/>
                                        </p:tgtEl>
                                        <p:attrNameLst>
                                          <p:attrName>ppt_y</p:attrName>
                                        </p:attrNameLst>
                                      </p:cBhvr>
                                      <p:tavLst>
                                        <p:tav tm="0">
                                          <p:val>
                                            <p:strVal val="ppt_y"/>
                                          </p:val>
                                        </p:tav>
                                        <p:tav tm="100000">
                                          <p:val>
                                            <p:strVal val="ppt_y+.1"/>
                                          </p:val>
                                        </p:tav>
                                      </p:tavLst>
                                    </p:anim>
                                    <p:set>
                                      <p:cBhvr>
                                        <p:cTn id="31" dur="1" fill="hold">
                                          <p:stCondLst>
                                            <p:cond delay="999"/>
                                          </p:stCondLst>
                                        </p:cTn>
                                        <p:tgtEl>
                                          <p:spTgt spid="18"/>
                                        </p:tgtEl>
                                        <p:attrNameLst>
                                          <p:attrName>style.visibility</p:attrName>
                                        </p:attrNameLst>
                                      </p:cBhvr>
                                      <p:to>
                                        <p:strVal val="hidden"/>
                                      </p:to>
                                    </p:set>
                                  </p:childTnLst>
                                </p:cTn>
                              </p:par>
                              <p:par>
                                <p:cTn id="32" presetID="42" presetClass="exit" presetSubtype="0" fill="hold" nodeType="withEffect">
                                  <p:stCondLst>
                                    <p:cond delay="0"/>
                                  </p:stCondLst>
                                  <p:childTnLst>
                                    <p:animEffect transition="out" filter="fade">
                                      <p:cBhvr>
                                        <p:cTn id="33" dur="1000"/>
                                        <p:tgtEl>
                                          <p:spTgt spid="20"/>
                                        </p:tgtEl>
                                      </p:cBhvr>
                                    </p:animEffect>
                                    <p:anim calcmode="lin" valueType="num">
                                      <p:cBhvr>
                                        <p:cTn id="34" dur="1000"/>
                                        <p:tgtEl>
                                          <p:spTgt spid="20"/>
                                        </p:tgtEl>
                                        <p:attrNameLst>
                                          <p:attrName>ppt_x</p:attrName>
                                        </p:attrNameLst>
                                      </p:cBhvr>
                                      <p:tavLst>
                                        <p:tav tm="0">
                                          <p:val>
                                            <p:strVal val="ppt_x"/>
                                          </p:val>
                                        </p:tav>
                                        <p:tav tm="100000">
                                          <p:val>
                                            <p:strVal val="ppt_x"/>
                                          </p:val>
                                        </p:tav>
                                      </p:tavLst>
                                    </p:anim>
                                    <p:anim calcmode="lin" valueType="num">
                                      <p:cBhvr>
                                        <p:cTn id="35" dur="1000"/>
                                        <p:tgtEl>
                                          <p:spTgt spid="20"/>
                                        </p:tgtEl>
                                        <p:attrNameLst>
                                          <p:attrName>ppt_y</p:attrName>
                                        </p:attrNameLst>
                                      </p:cBhvr>
                                      <p:tavLst>
                                        <p:tav tm="0">
                                          <p:val>
                                            <p:strVal val="ppt_y"/>
                                          </p:val>
                                        </p:tav>
                                        <p:tav tm="100000">
                                          <p:val>
                                            <p:strVal val="ppt_y+.1"/>
                                          </p:val>
                                        </p:tav>
                                      </p:tavLst>
                                    </p:anim>
                                    <p:set>
                                      <p:cBhvr>
                                        <p:cTn id="36" dur="1" fill="hold">
                                          <p:stCondLst>
                                            <p:cond delay="9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4"/>
                                        </p:tgtEl>
                                      </p:cBhvr>
                                    </p:animEffect>
                                    <p:anim calcmode="lin" valueType="num">
                                      <p:cBhvr>
                                        <p:cTn id="58" dur="1000"/>
                                        <p:tgtEl>
                                          <p:spTgt spid="24"/>
                                        </p:tgtEl>
                                        <p:attrNameLst>
                                          <p:attrName>ppt_x</p:attrName>
                                        </p:attrNameLst>
                                      </p:cBhvr>
                                      <p:tavLst>
                                        <p:tav tm="0">
                                          <p:val>
                                            <p:strVal val="ppt_x"/>
                                          </p:val>
                                        </p:tav>
                                        <p:tav tm="100000">
                                          <p:val>
                                            <p:strVal val="ppt_x"/>
                                          </p:val>
                                        </p:tav>
                                      </p:tavLst>
                                    </p:anim>
                                    <p:anim calcmode="lin" valueType="num">
                                      <p:cBhvr>
                                        <p:cTn id="59" dur="1000"/>
                                        <p:tgtEl>
                                          <p:spTgt spid="24"/>
                                        </p:tgtEl>
                                        <p:attrNameLst>
                                          <p:attrName>ppt_y</p:attrName>
                                        </p:attrNameLst>
                                      </p:cBhvr>
                                      <p:tavLst>
                                        <p:tav tm="0">
                                          <p:val>
                                            <p:strVal val="ppt_y"/>
                                          </p:val>
                                        </p:tav>
                                        <p:tav tm="100000">
                                          <p:val>
                                            <p:strVal val="ppt_y+.1"/>
                                          </p:val>
                                        </p:tav>
                                      </p:tavLst>
                                    </p:anim>
                                    <p:set>
                                      <p:cBhvr>
                                        <p:cTn id="60" dur="1" fill="hold">
                                          <p:stCondLst>
                                            <p:cond delay="999"/>
                                          </p:stCondLst>
                                        </p:cTn>
                                        <p:tgtEl>
                                          <p:spTgt spid="24"/>
                                        </p:tgtEl>
                                        <p:attrNameLst>
                                          <p:attrName>style.visibility</p:attrName>
                                        </p:attrNameLst>
                                      </p:cBhvr>
                                      <p:to>
                                        <p:strVal val="hidden"/>
                                      </p:to>
                                    </p:set>
                                  </p:childTnLst>
                                </p:cTn>
                              </p:par>
                              <p:par>
                                <p:cTn id="61" presetID="42" presetClass="exit" presetSubtype="0" fill="hold" grpId="1" nodeType="withEffect">
                                  <p:stCondLst>
                                    <p:cond delay="0"/>
                                  </p:stCondLst>
                                  <p:childTnLst>
                                    <p:animEffect transition="out" filter="fade">
                                      <p:cBhvr>
                                        <p:cTn id="62" dur="1000"/>
                                        <p:tgtEl>
                                          <p:spTgt spid="25"/>
                                        </p:tgtEl>
                                      </p:cBhvr>
                                    </p:animEffect>
                                    <p:anim calcmode="lin" valueType="num">
                                      <p:cBhvr>
                                        <p:cTn id="63" dur="1000"/>
                                        <p:tgtEl>
                                          <p:spTgt spid="25"/>
                                        </p:tgtEl>
                                        <p:attrNameLst>
                                          <p:attrName>ppt_x</p:attrName>
                                        </p:attrNameLst>
                                      </p:cBhvr>
                                      <p:tavLst>
                                        <p:tav tm="0">
                                          <p:val>
                                            <p:strVal val="ppt_x"/>
                                          </p:val>
                                        </p:tav>
                                        <p:tav tm="100000">
                                          <p:val>
                                            <p:strVal val="ppt_x"/>
                                          </p:val>
                                        </p:tav>
                                      </p:tavLst>
                                    </p:anim>
                                    <p:anim calcmode="lin" valueType="num">
                                      <p:cBhvr>
                                        <p:cTn id="64" dur="1000"/>
                                        <p:tgtEl>
                                          <p:spTgt spid="25"/>
                                        </p:tgtEl>
                                        <p:attrNameLst>
                                          <p:attrName>ppt_y</p:attrName>
                                        </p:attrNameLst>
                                      </p:cBhvr>
                                      <p:tavLst>
                                        <p:tav tm="0">
                                          <p:val>
                                            <p:strVal val="ppt_y"/>
                                          </p:val>
                                        </p:tav>
                                        <p:tav tm="100000">
                                          <p:val>
                                            <p:strVal val="ppt_y+.1"/>
                                          </p:val>
                                        </p:tav>
                                      </p:tavLst>
                                    </p:anim>
                                    <p:set>
                                      <p:cBhvr>
                                        <p:cTn id="65" dur="1" fill="hold">
                                          <p:stCondLst>
                                            <p:cond delay="999"/>
                                          </p:stCondLst>
                                        </p:cTn>
                                        <p:tgtEl>
                                          <p:spTgt spid="25"/>
                                        </p:tgtEl>
                                        <p:attrNameLst>
                                          <p:attrName>style.visibility</p:attrName>
                                        </p:attrNameLst>
                                      </p:cBhvr>
                                      <p:to>
                                        <p:strVal val="hidden"/>
                                      </p:to>
                                    </p:set>
                                  </p:childTnLst>
                                </p:cTn>
                              </p:par>
                              <p:par>
                                <p:cTn id="66" presetID="42" presetClass="exit" presetSubtype="0" fill="hold" nodeType="with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24" grpId="0" animBg="1"/>
      <p:bldP spid="24" grpId="1" animBg="1"/>
      <p:bldP spid="25" grpId="0" animBg="1"/>
      <p:bldP spid="25" grpId="1" animBg="1"/>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9626F50-2446-899C-E224-817616EA7072}"/>
              </a:ext>
            </a:extLst>
          </p:cNvPr>
          <p:cNvPicPr>
            <a:picLocks noChangeAspect="1"/>
          </p:cNvPicPr>
          <p:nvPr/>
        </p:nvPicPr>
        <p:blipFill>
          <a:blip r:embed="rId3"/>
          <a:stretch>
            <a:fillRect/>
          </a:stretch>
        </p:blipFill>
        <p:spPr>
          <a:xfrm>
            <a:off x="3118851" y="841548"/>
            <a:ext cx="5617715" cy="2701772"/>
          </a:xfrm>
          <a:prstGeom prst="rect">
            <a:avLst/>
          </a:prstGeom>
        </p:spPr>
      </p:pic>
      <p:pic>
        <p:nvPicPr>
          <p:cNvPr id="31" name="Picture 30">
            <a:extLst>
              <a:ext uri="{FF2B5EF4-FFF2-40B4-BE49-F238E27FC236}">
                <a16:creationId xmlns:a16="http://schemas.microsoft.com/office/drawing/2014/main" id="{BBE9586D-E943-FA89-7B52-EFFD6944F3D0}"/>
              </a:ext>
            </a:extLst>
          </p:cNvPr>
          <p:cNvPicPr>
            <a:picLocks noChangeAspect="1"/>
          </p:cNvPicPr>
          <p:nvPr/>
        </p:nvPicPr>
        <p:blipFill>
          <a:blip r:embed="rId4"/>
          <a:stretch>
            <a:fillRect/>
          </a:stretch>
        </p:blipFill>
        <p:spPr>
          <a:xfrm>
            <a:off x="8729484" y="1561393"/>
            <a:ext cx="956007" cy="679653"/>
          </a:xfrm>
          <a:prstGeom prst="rect">
            <a:avLst/>
          </a:prstGeom>
        </p:spPr>
      </p:pic>
      <p:sp>
        <p:nvSpPr>
          <p:cNvPr id="22" name="Rectangle 21">
            <a:extLst>
              <a:ext uri="{FF2B5EF4-FFF2-40B4-BE49-F238E27FC236}">
                <a16:creationId xmlns:a16="http://schemas.microsoft.com/office/drawing/2014/main" id="{729E95E8-D9B1-2C94-01E3-70ED79A4C926}"/>
              </a:ext>
            </a:extLst>
          </p:cNvPr>
          <p:cNvSpPr/>
          <p:nvPr/>
        </p:nvSpPr>
        <p:spPr>
          <a:xfrm>
            <a:off x="3940628" y="1593565"/>
            <a:ext cx="4376058" cy="1424645"/>
          </a:xfrm>
          <a:prstGeom prst="rect">
            <a:avLst/>
          </a:prstGeom>
          <a:solidFill>
            <a:srgbClr val="FF00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Rounded MT Bold"/>
              <a:ea typeface="+mn-ea"/>
              <a:cs typeface="+mn-cs"/>
            </a:endParaRPr>
          </a:p>
        </p:txBody>
      </p:sp>
      <p:sp>
        <p:nvSpPr>
          <p:cNvPr id="8" name="Title 1">
            <a:extLst>
              <a:ext uri="{FF2B5EF4-FFF2-40B4-BE49-F238E27FC236}">
                <a16:creationId xmlns:a16="http://schemas.microsoft.com/office/drawing/2014/main" id="{EF1ED884-757F-46B4-8A9F-8B54D38CA115}"/>
              </a:ext>
            </a:extLst>
          </p:cNvPr>
          <p:cNvSpPr>
            <a:spLocks noGrp="1"/>
          </p:cNvSpPr>
          <p:nvPr>
            <p:ph type="title"/>
          </p:nvPr>
        </p:nvSpPr>
        <p:spPr>
          <a:xfrm>
            <a:off x="2209800" y="152400"/>
            <a:ext cx="7772400" cy="838200"/>
          </a:xfrm>
        </p:spPr>
        <p:txBody>
          <a:bodyPr/>
          <a:lstStyle/>
          <a:p>
            <a:r>
              <a:rPr lang="en-US" sz="2400" dirty="0">
                <a:latin typeface="Arial Rounded MT Bold" panose="020F0704030504030204" pitchFamily="34" charset="0"/>
              </a:rPr>
              <a:t>Standard Beds and Trenches - Gravity Distribution</a:t>
            </a:r>
          </a:p>
        </p:txBody>
      </p:sp>
      <p:pic>
        <p:nvPicPr>
          <p:cNvPr id="13" name="Picture 12">
            <a:extLst>
              <a:ext uri="{FF2B5EF4-FFF2-40B4-BE49-F238E27FC236}">
                <a16:creationId xmlns:a16="http://schemas.microsoft.com/office/drawing/2014/main" id="{9B8F351C-52CD-497F-88B7-281628657A94}"/>
              </a:ext>
            </a:extLst>
          </p:cNvPr>
          <p:cNvPicPr>
            <a:picLocks noChangeAspect="1"/>
          </p:cNvPicPr>
          <p:nvPr/>
        </p:nvPicPr>
        <p:blipFill>
          <a:blip r:embed="rId5" cstate="print"/>
          <a:stretch>
            <a:fillRect/>
          </a:stretch>
        </p:blipFill>
        <p:spPr>
          <a:xfrm>
            <a:off x="1419653" y="3731107"/>
            <a:ext cx="5181601" cy="435859"/>
          </a:xfrm>
          <a:prstGeom prst="rect">
            <a:avLst/>
          </a:prstGeom>
        </p:spPr>
      </p:pic>
      <p:sp>
        <p:nvSpPr>
          <p:cNvPr id="14" name="Rectangle 13">
            <a:extLst>
              <a:ext uri="{FF2B5EF4-FFF2-40B4-BE49-F238E27FC236}">
                <a16:creationId xmlns:a16="http://schemas.microsoft.com/office/drawing/2014/main" id="{294FEAE7-684C-4332-BA6E-76687E7DDE4D}"/>
              </a:ext>
            </a:extLst>
          </p:cNvPr>
          <p:cNvSpPr/>
          <p:nvPr/>
        </p:nvSpPr>
        <p:spPr>
          <a:xfrm>
            <a:off x="3940627" y="1593564"/>
            <a:ext cx="4359823" cy="599497"/>
          </a:xfrm>
          <a:prstGeom prst="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Rounded MT Bold"/>
              <a:ea typeface="+mn-ea"/>
              <a:cs typeface="+mn-cs"/>
            </a:endParaRPr>
          </a:p>
        </p:txBody>
      </p:sp>
      <p:pic>
        <p:nvPicPr>
          <p:cNvPr id="64514" name="Picture 2" descr="Image result for 4&quot; sewer and drain pipe holes">
            <a:extLst>
              <a:ext uri="{FF2B5EF4-FFF2-40B4-BE49-F238E27FC236}">
                <a16:creationId xmlns:a16="http://schemas.microsoft.com/office/drawing/2014/main" id="{E1A9A9A8-E700-430F-AC53-03A941B071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6139" y="3820672"/>
            <a:ext cx="2822699" cy="2108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A5F187-5CCA-5447-CC29-3AEC1FEBE297}"/>
              </a:ext>
            </a:extLst>
          </p:cNvPr>
          <p:cNvSpPr/>
          <p:nvPr/>
        </p:nvSpPr>
        <p:spPr>
          <a:xfrm>
            <a:off x="1482436" y="4354753"/>
            <a:ext cx="6117699" cy="230228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a:ea typeface="+mn-ea"/>
              <a:cs typeface="+mn-cs"/>
            </a:endParaRPr>
          </a:p>
        </p:txBody>
      </p:sp>
      <p:sp>
        <p:nvSpPr>
          <p:cNvPr id="6" name="Rectangle 5">
            <a:extLst>
              <a:ext uri="{FF2B5EF4-FFF2-40B4-BE49-F238E27FC236}">
                <a16:creationId xmlns:a16="http://schemas.microsoft.com/office/drawing/2014/main" id="{210491AC-F51B-E366-DEA8-89A6B02DD24E}"/>
              </a:ext>
            </a:extLst>
          </p:cNvPr>
          <p:cNvSpPr/>
          <p:nvPr/>
        </p:nvSpPr>
        <p:spPr>
          <a:xfrm>
            <a:off x="3924393" y="2193062"/>
            <a:ext cx="4376058" cy="825148"/>
          </a:xfrm>
          <a:prstGeom prst="rect">
            <a:avLst/>
          </a:prstGeom>
          <a:solidFill>
            <a:schemeClr val="accent6">
              <a:lumMod val="20000"/>
              <a:lumOff val="80000"/>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Rounded MT Bold"/>
              <a:ea typeface="+mn-ea"/>
              <a:cs typeface="+mn-cs"/>
            </a:endParaRPr>
          </a:p>
        </p:txBody>
      </p:sp>
      <p:sp>
        <p:nvSpPr>
          <p:cNvPr id="27" name="TextBox 26">
            <a:extLst>
              <a:ext uri="{FF2B5EF4-FFF2-40B4-BE49-F238E27FC236}">
                <a16:creationId xmlns:a16="http://schemas.microsoft.com/office/drawing/2014/main" id="{AF51EAA5-A8CB-ADDA-BE2B-2D86FBB55296}"/>
              </a:ext>
            </a:extLst>
          </p:cNvPr>
          <p:cNvSpPr txBox="1"/>
          <p:nvPr/>
        </p:nvSpPr>
        <p:spPr>
          <a:xfrm>
            <a:off x="6763657" y="3761051"/>
            <a:ext cx="9459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Rounded MT Bold"/>
                <a:ea typeface="+mn-ea"/>
                <a:cs typeface="+mn-cs"/>
              </a:rPr>
              <a:t>Pg 32</a:t>
            </a:r>
          </a:p>
        </p:txBody>
      </p:sp>
      <p:pic>
        <p:nvPicPr>
          <p:cNvPr id="33" name="Picture 32">
            <a:extLst>
              <a:ext uri="{FF2B5EF4-FFF2-40B4-BE49-F238E27FC236}">
                <a16:creationId xmlns:a16="http://schemas.microsoft.com/office/drawing/2014/main" id="{EF61D85F-39A2-50F4-E802-DB40F74DDFB9}"/>
              </a:ext>
            </a:extLst>
          </p:cNvPr>
          <p:cNvPicPr>
            <a:picLocks noChangeAspect="1"/>
          </p:cNvPicPr>
          <p:nvPr/>
        </p:nvPicPr>
        <p:blipFill>
          <a:blip r:embed="rId7"/>
          <a:stretch>
            <a:fillRect/>
          </a:stretch>
        </p:blipFill>
        <p:spPr>
          <a:xfrm>
            <a:off x="8355092" y="2159468"/>
            <a:ext cx="1330399" cy="898035"/>
          </a:xfrm>
          <a:prstGeom prst="rect">
            <a:avLst/>
          </a:prstGeom>
        </p:spPr>
      </p:pic>
      <p:graphicFrame>
        <p:nvGraphicFramePr>
          <p:cNvPr id="4" name="Object 3">
            <a:extLst>
              <a:ext uri="{FF2B5EF4-FFF2-40B4-BE49-F238E27FC236}">
                <a16:creationId xmlns:a16="http://schemas.microsoft.com/office/drawing/2014/main" id="{BFF47D75-48C8-495D-08CF-8CDB5BCC00E6}"/>
              </a:ext>
            </a:extLst>
          </p:cNvPr>
          <p:cNvGraphicFramePr>
            <a:graphicFrameLocks noChangeAspect="1"/>
          </p:cNvGraphicFramePr>
          <p:nvPr/>
        </p:nvGraphicFramePr>
        <p:xfrm>
          <a:off x="1751924" y="4481758"/>
          <a:ext cx="5578721" cy="2117652"/>
        </p:xfrm>
        <a:graphic>
          <a:graphicData uri="http://schemas.openxmlformats.org/presentationml/2006/ole">
            <mc:AlternateContent xmlns:mc="http://schemas.openxmlformats.org/markup-compatibility/2006">
              <mc:Choice xmlns:v="urn:schemas-microsoft-com:vml" Requires="v">
                <p:oleObj name="TurboCAD Drawing" r:id="rId8" imgW="4621787" imgH="1753444" progId="TurboCAD.Drawing.4">
                  <p:embed/>
                </p:oleObj>
              </mc:Choice>
              <mc:Fallback>
                <p:oleObj name="TurboCAD Drawing" r:id="rId8" imgW="4621787" imgH="1753444" progId="TurboCAD.Drawing.4">
                  <p:embed/>
                  <p:pic>
                    <p:nvPicPr>
                      <p:cNvPr id="4" name="Object 3">
                        <a:extLst>
                          <a:ext uri="{FF2B5EF4-FFF2-40B4-BE49-F238E27FC236}">
                            <a16:creationId xmlns:a16="http://schemas.microsoft.com/office/drawing/2014/main" id="{BFF47D75-48C8-495D-08CF-8CDB5BCC00E6}"/>
                          </a:ext>
                        </a:extLst>
                      </p:cNvPr>
                      <p:cNvPicPr/>
                      <p:nvPr/>
                    </p:nvPicPr>
                    <p:blipFill>
                      <a:blip r:embed="rId9"/>
                      <a:stretch>
                        <a:fillRect/>
                      </a:stretch>
                    </p:blipFill>
                    <p:spPr>
                      <a:xfrm>
                        <a:off x="1751924" y="4481758"/>
                        <a:ext cx="5578721" cy="2117652"/>
                      </a:xfrm>
                      <a:prstGeom prst="rect">
                        <a:avLst/>
                      </a:prstGeom>
                    </p:spPr>
                  </p:pic>
                </p:oleObj>
              </mc:Fallback>
            </mc:AlternateContent>
          </a:graphicData>
        </a:graphic>
      </p:graphicFrame>
    </p:spTree>
    <p:extLst>
      <p:ext uri="{BB962C8B-B14F-4D97-AF65-F5344CB8AC3E}">
        <p14:creationId xmlns:p14="http://schemas.microsoft.com/office/powerpoint/2010/main" val="30511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22"/>
                                        </p:tgtEl>
                                        <p:attrNameLst>
                                          <p:attrName>ppt_x</p:attrName>
                                        </p:attrNameLst>
                                      </p:cBhvr>
                                      <p:tavLst>
                                        <p:tav tm="0">
                                          <p:val>
                                            <p:strVal val="ppt_x"/>
                                          </p:val>
                                        </p:tav>
                                        <p:tav tm="100000">
                                          <p:val>
                                            <p:strVal val="ppt_x"/>
                                          </p:val>
                                        </p:tav>
                                      </p:tavLst>
                                    </p:anim>
                                    <p:anim calcmode="lin" valueType="num">
                                      <p:cBhvr additive="base">
                                        <p:cTn id="18" dur="500"/>
                                        <p:tgtEl>
                                          <p:spTgt spid="22"/>
                                        </p:tgtEl>
                                        <p:attrNameLst>
                                          <p:attrName>ppt_y</p:attrName>
                                        </p:attrNameLst>
                                      </p:cBhvr>
                                      <p:tavLst>
                                        <p:tav tm="0">
                                          <p:val>
                                            <p:strVal val="ppt_y"/>
                                          </p:val>
                                        </p:tav>
                                        <p:tav tm="100000">
                                          <p:val>
                                            <p:strVal val="1+ppt_h/2"/>
                                          </p:val>
                                        </p:tav>
                                      </p:tavLst>
                                    </p:anim>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45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4" grpId="0" animBg="1"/>
      <p:bldP spid="2" grpId="0" animBg="1"/>
      <p:bldP spid="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Documents\0 PSMA STUFF\NAWT stuff\2025 stuff NAWT\Rays work\New slides DAR 9,25 Ray\Work pages for the slides\Screenshot 2025-09-02 111157.png">
            <a:extLst>
              <a:ext uri="{FF2B5EF4-FFF2-40B4-BE49-F238E27FC236}">
                <a16:creationId xmlns:a16="http://schemas.microsoft.com/office/drawing/2014/main" id="{F8E4BC7C-8C45-3692-9CB3-9D599B7FE475}"/>
              </a:ext>
            </a:extLst>
          </p:cNvPr>
          <p:cNvPicPr>
            <a:picLocks noChangeAspect="1" noChangeArrowheads="1"/>
          </p:cNvPicPr>
          <p:nvPr/>
        </p:nvPicPr>
        <p:blipFill>
          <a:blip r:embed="rId3"/>
          <a:srcRect l="20511" t="3540" r="17433" b="2685"/>
          <a:stretch>
            <a:fillRect/>
          </a:stretch>
        </p:blipFill>
        <p:spPr bwMode="auto">
          <a:xfrm>
            <a:off x="0" y="0"/>
            <a:ext cx="3491347" cy="5704610"/>
          </a:xfrm>
          <a:prstGeom prst="rect">
            <a:avLst/>
          </a:prstGeom>
          <a:noFill/>
        </p:spPr>
      </p:pic>
      <p:pic>
        <p:nvPicPr>
          <p:cNvPr id="3" name="Picture 2" descr="D:\Backup off Free Agent Drive\COMPLETE INSPECTION PACKAGES\Jellystone Quarryville\6,6,13 pictures\DSCN0043.JPG">
            <a:extLst>
              <a:ext uri="{FF2B5EF4-FFF2-40B4-BE49-F238E27FC236}">
                <a16:creationId xmlns:a16="http://schemas.microsoft.com/office/drawing/2014/main" id="{215550B9-6227-D500-81C2-036CC5768010}"/>
              </a:ext>
            </a:extLst>
          </p:cNvPr>
          <p:cNvPicPr>
            <a:picLocks noChangeAspect="1" noChangeArrowheads="1"/>
          </p:cNvPicPr>
          <p:nvPr/>
        </p:nvPicPr>
        <p:blipFill>
          <a:blip r:embed="rId4" cstate="print"/>
          <a:srcRect l="-5096" r="-1"/>
          <a:stretch>
            <a:fillRect/>
          </a:stretch>
        </p:blipFill>
        <p:spPr bwMode="auto">
          <a:xfrm>
            <a:off x="3048000" y="0"/>
            <a:ext cx="9144000" cy="6858000"/>
          </a:xfrm>
          <a:prstGeom prst="rect">
            <a:avLst/>
          </a:prstGeom>
          <a:noFill/>
        </p:spPr>
      </p:pic>
    </p:spTree>
    <p:extLst>
      <p:ext uri="{BB962C8B-B14F-4D97-AF65-F5344CB8AC3E}">
        <p14:creationId xmlns:p14="http://schemas.microsoft.com/office/powerpoint/2010/main" val="1793708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y\Documents\0 PSMA STUFF\NAWT stuff\2025 stuff NAWT\Rays work\New slides DAR 9,25 Ray\Work pages for the slides\6 Pinewood Ave., Ephrata insp\IMG_4294.JPG"/>
          <p:cNvPicPr>
            <a:picLocks noChangeAspect="1" noChangeArrowheads="1"/>
          </p:cNvPicPr>
          <p:nvPr/>
        </p:nvPicPr>
        <p:blipFill>
          <a:blip r:embed="rId3"/>
          <a:srcRect/>
          <a:stretch>
            <a:fillRect/>
          </a:stretch>
        </p:blipFill>
        <p:spPr bwMode="auto">
          <a:xfrm>
            <a:off x="0" y="-1007918"/>
            <a:ext cx="12192000" cy="865663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b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4" y="228600"/>
            <a:ext cx="6071205" cy="644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848600" y="633948"/>
            <a:ext cx="3200400" cy="3785652"/>
          </a:xfrm>
          <a:prstGeom prst="rect">
            <a:avLst/>
          </a:prstGeom>
          <a:noFill/>
        </p:spPr>
        <p:txBody>
          <a:bodyPr wrap="square" rtlCol="0">
            <a:spAutoFit/>
          </a:bodyPr>
          <a:lstStyle/>
          <a:p>
            <a:r>
              <a:rPr lang="en-US" sz="4000" dirty="0">
                <a:solidFill>
                  <a:schemeClr val="tx2"/>
                </a:solidFill>
              </a:rPr>
              <a:t>Measure and record the depth of soil to the top of the aggregate.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ay\Documents\0 PSMA STUFF\NAWT stuff\2025 stuff NAWT\Rays work\New slides DAR 9,25 Ray\Work pages for the slides\6 Pinewood Ave., Ephrata insp\IMG_4301.JPG"/>
          <p:cNvPicPr>
            <a:picLocks noChangeAspect="1" noChangeArrowheads="1"/>
          </p:cNvPicPr>
          <p:nvPr/>
        </p:nvPicPr>
        <p:blipFill>
          <a:blip r:embed="rId3"/>
          <a:srcRect/>
          <a:stretch>
            <a:fillRect/>
          </a:stretch>
        </p:blipFill>
        <p:spPr bwMode="auto">
          <a:xfrm>
            <a:off x="0" y="-457199"/>
            <a:ext cx="12192000" cy="768191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ay\Documents\0 PSMA STUFF\NAWT stuff\2025 stuff NAWT\Rays work\New slides DAR 9,25 Ray\Work pages for the slides\DSCF4026.JPG"/>
          <p:cNvPicPr>
            <a:picLocks noChangeAspect="1" noChangeArrowheads="1"/>
          </p:cNvPicPr>
          <p:nvPr/>
        </p:nvPicPr>
        <p:blipFill>
          <a:blip r:embed="rId3" cstate="print"/>
          <a:srcRect/>
          <a:stretch>
            <a:fillRect/>
          </a:stretch>
        </p:blipFill>
        <p:spPr bwMode="auto">
          <a:xfrm>
            <a:off x="0" y="-457200"/>
            <a:ext cx="12192000" cy="7315200"/>
          </a:xfrm>
          <a:prstGeom prst="rect">
            <a:avLst/>
          </a:prstGeom>
          <a:noFill/>
        </p:spPr>
      </p:pic>
      <p:sp>
        <p:nvSpPr>
          <p:cNvPr id="3" name="TextBox 2"/>
          <p:cNvSpPr txBox="1"/>
          <p:nvPr/>
        </p:nvSpPr>
        <p:spPr>
          <a:xfrm>
            <a:off x="6553200" y="4495800"/>
            <a:ext cx="5105400" cy="1200329"/>
          </a:xfrm>
          <a:prstGeom prst="rect">
            <a:avLst/>
          </a:prstGeom>
          <a:noFill/>
        </p:spPr>
        <p:txBody>
          <a:bodyPr wrap="square" rtlCol="0">
            <a:spAutoFit/>
          </a:bodyPr>
          <a:lstStyle/>
          <a:p>
            <a:r>
              <a:rPr lang="en-US" sz="3600" dirty="0">
                <a:solidFill>
                  <a:srgbClr val="FFFF00"/>
                </a:solidFill>
              </a:rPr>
              <a:t>No Liquid found in the aggregate</a:t>
            </a:r>
          </a:p>
        </p:txBody>
      </p:sp>
      <p:sp>
        <p:nvSpPr>
          <p:cNvPr id="4" name="TextBox 3"/>
          <p:cNvSpPr txBox="1"/>
          <p:nvPr/>
        </p:nvSpPr>
        <p:spPr>
          <a:xfrm>
            <a:off x="5638800" y="5943600"/>
            <a:ext cx="6553200" cy="707886"/>
          </a:xfrm>
          <a:prstGeom prst="rect">
            <a:avLst/>
          </a:prstGeom>
          <a:noFill/>
        </p:spPr>
        <p:txBody>
          <a:bodyPr wrap="square" rtlCol="0">
            <a:spAutoFit/>
          </a:bodyPr>
          <a:lstStyle/>
          <a:p>
            <a:r>
              <a:rPr lang="en-US" sz="4000" dirty="0">
                <a:solidFill>
                  <a:srgbClr val="FFFF00"/>
                </a:solidFill>
              </a:rPr>
              <a:t>What is the 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B05B-0D27-9867-034F-54DA12A6B5C1}"/>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7A17D0E-8162-C7EB-3F29-4D0B99F18D61}"/>
              </a:ext>
            </a:extLst>
          </p:cNvPr>
          <p:cNvSpPr>
            <a:spLocks noGrp="1"/>
          </p:cNvSpPr>
          <p:nvPr>
            <p:ph idx="1"/>
          </p:nvPr>
        </p:nvSpPr>
        <p:spPr>
          <a:xfrm>
            <a:off x="1361767" y="2019300"/>
            <a:ext cx="4596581" cy="2819400"/>
          </a:xfrm>
        </p:spPr>
        <p:txBody>
          <a:bodyPr/>
          <a:lstStyle/>
          <a:p>
            <a:r>
              <a:rPr lang="en-US" dirty="0"/>
              <a:t>Kim Seipp</a:t>
            </a:r>
          </a:p>
          <a:p>
            <a:r>
              <a:rPr lang="en-US" dirty="0"/>
              <a:t>High Plains Sanitation Service</a:t>
            </a:r>
          </a:p>
          <a:p>
            <a:r>
              <a:rPr lang="en-US" dirty="0"/>
              <a:t>CPOW</a:t>
            </a:r>
          </a:p>
          <a:p>
            <a:r>
              <a:rPr lang="en-US" dirty="0"/>
              <a:t>NAWT</a:t>
            </a:r>
          </a:p>
        </p:txBody>
      </p:sp>
      <p:pic>
        <p:nvPicPr>
          <p:cNvPr id="5" name="Picture 4" descr="A truck with a tank on the side&#10;&#10;AI-generated content may be incorrect.">
            <a:extLst>
              <a:ext uri="{FF2B5EF4-FFF2-40B4-BE49-F238E27FC236}">
                <a16:creationId xmlns:a16="http://schemas.microsoft.com/office/drawing/2014/main" id="{E03208FC-2378-FF47-5700-12C485E17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472012"/>
            <a:ext cx="5821680" cy="4366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434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ay\Documents\0 PSMA STUFF\NAWT stuff\2025 stuff NAWT\Rays work\New slides DAR 9,25 Ray\Work pages for the slides\DSCF6090.JPG"/>
          <p:cNvPicPr>
            <a:picLocks noChangeAspect="1" noChangeArrowheads="1"/>
          </p:cNvPicPr>
          <p:nvPr/>
        </p:nvPicPr>
        <p:blipFill>
          <a:blip r:embed="rId3" cstate="print"/>
          <a:srcRect/>
          <a:stretch>
            <a:fillRect/>
          </a:stretch>
        </p:blipFill>
        <p:spPr bwMode="auto">
          <a:xfrm>
            <a:off x="0" y="-533400"/>
            <a:ext cx="12192000" cy="7391400"/>
          </a:xfrm>
          <a:prstGeom prst="rect">
            <a:avLst/>
          </a:prstGeom>
          <a:noFill/>
        </p:spPr>
      </p:pic>
      <p:sp>
        <p:nvSpPr>
          <p:cNvPr id="3" name="Rectangle 2"/>
          <p:cNvSpPr/>
          <p:nvPr/>
        </p:nvSpPr>
        <p:spPr>
          <a:xfrm>
            <a:off x="0" y="0"/>
            <a:ext cx="5109092" cy="341632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solidFill>
                  <a:srgbClr val="FFFF00"/>
                </a:solidFill>
              </a:rPr>
              <a:t>Unexpected</a:t>
            </a:r>
          </a:p>
          <a:p>
            <a:pPr algn="ctr"/>
            <a:r>
              <a:rPr lang="en-US" sz="5400" b="1" cap="none" spc="0" dirty="0">
                <a:ln w="10541" cmpd="sng">
                  <a:solidFill>
                    <a:schemeClr val="accent1">
                      <a:shade val="88000"/>
                      <a:satMod val="110000"/>
                    </a:schemeClr>
                  </a:solidFill>
                  <a:prstDash val="solid"/>
                </a:ln>
                <a:solidFill>
                  <a:srgbClr val="FFFF00"/>
                </a:solidFill>
                <a:effectLst/>
              </a:rPr>
              <a:t>Find – soil </a:t>
            </a:r>
          </a:p>
          <a:p>
            <a:pPr algn="ctr"/>
            <a:r>
              <a:rPr lang="en-US" sz="5400" b="1" dirty="0">
                <a:ln w="10541" cmpd="sng">
                  <a:solidFill>
                    <a:schemeClr val="accent1">
                      <a:shade val="88000"/>
                      <a:satMod val="110000"/>
                    </a:schemeClr>
                  </a:solidFill>
                  <a:prstDash val="solid"/>
                </a:ln>
                <a:solidFill>
                  <a:srgbClr val="FFFF00"/>
                </a:solidFill>
              </a:rPr>
              <a:t>Mixed in with</a:t>
            </a:r>
          </a:p>
          <a:p>
            <a:pPr algn="ctr"/>
            <a:r>
              <a:rPr lang="en-US" sz="5400" b="1" cap="none" spc="0" dirty="0">
                <a:ln w="10541" cmpd="sng">
                  <a:solidFill>
                    <a:schemeClr val="accent1">
                      <a:shade val="88000"/>
                      <a:satMod val="110000"/>
                    </a:schemeClr>
                  </a:solidFill>
                  <a:prstDash val="solid"/>
                </a:ln>
                <a:solidFill>
                  <a:srgbClr val="FFFF00"/>
                </a:solidFill>
                <a:effectLst/>
              </a:rPr>
              <a:t>The aggregate.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027"/>
          <p:cNvSpPr txBox="1">
            <a:spLocks noChangeArrowheads="1"/>
          </p:cNvSpPr>
          <p:nvPr/>
        </p:nvSpPr>
        <p:spPr bwMode="auto">
          <a:xfrm>
            <a:off x="3523456" y="5257801"/>
            <a:ext cx="51450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00"/>
                </a:solidFill>
                <a:effectLst/>
                <a:uLnTx/>
                <a:uFillTx/>
                <a:latin typeface="Arial Rounded MT Bold" pitchFamily="34" charset="0"/>
                <a:ea typeface="+mn-ea"/>
                <a:cs typeface="+mn-cs"/>
              </a:rPr>
              <a:t>Hydraulic Load tests</a:t>
            </a:r>
            <a:endParaRPr kumimoji="0" lang="en-US" altLang="en-US" sz="3200" b="0" i="0" u="none" strike="noStrike" kern="1200" cap="none" spc="0" normalizeH="0" baseline="0" noProof="0" dirty="0">
              <a:ln>
                <a:noFill/>
              </a:ln>
              <a:solidFill>
                <a:srgbClr val="FFFF00"/>
              </a:solidFill>
              <a:effectLst/>
              <a:uLnTx/>
              <a:uFillTx/>
              <a:latin typeface="Arial Rounded MT Bold" pitchFamily="34" charset="0"/>
              <a:ea typeface="+mn-ea"/>
              <a:cs typeface="+mn-cs"/>
            </a:endParaRPr>
          </a:p>
        </p:txBody>
      </p:sp>
      <p:pic>
        <p:nvPicPr>
          <p:cNvPr id="2" name="Picture 1" descr="A logo with a black background&#10;&#10;AI-generated content may be incorrect.">
            <a:extLst>
              <a:ext uri="{FF2B5EF4-FFF2-40B4-BE49-F238E27FC236}">
                <a16:creationId xmlns:a16="http://schemas.microsoft.com/office/drawing/2014/main" id="{28D475CF-136D-0D41-0BFA-0FE6BA65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1219200"/>
            <a:ext cx="8287935" cy="331031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7" name="Picture 2" descr="image010-2"/>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1524000" y="228600"/>
            <a:ext cx="8382000" cy="6292794"/>
          </a:xfrm>
          <a:prstGeom prst="rect">
            <a:avLst/>
          </a:prstGeom>
          <a:ln>
            <a:noFill/>
          </a:ln>
          <a:effectLst>
            <a:outerShdw blurRad="292100" dist="139700" dir="2700000" algn="tl" rotWithShape="0">
              <a:srgbClr val="333333">
                <a:alpha val="65000"/>
              </a:srgbClr>
            </a:outerShdw>
          </a:effectLst>
        </p:spPr>
      </p:pic>
      <p:sp>
        <p:nvSpPr>
          <p:cNvPr id="5232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itchFamily="34" charset="0"/>
              </a:defRPr>
            </a:lvl1pPr>
            <a:lvl2pPr marL="557213" indent="-214313">
              <a:spcBef>
                <a:spcPct val="20000"/>
              </a:spcBef>
              <a:buChar char="–"/>
              <a:defRPr sz="2100">
                <a:solidFill>
                  <a:schemeClr val="tx1"/>
                </a:solidFill>
                <a:latin typeface="Arial" pitchFamily="34" charset="0"/>
              </a:defRPr>
            </a:lvl2pPr>
            <a:lvl3pPr marL="857250" indent="-171450">
              <a:spcBef>
                <a:spcPct val="20000"/>
              </a:spcBef>
              <a:buChar char="•"/>
              <a:defRPr sz="1800">
                <a:solidFill>
                  <a:schemeClr val="tx1"/>
                </a:solidFill>
                <a:latin typeface="Arial" pitchFamily="34" charset="0"/>
              </a:defRPr>
            </a:lvl3pPr>
            <a:lvl4pPr marL="1200150" indent="-171450">
              <a:spcBef>
                <a:spcPct val="20000"/>
              </a:spcBef>
              <a:buChar char="–"/>
              <a:defRPr sz="1500">
                <a:solidFill>
                  <a:schemeClr val="tx1"/>
                </a:solidFill>
                <a:latin typeface="Arial" pitchFamily="34" charset="0"/>
              </a:defRPr>
            </a:lvl4pPr>
            <a:lvl5pPr marL="1543050" indent="-171450">
              <a:spcBef>
                <a:spcPct val="20000"/>
              </a:spcBef>
              <a:buChar char="»"/>
              <a:defRPr sz="1500">
                <a:solidFill>
                  <a:schemeClr val="tx1"/>
                </a:solidFill>
                <a:latin typeface="Arial" pitchFamily="34" charset="0"/>
              </a:defRPr>
            </a:lvl5pPr>
            <a:lvl6pPr marL="1885950" indent="-171450" eaLnBrk="0" fontAlgn="base" hangingPunct="0">
              <a:spcBef>
                <a:spcPct val="20000"/>
              </a:spcBef>
              <a:spcAft>
                <a:spcPct val="0"/>
              </a:spcAft>
              <a:buChar char="»"/>
              <a:defRPr sz="1500">
                <a:solidFill>
                  <a:schemeClr val="tx1"/>
                </a:solidFill>
                <a:latin typeface="Arial" pitchFamily="34" charset="0"/>
              </a:defRPr>
            </a:lvl6pPr>
            <a:lvl7pPr marL="2228850" indent="-171450" eaLnBrk="0" fontAlgn="base" hangingPunct="0">
              <a:spcBef>
                <a:spcPct val="20000"/>
              </a:spcBef>
              <a:spcAft>
                <a:spcPct val="0"/>
              </a:spcAft>
              <a:buChar char="»"/>
              <a:defRPr sz="1500">
                <a:solidFill>
                  <a:schemeClr val="tx1"/>
                </a:solidFill>
                <a:latin typeface="Arial" pitchFamily="34" charset="0"/>
              </a:defRPr>
            </a:lvl7pPr>
            <a:lvl8pPr marL="2571750" indent="-171450" eaLnBrk="0" fontAlgn="base" hangingPunct="0">
              <a:spcBef>
                <a:spcPct val="20000"/>
              </a:spcBef>
              <a:spcAft>
                <a:spcPct val="0"/>
              </a:spcAft>
              <a:buChar char="»"/>
              <a:defRPr sz="1500">
                <a:solidFill>
                  <a:schemeClr val="tx1"/>
                </a:solidFill>
                <a:latin typeface="Arial" pitchFamily="34" charset="0"/>
              </a:defRPr>
            </a:lvl8pPr>
            <a:lvl9pPr marL="2914650" indent="-171450" eaLnBrk="0" fontAlgn="base" hangingPunct="0">
              <a:spcBef>
                <a:spcPct val="20000"/>
              </a:spcBef>
              <a:spcAft>
                <a:spcPct val="0"/>
              </a:spcAft>
              <a:buChar char="»"/>
              <a:defRPr sz="15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81760-FBDF-44AB-B9BF-97C177F20830}" type="slidenum">
              <a:rPr kumimoji="0" lang="en-US" altLang="en-US" sz="105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altLang="en-US" sz="105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23268" name="Text Box 3"/>
          <p:cNvSpPr txBox="1">
            <a:spLocks noChangeArrowheads="1"/>
          </p:cNvSpPr>
          <p:nvPr/>
        </p:nvSpPr>
        <p:spPr bwMode="auto">
          <a:xfrm>
            <a:off x="1524000" y="457200"/>
            <a:ext cx="8382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mn-cs"/>
              </a:rPr>
              <a:t>Remember - A NAWT HLT is a not a Flood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mn-cs"/>
              </a:rPr>
              <a:t>It is a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mn-cs"/>
              </a:rPr>
              <a:t>Controlled Application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800" y="152400"/>
            <a:ext cx="7772400" cy="990600"/>
          </a:xfrm>
        </p:spPr>
        <p:txBody>
          <a:bodyPr/>
          <a:lstStyle/>
          <a:p>
            <a:r>
              <a:rPr lang="en-US" sz="4000" dirty="0">
                <a:latin typeface="Arial Rounded MT Bold" panose="020F0704030504030204" pitchFamily="34" charset="0"/>
              </a:rPr>
              <a:t>Hydraulic Load Test</a:t>
            </a:r>
          </a:p>
        </p:txBody>
      </p:sp>
      <p:sp>
        <p:nvSpPr>
          <p:cNvPr id="118787" name="Rectangle 3"/>
          <p:cNvSpPr>
            <a:spLocks noGrp="1" noChangeArrowheads="1"/>
          </p:cNvSpPr>
          <p:nvPr>
            <p:ph idx="1"/>
          </p:nvPr>
        </p:nvSpPr>
        <p:spPr>
          <a:xfrm>
            <a:off x="2209800" y="2209800"/>
            <a:ext cx="7772400" cy="4114800"/>
          </a:xfrm>
        </p:spPr>
        <p:txBody>
          <a:bodyPr/>
          <a:lstStyle/>
          <a:p>
            <a:pPr marL="0" indent="0" algn="ctr" eaLnBrk="1" hangingPunct="1">
              <a:buNone/>
            </a:pPr>
            <a:r>
              <a:rPr lang="en-US" altLang="en-US" sz="3000" dirty="0">
                <a:latin typeface="Arial Rounded MT Bold" pitchFamily="34" charset="0"/>
              </a:rPr>
              <a:t>The Hydraulic Load Test is a procedure by which the Inspector can assess whether an aggregate or chamber-based soil treatment area is able to accept and absorb the “Design Daily Volume” of wastewater in a 24-hour period.</a:t>
            </a:r>
          </a:p>
        </p:txBody>
      </p:sp>
    </p:spTree>
    <p:extLst>
      <p:ext uri="{BB962C8B-B14F-4D97-AF65-F5344CB8AC3E}">
        <p14:creationId xmlns:p14="http://schemas.microsoft.com/office/powerpoint/2010/main" val="36337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838200"/>
          </a:xfrm>
        </p:spPr>
        <p:txBody>
          <a:bodyPr/>
          <a:lstStyle/>
          <a:p>
            <a:r>
              <a:rPr lang="en-US" sz="4000" dirty="0">
                <a:latin typeface="Arial Rounded MT Bold" panose="020F0704030504030204" pitchFamily="34" charset="0"/>
              </a:rPr>
              <a:t>Hydraulic Load Test</a:t>
            </a:r>
          </a:p>
        </p:txBody>
      </p:sp>
      <p:sp>
        <p:nvSpPr>
          <p:cNvPr id="3" name="Content Placeholder 2"/>
          <p:cNvSpPr>
            <a:spLocks noGrp="1"/>
          </p:cNvSpPr>
          <p:nvPr>
            <p:ph idx="1"/>
          </p:nvPr>
        </p:nvSpPr>
        <p:spPr>
          <a:xfrm>
            <a:off x="1905000" y="1295400"/>
            <a:ext cx="8382000" cy="3200400"/>
          </a:xfrm>
        </p:spPr>
        <p:txBody>
          <a:bodyPr/>
          <a:lstStyle/>
          <a:p>
            <a:r>
              <a:rPr lang="en-US" sz="3000" dirty="0">
                <a:latin typeface="Arial Rounded MT Bold" panose="020F0704030504030204" pitchFamily="34" charset="0"/>
              </a:rPr>
              <a:t>In its simplest form, the Inspector adds the Design Daily Load to the soil treatment area, then comes back in 24 hours and determines if the liquid-level in the soil treatment  area has returned to its previous level.</a:t>
            </a:r>
          </a:p>
          <a:p>
            <a:r>
              <a:rPr lang="en-US" sz="3000" dirty="0">
                <a:latin typeface="Arial Rounded MT Bold" panose="020F0704030504030204" pitchFamily="34" charset="0"/>
              </a:rPr>
              <a:t>To prove the soil treatment area has absorbed the Design Daily Volume, water is added to bring the liquid level up to the Day 1 final level.</a:t>
            </a:r>
          </a:p>
        </p:txBody>
      </p:sp>
    </p:spTree>
    <p:extLst>
      <p:ext uri="{BB962C8B-B14F-4D97-AF65-F5344CB8AC3E}">
        <p14:creationId xmlns:p14="http://schemas.microsoft.com/office/powerpoint/2010/main" val="361733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2171700" y="304800"/>
            <a:ext cx="7772400" cy="990600"/>
          </a:xfrm>
        </p:spPr>
        <p:txBody>
          <a:bodyPr/>
          <a:lstStyle/>
          <a:p>
            <a:pPr eaLnBrk="1" hangingPunct="1"/>
            <a:r>
              <a:rPr lang="en-US" altLang="en-US" sz="3000" dirty="0">
                <a:latin typeface="Arial Rounded MT Bold" pitchFamily="34" charset="0"/>
              </a:rPr>
              <a:t>REASONS FOR A HYDRAULIC LOAD TEST (page 35 of the Standards)</a:t>
            </a:r>
          </a:p>
        </p:txBody>
      </p:sp>
      <p:sp>
        <p:nvSpPr>
          <p:cNvPr id="310275" name="Rectangle 3"/>
          <p:cNvSpPr>
            <a:spLocks noGrp="1" noChangeArrowheads="1"/>
          </p:cNvSpPr>
          <p:nvPr>
            <p:ph idx="1"/>
          </p:nvPr>
        </p:nvSpPr>
        <p:spPr>
          <a:xfrm>
            <a:off x="2133600" y="1295400"/>
            <a:ext cx="7848600" cy="3733800"/>
          </a:xfrm>
        </p:spPr>
        <p:txBody>
          <a:bodyPr/>
          <a:lstStyle/>
          <a:p>
            <a:pPr eaLnBrk="1" hangingPunct="1">
              <a:lnSpc>
                <a:spcPct val="90000"/>
              </a:lnSpc>
            </a:pPr>
            <a:r>
              <a:rPr lang="en-US" altLang="en-US" sz="2500" dirty="0">
                <a:latin typeface="Arial Rounded MT Bold" panose="020F0704030504030204" pitchFamily="34" charset="0"/>
              </a:rPr>
              <a:t>Less than 24 hours’ volume in cesspool or seepage pit.</a:t>
            </a:r>
          </a:p>
          <a:p>
            <a:pPr eaLnBrk="1" hangingPunct="1">
              <a:lnSpc>
                <a:spcPct val="90000"/>
              </a:lnSpc>
            </a:pPr>
            <a:r>
              <a:rPr lang="en-US" altLang="en-US" sz="2500" dirty="0">
                <a:latin typeface="Arial Rounded MT Bold" panose="020F0704030504030204" pitchFamily="34" charset="0"/>
              </a:rPr>
              <a:t>Structure vacant for more than 7 days. (1)</a:t>
            </a:r>
          </a:p>
          <a:p>
            <a:pPr eaLnBrk="1" hangingPunct="1">
              <a:lnSpc>
                <a:spcPct val="90000"/>
              </a:lnSpc>
            </a:pPr>
            <a:r>
              <a:rPr lang="en-US" altLang="en-US" sz="2500" dirty="0">
                <a:latin typeface="Arial Rounded MT Bold" panose="020F0704030504030204" pitchFamily="34" charset="0"/>
              </a:rPr>
              <a:t>Treatment tank pumped in past 30 days. (1)</a:t>
            </a:r>
          </a:p>
          <a:p>
            <a:pPr eaLnBrk="1" hangingPunct="1">
              <a:lnSpc>
                <a:spcPct val="90000"/>
              </a:lnSpc>
            </a:pPr>
            <a:r>
              <a:rPr lang="en-US" altLang="en-US" sz="2500" dirty="0">
                <a:latin typeface="Arial Rounded MT Bold" panose="020F0704030504030204" pitchFamily="34" charset="0"/>
              </a:rPr>
              <a:t>New gray water sources added in past 30 days. (1)</a:t>
            </a:r>
          </a:p>
          <a:p>
            <a:pPr eaLnBrk="1" hangingPunct="1">
              <a:lnSpc>
                <a:spcPct val="90000"/>
              </a:lnSpc>
            </a:pPr>
            <a:r>
              <a:rPr lang="en-US" altLang="en-US" sz="2500" dirty="0">
                <a:latin typeface="Arial Rounded MT Bold" panose="020F0704030504030204" pitchFamily="34" charset="0"/>
              </a:rPr>
              <a:t>Soil fracturing in past 30 days. (1)</a:t>
            </a:r>
          </a:p>
          <a:p>
            <a:pPr eaLnBrk="1" hangingPunct="1">
              <a:lnSpc>
                <a:spcPct val="90000"/>
              </a:lnSpc>
            </a:pPr>
            <a:r>
              <a:rPr lang="en-US" altLang="en-US" sz="2500" dirty="0">
                <a:latin typeface="Arial Rounded MT Bold" panose="020F0704030504030204" pitchFamily="34" charset="0"/>
              </a:rPr>
              <a:t>Initial level in treatment tank is below outlet pipe. (1)</a:t>
            </a:r>
          </a:p>
          <a:p>
            <a:pPr eaLnBrk="1" hangingPunct="1">
              <a:lnSpc>
                <a:spcPct val="90000"/>
              </a:lnSpc>
            </a:pPr>
            <a:r>
              <a:rPr lang="en-US" altLang="en-US" sz="2500" dirty="0">
                <a:latin typeface="Arial Rounded MT Bold" panose="020F0704030504030204" pitchFamily="34" charset="0"/>
              </a:rPr>
              <a:t>When indicated by dry aggregate rules.</a:t>
            </a:r>
          </a:p>
          <a:p>
            <a:pPr eaLnBrk="1" hangingPunct="1">
              <a:lnSpc>
                <a:spcPct val="90000"/>
              </a:lnSpc>
            </a:pPr>
            <a:r>
              <a:rPr lang="en-US" altLang="en-US" sz="2500" dirty="0">
                <a:latin typeface="Arial Rounded MT Bold" panose="020F0704030504030204" pitchFamily="34" charset="0"/>
              </a:rPr>
              <a:t>Atypical flows to soil treatment area. (1)</a:t>
            </a:r>
          </a:p>
        </p:txBody>
      </p:sp>
      <p:sp>
        <p:nvSpPr>
          <p:cNvPr id="6" name="TextBox 5"/>
          <p:cNvSpPr txBox="1"/>
          <p:nvPr/>
        </p:nvSpPr>
        <p:spPr>
          <a:xfrm>
            <a:off x="1611086" y="2514600"/>
            <a:ext cx="8458200" cy="1569660"/>
          </a:xfrm>
          <a:prstGeom prst="rect">
            <a:avLst/>
          </a:prstGeom>
          <a:solidFill>
            <a:schemeClr val="bg1">
              <a:lumMod val="75000"/>
            </a:schemeClr>
          </a:solidFill>
          <a:ln w="38100">
            <a:solidFill>
              <a:schemeClr val="tx2"/>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Rounded MT Bold" panose="020F0704030504030204" pitchFamily="34" charset="0"/>
                <a:ea typeface="+mn-ea"/>
                <a:cs typeface="+mn-cs"/>
              </a:rPr>
              <a:t>If the inspector is informed that the system will be subjected to increased daily flows due to increased occupancy or change in use,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Rounded MT Bold" panose="020F0704030504030204" pitchFamily="34" charset="0"/>
                <a:ea typeface="+mn-ea"/>
                <a:cs typeface="+mn-cs"/>
              </a:rPr>
              <a:t>an HLT shall be recommended.</a:t>
            </a:r>
          </a:p>
        </p:txBody>
      </p:sp>
    </p:spTree>
    <p:extLst>
      <p:ext uri="{BB962C8B-B14F-4D97-AF65-F5344CB8AC3E}">
        <p14:creationId xmlns:p14="http://schemas.microsoft.com/office/powerpoint/2010/main" val="61887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0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102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102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1027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102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102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102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10275">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uiExpand="1" build="p" autoUpdateAnimBg="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209800" y="228600"/>
            <a:ext cx="7772400" cy="1066800"/>
          </a:xfrm>
        </p:spPr>
        <p:txBody>
          <a:bodyPr/>
          <a:lstStyle/>
          <a:p>
            <a:pPr eaLnBrk="1" hangingPunct="1"/>
            <a:r>
              <a:rPr lang="en-US" altLang="en-US" sz="3600" dirty="0">
                <a:latin typeface="Arial Rounded MT Bold" pitchFamily="34" charset="0"/>
              </a:rPr>
              <a:t>Alternatives to Conducting a </a:t>
            </a:r>
            <a:br>
              <a:rPr lang="en-US" altLang="en-US" sz="3600" dirty="0">
                <a:latin typeface="Arial Rounded MT Bold" pitchFamily="34" charset="0"/>
              </a:rPr>
            </a:br>
            <a:r>
              <a:rPr lang="en-US" altLang="en-US" sz="3600" dirty="0">
                <a:latin typeface="Arial Rounded MT Bold" pitchFamily="34" charset="0"/>
              </a:rPr>
              <a:t>Hydraulic Load Test</a:t>
            </a:r>
          </a:p>
        </p:txBody>
      </p:sp>
      <p:sp>
        <p:nvSpPr>
          <p:cNvPr id="312323" name="Rectangle 3"/>
          <p:cNvSpPr>
            <a:spLocks noGrp="1" noChangeArrowheads="1"/>
          </p:cNvSpPr>
          <p:nvPr>
            <p:ph idx="1"/>
          </p:nvPr>
        </p:nvSpPr>
        <p:spPr>
          <a:xfrm>
            <a:off x="2209800" y="1676400"/>
            <a:ext cx="7772400" cy="2743200"/>
          </a:xfrm>
        </p:spPr>
        <p:txBody>
          <a:bodyPr/>
          <a:lstStyle/>
          <a:p>
            <a:pPr eaLnBrk="1" hangingPunct="1"/>
            <a:r>
              <a:rPr lang="en-US" altLang="en-US" sz="2800" dirty="0">
                <a:latin typeface="Arial Rounded MT Bold" panose="020F0704030504030204" pitchFamily="34" charset="0"/>
              </a:rPr>
              <a:t>With TIME available &amp; CONCURRENCE of the Inspector, the absorption area can be re-inspected &amp; re-evaluated when:</a:t>
            </a:r>
          </a:p>
          <a:p>
            <a:pPr lvl="1" eaLnBrk="1" hangingPunct="1"/>
            <a:r>
              <a:rPr lang="en-US" altLang="en-US" sz="2500" dirty="0">
                <a:latin typeface="Arial Rounded MT Bold" panose="020F0704030504030204" pitchFamily="34" charset="0"/>
              </a:rPr>
              <a:t>House is reoccupied for </a:t>
            </a:r>
            <a:r>
              <a:rPr lang="en-US" altLang="en-US" sz="2500" dirty="0">
                <a:solidFill>
                  <a:srgbClr val="FF0000"/>
                </a:solidFill>
                <a:latin typeface="Arial Rounded MT Bold" panose="020F0704030504030204" pitchFamily="34" charset="0"/>
              </a:rPr>
              <a:t>30 continuous days</a:t>
            </a:r>
            <a:r>
              <a:rPr lang="en-US" altLang="en-US" sz="2500" dirty="0">
                <a:latin typeface="Arial Rounded MT Bold" panose="020F0704030504030204" pitchFamily="34" charset="0"/>
              </a:rPr>
              <a:t> even if tank was not pumped.</a:t>
            </a:r>
          </a:p>
          <a:p>
            <a:pPr lvl="1" eaLnBrk="1" hangingPunct="1"/>
            <a:r>
              <a:rPr lang="en-US" altLang="en-US" sz="2500" dirty="0">
                <a:latin typeface="Arial Rounded MT Bold" panose="020F0704030504030204" pitchFamily="34" charset="0"/>
              </a:rPr>
              <a:t>Deviation Form – NEW </a:t>
            </a:r>
          </a:p>
        </p:txBody>
      </p:sp>
      <p:sp>
        <p:nvSpPr>
          <p:cNvPr id="2" name="TextBox 1"/>
          <p:cNvSpPr txBox="1"/>
          <p:nvPr/>
        </p:nvSpPr>
        <p:spPr>
          <a:xfrm>
            <a:off x="1905000" y="4724400"/>
            <a:ext cx="8382000" cy="1200329"/>
          </a:xfrm>
          <a:prstGeom prst="rect">
            <a:avLst/>
          </a:prstGeom>
          <a:noFill/>
          <a:ln w="38100">
            <a:solidFill>
              <a:srgbClr val="FFFF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Rounded MT Bold" pitchFamily="34" charset="0"/>
                <a:ea typeface="+mn-ea"/>
                <a:cs typeface="+mn-cs"/>
              </a:rPr>
              <a:t>HLT is not recommended in new, never used absorption areas.</a:t>
            </a:r>
          </a:p>
        </p:txBody>
      </p:sp>
    </p:spTree>
    <p:extLst>
      <p:ext uri="{BB962C8B-B14F-4D97-AF65-F5344CB8AC3E}">
        <p14:creationId xmlns:p14="http://schemas.microsoft.com/office/powerpoint/2010/main" val="13299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7F33-CE07-72AF-6217-785A5C0856F0}"/>
              </a:ext>
            </a:extLst>
          </p:cNvPr>
          <p:cNvSpPr>
            <a:spLocks noGrp="1"/>
          </p:cNvSpPr>
          <p:nvPr>
            <p:ph type="title"/>
          </p:nvPr>
        </p:nvSpPr>
        <p:spPr/>
        <p:txBody>
          <a:bodyPr/>
          <a:lstStyle/>
          <a:p>
            <a:r>
              <a:rPr lang="en-US" dirty="0"/>
              <a:t>New Forms!!</a:t>
            </a:r>
          </a:p>
        </p:txBody>
      </p:sp>
      <p:sp>
        <p:nvSpPr>
          <p:cNvPr id="3" name="Content Placeholder 2">
            <a:extLst>
              <a:ext uri="{FF2B5EF4-FFF2-40B4-BE49-F238E27FC236}">
                <a16:creationId xmlns:a16="http://schemas.microsoft.com/office/drawing/2014/main" id="{AE8FCBAC-E780-9C98-81E6-22371BFFBE17}"/>
              </a:ext>
            </a:extLst>
          </p:cNvPr>
          <p:cNvSpPr>
            <a:spLocks noGrp="1"/>
          </p:cNvSpPr>
          <p:nvPr>
            <p:ph idx="1"/>
          </p:nvPr>
        </p:nvSpPr>
        <p:spPr>
          <a:xfrm>
            <a:off x="1792514" y="2019300"/>
            <a:ext cx="8606971" cy="2819400"/>
          </a:xfrm>
        </p:spPr>
        <p:txBody>
          <a:bodyPr/>
          <a:lstStyle/>
          <a:p>
            <a:r>
              <a:rPr lang="en-US" dirty="0"/>
              <a:t>Unified Forms</a:t>
            </a:r>
          </a:p>
          <a:p>
            <a:r>
              <a:rPr lang="en-US" dirty="0"/>
              <a:t>Forms to CYA – Authorization to proceed</a:t>
            </a:r>
          </a:p>
          <a:p>
            <a:r>
              <a:rPr lang="en-US" dirty="0"/>
              <a:t>Checklists to consistently evaluate</a:t>
            </a:r>
          </a:p>
          <a:p>
            <a:r>
              <a:rPr lang="en-US" dirty="0"/>
              <a:t>Deviation form</a:t>
            </a:r>
          </a:p>
        </p:txBody>
      </p:sp>
    </p:spTree>
    <p:extLst>
      <p:ext uri="{BB962C8B-B14F-4D97-AF65-F5344CB8AC3E}">
        <p14:creationId xmlns:p14="http://schemas.microsoft.com/office/powerpoint/2010/main" val="44176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762000"/>
          </a:xfrm>
        </p:spPr>
        <p:txBody>
          <a:bodyPr/>
          <a:lstStyle/>
          <a:p>
            <a:r>
              <a:rPr lang="en-US" dirty="0">
                <a:latin typeface="Arial Rounded MT Bold" panose="020F0704030504030204" pitchFamily="34" charset="0"/>
              </a:rPr>
              <a:t>Inspection Procedures</a:t>
            </a:r>
          </a:p>
        </p:txBody>
      </p:sp>
      <p:sp>
        <p:nvSpPr>
          <p:cNvPr id="3" name="Content Placeholder 2"/>
          <p:cNvSpPr>
            <a:spLocks noGrp="1"/>
          </p:cNvSpPr>
          <p:nvPr>
            <p:ph sz="half" idx="1"/>
          </p:nvPr>
        </p:nvSpPr>
        <p:spPr>
          <a:xfrm>
            <a:off x="1219200" y="1189008"/>
            <a:ext cx="3810000" cy="4876800"/>
          </a:xfrm>
        </p:spPr>
        <p:txBody>
          <a:bodyPr/>
          <a:lstStyle/>
          <a:p>
            <a:r>
              <a:rPr lang="en-US" dirty="0">
                <a:latin typeface="Arial Rounded MT Bold" panose="020F0704030504030204" pitchFamily="34" charset="0"/>
              </a:rPr>
              <a:t>What is the FIRST step in any inspection?</a:t>
            </a:r>
          </a:p>
          <a:p>
            <a:pPr lvl="1"/>
            <a:r>
              <a:rPr lang="en-US" dirty="0">
                <a:latin typeface="Arial Rounded MT Bold" panose="020F0704030504030204" pitchFamily="34" charset="0"/>
              </a:rPr>
              <a:t>Before you start any inspection…</a:t>
            </a:r>
          </a:p>
          <a:p>
            <a:pPr lvl="1"/>
            <a:r>
              <a:rPr lang="en-US" dirty="0">
                <a:latin typeface="Arial Rounded MT Bold" panose="020F0704030504030204" pitchFamily="34" charset="0"/>
              </a:rPr>
              <a:t>Getting an </a:t>
            </a:r>
            <a:r>
              <a:rPr lang="en-US" dirty="0">
                <a:solidFill>
                  <a:srgbClr val="FFFF00"/>
                </a:solidFill>
                <a:effectLst>
                  <a:outerShdw blurRad="38100" dist="38100" dir="2700000" algn="tl">
                    <a:srgbClr val="000000">
                      <a:alpha val="43137"/>
                    </a:srgbClr>
                  </a:outerShdw>
                </a:effectLst>
                <a:latin typeface="Arial Rounded MT Bold" panose="020F0704030504030204" pitchFamily="34" charset="0"/>
              </a:rPr>
              <a:t>Authorization Form </a:t>
            </a:r>
            <a:r>
              <a:rPr lang="en-US" dirty="0">
                <a:latin typeface="Arial Rounded MT Bold" panose="020F0704030504030204" pitchFamily="34" charset="0"/>
              </a:rPr>
              <a:t>signed by the responsible party, your client, is highly recommended.</a:t>
            </a:r>
          </a:p>
          <a:p>
            <a:endParaRPr lang="en-US" dirty="0"/>
          </a:p>
        </p:txBody>
      </p:sp>
      <p:sp>
        <p:nvSpPr>
          <p:cNvPr id="4" name="Content Placeholder 3"/>
          <p:cNvSpPr>
            <a:spLocks noGrp="1"/>
          </p:cNvSpPr>
          <p:nvPr>
            <p:ph sz="half" idx="2"/>
          </p:nvPr>
        </p:nvSpPr>
        <p:spPr>
          <a:xfrm>
            <a:off x="5638800" y="4830792"/>
            <a:ext cx="4648200" cy="1676400"/>
          </a:xfrm>
        </p:spPr>
        <p:txBody>
          <a:bodyPr/>
          <a:lstStyle/>
          <a:p>
            <a:r>
              <a:rPr lang="en-US" dirty="0">
                <a:latin typeface="Arial Rounded MT Bold" panose="020F0704030504030204" pitchFamily="34" charset="0"/>
              </a:rPr>
              <a:t>There is a sample form within the Standards</a:t>
            </a:r>
          </a:p>
          <a:p>
            <a:pPr marL="0" indent="0" algn="ctr">
              <a:buNone/>
            </a:pPr>
            <a:r>
              <a:rPr lang="en-US" sz="2200" dirty="0">
                <a:latin typeface="Arial Rounded MT Bold" panose="020F0704030504030204" pitchFamily="34" charset="0"/>
              </a:rPr>
              <a:t>Appendix A - Pages 66 - 67</a:t>
            </a:r>
          </a:p>
        </p:txBody>
      </p:sp>
      <p:pic>
        <p:nvPicPr>
          <p:cNvPr id="5" name="Picture 3" descr="DSCF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189008"/>
            <a:ext cx="5401574" cy="36010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5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31951BB-5889-EA22-D818-0EAF0AA52BF1}"/>
              </a:ext>
            </a:extLst>
          </p:cNvPr>
          <p:cNvGraphicFramePr>
            <a:graphicFrameLocks noChangeAspect="1"/>
          </p:cNvGraphicFramePr>
          <p:nvPr/>
        </p:nvGraphicFramePr>
        <p:xfrm>
          <a:off x="8964" y="0"/>
          <a:ext cx="5307753" cy="6869686"/>
        </p:xfrm>
        <a:graphic>
          <a:graphicData uri="http://schemas.openxmlformats.org/presentationml/2006/ole">
            <mc:AlternateContent xmlns:mc="http://schemas.openxmlformats.org/markup-compatibility/2006">
              <mc:Choice xmlns:v="urn:schemas-microsoft-com:vml" Requires="v">
                <p:oleObj name="Acrobat Document" r:id="rId3" imgW="5829156" imgH="7543672" progId="Acrobat.Document.DC">
                  <p:embed/>
                </p:oleObj>
              </mc:Choice>
              <mc:Fallback>
                <p:oleObj name="Acrobat Document" r:id="rId3" imgW="5829156" imgH="7543672" progId="Acrobat.Document.DC">
                  <p:embed/>
                  <p:pic>
                    <p:nvPicPr>
                      <p:cNvPr id="2" name="Object 1">
                        <a:extLst>
                          <a:ext uri="{FF2B5EF4-FFF2-40B4-BE49-F238E27FC236}">
                            <a16:creationId xmlns:a16="http://schemas.microsoft.com/office/drawing/2014/main" id="{F31951BB-5889-EA22-D818-0EAF0AA52BF1}"/>
                          </a:ext>
                        </a:extLst>
                      </p:cNvPr>
                      <p:cNvPicPr/>
                      <p:nvPr/>
                    </p:nvPicPr>
                    <p:blipFill>
                      <a:blip r:embed="rId4"/>
                      <a:stretch>
                        <a:fillRect/>
                      </a:stretch>
                    </p:blipFill>
                    <p:spPr>
                      <a:xfrm>
                        <a:off x="8964" y="0"/>
                        <a:ext cx="5307753" cy="686968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EB38B5A-99AE-4C7E-50AE-8894C469ABA9}"/>
              </a:ext>
            </a:extLst>
          </p:cNvPr>
          <p:cNvGraphicFramePr>
            <a:graphicFrameLocks noChangeAspect="1"/>
          </p:cNvGraphicFramePr>
          <p:nvPr/>
        </p:nvGraphicFramePr>
        <p:xfrm>
          <a:off x="3144948" y="0"/>
          <a:ext cx="5307752" cy="6869685"/>
        </p:xfrm>
        <a:graphic>
          <a:graphicData uri="http://schemas.openxmlformats.org/presentationml/2006/ole">
            <mc:AlternateContent xmlns:mc="http://schemas.openxmlformats.org/markup-compatibility/2006">
              <mc:Choice xmlns:v="urn:schemas-microsoft-com:vml" Requires="v">
                <p:oleObj name="Acrobat Document" r:id="rId5" imgW="5829156" imgH="7543672" progId="Acrobat.Document.DC">
                  <p:embed/>
                </p:oleObj>
              </mc:Choice>
              <mc:Fallback>
                <p:oleObj name="Acrobat Document" r:id="rId5" imgW="5829156" imgH="7543672" progId="Acrobat.Document.DC">
                  <p:embed/>
                  <p:pic>
                    <p:nvPicPr>
                      <p:cNvPr id="3" name="Object 2">
                        <a:extLst>
                          <a:ext uri="{FF2B5EF4-FFF2-40B4-BE49-F238E27FC236}">
                            <a16:creationId xmlns:a16="http://schemas.microsoft.com/office/drawing/2014/main" id="{8EB38B5A-99AE-4C7E-50AE-8894C469ABA9}"/>
                          </a:ext>
                        </a:extLst>
                      </p:cNvPr>
                      <p:cNvPicPr/>
                      <p:nvPr/>
                    </p:nvPicPr>
                    <p:blipFill>
                      <a:blip r:embed="rId6"/>
                      <a:stretch>
                        <a:fillRect/>
                      </a:stretch>
                    </p:blipFill>
                    <p:spPr>
                      <a:xfrm>
                        <a:off x="3144948" y="0"/>
                        <a:ext cx="5307752" cy="686968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04EC4E40-2DD8-A8A1-A195-1755844E9552}"/>
              </a:ext>
            </a:extLst>
          </p:cNvPr>
          <p:cNvGraphicFramePr>
            <a:graphicFrameLocks noChangeAspect="1"/>
          </p:cNvGraphicFramePr>
          <p:nvPr/>
        </p:nvGraphicFramePr>
        <p:xfrm>
          <a:off x="6893367" y="1"/>
          <a:ext cx="5307752" cy="6869684"/>
        </p:xfrm>
        <a:graphic>
          <a:graphicData uri="http://schemas.openxmlformats.org/presentationml/2006/ole">
            <mc:AlternateContent xmlns:mc="http://schemas.openxmlformats.org/markup-compatibility/2006">
              <mc:Choice xmlns:v="urn:schemas-microsoft-com:vml" Requires="v">
                <p:oleObj name="Acrobat Document" r:id="rId7" imgW="5829156" imgH="7543672" progId="Acrobat.Document.DC">
                  <p:embed/>
                </p:oleObj>
              </mc:Choice>
              <mc:Fallback>
                <p:oleObj name="Acrobat Document" r:id="rId7" imgW="5829156" imgH="7543672" progId="Acrobat.Document.DC">
                  <p:embed/>
                  <p:pic>
                    <p:nvPicPr>
                      <p:cNvPr id="4" name="Object 3">
                        <a:extLst>
                          <a:ext uri="{FF2B5EF4-FFF2-40B4-BE49-F238E27FC236}">
                            <a16:creationId xmlns:a16="http://schemas.microsoft.com/office/drawing/2014/main" id="{04EC4E40-2DD8-A8A1-A195-1755844E9552}"/>
                          </a:ext>
                        </a:extLst>
                      </p:cNvPr>
                      <p:cNvPicPr/>
                      <p:nvPr/>
                    </p:nvPicPr>
                    <p:blipFill>
                      <a:blip r:embed="rId8"/>
                      <a:stretch>
                        <a:fillRect/>
                      </a:stretch>
                    </p:blipFill>
                    <p:spPr>
                      <a:xfrm>
                        <a:off x="6893367" y="1"/>
                        <a:ext cx="5307752" cy="686968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C632392-4A27-654A-D9E2-B8B11092EB82}"/>
              </a:ext>
            </a:extLst>
          </p:cNvPr>
          <p:cNvGraphicFramePr>
            <a:graphicFrameLocks noChangeAspect="1"/>
          </p:cNvGraphicFramePr>
          <p:nvPr/>
        </p:nvGraphicFramePr>
        <p:xfrm>
          <a:off x="3074856" y="0"/>
          <a:ext cx="5307752" cy="6869685"/>
        </p:xfrm>
        <a:graphic>
          <a:graphicData uri="http://schemas.openxmlformats.org/presentationml/2006/ole">
            <mc:AlternateContent xmlns:mc="http://schemas.openxmlformats.org/markup-compatibility/2006">
              <mc:Choice xmlns:v="urn:schemas-microsoft-com:vml" Requires="v">
                <p:oleObj name="Acrobat Document" r:id="rId9" imgW="5829156" imgH="7543672" progId="Acrobat.Document.DC">
                  <p:embed/>
                </p:oleObj>
              </mc:Choice>
              <mc:Fallback>
                <p:oleObj name="Acrobat Document" r:id="rId9" imgW="5829156" imgH="7543672" progId="Acrobat.Document.DC">
                  <p:embed/>
                  <p:pic>
                    <p:nvPicPr>
                      <p:cNvPr id="6" name="Object 5">
                        <a:extLst>
                          <a:ext uri="{FF2B5EF4-FFF2-40B4-BE49-F238E27FC236}">
                            <a16:creationId xmlns:a16="http://schemas.microsoft.com/office/drawing/2014/main" id="{AC632392-4A27-654A-D9E2-B8B11092EB82}"/>
                          </a:ext>
                        </a:extLst>
                      </p:cNvPr>
                      <p:cNvPicPr/>
                      <p:nvPr/>
                    </p:nvPicPr>
                    <p:blipFill>
                      <a:blip r:embed="rId10"/>
                      <a:stretch>
                        <a:fillRect/>
                      </a:stretch>
                    </p:blipFill>
                    <p:spPr>
                      <a:xfrm>
                        <a:off x="3074856" y="0"/>
                        <a:ext cx="5307752" cy="6869685"/>
                      </a:xfrm>
                      <a:prstGeom prst="rect">
                        <a:avLst/>
                      </a:prstGeom>
                    </p:spPr>
                  </p:pic>
                </p:oleObj>
              </mc:Fallback>
            </mc:AlternateContent>
          </a:graphicData>
        </a:graphic>
      </p:graphicFrame>
    </p:spTree>
    <p:extLst>
      <p:ext uri="{BB962C8B-B14F-4D97-AF65-F5344CB8AC3E}">
        <p14:creationId xmlns:p14="http://schemas.microsoft.com/office/powerpoint/2010/main" val="26418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0E72-51DF-0701-1100-6D6B510767A5}"/>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FE6824F4-93A9-3E99-5BB5-A53F003EB6E3}"/>
              </a:ext>
            </a:extLst>
          </p:cNvPr>
          <p:cNvSpPr>
            <a:spLocks noGrp="1"/>
          </p:cNvSpPr>
          <p:nvPr>
            <p:ph idx="1"/>
          </p:nvPr>
        </p:nvSpPr>
        <p:spPr>
          <a:xfrm>
            <a:off x="914400" y="1752600"/>
            <a:ext cx="10363200" cy="2819400"/>
          </a:xfrm>
        </p:spPr>
        <p:txBody>
          <a:bodyPr/>
          <a:lstStyle/>
          <a:p>
            <a:r>
              <a:rPr lang="en-US" dirty="0"/>
              <a:t>National Association of Wastewater “Transporters”</a:t>
            </a:r>
          </a:p>
          <a:p>
            <a:r>
              <a:rPr lang="en-US" dirty="0"/>
              <a:t>NAWT Inspection Course</a:t>
            </a:r>
          </a:p>
          <a:p>
            <a:r>
              <a:rPr lang="en-US" dirty="0"/>
              <a:t>Other NAWT Courses</a:t>
            </a:r>
          </a:p>
        </p:txBody>
      </p:sp>
      <p:pic>
        <p:nvPicPr>
          <p:cNvPr id="5" name="Picture 4" descr="A group of people in a room&#10;&#10;AI-generated content may be incorrect.">
            <a:extLst>
              <a:ext uri="{FF2B5EF4-FFF2-40B4-BE49-F238E27FC236}">
                <a16:creationId xmlns:a16="http://schemas.microsoft.com/office/drawing/2014/main" id="{35F17419-D88C-4DC5-CF89-84D7A35D0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071" y="2743198"/>
            <a:ext cx="4306529" cy="3229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Show News">
            <a:extLst>
              <a:ext uri="{FF2B5EF4-FFF2-40B4-BE49-F238E27FC236}">
                <a16:creationId xmlns:a16="http://schemas.microsoft.com/office/drawing/2014/main" id="{954AEE14-46A6-0D35-BD58-E02C5252E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946" y="4358146"/>
            <a:ext cx="3363579" cy="2240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12FAB39-2863-7A5D-9BB7-54F2EB630DBC}"/>
              </a:ext>
            </a:extLst>
          </p:cNvPr>
          <p:cNvCxnSpPr/>
          <p:nvPr/>
        </p:nvCxnSpPr>
        <p:spPr>
          <a:xfrm>
            <a:off x="914400" y="2554513"/>
            <a:ext cx="39043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0DB6F8E-A8BC-2B54-9E82-2E0F35A835B3}"/>
              </a:ext>
            </a:extLst>
          </p:cNvPr>
          <p:cNvSpPr/>
          <p:nvPr/>
        </p:nvSpPr>
        <p:spPr>
          <a:xfrm>
            <a:off x="4192863" y="2038189"/>
            <a:ext cx="4209870" cy="923330"/>
          </a:xfrm>
          <a:prstGeom prst="rect">
            <a:avLst/>
          </a:prstGeom>
          <a:noFill/>
        </p:spPr>
        <p:txBody>
          <a:bodyPr wrap="none" lIns="91440" tIns="45720" rIns="91440" bIns="45720">
            <a:spAutoFit/>
            <a:scene3d>
              <a:camera prst="perspectiveHeroicExtremeRightFacing"/>
              <a:lightRig rig="threePt" dir="t"/>
            </a:scene3d>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Technicians</a:t>
            </a:r>
          </a:p>
        </p:txBody>
      </p:sp>
    </p:spTree>
    <p:extLst>
      <p:ext uri="{BB962C8B-B14F-4D97-AF65-F5344CB8AC3E}">
        <p14:creationId xmlns:p14="http://schemas.microsoft.com/office/powerpoint/2010/main" val="344748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1)">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FF45E-DCF9-B899-2D7D-197DD8ACD2C3}"/>
            </a:ext>
          </a:extLst>
        </p:cNvPr>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2E18EC74-E4C1-50BD-763A-233854307577}"/>
              </a:ext>
            </a:extLst>
          </p:cNvPr>
          <p:cNvGraphicFramePr>
            <a:graphicFrameLocks noChangeAspect="1"/>
          </p:cNvGraphicFramePr>
          <p:nvPr/>
        </p:nvGraphicFramePr>
        <p:xfrm>
          <a:off x="0" y="-1"/>
          <a:ext cx="4458878" cy="5771009"/>
        </p:xfrm>
        <a:graphic>
          <a:graphicData uri="http://schemas.openxmlformats.org/presentationml/2006/ole">
            <mc:AlternateContent xmlns:mc="http://schemas.openxmlformats.org/markup-compatibility/2006">
              <mc:Choice xmlns:v="urn:schemas-microsoft-com:vml" Requires="v">
                <p:oleObj name="Acrobat Document" r:id="rId3" imgW="5829156" imgH="7543672" progId="Acrobat.Document.DC">
                  <p:embed/>
                </p:oleObj>
              </mc:Choice>
              <mc:Fallback>
                <p:oleObj name="Acrobat Document" r:id="rId3" imgW="5829156" imgH="7543672" progId="Acrobat.Document.DC">
                  <p:embed/>
                  <p:pic>
                    <p:nvPicPr>
                      <p:cNvPr id="8" name="Object 7">
                        <a:extLst>
                          <a:ext uri="{FF2B5EF4-FFF2-40B4-BE49-F238E27FC236}">
                            <a16:creationId xmlns:a16="http://schemas.microsoft.com/office/drawing/2014/main" id="{2E18EC74-E4C1-50BD-763A-233854307577}"/>
                          </a:ext>
                        </a:extLst>
                      </p:cNvPr>
                      <p:cNvPicPr/>
                      <p:nvPr/>
                    </p:nvPicPr>
                    <p:blipFill>
                      <a:blip r:embed="rId4"/>
                      <a:stretch>
                        <a:fillRect/>
                      </a:stretch>
                    </p:blipFill>
                    <p:spPr>
                      <a:xfrm>
                        <a:off x="0" y="-1"/>
                        <a:ext cx="4458878" cy="577100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B9E144B-70AA-967A-DAB6-5E5041A0BBE7}"/>
              </a:ext>
            </a:extLst>
          </p:cNvPr>
          <p:cNvGraphicFramePr>
            <a:graphicFrameLocks noChangeAspect="1"/>
          </p:cNvGraphicFramePr>
          <p:nvPr/>
        </p:nvGraphicFramePr>
        <p:xfrm>
          <a:off x="1801909" y="1093334"/>
          <a:ext cx="4458878" cy="5771009"/>
        </p:xfrm>
        <a:graphic>
          <a:graphicData uri="http://schemas.openxmlformats.org/presentationml/2006/ole">
            <mc:AlternateContent xmlns:mc="http://schemas.openxmlformats.org/markup-compatibility/2006">
              <mc:Choice xmlns:v="urn:schemas-microsoft-com:vml" Requires="v">
                <p:oleObj name="Acrobat Document" r:id="rId5" imgW="5829156" imgH="7543672" progId="Acrobat.Document.DC">
                  <p:embed/>
                </p:oleObj>
              </mc:Choice>
              <mc:Fallback>
                <p:oleObj name="Acrobat Document" r:id="rId5" imgW="5829156" imgH="7543672" progId="Acrobat.Document.DC">
                  <p:embed/>
                  <p:pic>
                    <p:nvPicPr>
                      <p:cNvPr id="7" name="Object 6">
                        <a:extLst>
                          <a:ext uri="{FF2B5EF4-FFF2-40B4-BE49-F238E27FC236}">
                            <a16:creationId xmlns:a16="http://schemas.microsoft.com/office/drawing/2014/main" id="{5B9E144B-70AA-967A-DAB6-5E5041A0BBE7}"/>
                          </a:ext>
                        </a:extLst>
                      </p:cNvPr>
                      <p:cNvPicPr/>
                      <p:nvPr/>
                    </p:nvPicPr>
                    <p:blipFill>
                      <a:blip r:embed="rId6"/>
                      <a:stretch>
                        <a:fillRect/>
                      </a:stretch>
                    </p:blipFill>
                    <p:spPr>
                      <a:xfrm>
                        <a:off x="1801909" y="1093334"/>
                        <a:ext cx="4458878" cy="577100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30C70F3-1802-11F2-B880-1F065BA8CBF4}"/>
              </a:ext>
            </a:extLst>
          </p:cNvPr>
          <p:cNvGraphicFramePr>
            <a:graphicFrameLocks noChangeAspect="1"/>
          </p:cNvGraphicFramePr>
          <p:nvPr/>
        </p:nvGraphicFramePr>
        <p:xfrm>
          <a:off x="5375034" y="-6342"/>
          <a:ext cx="4458877" cy="5771008"/>
        </p:xfrm>
        <a:graphic>
          <a:graphicData uri="http://schemas.openxmlformats.org/presentationml/2006/ole">
            <mc:AlternateContent xmlns:mc="http://schemas.openxmlformats.org/markup-compatibility/2006">
              <mc:Choice xmlns:v="urn:schemas-microsoft-com:vml" Requires="v">
                <p:oleObj name="Acrobat Document" r:id="rId7" imgW="5829156" imgH="7543672" progId="Acrobat.Document.DC">
                  <p:embed/>
                </p:oleObj>
              </mc:Choice>
              <mc:Fallback>
                <p:oleObj name="Acrobat Document" r:id="rId7" imgW="5829156" imgH="7543672" progId="Acrobat.Document.DC">
                  <p:embed/>
                  <p:pic>
                    <p:nvPicPr>
                      <p:cNvPr id="9" name="Object 8">
                        <a:extLst>
                          <a:ext uri="{FF2B5EF4-FFF2-40B4-BE49-F238E27FC236}">
                            <a16:creationId xmlns:a16="http://schemas.microsoft.com/office/drawing/2014/main" id="{430C70F3-1802-11F2-B880-1F065BA8CBF4}"/>
                          </a:ext>
                        </a:extLst>
                      </p:cNvPr>
                      <p:cNvPicPr/>
                      <p:nvPr/>
                    </p:nvPicPr>
                    <p:blipFill>
                      <a:blip r:embed="rId8"/>
                      <a:stretch>
                        <a:fillRect/>
                      </a:stretch>
                    </p:blipFill>
                    <p:spPr>
                      <a:xfrm>
                        <a:off x="5375034" y="-6342"/>
                        <a:ext cx="4458877" cy="577100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D94A1A5-85E3-0637-667F-66FFDE128D99}"/>
              </a:ext>
            </a:extLst>
          </p:cNvPr>
          <p:cNvGraphicFramePr>
            <a:graphicFrameLocks noChangeAspect="1"/>
          </p:cNvGraphicFramePr>
          <p:nvPr/>
        </p:nvGraphicFramePr>
        <p:xfrm>
          <a:off x="7733123" y="1093334"/>
          <a:ext cx="4458877" cy="5771007"/>
        </p:xfrm>
        <a:graphic>
          <a:graphicData uri="http://schemas.openxmlformats.org/presentationml/2006/ole">
            <mc:AlternateContent xmlns:mc="http://schemas.openxmlformats.org/markup-compatibility/2006">
              <mc:Choice xmlns:v="urn:schemas-microsoft-com:vml" Requires="v">
                <p:oleObj name="Acrobat Document" r:id="rId9" imgW="5829156" imgH="7543672" progId="Acrobat.Document.DC">
                  <p:embed/>
                </p:oleObj>
              </mc:Choice>
              <mc:Fallback>
                <p:oleObj name="Acrobat Document" r:id="rId9" imgW="5829156" imgH="7543672" progId="Acrobat.Document.DC">
                  <p:embed/>
                  <p:pic>
                    <p:nvPicPr>
                      <p:cNvPr id="5" name="Object 4">
                        <a:extLst>
                          <a:ext uri="{FF2B5EF4-FFF2-40B4-BE49-F238E27FC236}">
                            <a16:creationId xmlns:a16="http://schemas.microsoft.com/office/drawing/2014/main" id="{ED94A1A5-85E3-0637-667F-66FFDE128D99}"/>
                          </a:ext>
                        </a:extLst>
                      </p:cNvPr>
                      <p:cNvPicPr/>
                      <p:nvPr/>
                    </p:nvPicPr>
                    <p:blipFill>
                      <a:blip r:embed="rId10"/>
                      <a:stretch>
                        <a:fillRect/>
                      </a:stretch>
                    </p:blipFill>
                    <p:spPr>
                      <a:xfrm>
                        <a:off x="7733123" y="1093334"/>
                        <a:ext cx="4458877" cy="5771007"/>
                      </a:xfrm>
                      <a:prstGeom prst="rect">
                        <a:avLst/>
                      </a:prstGeom>
                    </p:spPr>
                  </p:pic>
                </p:oleObj>
              </mc:Fallback>
            </mc:AlternateContent>
          </a:graphicData>
        </a:graphic>
      </p:graphicFrame>
    </p:spTree>
    <p:extLst>
      <p:ext uri="{BB962C8B-B14F-4D97-AF65-F5344CB8AC3E}">
        <p14:creationId xmlns:p14="http://schemas.microsoft.com/office/powerpoint/2010/main" val="37161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A873672E-638F-6DE9-031B-9D31D6C05FB8}"/>
              </a:ext>
            </a:extLst>
          </p:cNvPr>
          <p:cNvGraphicFramePr>
            <a:graphicFrameLocks noChangeAspect="1"/>
          </p:cNvGraphicFramePr>
          <p:nvPr>
            <p:extLst>
              <p:ext uri="{D42A27DB-BD31-4B8C-83A1-F6EECF244321}">
                <p14:modId xmlns:p14="http://schemas.microsoft.com/office/powerpoint/2010/main" val="3789301020"/>
              </p:ext>
            </p:extLst>
          </p:nvPr>
        </p:nvGraphicFramePr>
        <p:xfrm>
          <a:off x="3431509" y="-38115"/>
          <a:ext cx="5328981" cy="6896115"/>
        </p:xfrm>
        <a:graphic>
          <a:graphicData uri="http://schemas.openxmlformats.org/presentationml/2006/ole">
            <mc:AlternateContent xmlns:mc="http://schemas.openxmlformats.org/markup-compatibility/2006">
              <mc:Choice xmlns:v="urn:schemas-microsoft-com:vml" Requires="v">
                <p:oleObj name="Acrobat Document" r:id="rId3" imgW="4663440" imgH="6034898" progId="Acrobat.Document.DC">
                  <p:embed/>
                </p:oleObj>
              </mc:Choice>
              <mc:Fallback>
                <p:oleObj name="Acrobat Document" r:id="rId3" imgW="4663440" imgH="6034898" progId="Acrobat.Document.DC">
                  <p:embed/>
                  <p:pic>
                    <p:nvPicPr>
                      <p:cNvPr id="4" name="Object 3">
                        <a:extLst>
                          <a:ext uri="{FF2B5EF4-FFF2-40B4-BE49-F238E27FC236}">
                            <a16:creationId xmlns:a16="http://schemas.microsoft.com/office/drawing/2014/main" id="{A873672E-638F-6DE9-031B-9D31D6C05FB8}"/>
                          </a:ext>
                        </a:extLst>
                      </p:cNvPr>
                      <p:cNvPicPr/>
                      <p:nvPr/>
                    </p:nvPicPr>
                    <p:blipFill>
                      <a:blip r:embed="rId4"/>
                      <a:stretch>
                        <a:fillRect/>
                      </a:stretch>
                    </p:blipFill>
                    <p:spPr>
                      <a:xfrm>
                        <a:off x="3431509" y="-38115"/>
                        <a:ext cx="5328981" cy="6896115"/>
                      </a:xfrm>
                      <a:prstGeom prst="rect">
                        <a:avLst/>
                      </a:prstGeom>
                    </p:spPr>
                  </p:pic>
                </p:oleObj>
              </mc:Fallback>
            </mc:AlternateContent>
          </a:graphicData>
        </a:graphic>
      </p:graphicFrame>
    </p:spTree>
    <p:extLst>
      <p:ext uri="{BB962C8B-B14F-4D97-AF65-F5344CB8AC3E}">
        <p14:creationId xmlns:p14="http://schemas.microsoft.com/office/powerpoint/2010/main" val="401940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9C4C-CB38-B991-55D4-F12509704B98}"/>
              </a:ext>
            </a:extLst>
          </p:cNvPr>
          <p:cNvSpPr>
            <a:spLocks noGrp="1"/>
          </p:cNvSpPr>
          <p:nvPr>
            <p:ph type="title"/>
          </p:nvPr>
        </p:nvSpPr>
        <p:spPr>
          <a:xfrm>
            <a:off x="914400" y="2857500"/>
            <a:ext cx="10363200" cy="1143000"/>
          </a:xfrm>
        </p:spPr>
        <p:txBody>
          <a:bodyPr/>
          <a:lstStyle/>
          <a:p>
            <a:r>
              <a:rPr lang="en-US" dirty="0"/>
              <a:t>SUMMARY</a:t>
            </a:r>
          </a:p>
        </p:txBody>
      </p:sp>
      <p:pic>
        <p:nvPicPr>
          <p:cNvPr id="3076" name="Picture 4" descr="Importance of Consistency in Business">
            <a:extLst>
              <a:ext uri="{FF2B5EF4-FFF2-40B4-BE49-F238E27FC236}">
                <a16:creationId xmlns:a16="http://schemas.microsoft.com/office/drawing/2014/main" id="{CC8EC0C9-8412-DE86-F64C-B7857FEBD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27" y="275771"/>
            <a:ext cx="4136947" cy="27529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ertified and Trusted Home Inspector in A Better Inspection Inc |  Loxahatchee, FL">
            <a:extLst>
              <a:ext uri="{FF2B5EF4-FFF2-40B4-BE49-F238E27FC236}">
                <a16:creationId xmlns:a16="http://schemas.microsoft.com/office/drawing/2014/main" id="{1B17DB3E-6752-3B29-7C8B-B6A1E8533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825" y="4189186"/>
            <a:ext cx="50863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Water | Minnesota Environmental Quality Board">
            <a:extLst>
              <a:ext uri="{FF2B5EF4-FFF2-40B4-BE49-F238E27FC236}">
                <a16:creationId xmlns:a16="http://schemas.microsoft.com/office/drawing/2014/main" id="{87F46AB2-3253-7CD9-94DF-10B475878A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910"/>
          <a:stretch>
            <a:fillRect/>
          </a:stretch>
        </p:blipFill>
        <p:spPr bwMode="auto">
          <a:xfrm>
            <a:off x="7724628" y="285158"/>
            <a:ext cx="4136947" cy="359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0-#ppt_w/2"/>
                                          </p:val>
                                        </p:tav>
                                        <p:tav tm="100000">
                                          <p:val>
                                            <p:strVal val="#ppt_x"/>
                                          </p:val>
                                        </p:tav>
                                      </p:tavLst>
                                    </p:anim>
                                    <p:anim calcmode="lin" valueType="num">
                                      <p:cBhvr additive="base">
                                        <p:cTn id="13"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86"/>
                                        </p:tgtEl>
                                        <p:attrNameLst>
                                          <p:attrName>style.visibility</p:attrName>
                                        </p:attrNameLst>
                                      </p:cBhvr>
                                      <p:to>
                                        <p:strVal val="visible"/>
                                      </p:to>
                                    </p:set>
                                    <p:animEffect transition="in" filter="barn(inVertical)">
                                      <p:cBhvr>
                                        <p:cTn id="18"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222_105502.jpg">
            <a:extLst>
              <a:ext uri="{FF2B5EF4-FFF2-40B4-BE49-F238E27FC236}">
                <a16:creationId xmlns:a16="http://schemas.microsoft.com/office/drawing/2014/main" id="{BE8ACAD9-661A-878C-CAEC-81EAAD960FD6}"/>
              </a:ext>
            </a:extLst>
          </p:cNvPr>
          <p:cNvPicPr>
            <a:picLocks noChangeAspect="1"/>
          </p:cNvPicPr>
          <p:nvPr/>
        </p:nvPicPr>
        <p:blipFill>
          <a:blip r:embed="rId3" cstate="print"/>
          <a:stretch>
            <a:fillRect/>
          </a:stretch>
        </p:blipFill>
        <p:spPr>
          <a:xfrm>
            <a:off x="236110" y="267929"/>
            <a:ext cx="6532987" cy="3674806"/>
          </a:xfrm>
          <a:prstGeom prst="rect">
            <a:avLst/>
          </a:prstGeom>
        </p:spPr>
      </p:pic>
      <p:pic>
        <p:nvPicPr>
          <p:cNvPr id="5" name="Picture 4" descr="20150222_105502.jpg">
            <a:extLst>
              <a:ext uri="{FF2B5EF4-FFF2-40B4-BE49-F238E27FC236}">
                <a16:creationId xmlns:a16="http://schemas.microsoft.com/office/drawing/2014/main" id="{3049B706-3157-8AED-C886-D447D9B40439}"/>
              </a:ext>
            </a:extLst>
          </p:cNvPr>
          <p:cNvPicPr>
            <a:picLocks noChangeAspect="1"/>
          </p:cNvPicPr>
          <p:nvPr/>
        </p:nvPicPr>
        <p:blipFill>
          <a:blip r:embed="rId4" cstate="print"/>
          <a:stretch>
            <a:fillRect/>
          </a:stretch>
        </p:blipFill>
        <p:spPr>
          <a:xfrm>
            <a:off x="5956983" y="2535414"/>
            <a:ext cx="5998907" cy="3374386"/>
          </a:xfrm>
          <a:prstGeom prst="rect">
            <a:avLst/>
          </a:prstGeom>
        </p:spPr>
      </p:pic>
    </p:spTree>
    <p:extLst>
      <p:ext uri="{BB962C8B-B14F-4D97-AF65-F5344CB8AC3E}">
        <p14:creationId xmlns:p14="http://schemas.microsoft.com/office/powerpoint/2010/main" val="331777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9640-CBA1-A722-472B-2B4EEE1856F6}"/>
              </a:ext>
            </a:extLst>
          </p:cNvPr>
          <p:cNvSpPr>
            <a:spLocks noGrp="1"/>
          </p:cNvSpPr>
          <p:nvPr>
            <p:ph type="title"/>
          </p:nvPr>
        </p:nvSpPr>
        <p:spPr/>
        <p:txBody>
          <a:bodyPr/>
          <a:lstStyle/>
          <a:p>
            <a:r>
              <a:rPr lang="en-US" dirty="0"/>
              <a:t>NAWT OWTS Standards</a:t>
            </a:r>
          </a:p>
        </p:txBody>
      </p:sp>
      <p:sp>
        <p:nvSpPr>
          <p:cNvPr id="3" name="Content Placeholder 2">
            <a:extLst>
              <a:ext uri="{FF2B5EF4-FFF2-40B4-BE49-F238E27FC236}">
                <a16:creationId xmlns:a16="http://schemas.microsoft.com/office/drawing/2014/main" id="{6E7F3C21-0F33-BD60-D973-C62E2852985A}"/>
              </a:ext>
            </a:extLst>
          </p:cNvPr>
          <p:cNvSpPr>
            <a:spLocks noGrp="1"/>
          </p:cNvSpPr>
          <p:nvPr>
            <p:ph idx="1"/>
          </p:nvPr>
        </p:nvSpPr>
        <p:spPr>
          <a:xfrm>
            <a:off x="914400" y="1981200"/>
            <a:ext cx="3563471" cy="2819400"/>
          </a:xfrm>
        </p:spPr>
        <p:txBody>
          <a:bodyPr/>
          <a:lstStyle/>
          <a:p>
            <a:r>
              <a:rPr lang="en-US" dirty="0"/>
              <a:t>Development</a:t>
            </a:r>
          </a:p>
          <a:p>
            <a:r>
              <a:rPr lang="en-US" dirty="0"/>
              <a:t>Manuals</a:t>
            </a:r>
          </a:p>
          <a:p>
            <a:r>
              <a:rPr lang="en-US" dirty="0"/>
              <a:t>Getting back to the field!!</a:t>
            </a:r>
          </a:p>
        </p:txBody>
      </p:sp>
      <p:pic>
        <p:nvPicPr>
          <p:cNvPr id="4" name="Picture 3">
            <a:extLst>
              <a:ext uri="{FF2B5EF4-FFF2-40B4-BE49-F238E27FC236}">
                <a16:creationId xmlns:a16="http://schemas.microsoft.com/office/drawing/2014/main" id="{2D8C008B-DCC6-B0A1-50BE-0B3479BF0C12}"/>
              </a:ext>
            </a:extLst>
          </p:cNvPr>
          <p:cNvPicPr>
            <a:picLocks noChangeAspect="1"/>
          </p:cNvPicPr>
          <p:nvPr/>
        </p:nvPicPr>
        <p:blipFill>
          <a:blip r:embed="rId3"/>
          <a:stretch>
            <a:fillRect/>
          </a:stretch>
        </p:blipFill>
        <p:spPr>
          <a:xfrm>
            <a:off x="8219515" y="1593687"/>
            <a:ext cx="3322387" cy="4313139"/>
          </a:xfrm>
          <a:prstGeom prst="rect">
            <a:avLst/>
          </a:prstGeom>
        </p:spPr>
      </p:pic>
      <p:graphicFrame>
        <p:nvGraphicFramePr>
          <p:cNvPr id="8" name="Object 7">
            <a:extLst>
              <a:ext uri="{FF2B5EF4-FFF2-40B4-BE49-F238E27FC236}">
                <a16:creationId xmlns:a16="http://schemas.microsoft.com/office/drawing/2014/main" id="{88415FE9-F3F0-D04D-8EBC-9E71E3FBB95D}"/>
              </a:ext>
            </a:extLst>
          </p:cNvPr>
          <p:cNvGraphicFramePr>
            <a:graphicFrameLocks noChangeAspect="1"/>
          </p:cNvGraphicFramePr>
          <p:nvPr>
            <p:extLst>
              <p:ext uri="{D42A27DB-BD31-4B8C-83A1-F6EECF244321}">
                <p14:modId xmlns:p14="http://schemas.microsoft.com/office/powerpoint/2010/main" val="545059199"/>
              </p:ext>
            </p:extLst>
          </p:nvPr>
        </p:nvGraphicFramePr>
        <p:xfrm>
          <a:off x="4632826" y="1593687"/>
          <a:ext cx="3322387" cy="4300078"/>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8" name="Object 7">
                        <a:extLst>
                          <a:ext uri="{FF2B5EF4-FFF2-40B4-BE49-F238E27FC236}">
                            <a16:creationId xmlns:a16="http://schemas.microsoft.com/office/drawing/2014/main" id="{88415FE9-F3F0-D04D-8EBC-9E71E3FBB95D}"/>
                          </a:ext>
                        </a:extLst>
                      </p:cNvPr>
                      <p:cNvPicPr/>
                      <p:nvPr/>
                    </p:nvPicPr>
                    <p:blipFill>
                      <a:blip r:embed="rId5"/>
                      <a:stretch>
                        <a:fillRect/>
                      </a:stretch>
                    </p:blipFill>
                    <p:spPr>
                      <a:xfrm>
                        <a:off x="4632826" y="1593687"/>
                        <a:ext cx="3322387" cy="4300078"/>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EE4C9E3B-8C03-60D4-1B81-F967B1A1680C}"/>
              </a:ext>
            </a:extLst>
          </p:cNvPr>
          <p:cNvCxnSpPr/>
          <p:nvPr/>
        </p:nvCxnSpPr>
        <p:spPr>
          <a:xfrm>
            <a:off x="9782629" y="34290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27ACC3-46A3-4D21-8EB1-7F5CA3FCB4EC}"/>
              </a:ext>
            </a:extLst>
          </p:cNvPr>
          <p:cNvCxnSpPr/>
          <p:nvPr/>
        </p:nvCxnSpPr>
        <p:spPr>
          <a:xfrm>
            <a:off x="9782629" y="35306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0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9887-B860-BCF6-11BC-7FEC45E976FE}"/>
              </a:ext>
            </a:extLst>
          </p:cNvPr>
          <p:cNvSpPr>
            <a:spLocks noGrp="1"/>
          </p:cNvSpPr>
          <p:nvPr>
            <p:ph type="title"/>
          </p:nvPr>
        </p:nvSpPr>
        <p:spPr/>
        <p:txBody>
          <a:bodyPr/>
          <a:lstStyle/>
          <a:p>
            <a:r>
              <a:rPr lang="en-US" dirty="0"/>
              <a:t>NEW TOOLS</a:t>
            </a:r>
          </a:p>
        </p:txBody>
      </p:sp>
      <p:sp>
        <p:nvSpPr>
          <p:cNvPr id="3" name="Content Placeholder 2">
            <a:extLst>
              <a:ext uri="{FF2B5EF4-FFF2-40B4-BE49-F238E27FC236}">
                <a16:creationId xmlns:a16="http://schemas.microsoft.com/office/drawing/2014/main" id="{B6F2F5C9-3438-FED6-F466-28C3274677DB}"/>
              </a:ext>
            </a:extLst>
          </p:cNvPr>
          <p:cNvSpPr>
            <a:spLocks noGrp="1"/>
          </p:cNvSpPr>
          <p:nvPr>
            <p:ph idx="1"/>
          </p:nvPr>
        </p:nvSpPr>
        <p:spPr>
          <a:xfrm>
            <a:off x="6516914" y="2425700"/>
            <a:ext cx="4760686" cy="2819400"/>
          </a:xfrm>
        </p:spPr>
        <p:txBody>
          <a:bodyPr/>
          <a:lstStyle/>
          <a:p>
            <a:r>
              <a:rPr lang="en-US" dirty="0"/>
              <a:t>More “Conclusions”</a:t>
            </a:r>
          </a:p>
          <a:p>
            <a:r>
              <a:rPr lang="en-US" dirty="0"/>
              <a:t>DAR</a:t>
            </a:r>
          </a:p>
          <a:p>
            <a:r>
              <a:rPr lang="en-US" dirty="0"/>
              <a:t>HLT</a:t>
            </a:r>
          </a:p>
          <a:p>
            <a:r>
              <a:rPr lang="en-US" dirty="0"/>
              <a:t>Authorization Form</a:t>
            </a:r>
          </a:p>
          <a:p>
            <a:r>
              <a:rPr lang="en-US" dirty="0"/>
              <a:t>Checklists</a:t>
            </a:r>
          </a:p>
        </p:txBody>
      </p:sp>
      <p:pic>
        <p:nvPicPr>
          <p:cNvPr id="2050" name="Picture 2" descr="Safety Quotes to Motivate Your Team by Weeklysafety.com">
            <a:extLst>
              <a:ext uri="{FF2B5EF4-FFF2-40B4-BE49-F238E27FC236}">
                <a16:creationId xmlns:a16="http://schemas.microsoft.com/office/drawing/2014/main" id="{513EA613-0E50-459D-3DEC-204EABD3C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029" y="1705429"/>
            <a:ext cx="4542971" cy="4542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8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09800" y="152400"/>
            <a:ext cx="7772400" cy="762000"/>
          </a:xfrm>
        </p:spPr>
        <p:txBody>
          <a:bodyPr/>
          <a:lstStyle/>
          <a:p>
            <a:pPr eaLnBrk="1" hangingPunct="1"/>
            <a:r>
              <a:rPr lang="en-US" altLang="en-US" sz="4500" b="1" dirty="0">
                <a:latin typeface="Arial Rounded MT Bold" panose="020F0704030504030204" pitchFamily="34" charset="0"/>
              </a:rPr>
              <a:t>Conclusions</a:t>
            </a:r>
            <a:endParaRPr lang="en-US" altLang="en-US" sz="4500" dirty="0">
              <a:latin typeface="Arial Rounded MT Bold" panose="020F0704030504030204" pitchFamily="34" charset="0"/>
            </a:endParaRPr>
          </a:p>
        </p:txBody>
      </p:sp>
      <p:pic>
        <p:nvPicPr>
          <p:cNvPr id="265220" name="Picture 4" descr="j04244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7984" y="914400"/>
            <a:ext cx="28956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Picture 5" descr="j04244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4952" y="838200"/>
            <a:ext cx="28956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2" name="Text Box 6"/>
          <p:cNvSpPr txBox="1">
            <a:spLocks noChangeArrowheads="1"/>
          </p:cNvSpPr>
          <p:nvPr/>
        </p:nvSpPr>
        <p:spPr bwMode="auto">
          <a:xfrm>
            <a:off x="1862329" y="3657600"/>
            <a:ext cx="7940675" cy="1569660"/>
          </a:xfrm>
          <a:prstGeom prst="rect">
            <a:avLst/>
          </a:prstGeom>
          <a:noFill/>
          <a:ln w="635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BoldMT" charset="0"/>
                <a:ea typeface="+mn-ea"/>
                <a:cs typeface="Arial" panose="020B0604020202020204" pitchFamily="34" charset="0"/>
              </a:rPr>
              <a:t>If a component is found to be unsatisfactory, the system is unsatisfactory until the component is repaired or replaced and such activity is verified by the inspector.</a:t>
            </a:r>
            <a:endParaRPr kumimoji="0" lang="en-US" altLang="en-US" sz="2400" b="0" i="0" u="none" strike="noStrike" kern="1200" cap="none" spc="0" normalizeH="0" baseline="0" noProof="0" dirty="0">
              <a:ln>
                <a:noFill/>
              </a:ln>
              <a:solidFill>
                <a:srgbClr val="FFFF00"/>
              </a:solidFill>
              <a:effectLst/>
              <a:uLnTx/>
              <a:uFillTx/>
              <a:latin typeface="Arial-BoldMT" charset="0"/>
              <a:ea typeface="+mn-ea"/>
              <a:cs typeface="Arial" panose="020B0604020202020204" pitchFamily="34" charset="0"/>
            </a:endParaRPr>
          </a:p>
        </p:txBody>
      </p:sp>
      <p:sp>
        <p:nvSpPr>
          <p:cNvPr id="8" name="TextBox 7"/>
          <p:cNvSpPr txBox="1"/>
          <p:nvPr/>
        </p:nvSpPr>
        <p:spPr>
          <a:xfrm>
            <a:off x="1844040" y="5410201"/>
            <a:ext cx="7924800" cy="1200329"/>
          </a:xfrm>
          <a:prstGeom prst="rect">
            <a:avLst/>
          </a:prstGeom>
          <a:ln w="63500"/>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itchFamily="34" charset="0"/>
              </a:rPr>
              <a:t>Terms such as “Failure” or “Malfunction” shall not be used by a NAWT OWTS inspector to describe the condition of a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65220"/>
                                        </p:tgtEl>
                                        <p:attrNameLst>
                                          <p:attrName>style.visibility</p:attrName>
                                        </p:attrNameLst>
                                      </p:cBhvr>
                                      <p:to>
                                        <p:strVal val="visible"/>
                                      </p:to>
                                    </p:set>
                                    <p:anim calcmode="lin" valueType="num">
                                      <p:cBhvr additive="base">
                                        <p:cTn id="7" dur="500" fill="hold"/>
                                        <p:tgtEl>
                                          <p:spTgt spid="265220"/>
                                        </p:tgtEl>
                                        <p:attrNameLst>
                                          <p:attrName>ppt_x</p:attrName>
                                        </p:attrNameLst>
                                      </p:cBhvr>
                                      <p:tavLst>
                                        <p:tav tm="0">
                                          <p:val>
                                            <p:strVal val="0-#ppt_w/2"/>
                                          </p:val>
                                        </p:tav>
                                        <p:tav tm="100000">
                                          <p:val>
                                            <p:strVal val="#ppt_x"/>
                                          </p:val>
                                        </p:tav>
                                      </p:tavLst>
                                    </p:anim>
                                    <p:anim calcmode="lin" valueType="num">
                                      <p:cBhvr additive="base">
                                        <p:cTn id="8" dur="500" fill="hold"/>
                                        <p:tgtEl>
                                          <p:spTgt spid="26522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2" fill="hold" nodeType="afterEffect">
                                  <p:stCondLst>
                                    <p:cond delay="1000"/>
                                  </p:stCondLst>
                                  <p:childTnLst>
                                    <p:set>
                                      <p:cBhvr>
                                        <p:cTn id="11" dur="1" fill="hold">
                                          <p:stCondLst>
                                            <p:cond delay="0"/>
                                          </p:stCondLst>
                                        </p:cTn>
                                        <p:tgtEl>
                                          <p:spTgt spid="265221"/>
                                        </p:tgtEl>
                                        <p:attrNameLst>
                                          <p:attrName>style.visibility</p:attrName>
                                        </p:attrNameLst>
                                      </p:cBhvr>
                                      <p:to>
                                        <p:strVal val="visible"/>
                                      </p:to>
                                    </p:set>
                                    <p:anim calcmode="lin" valueType="num">
                                      <p:cBhvr additive="base">
                                        <p:cTn id="12" dur="500" fill="hold"/>
                                        <p:tgtEl>
                                          <p:spTgt spid="265221"/>
                                        </p:tgtEl>
                                        <p:attrNameLst>
                                          <p:attrName>ppt_x</p:attrName>
                                        </p:attrNameLst>
                                      </p:cBhvr>
                                      <p:tavLst>
                                        <p:tav tm="0">
                                          <p:val>
                                            <p:strVal val="1+#ppt_w/2"/>
                                          </p:val>
                                        </p:tav>
                                        <p:tav tm="100000">
                                          <p:val>
                                            <p:strVal val="#ppt_x"/>
                                          </p:val>
                                        </p:tav>
                                      </p:tavLst>
                                    </p:anim>
                                    <p:anim calcmode="lin" valueType="num">
                                      <p:cBhvr additive="base">
                                        <p:cTn id="13" dur="500" fill="hold"/>
                                        <p:tgtEl>
                                          <p:spTgt spid="26522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65222"/>
                                        </p:tgtEl>
                                        <p:attrNameLst>
                                          <p:attrName>style.visibility</p:attrName>
                                        </p:attrNameLst>
                                      </p:cBhvr>
                                      <p:to>
                                        <p:strVal val="visible"/>
                                      </p:to>
                                    </p:set>
                                    <p:anim calcmode="lin" valueType="num">
                                      <p:cBhvr additive="base">
                                        <p:cTn id="18" dur="500" fill="hold"/>
                                        <p:tgtEl>
                                          <p:spTgt spid="265222"/>
                                        </p:tgtEl>
                                        <p:attrNameLst>
                                          <p:attrName>ppt_x</p:attrName>
                                        </p:attrNameLst>
                                      </p:cBhvr>
                                      <p:tavLst>
                                        <p:tav tm="0">
                                          <p:val>
                                            <p:strVal val="0-#ppt_w/2"/>
                                          </p:val>
                                        </p:tav>
                                        <p:tav tm="100000">
                                          <p:val>
                                            <p:strVal val="#ppt_x"/>
                                          </p:val>
                                        </p:tav>
                                      </p:tavLst>
                                    </p:anim>
                                    <p:anim calcmode="lin" valueType="num">
                                      <p:cBhvr additive="base">
                                        <p:cTn id="19" dur="500" fill="hold"/>
                                        <p:tgtEl>
                                          <p:spTgt spid="26522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2" grpId="0" animBg="1" autoUpdateAnimBg="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772400" cy="838200"/>
          </a:xfrm>
        </p:spPr>
        <p:txBody>
          <a:bodyPr/>
          <a:lstStyle/>
          <a:p>
            <a:r>
              <a:rPr lang="en-US" sz="4500" dirty="0">
                <a:latin typeface="Arial Rounded MT Bold" panose="020F0704030504030204" pitchFamily="34" charset="0"/>
              </a:rPr>
              <a:t>Conclusions</a:t>
            </a:r>
          </a:p>
        </p:txBody>
      </p:sp>
      <p:sp>
        <p:nvSpPr>
          <p:cNvPr id="3" name="Content Placeholder 2"/>
          <p:cNvSpPr>
            <a:spLocks noGrp="1"/>
          </p:cNvSpPr>
          <p:nvPr>
            <p:ph idx="1"/>
          </p:nvPr>
        </p:nvSpPr>
        <p:spPr>
          <a:xfrm>
            <a:off x="1866900" y="1524000"/>
            <a:ext cx="8458200" cy="4315968"/>
          </a:xfrm>
        </p:spPr>
        <p:txBody>
          <a:bodyPr/>
          <a:lstStyle/>
          <a:p>
            <a:r>
              <a:rPr lang="en-US" sz="3000" dirty="0">
                <a:latin typeface="Arial Rounded MT Bold" panose="020F0704030504030204" pitchFamily="34" charset="0"/>
              </a:rPr>
              <a:t>There are four possible conclusions you may reach about each system component and the system as a whole;</a:t>
            </a:r>
          </a:p>
          <a:p>
            <a:pPr lvl="1"/>
            <a:r>
              <a:rPr lang="en-US" sz="2500" dirty="0">
                <a:latin typeface="Arial Rounded MT Bold" panose="020F0704030504030204" pitchFamily="34" charset="0"/>
              </a:rPr>
              <a:t>ACCEPTABLE</a:t>
            </a:r>
          </a:p>
          <a:p>
            <a:pPr lvl="1"/>
            <a:r>
              <a:rPr lang="en-US" sz="2500" dirty="0">
                <a:solidFill>
                  <a:schemeClr val="accent2">
                    <a:lumMod val="60000"/>
                    <a:lumOff val="40000"/>
                  </a:schemeClr>
                </a:solidFill>
                <a:latin typeface="Arial Rounded MT Bold" panose="020F0704030504030204" pitchFamily="34" charset="0"/>
              </a:rPr>
              <a:t>ACCEPTABLE WITH CONCERNS</a:t>
            </a:r>
          </a:p>
          <a:p>
            <a:pPr lvl="1"/>
            <a:r>
              <a:rPr lang="en-US" sz="2500" dirty="0">
                <a:solidFill>
                  <a:srgbClr val="FF0000"/>
                </a:solidFill>
                <a:latin typeface="Arial Rounded MT Bold" panose="020F0704030504030204" pitchFamily="34" charset="0"/>
              </a:rPr>
              <a:t>UNACCEPTABLE</a:t>
            </a:r>
          </a:p>
          <a:p>
            <a:pPr lvl="1"/>
            <a:r>
              <a:rPr lang="en-US" sz="2500" dirty="0">
                <a:solidFill>
                  <a:schemeClr val="bg2"/>
                </a:solidFill>
              </a:rPr>
              <a:t>MORE INVESTIGATON IS NECESSARY</a:t>
            </a:r>
          </a:p>
        </p:txBody>
      </p:sp>
    </p:spTree>
    <p:extLst>
      <p:ext uri="{BB962C8B-B14F-4D97-AF65-F5344CB8AC3E}">
        <p14:creationId xmlns:p14="http://schemas.microsoft.com/office/powerpoint/2010/main" val="349097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54" name="Group 90">
            <a:extLst>
              <a:ext uri="{FF2B5EF4-FFF2-40B4-BE49-F238E27FC236}">
                <a16:creationId xmlns:a16="http://schemas.microsoft.com/office/drawing/2014/main" id="{B92288EB-D10B-CDED-D0ED-6C74BC879B6B}"/>
              </a:ext>
            </a:extLst>
          </p:cNvPr>
          <p:cNvGraphicFramePr>
            <a:graphicFrameLocks noGrp="1"/>
          </p:cNvGraphicFramePr>
          <p:nvPr/>
        </p:nvGraphicFramePr>
        <p:xfrm>
          <a:off x="1600200" y="838200"/>
          <a:ext cx="8991601" cy="5029199"/>
        </p:xfrm>
        <a:graphic>
          <a:graphicData uri="http://schemas.openxmlformats.org/drawingml/2006/table">
            <a:tbl>
              <a:tblPr/>
              <a:tblGrid>
                <a:gridCol w="1899759">
                  <a:extLst>
                    <a:ext uri="{9D8B030D-6E8A-4147-A177-3AD203B41FA5}">
                      <a16:colId xmlns:a16="http://schemas.microsoft.com/office/drawing/2014/main" val="20000"/>
                    </a:ext>
                  </a:extLst>
                </a:gridCol>
                <a:gridCol w="1965145">
                  <a:extLst>
                    <a:ext uri="{9D8B030D-6E8A-4147-A177-3AD203B41FA5}">
                      <a16:colId xmlns:a16="http://schemas.microsoft.com/office/drawing/2014/main" val="20001"/>
                    </a:ext>
                  </a:extLst>
                </a:gridCol>
                <a:gridCol w="1475626">
                  <a:extLst>
                    <a:ext uri="{9D8B030D-6E8A-4147-A177-3AD203B41FA5}">
                      <a16:colId xmlns:a16="http://schemas.microsoft.com/office/drawing/2014/main" val="20002"/>
                    </a:ext>
                  </a:extLst>
                </a:gridCol>
                <a:gridCol w="1638211">
                  <a:extLst>
                    <a:ext uri="{9D8B030D-6E8A-4147-A177-3AD203B41FA5}">
                      <a16:colId xmlns:a16="http://schemas.microsoft.com/office/drawing/2014/main" val="20003"/>
                    </a:ext>
                  </a:extLst>
                </a:gridCol>
                <a:gridCol w="2012860">
                  <a:extLst>
                    <a:ext uri="{9D8B030D-6E8A-4147-A177-3AD203B41FA5}">
                      <a16:colId xmlns:a16="http://schemas.microsoft.com/office/drawing/2014/main" val="20004"/>
                    </a:ext>
                  </a:extLst>
                </a:gridCol>
              </a:tblGrid>
              <a:tr h="9119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Occupancy</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Tank Structure</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Liquid Level</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Effluent Delivery</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Soil Treatment Area</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0"/>
                  </a:ext>
                </a:extLst>
              </a:tr>
              <a:tr h="3205361">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3 Bedrooms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Occupied</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Structure age - 3 yrs.</a:t>
                      </a:r>
                      <a:endParaRPr kumimoji="0" lang="en-US" sz="2000" b="1" i="0" u="none" strike="noStrike" cap="none" normalizeH="0" baseline="0" dirty="0">
                        <a:ln>
                          <a:noFill/>
                        </a:ln>
                        <a:solidFill>
                          <a:schemeClr val="tx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Septic</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Concrete</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1,000 Gallons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Last pumped - Unknown</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Condition - OK</a:t>
                      </a:r>
                      <a:endParaRPr kumimoji="0" lang="en-US" sz="2000" b="1" i="0" u="none" strike="noStrike" cap="none" normalizeH="0" baseline="0" dirty="0">
                        <a:ln>
                          <a:noFill/>
                        </a:ln>
                        <a:solidFill>
                          <a:schemeClr val="tx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OK</a:t>
                      </a:r>
                      <a:endParaRPr kumimoji="0" lang="en-US" sz="2000" b="1" i="0" u="none" strike="noStrike" cap="none" normalizeH="0" baseline="0" dirty="0">
                        <a:ln>
                          <a:noFill/>
                        </a:ln>
                        <a:solidFill>
                          <a:schemeClr val="tx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Gravity</a:t>
                      </a:r>
                      <a:endParaRPr kumimoji="0" lang="en-US" sz="2000" b="1" i="0" u="none" strike="noStrike" cap="none" normalizeH="0" baseline="0" dirty="0">
                        <a:ln>
                          <a:noFill/>
                        </a:ln>
                        <a:solidFill>
                          <a:schemeClr val="tx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Bed</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1" i="0" u="none" strike="noStrike" cap="none" normalizeH="0" baseline="0" dirty="0">
                          <a:ln>
                            <a:noFill/>
                          </a:ln>
                          <a:solidFill>
                            <a:schemeClr val="tx2"/>
                          </a:solidFill>
                          <a:effectLst/>
                          <a:latin typeface="+mn-lt"/>
                          <a:cs typeface="Times New Roman" pitchFamily="18" charset="0"/>
                        </a:rPr>
                        <a:t>12 inches dry aggregate throughout bed</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19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COMMENTS:</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mn-lt"/>
                          <a:cs typeface="Times New Roman" pitchFamily="18" charset="0"/>
                        </a:rPr>
                        <a:t>No surface discharge; no lush vegetation; runback observed at time of tank pumping.</a:t>
                      </a:r>
                      <a:endParaRPr kumimoji="0" lang="en-US" sz="2000" b="1" i="0" u="none" strike="noStrike" cap="none" normalizeH="0" baseline="0" dirty="0">
                        <a:ln>
                          <a:noFill/>
                        </a:ln>
                        <a:solidFill>
                          <a:schemeClr val="bg2"/>
                        </a:solidFill>
                        <a:effectLst/>
                        <a:latin typeface="+mn-lt"/>
                        <a:cs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2" name="Oval 1">
            <a:extLst>
              <a:ext uri="{FF2B5EF4-FFF2-40B4-BE49-F238E27FC236}">
                <a16:creationId xmlns:a16="http://schemas.microsoft.com/office/drawing/2014/main" id="{B850409F-C16C-77CB-C176-BBF114C8B594}"/>
              </a:ext>
            </a:extLst>
          </p:cNvPr>
          <p:cNvSpPr/>
          <p:nvPr/>
        </p:nvSpPr>
        <p:spPr>
          <a:xfrm>
            <a:off x="3071110" y="4874926"/>
            <a:ext cx="7002279" cy="9924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NAWT theme 3 b">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WT theme 3 b" id="{7D72D476-69C0-41DF-A653-756D61D62A60}" vid="{EFF0CFC1-491D-4FD0-8162-093830A05AED}"/>
    </a:ext>
  </a:extLst>
</a:theme>
</file>

<file path=ppt/theme/theme2.xml><?xml version="1.0" encoding="utf-8"?>
<a:theme xmlns:a="http://schemas.openxmlformats.org/drawingml/2006/main" name="NAWT theme 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WT theme 3" id="{F17A2C61-266C-4FFD-896B-DBAC809186DB}" vid="{B9D6DBAE-8F52-4547-94CF-E460CFEDECB3}"/>
    </a:ext>
  </a:extLst>
</a:theme>
</file>

<file path=ppt/theme/theme3.xml><?xml version="1.0" encoding="utf-8"?>
<a:theme xmlns:a="http://schemas.openxmlformats.org/drawingml/2006/main" name="1_NAWT theme 3">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WT theme 3" id="{E7EBFCB2-C8ED-4C44-BB35-F5AF3F40A388}" vid="{A2B7C4C2-D3AB-437F-8C25-8B840A3B9EF3}"/>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NAWT theme 3 b</Template>
  <TotalTime>1571</TotalTime>
  <Words>4228</Words>
  <Application>Microsoft Office PowerPoint</Application>
  <PresentationFormat>Widescreen</PresentationFormat>
  <Paragraphs>381</Paragraphs>
  <Slides>32</Slides>
  <Notes>31</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2</vt:i4>
      </vt:variant>
      <vt:variant>
        <vt:lpstr>Slide Titles</vt:lpstr>
      </vt:variant>
      <vt:variant>
        <vt:i4>32</vt:i4>
      </vt:variant>
    </vt:vector>
  </HeadingPairs>
  <TitlesOfParts>
    <vt:vector size="51" baseType="lpstr">
      <vt:lpstr>Aptos</vt:lpstr>
      <vt:lpstr>Aptos Display</vt:lpstr>
      <vt:lpstr>Arial</vt:lpstr>
      <vt:lpstr>Arial Rounded MT Bold</vt:lpstr>
      <vt:lpstr>Arial-BoldMT</vt:lpstr>
      <vt:lpstr>Calibri</vt:lpstr>
      <vt:lpstr>Times New Roman</vt:lpstr>
      <vt:lpstr>Verdana</vt:lpstr>
      <vt:lpstr>Wingdings</vt:lpstr>
      <vt:lpstr>NAWT theme 3 b</vt:lpstr>
      <vt:lpstr>NAWT theme 3</vt:lpstr>
      <vt:lpstr>1_NAWT theme 3</vt:lpstr>
      <vt:lpstr>1_Default Design</vt:lpstr>
      <vt:lpstr>2_Default Design</vt:lpstr>
      <vt:lpstr>3_Default Design</vt:lpstr>
      <vt:lpstr>4_Default Design</vt:lpstr>
      <vt:lpstr>5_Default Design</vt:lpstr>
      <vt:lpstr>Acrobat Document</vt:lpstr>
      <vt:lpstr>TurboCAD Drawing</vt:lpstr>
      <vt:lpstr>PowerPoint Presentation</vt:lpstr>
      <vt:lpstr>INTRODUCTION</vt:lpstr>
      <vt:lpstr>HISTORY</vt:lpstr>
      <vt:lpstr>PowerPoint Presentation</vt:lpstr>
      <vt:lpstr>NAWT OWTS Standards</vt:lpstr>
      <vt:lpstr>NEW TOOLS</vt:lpstr>
      <vt:lpstr>Conclusions</vt:lpstr>
      <vt:lpstr>Conclusions</vt:lpstr>
      <vt:lpstr>PowerPoint Presentation</vt:lpstr>
      <vt:lpstr>PowerPoint Presentation</vt:lpstr>
      <vt:lpstr>PowerPoint Presentation</vt:lpstr>
      <vt:lpstr>PowerPoint Presentation</vt:lpstr>
      <vt:lpstr>Systems Without Sand</vt:lpstr>
      <vt:lpstr>Standard Beds and Trenches - Gravity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Hydraulic Load Test</vt:lpstr>
      <vt:lpstr>Hydraulic Load Test</vt:lpstr>
      <vt:lpstr>REASONS FOR A HYDRAULIC LOAD TEST (page 35 of the Standards)</vt:lpstr>
      <vt:lpstr>Alternatives to Conducting a  Hydraulic Load Test</vt:lpstr>
      <vt:lpstr>New Forms!!</vt:lpstr>
      <vt:lpstr>Inspection Procedures</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Seipp</dc:creator>
  <cp:lastModifiedBy>Kimberly Seipp</cp:lastModifiedBy>
  <cp:revision>7</cp:revision>
  <dcterms:created xsi:type="dcterms:W3CDTF">2025-09-26T15:30:14Z</dcterms:created>
  <dcterms:modified xsi:type="dcterms:W3CDTF">2026-01-30T19:50:08Z</dcterms:modified>
</cp:coreProperties>
</file>