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259" r:id="rId3"/>
    <p:sldId id="355" r:id="rId4"/>
    <p:sldId id="356" r:id="rId5"/>
    <p:sldId id="561" r:id="rId6"/>
    <p:sldId id="321" r:id="rId7"/>
    <p:sldId id="787" r:id="rId8"/>
    <p:sldId id="373" r:id="rId9"/>
    <p:sldId id="374" r:id="rId10"/>
    <p:sldId id="375" r:id="rId11"/>
    <p:sldId id="276" r:id="rId12"/>
    <p:sldId id="352" r:id="rId13"/>
    <p:sldId id="285" r:id="rId14"/>
    <p:sldId id="790" r:id="rId15"/>
    <p:sldId id="788" r:id="rId16"/>
    <p:sldId id="792" r:id="rId17"/>
    <p:sldId id="789" r:id="rId18"/>
    <p:sldId id="791" r:id="rId19"/>
    <p:sldId id="288" r:id="rId20"/>
    <p:sldId id="337" r:id="rId21"/>
    <p:sldId id="330" r:id="rId22"/>
    <p:sldId id="292" r:id="rId23"/>
    <p:sldId id="366" r:id="rId24"/>
    <p:sldId id="293" r:id="rId25"/>
    <p:sldId id="332" r:id="rId26"/>
    <p:sldId id="294" r:id="rId27"/>
    <p:sldId id="805" r:id="rId28"/>
    <p:sldId id="804" r:id="rId29"/>
    <p:sldId id="807" r:id="rId30"/>
    <p:sldId id="806" r:id="rId31"/>
    <p:sldId id="794" r:id="rId32"/>
    <p:sldId id="795" r:id="rId33"/>
    <p:sldId id="808" r:id="rId34"/>
    <p:sldId id="812" r:id="rId35"/>
    <p:sldId id="818" r:id="rId36"/>
    <p:sldId id="809" r:id="rId37"/>
    <p:sldId id="810" r:id="rId38"/>
    <p:sldId id="811" r:id="rId39"/>
    <p:sldId id="814" r:id="rId40"/>
    <p:sldId id="2543" r:id="rId41"/>
    <p:sldId id="817" r:id="rId42"/>
    <p:sldId id="815" r:id="rId43"/>
    <p:sldId id="801" r:id="rId44"/>
    <p:sldId id="800" r:id="rId45"/>
    <p:sldId id="799" r:id="rId46"/>
    <p:sldId id="802" r:id="rId47"/>
    <p:sldId id="819" r:id="rId48"/>
    <p:sldId id="820" r:id="rId49"/>
    <p:sldId id="821" r:id="rId50"/>
    <p:sldId id="256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Heger" initials="SH" lastIdx="1" clrIdx="0">
    <p:extLst>
      <p:ext uri="{19B8F6BF-5375-455C-9EA6-DF929625EA0E}">
        <p15:presenceInfo xmlns:p15="http://schemas.microsoft.com/office/powerpoint/2012/main" userId="20f65a3f9ef998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A3A51"/>
    <a:srgbClr val="5E853C"/>
    <a:srgbClr val="004D7C"/>
    <a:srgbClr val="002F30"/>
    <a:srgbClr val="579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4889" autoAdjust="0"/>
  </p:normalViewPr>
  <p:slideViewPr>
    <p:cSldViewPr snapToGrid="0" snapToObjects="1">
      <p:cViewPr varScale="1">
        <p:scale>
          <a:sx n="58" d="100"/>
          <a:sy n="58" d="100"/>
        </p:scale>
        <p:origin x="1428" y="27"/>
      </p:cViewPr>
      <p:guideLst/>
    </p:cSldViewPr>
  </p:slideViewPr>
  <p:outlineViewPr>
    <p:cViewPr>
      <p:scale>
        <a:sx n="33" d="100"/>
        <a:sy n="33" d="100"/>
      </p:scale>
      <p:origin x="0" y="-242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5FE9A-1CD1-47C9-ABDE-A034F588D341}" type="doc">
      <dgm:prSet loTypeId="urn:microsoft.com/office/officeart/2018/5/layout/CenteredIconLabelDescriptionList" loCatId="icon" qsTypeId="urn:microsoft.com/office/officeart/2005/8/quickstyle/simple1" qsCatId="simple" csTypeId="urn:microsoft.com/office/officeart/2005/8/colors/accent1_3" csCatId="accent1" phldr="1"/>
      <dgm:spPr/>
      <dgm:t>
        <a:bodyPr/>
        <a:lstStyle/>
        <a:p>
          <a:endParaRPr lang="en-US"/>
        </a:p>
      </dgm:t>
    </dgm:pt>
    <dgm:pt modelId="{3A496773-4AAE-44AD-8C58-005A1FF3018C}">
      <dgm:prSet custT="1"/>
      <dgm:spPr/>
      <dgm:t>
        <a:bodyPr/>
        <a:lstStyle/>
        <a:p>
          <a:pPr>
            <a:lnSpc>
              <a:spcPct val="100000"/>
            </a:lnSpc>
            <a:defRPr b="1"/>
          </a:pPr>
          <a:r>
            <a:rPr lang="en-US" sz="3200" b="1" baseline="0" dirty="0">
              <a:solidFill>
                <a:schemeClr val="accent6">
                  <a:lumMod val="75000"/>
                </a:schemeClr>
              </a:solidFill>
            </a:rPr>
            <a:t>Quantity        </a:t>
          </a:r>
          <a:r>
            <a:rPr lang="en-US" sz="2400" b="0" dirty="0">
              <a:solidFill>
                <a:schemeClr val="tx1"/>
              </a:solidFill>
            </a:rPr>
            <a:t>hydraulic loading    volume per day</a:t>
          </a:r>
          <a:endParaRPr lang="en-US" sz="3200" b="0" dirty="0">
            <a:solidFill>
              <a:schemeClr val="accent6">
                <a:lumMod val="75000"/>
              </a:schemeClr>
            </a:solidFill>
          </a:endParaRPr>
        </a:p>
      </dgm:t>
    </dgm:pt>
    <dgm:pt modelId="{F4B1A5CB-2E5E-44A5-B43B-5752B724404D}" type="parTrans" cxnId="{AAB9900B-53EB-41A2-BD1B-0D07C287127A}">
      <dgm:prSet/>
      <dgm:spPr/>
      <dgm:t>
        <a:bodyPr/>
        <a:lstStyle/>
        <a:p>
          <a:endParaRPr lang="en-US">
            <a:solidFill>
              <a:schemeClr val="tx1"/>
            </a:solidFill>
          </a:endParaRPr>
        </a:p>
      </dgm:t>
    </dgm:pt>
    <dgm:pt modelId="{BB186D3F-3D45-4894-A6F1-75017A01A480}" type="sibTrans" cxnId="{AAB9900B-53EB-41A2-BD1B-0D07C287127A}">
      <dgm:prSet/>
      <dgm:spPr/>
      <dgm:t>
        <a:bodyPr/>
        <a:lstStyle/>
        <a:p>
          <a:endParaRPr lang="en-US">
            <a:solidFill>
              <a:schemeClr val="tx1"/>
            </a:solidFill>
          </a:endParaRPr>
        </a:p>
      </dgm:t>
    </dgm:pt>
    <dgm:pt modelId="{5101F4BC-89CA-4B2D-92B6-F4D239795F16}">
      <dgm:prSet custT="1"/>
      <dgm:spPr/>
      <dgm:t>
        <a:bodyPr/>
        <a:lstStyle/>
        <a:p>
          <a:pPr>
            <a:lnSpc>
              <a:spcPct val="100000"/>
            </a:lnSpc>
            <a:defRPr b="1"/>
          </a:pPr>
          <a:r>
            <a:rPr lang="en-US" sz="3200" b="1" baseline="0" dirty="0">
              <a:solidFill>
                <a:schemeClr val="accent6">
                  <a:lumMod val="75000"/>
                </a:schemeClr>
              </a:solidFill>
            </a:rPr>
            <a:t>Quality               </a:t>
          </a:r>
          <a:r>
            <a:rPr lang="en-US" sz="2400" b="0" dirty="0">
              <a:solidFill>
                <a:schemeClr val="tx1"/>
              </a:solidFill>
            </a:rPr>
            <a:t>organic loading </a:t>
          </a:r>
        </a:p>
        <a:p>
          <a:pPr>
            <a:lnSpc>
              <a:spcPct val="100000"/>
            </a:lnSpc>
            <a:defRPr b="1"/>
          </a:pPr>
          <a:r>
            <a:rPr lang="en-US" sz="2400" b="0" dirty="0">
              <a:solidFill>
                <a:schemeClr val="tx1"/>
              </a:solidFill>
            </a:rPr>
            <a:t>pounds per day</a:t>
          </a:r>
          <a:endParaRPr lang="en-US" sz="2400" b="0" dirty="0">
            <a:solidFill>
              <a:schemeClr val="accent6">
                <a:lumMod val="75000"/>
              </a:schemeClr>
            </a:solidFill>
          </a:endParaRPr>
        </a:p>
      </dgm:t>
    </dgm:pt>
    <dgm:pt modelId="{842732C5-6FC7-46BB-8083-FAA1C53059F2}" type="parTrans" cxnId="{0AF296CE-9425-44F7-B47A-9AA86130B589}">
      <dgm:prSet/>
      <dgm:spPr/>
      <dgm:t>
        <a:bodyPr/>
        <a:lstStyle/>
        <a:p>
          <a:endParaRPr lang="en-US">
            <a:solidFill>
              <a:schemeClr val="tx1"/>
            </a:solidFill>
          </a:endParaRPr>
        </a:p>
      </dgm:t>
    </dgm:pt>
    <dgm:pt modelId="{3739027C-9D28-4532-9108-FEDF06A7EC50}" type="sibTrans" cxnId="{0AF296CE-9425-44F7-B47A-9AA86130B589}">
      <dgm:prSet/>
      <dgm:spPr/>
      <dgm:t>
        <a:bodyPr/>
        <a:lstStyle/>
        <a:p>
          <a:endParaRPr lang="en-US">
            <a:solidFill>
              <a:schemeClr val="tx1"/>
            </a:solidFill>
          </a:endParaRPr>
        </a:p>
      </dgm:t>
    </dgm:pt>
    <dgm:pt modelId="{10F7C318-AF97-4191-AF9F-5E258B6CFF50}">
      <dgm:prSet custT="1"/>
      <dgm:spPr/>
      <dgm:t>
        <a:bodyPr/>
        <a:lstStyle/>
        <a:p>
          <a:pPr>
            <a:lnSpc>
              <a:spcPct val="100000"/>
            </a:lnSpc>
            <a:defRPr b="1"/>
          </a:pPr>
          <a:r>
            <a:rPr lang="en-US" sz="3200" dirty="0">
              <a:solidFill>
                <a:schemeClr val="accent6">
                  <a:lumMod val="75000"/>
                </a:schemeClr>
              </a:solidFill>
            </a:rPr>
            <a:t>Toxics        </a:t>
          </a:r>
          <a:r>
            <a:rPr lang="en-US" sz="2400" b="0" i="0" dirty="0">
              <a:solidFill>
                <a:schemeClr val="tx1"/>
              </a:solidFill>
            </a:rPr>
            <a:t>Pharmaceuticals</a:t>
          </a:r>
        </a:p>
        <a:p>
          <a:pPr>
            <a:lnSpc>
              <a:spcPct val="100000"/>
            </a:lnSpc>
            <a:defRPr b="1"/>
          </a:pPr>
          <a:r>
            <a:rPr lang="en-US" sz="2400" b="0" i="0" dirty="0">
              <a:solidFill>
                <a:schemeClr val="tx1"/>
              </a:solidFill>
            </a:rPr>
            <a:t>Cleaning products</a:t>
          </a:r>
        </a:p>
      </dgm:t>
    </dgm:pt>
    <dgm:pt modelId="{1658DB9D-7954-483F-A7DA-C5094A412C53}" type="parTrans" cxnId="{D058B988-E74A-412D-90A5-6C4D90DE1AD4}">
      <dgm:prSet/>
      <dgm:spPr/>
      <dgm:t>
        <a:bodyPr/>
        <a:lstStyle/>
        <a:p>
          <a:endParaRPr lang="en-US">
            <a:solidFill>
              <a:schemeClr val="tx1"/>
            </a:solidFill>
          </a:endParaRPr>
        </a:p>
      </dgm:t>
    </dgm:pt>
    <dgm:pt modelId="{873AF3DA-CA7D-459E-B670-E3AE4FF6D303}" type="sibTrans" cxnId="{D058B988-E74A-412D-90A5-6C4D90DE1AD4}">
      <dgm:prSet/>
      <dgm:spPr/>
      <dgm:t>
        <a:bodyPr/>
        <a:lstStyle/>
        <a:p>
          <a:endParaRPr lang="en-US">
            <a:solidFill>
              <a:schemeClr val="tx1"/>
            </a:solidFill>
          </a:endParaRPr>
        </a:p>
      </dgm:t>
    </dgm:pt>
    <dgm:pt modelId="{9F1A8D47-1E01-4D97-A5AD-0393F236B8EC}">
      <dgm:prSet custT="1"/>
      <dgm:spPr/>
      <dgm:t>
        <a:bodyPr/>
        <a:lstStyle/>
        <a:p>
          <a:pPr>
            <a:lnSpc>
              <a:spcPct val="100000"/>
            </a:lnSpc>
          </a:pPr>
          <a:endParaRPr lang="en-US" sz="2400" dirty="0">
            <a:solidFill>
              <a:schemeClr val="tx1"/>
            </a:solidFill>
          </a:endParaRPr>
        </a:p>
      </dgm:t>
    </dgm:pt>
    <dgm:pt modelId="{840298CE-C666-4C39-B9A2-B4935C3DE45B}" type="parTrans" cxnId="{73552878-664C-46C6-9463-90EEBB121746}">
      <dgm:prSet/>
      <dgm:spPr/>
      <dgm:t>
        <a:bodyPr/>
        <a:lstStyle/>
        <a:p>
          <a:endParaRPr lang="en-US">
            <a:solidFill>
              <a:schemeClr val="tx1"/>
            </a:solidFill>
          </a:endParaRPr>
        </a:p>
      </dgm:t>
    </dgm:pt>
    <dgm:pt modelId="{D21EBF66-F241-47AE-B014-C994D37E32BE}" type="sibTrans" cxnId="{73552878-664C-46C6-9463-90EEBB121746}">
      <dgm:prSet/>
      <dgm:spPr/>
      <dgm:t>
        <a:bodyPr/>
        <a:lstStyle/>
        <a:p>
          <a:endParaRPr lang="en-US">
            <a:solidFill>
              <a:schemeClr val="tx1"/>
            </a:solidFill>
          </a:endParaRPr>
        </a:p>
      </dgm:t>
    </dgm:pt>
    <dgm:pt modelId="{F1056458-561B-40AD-A471-08A95BC21810}" type="pres">
      <dgm:prSet presAssocID="{AAA5FE9A-1CD1-47C9-ABDE-A034F588D341}" presName="root" presStyleCnt="0">
        <dgm:presLayoutVars>
          <dgm:dir/>
          <dgm:resizeHandles val="exact"/>
        </dgm:presLayoutVars>
      </dgm:prSet>
      <dgm:spPr/>
    </dgm:pt>
    <dgm:pt modelId="{478D4DE0-535B-4B7B-B93D-171CFC086BEF}" type="pres">
      <dgm:prSet presAssocID="{3A496773-4AAE-44AD-8C58-005A1FF3018C}" presName="compNode" presStyleCnt="0"/>
      <dgm:spPr/>
    </dgm:pt>
    <dgm:pt modelId="{203375E8-3964-40EC-BD3E-8A1D0B8102BF}" type="pres">
      <dgm:prSet presAssocID="{3A496773-4AAE-44AD-8C58-005A1FF3018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ter with solid fill"/>
        </a:ext>
      </dgm:extLst>
    </dgm:pt>
    <dgm:pt modelId="{B7B23BAC-E599-4F2E-B667-E1C162AD6B29}" type="pres">
      <dgm:prSet presAssocID="{3A496773-4AAE-44AD-8C58-005A1FF3018C}" presName="iconSpace" presStyleCnt="0"/>
      <dgm:spPr/>
    </dgm:pt>
    <dgm:pt modelId="{938C2595-8A6F-420C-ADA7-E89C194C8839}" type="pres">
      <dgm:prSet presAssocID="{3A496773-4AAE-44AD-8C58-005A1FF3018C}" presName="parTx" presStyleLbl="revTx" presStyleIdx="0" presStyleCnt="6">
        <dgm:presLayoutVars>
          <dgm:chMax val="0"/>
          <dgm:chPref val="0"/>
        </dgm:presLayoutVars>
      </dgm:prSet>
      <dgm:spPr/>
    </dgm:pt>
    <dgm:pt modelId="{6E98C4DD-40BE-424F-8781-9AF9C16F4598}" type="pres">
      <dgm:prSet presAssocID="{3A496773-4AAE-44AD-8C58-005A1FF3018C}" presName="txSpace" presStyleCnt="0"/>
      <dgm:spPr/>
    </dgm:pt>
    <dgm:pt modelId="{28D89BB9-5964-4416-B0D7-3F5F56332305}" type="pres">
      <dgm:prSet presAssocID="{3A496773-4AAE-44AD-8C58-005A1FF3018C}" presName="desTx" presStyleLbl="revTx" presStyleIdx="1" presStyleCnt="6">
        <dgm:presLayoutVars/>
      </dgm:prSet>
      <dgm:spPr/>
    </dgm:pt>
    <dgm:pt modelId="{FD4E0488-C8C2-4AEA-A542-784503643E28}" type="pres">
      <dgm:prSet presAssocID="{BB186D3F-3D45-4894-A6F1-75017A01A480}" presName="sibTrans" presStyleCnt="0"/>
      <dgm:spPr/>
    </dgm:pt>
    <dgm:pt modelId="{247DEE4A-A2B1-4F3C-B629-377909640E37}" type="pres">
      <dgm:prSet presAssocID="{5101F4BC-89CA-4B2D-92B6-F4D239795F16}" presName="compNode" presStyleCnt="0"/>
      <dgm:spPr/>
    </dgm:pt>
    <dgm:pt modelId="{DE06BC91-8C09-487C-93B0-718FEB89D339}" type="pres">
      <dgm:prSet presAssocID="{5101F4BC-89CA-4B2D-92B6-F4D239795F1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aker with solid fill"/>
        </a:ext>
      </dgm:extLst>
    </dgm:pt>
    <dgm:pt modelId="{B7DE97CE-783E-428C-ABE5-8EBD22DE81EB}" type="pres">
      <dgm:prSet presAssocID="{5101F4BC-89CA-4B2D-92B6-F4D239795F16}" presName="iconSpace" presStyleCnt="0"/>
      <dgm:spPr/>
    </dgm:pt>
    <dgm:pt modelId="{863042CF-D51D-4131-8635-80D1E454FC6D}" type="pres">
      <dgm:prSet presAssocID="{5101F4BC-89CA-4B2D-92B6-F4D239795F16}" presName="parTx" presStyleLbl="revTx" presStyleIdx="2" presStyleCnt="6">
        <dgm:presLayoutVars>
          <dgm:chMax val="0"/>
          <dgm:chPref val="0"/>
        </dgm:presLayoutVars>
      </dgm:prSet>
      <dgm:spPr/>
    </dgm:pt>
    <dgm:pt modelId="{F1B74D0C-3F8A-4CEC-85F5-14C2947FFC22}" type="pres">
      <dgm:prSet presAssocID="{5101F4BC-89CA-4B2D-92B6-F4D239795F16}" presName="txSpace" presStyleCnt="0"/>
      <dgm:spPr/>
    </dgm:pt>
    <dgm:pt modelId="{665AF9D4-B68A-4952-811C-9450F44F186B}" type="pres">
      <dgm:prSet presAssocID="{5101F4BC-89CA-4B2D-92B6-F4D239795F16}" presName="desTx" presStyleLbl="revTx" presStyleIdx="3" presStyleCnt="6">
        <dgm:presLayoutVars/>
      </dgm:prSet>
      <dgm:spPr/>
    </dgm:pt>
    <dgm:pt modelId="{B9E2796C-12AB-44B1-9A5E-E1537CC31749}" type="pres">
      <dgm:prSet presAssocID="{3739027C-9D28-4532-9108-FEDF06A7EC50}" presName="sibTrans" presStyleCnt="0"/>
      <dgm:spPr/>
    </dgm:pt>
    <dgm:pt modelId="{2E45C157-A6BC-4D75-971B-9FE6F41AE14F}" type="pres">
      <dgm:prSet presAssocID="{10F7C318-AF97-4191-AF9F-5E258B6CFF50}" presName="compNode" presStyleCnt="0"/>
      <dgm:spPr/>
    </dgm:pt>
    <dgm:pt modelId="{BC19E271-5945-4960-9279-C19D74B739E8}" type="pres">
      <dgm:prSet presAssocID="{10F7C318-AF97-4191-AF9F-5E258B6CFF5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nger with solid fill"/>
        </a:ext>
      </dgm:extLst>
    </dgm:pt>
    <dgm:pt modelId="{DC585AB3-C0B8-41C3-92E9-46BBF6492DC9}" type="pres">
      <dgm:prSet presAssocID="{10F7C318-AF97-4191-AF9F-5E258B6CFF50}" presName="iconSpace" presStyleCnt="0"/>
      <dgm:spPr/>
    </dgm:pt>
    <dgm:pt modelId="{CD8FE531-F76C-4B19-BB55-7EC1266ED804}" type="pres">
      <dgm:prSet presAssocID="{10F7C318-AF97-4191-AF9F-5E258B6CFF50}" presName="parTx" presStyleLbl="revTx" presStyleIdx="4" presStyleCnt="6" custLinFactNeighborX="88" custLinFactNeighborY="-2711">
        <dgm:presLayoutVars>
          <dgm:chMax val="0"/>
          <dgm:chPref val="0"/>
        </dgm:presLayoutVars>
      </dgm:prSet>
      <dgm:spPr/>
    </dgm:pt>
    <dgm:pt modelId="{C9B9474B-81F7-47E6-B7B6-C2F5EEE8C1A1}" type="pres">
      <dgm:prSet presAssocID="{10F7C318-AF97-4191-AF9F-5E258B6CFF50}" presName="txSpace" presStyleCnt="0"/>
      <dgm:spPr/>
    </dgm:pt>
    <dgm:pt modelId="{AC3D13C7-B43E-46BA-A221-6D4C1B9DA4EF}" type="pres">
      <dgm:prSet presAssocID="{10F7C318-AF97-4191-AF9F-5E258B6CFF50}" presName="desTx" presStyleLbl="revTx" presStyleIdx="5" presStyleCnt="6">
        <dgm:presLayoutVars/>
      </dgm:prSet>
      <dgm:spPr/>
    </dgm:pt>
  </dgm:ptLst>
  <dgm:cxnLst>
    <dgm:cxn modelId="{AAB9900B-53EB-41A2-BD1B-0D07C287127A}" srcId="{AAA5FE9A-1CD1-47C9-ABDE-A034F588D341}" destId="{3A496773-4AAE-44AD-8C58-005A1FF3018C}" srcOrd="0" destOrd="0" parTransId="{F4B1A5CB-2E5E-44A5-B43B-5752B724404D}" sibTransId="{BB186D3F-3D45-4894-A6F1-75017A01A480}"/>
    <dgm:cxn modelId="{F5A5951A-CB05-4BD2-BC6C-869EF1A76AF5}" type="presOf" srcId="{10F7C318-AF97-4191-AF9F-5E258B6CFF50}" destId="{CD8FE531-F76C-4B19-BB55-7EC1266ED804}" srcOrd="0" destOrd="0" presId="urn:microsoft.com/office/officeart/2018/5/layout/CenteredIconLabelDescriptionList"/>
    <dgm:cxn modelId="{73552878-664C-46C6-9463-90EEBB121746}" srcId="{5101F4BC-89CA-4B2D-92B6-F4D239795F16}" destId="{9F1A8D47-1E01-4D97-A5AD-0393F236B8EC}" srcOrd="0" destOrd="0" parTransId="{840298CE-C666-4C39-B9A2-B4935C3DE45B}" sibTransId="{D21EBF66-F241-47AE-B014-C994D37E32BE}"/>
    <dgm:cxn modelId="{706FCA83-D4E0-4B1F-8C4C-FE902547D0CA}" type="presOf" srcId="{9F1A8D47-1E01-4D97-A5AD-0393F236B8EC}" destId="{665AF9D4-B68A-4952-811C-9450F44F186B}" srcOrd="0" destOrd="0" presId="urn:microsoft.com/office/officeart/2018/5/layout/CenteredIconLabelDescriptionList"/>
    <dgm:cxn modelId="{D058B988-E74A-412D-90A5-6C4D90DE1AD4}" srcId="{AAA5FE9A-1CD1-47C9-ABDE-A034F588D341}" destId="{10F7C318-AF97-4191-AF9F-5E258B6CFF50}" srcOrd="2" destOrd="0" parTransId="{1658DB9D-7954-483F-A7DA-C5094A412C53}" sibTransId="{873AF3DA-CA7D-459E-B670-E3AE4FF6D303}"/>
    <dgm:cxn modelId="{B25283A0-4553-4F0E-ABA0-483B417065E3}" type="presOf" srcId="{5101F4BC-89CA-4B2D-92B6-F4D239795F16}" destId="{863042CF-D51D-4131-8635-80D1E454FC6D}" srcOrd="0" destOrd="0" presId="urn:microsoft.com/office/officeart/2018/5/layout/CenteredIconLabelDescriptionList"/>
    <dgm:cxn modelId="{0AF296CE-9425-44F7-B47A-9AA86130B589}" srcId="{AAA5FE9A-1CD1-47C9-ABDE-A034F588D341}" destId="{5101F4BC-89CA-4B2D-92B6-F4D239795F16}" srcOrd="1" destOrd="0" parTransId="{842732C5-6FC7-46BB-8083-FAA1C53059F2}" sibTransId="{3739027C-9D28-4532-9108-FEDF06A7EC50}"/>
    <dgm:cxn modelId="{2A4757E5-0637-4085-A312-F350C7C4668E}" type="presOf" srcId="{3A496773-4AAE-44AD-8C58-005A1FF3018C}" destId="{938C2595-8A6F-420C-ADA7-E89C194C8839}" srcOrd="0" destOrd="0" presId="urn:microsoft.com/office/officeart/2018/5/layout/CenteredIconLabelDescriptionList"/>
    <dgm:cxn modelId="{5D9797F5-E522-4AB8-A2F0-A47E8AE18710}" type="presOf" srcId="{AAA5FE9A-1CD1-47C9-ABDE-A034F588D341}" destId="{F1056458-561B-40AD-A471-08A95BC21810}" srcOrd="0" destOrd="0" presId="urn:microsoft.com/office/officeart/2018/5/layout/CenteredIconLabelDescriptionList"/>
    <dgm:cxn modelId="{124246B0-1B3E-496A-B69D-239BA971B58E}" type="presParOf" srcId="{F1056458-561B-40AD-A471-08A95BC21810}" destId="{478D4DE0-535B-4B7B-B93D-171CFC086BEF}" srcOrd="0" destOrd="0" presId="urn:microsoft.com/office/officeart/2018/5/layout/CenteredIconLabelDescriptionList"/>
    <dgm:cxn modelId="{F4AC2AA4-F18A-4455-8E30-7ECE07E094A7}" type="presParOf" srcId="{478D4DE0-535B-4B7B-B93D-171CFC086BEF}" destId="{203375E8-3964-40EC-BD3E-8A1D0B8102BF}" srcOrd="0" destOrd="0" presId="urn:microsoft.com/office/officeart/2018/5/layout/CenteredIconLabelDescriptionList"/>
    <dgm:cxn modelId="{727C15A0-89AB-4A90-8B59-5C33D49186D8}" type="presParOf" srcId="{478D4DE0-535B-4B7B-B93D-171CFC086BEF}" destId="{B7B23BAC-E599-4F2E-B667-E1C162AD6B29}" srcOrd="1" destOrd="0" presId="urn:microsoft.com/office/officeart/2018/5/layout/CenteredIconLabelDescriptionList"/>
    <dgm:cxn modelId="{03324887-680F-4842-95AB-FCA8A4CD762B}" type="presParOf" srcId="{478D4DE0-535B-4B7B-B93D-171CFC086BEF}" destId="{938C2595-8A6F-420C-ADA7-E89C194C8839}" srcOrd="2" destOrd="0" presId="urn:microsoft.com/office/officeart/2018/5/layout/CenteredIconLabelDescriptionList"/>
    <dgm:cxn modelId="{B34313F6-F6FC-4CE4-878F-209646421562}" type="presParOf" srcId="{478D4DE0-535B-4B7B-B93D-171CFC086BEF}" destId="{6E98C4DD-40BE-424F-8781-9AF9C16F4598}" srcOrd="3" destOrd="0" presId="urn:microsoft.com/office/officeart/2018/5/layout/CenteredIconLabelDescriptionList"/>
    <dgm:cxn modelId="{AB902DF7-310C-455E-8E9B-B5171E64D020}" type="presParOf" srcId="{478D4DE0-535B-4B7B-B93D-171CFC086BEF}" destId="{28D89BB9-5964-4416-B0D7-3F5F56332305}" srcOrd="4" destOrd="0" presId="urn:microsoft.com/office/officeart/2018/5/layout/CenteredIconLabelDescriptionList"/>
    <dgm:cxn modelId="{C71C131F-AE50-47BC-9D2E-CDF2B9E171BE}" type="presParOf" srcId="{F1056458-561B-40AD-A471-08A95BC21810}" destId="{FD4E0488-C8C2-4AEA-A542-784503643E28}" srcOrd="1" destOrd="0" presId="urn:microsoft.com/office/officeart/2018/5/layout/CenteredIconLabelDescriptionList"/>
    <dgm:cxn modelId="{E3995A4C-0C38-404C-BEB0-0335A91EC44B}" type="presParOf" srcId="{F1056458-561B-40AD-A471-08A95BC21810}" destId="{247DEE4A-A2B1-4F3C-B629-377909640E37}" srcOrd="2" destOrd="0" presId="urn:microsoft.com/office/officeart/2018/5/layout/CenteredIconLabelDescriptionList"/>
    <dgm:cxn modelId="{C7AD640A-EEB2-4137-9ADD-7963771375AB}" type="presParOf" srcId="{247DEE4A-A2B1-4F3C-B629-377909640E37}" destId="{DE06BC91-8C09-487C-93B0-718FEB89D339}" srcOrd="0" destOrd="0" presId="urn:microsoft.com/office/officeart/2018/5/layout/CenteredIconLabelDescriptionList"/>
    <dgm:cxn modelId="{3470AAEF-AE22-42FF-85CE-5153A569809A}" type="presParOf" srcId="{247DEE4A-A2B1-4F3C-B629-377909640E37}" destId="{B7DE97CE-783E-428C-ABE5-8EBD22DE81EB}" srcOrd="1" destOrd="0" presId="urn:microsoft.com/office/officeart/2018/5/layout/CenteredIconLabelDescriptionList"/>
    <dgm:cxn modelId="{D20ADAD1-2153-45A3-B278-9EA2623280E4}" type="presParOf" srcId="{247DEE4A-A2B1-4F3C-B629-377909640E37}" destId="{863042CF-D51D-4131-8635-80D1E454FC6D}" srcOrd="2" destOrd="0" presId="urn:microsoft.com/office/officeart/2018/5/layout/CenteredIconLabelDescriptionList"/>
    <dgm:cxn modelId="{4BE9FFA5-0C6F-426C-92CC-802C45BE0D05}" type="presParOf" srcId="{247DEE4A-A2B1-4F3C-B629-377909640E37}" destId="{F1B74D0C-3F8A-4CEC-85F5-14C2947FFC22}" srcOrd="3" destOrd="0" presId="urn:microsoft.com/office/officeart/2018/5/layout/CenteredIconLabelDescriptionList"/>
    <dgm:cxn modelId="{0DF1CAE4-E286-4909-A1CF-32FDF4D043D9}" type="presParOf" srcId="{247DEE4A-A2B1-4F3C-B629-377909640E37}" destId="{665AF9D4-B68A-4952-811C-9450F44F186B}" srcOrd="4" destOrd="0" presId="urn:microsoft.com/office/officeart/2018/5/layout/CenteredIconLabelDescriptionList"/>
    <dgm:cxn modelId="{16807FCB-3A89-44F8-9A9F-11061800D3DF}" type="presParOf" srcId="{F1056458-561B-40AD-A471-08A95BC21810}" destId="{B9E2796C-12AB-44B1-9A5E-E1537CC31749}" srcOrd="3" destOrd="0" presId="urn:microsoft.com/office/officeart/2018/5/layout/CenteredIconLabelDescriptionList"/>
    <dgm:cxn modelId="{143B0288-D155-4071-B802-198C9732AFF6}" type="presParOf" srcId="{F1056458-561B-40AD-A471-08A95BC21810}" destId="{2E45C157-A6BC-4D75-971B-9FE6F41AE14F}" srcOrd="4" destOrd="0" presId="urn:microsoft.com/office/officeart/2018/5/layout/CenteredIconLabelDescriptionList"/>
    <dgm:cxn modelId="{3EE7065F-E369-4B6D-8CA3-665E29EC2CBB}" type="presParOf" srcId="{2E45C157-A6BC-4D75-971B-9FE6F41AE14F}" destId="{BC19E271-5945-4960-9279-C19D74B739E8}" srcOrd="0" destOrd="0" presId="urn:microsoft.com/office/officeart/2018/5/layout/CenteredIconLabelDescriptionList"/>
    <dgm:cxn modelId="{088BF0A7-9612-428C-B7EE-51705FCC6B91}" type="presParOf" srcId="{2E45C157-A6BC-4D75-971B-9FE6F41AE14F}" destId="{DC585AB3-C0B8-41C3-92E9-46BBF6492DC9}" srcOrd="1" destOrd="0" presId="urn:microsoft.com/office/officeart/2018/5/layout/CenteredIconLabelDescriptionList"/>
    <dgm:cxn modelId="{4D9730F1-FFFE-4B0E-96F2-3C09F1A09B12}" type="presParOf" srcId="{2E45C157-A6BC-4D75-971B-9FE6F41AE14F}" destId="{CD8FE531-F76C-4B19-BB55-7EC1266ED804}" srcOrd="2" destOrd="0" presId="urn:microsoft.com/office/officeart/2018/5/layout/CenteredIconLabelDescriptionList"/>
    <dgm:cxn modelId="{8E77B4DF-BFE6-4E69-AEE2-70503D4BA849}" type="presParOf" srcId="{2E45C157-A6BC-4D75-971B-9FE6F41AE14F}" destId="{C9B9474B-81F7-47E6-B7B6-C2F5EEE8C1A1}" srcOrd="3" destOrd="0" presId="urn:microsoft.com/office/officeart/2018/5/layout/CenteredIconLabelDescriptionList"/>
    <dgm:cxn modelId="{D01E3F15-08F6-4E57-AB37-3F310FC45988}" type="presParOf" srcId="{2E45C157-A6BC-4D75-971B-9FE6F41AE14F}" destId="{AC3D13C7-B43E-46BA-A221-6D4C1B9DA4E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4FEB1-0FE0-4389-BC98-7C3A7EC3F9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E4C3E7-F013-4B66-A9EE-96200F92643D}">
      <dgm:prSet/>
      <dgm:spPr/>
      <dgm:t>
        <a:bodyPr/>
        <a:lstStyle/>
        <a:p>
          <a:r>
            <a:rPr lang="en-US" baseline="0" dirty="0"/>
            <a:t>Wastewater quantity</a:t>
          </a:r>
          <a:endParaRPr lang="en-US" dirty="0"/>
        </a:p>
      </dgm:t>
    </dgm:pt>
    <dgm:pt modelId="{610997A8-4FA2-42EF-8DA2-6BC3014D1C4F}" type="parTrans" cxnId="{D774250D-9C46-45FB-9063-16FA327DDD28}">
      <dgm:prSet/>
      <dgm:spPr/>
      <dgm:t>
        <a:bodyPr/>
        <a:lstStyle/>
        <a:p>
          <a:endParaRPr lang="en-US"/>
        </a:p>
      </dgm:t>
    </dgm:pt>
    <dgm:pt modelId="{868B566F-2DE8-4883-B38F-5F0A7BB2AA14}" type="sibTrans" cxnId="{D774250D-9C46-45FB-9063-16FA327DDD28}">
      <dgm:prSet/>
      <dgm:spPr/>
      <dgm:t>
        <a:bodyPr/>
        <a:lstStyle/>
        <a:p>
          <a:endParaRPr lang="en-US"/>
        </a:p>
      </dgm:t>
    </dgm:pt>
    <dgm:pt modelId="{11527134-93CF-4965-8684-727A7DFD1CBB}">
      <dgm:prSet/>
      <dgm:spPr/>
      <dgm:t>
        <a:bodyPr/>
        <a:lstStyle/>
        <a:p>
          <a:r>
            <a:rPr lang="en-US" dirty="0"/>
            <a:t>Hydraulic loading</a:t>
          </a:r>
        </a:p>
      </dgm:t>
    </dgm:pt>
    <dgm:pt modelId="{3843342B-E31D-4C88-B1F5-A6C88978C7B1}" type="parTrans" cxnId="{50D3DBC1-93B9-4881-8AEB-6E007348CE1B}">
      <dgm:prSet/>
      <dgm:spPr/>
      <dgm:t>
        <a:bodyPr/>
        <a:lstStyle/>
        <a:p>
          <a:endParaRPr lang="en-US"/>
        </a:p>
      </dgm:t>
    </dgm:pt>
    <dgm:pt modelId="{A5EDA598-F1DB-4C9A-953E-CBDF502E244C}" type="sibTrans" cxnId="{50D3DBC1-93B9-4881-8AEB-6E007348CE1B}">
      <dgm:prSet/>
      <dgm:spPr/>
      <dgm:t>
        <a:bodyPr/>
        <a:lstStyle/>
        <a:p>
          <a:endParaRPr lang="en-US"/>
        </a:p>
      </dgm:t>
    </dgm:pt>
    <dgm:pt modelId="{A72095EA-EDAD-460F-AEC8-20297366C901}">
      <dgm:prSet/>
      <dgm:spPr/>
      <dgm:t>
        <a:bodyPr/>
        <a:lstStyle/>
        <a:p>
          <a:r>
            <a:rPr lang="en-US" dirty="0"/>
            <a:t>Residential Design/Peak values are 100-200 gallons per bedroom</a:t>
          </a:r>
        </a:p>
      </dgm:t>
    </dgm:pt>
    <dgm:pt modelId="{87280E85-D4EE-4EB0-A603-1AEB1B5D168D}" type="parTrans" cxnId="{DB28DE7C-F23D-47B7-94B9-F43F728ACA3B}">
      <dgm:prSet/>
      <dgm:spPr/>
      <dgm:t>
        <a:bodyPr/>
        <a:lstStyle/>
        <a:p>
          <a:endParaRPr lang="en-US"/>
        </a:p>
      </dgm:t>
    </dgm:pt>
    <dgm:pt modelId="{6569729A-30B8-457F-A8AA-2145620CD742}" type="sibTrans" cxnId="{DB28DE7C-F23D-47B7-94B9-F43F728ACA3B}">
      <dgm:prSet/>
      <dgm:spPr/>
      <dgm:t>
        <a:bodyPr/>
        <a:lstStyle/>
        <a:p>
          <a:endParaRPr lang="en-US"/>
        </a:p>
      </dgm:t>
    </dgm:pt>
    <dgm:pt modelId="{1AD82E3D-015A-48A9-9841-22FBD08C5D38}">
      <dgm:prSet/>
      <dgm:spPr/>
      <dgm:t>
        <a:bodyPr/>
        <a:lstStyle/>
        <a:p>
          <a:r>
            <a:rPr lang="en-US" dirty="0"/>
            <a:t>Typically, residential average values are less then 1/2 of peak </a:t>
          </a:r>
        </a:p>
      </dgm:t>
    </dgm:pt>
    <dgm:pt modelId="{A0C82D85-8285-4D7E-A87D-74D22F8C773A}" type="parTrans" cxnId="{89CD83D1-CC67-4695-9C25-C707E33A59A7}">
      <dgm:prSet/>
      <dgm:spPr/>
      <dgm:t>
        <a:bodyPr/>
        <a:lstStyle/>
        <a:p>
          <a:endParaRPr lang="en-US"/>
        </a:p>
      </dgm:t>
    </dgm:pt>
    <dgm:pt modelId="{E04F351B-54CF-4BD6-A3AD-896314E00858}" type="sibTrans" cxnId="{89CD83D1-CC67-4695-9C25-C707E33A59A7}">
      <dgm:prSet/>
      <dgm:spPr/>
      <dgm:t>
        <a:bodyPr/>
        <a:lstStyle/>
        <a:p>
          <a:endParaRPr lang="en-US"/>
        </a:p>
      </dgm:t>
    </dgm:pt>
    <dgm:pt modelId="{BC30A407-3763-4730-86E9-1A55614FF6F9}">
      <dgm:prSet/>
      <dgm:spPr/>
      <dgm:t>
        <a:bodyPr/>
        <a:lstStyle/>
        <a:p>
          <a:r>
            <a:rPr lang="en-US" baseline="0" dirty="0"/>
            <a:t>Commercial facilities are very different</a:t>
          </a:r>
          <a:endParaRPr lang="en-US" dirty="0"/>
        </a:p>
      </dgm:t>
    </dgm:pt>
    <dgm:pt modelId="{E3154E3D-230D-44D6-B8F0-909786FE5D9F}" type="parTrans" cxnId="{8C43C2D1-4ED5-46C5-9234-71DB05E165F3}">
      <dgm:prSet/>
      <dgm:spPr/>
      <dgm:t>
        <a:bodyPr/>
        <a:lstStyle/>
        <a:p>
          <a:endParaRPr lang="en-US"/>
        </a:p>
      </dgm:t>
    </dgm:pt>
    <dgm:pt modelId="{CC25343A-D6F3-4AA8-A975-9317D894D31D}" type="sibTrans" cxnId="{8C43C2D1-4ED5-46C5-9234-71DB05E165F3}">
      <dgm:prSet/>
      <dgm:spPr/>
      <dgm:t>
        <a:bodyPr/>
        <a:lstStyle/>
        <a:p>
          <a:endParaRPr lang="en-US"/>
        </a:p>
      </dgm:t>
    </dgm:pt>
    <dgm:pt modelId="{FDAA3084-7B82-4A12-B908-154F7B185388}">
      <dgm:prSet/>
      <dgm:spPr/>
      <dgm:t>
        <a:bodyPr/>
        <a:lstStyle/>
        <a:p>
          <a:r>
            <a:rPr lang="en-US" dirty="0"/>
            <a:t>Average flows of &gt;70% of design are problematic</a:t>
          </a:r>
        </a:p>
      </dgm:t>
    </dgm:pt>
    <dgm:pt modelId="{AEF4D29F-4E00-486C-824F-986D6B72EA4D}" type="parTrans" cxnId="{2B16C6A0-6E0B-4EFC-A0E5-DDE63DD3D788}">
      <dgm:prSet/>
      <dgm:spPr/>
      <dgm:t>
        <a:bodyPr/>
        <a:lstStyle/>
        <a:p>
          <a:endParaRPr lang="en-US"/>
        </a:p>
      </dgm:t>
    </dgm:pt>
    <dgm:pt modelId="{1AF0CA84-B533-436E-A2F5-6F8BC0BD14DC}" type="sibTrans" cxnId="{2B16C6A0-6E0B-4EFC-A0E5-DDE63DD3D788}">
      <dgm:prSet/>
      <dgm:spPr/>
      <dgm:t>
        <a:bodyPr/>
        <a:lstStyle/>
        <a:p>
          <a:endParaRPr lang="en-US"/>
        </a:p>
      </dgm:t>
    </dgm:pt>
    <dgm:pt modelId="{4FD2B666-9125-4AB0-A380-9B4EE4D81F92}" type="pres">
      <dgm:prSet presAssocID="{D814FEB1-0FE0-4389-BC98-7C3A7EC3F949}" presName="linear" presStyleCnt="0">
        <dgm:presLayoutVars>
          <dgm:animLvl val="lvl"/>
          <dgm:resizeHandles val="exact"/>
        </dgm:presLayoutVars>
      </dgm:prSet>
      <dgm:spPr/>
    </dgm:pt>
    <dgm:pt modelId="{3DE5DF8B-0F4B-4508-BEB1-ED12266398A3}" type="pres">
      <dgm:prSet presAssocID="{1EE4C3E7-F013-4B66-A9EE-96200F92643D}" presName="parentText" presStyleLbl="node1" presStyleIdx="0" presStyleCnt="2">
        <dgm:presLayoutVars>
          <dgm:chMax val="0"/>
          <dgm:bulletEnabled val="1"/>
        </dgm:presLayoutVars>
      </dgm:prSet>
      <dgm:spPr/>
    </dgm:pt>
    <dgm:pt modelId="{3ADCED7B-B403-407B-8A01-601342CDF7D5}" type="pres">
      <dgm:prSet presAssocID="{1EE4C3E7-F013-4B66-A9EE-96200F92643D}" presName="childText" presStyleLbl="revTx" presStyleIdx="0" presStyleCnt="1">
        <dgm:presLayoutVars>
          <dgm:bulletEnabled val="1"/>
        </dgm:presLayoutVars>
      </dgm:prSet>
      <dgm:spPr/>
    </dgm:pt>
    <dgm:pt modelId="{D86BF18A-5388-4DA3-9E4D-8EE382340D1E}" type="pres">
      <dgm:prSet presAssocID="{BC30A407-3763-4730-86E9-1A55614FF6F9}" presName="parentText" presStyleLbl="node1" presStyleIdx="1" presStyleCnt="2">
        <dgm:presLayoutVars>
          <dgm:chMax val="0"/>
          <dgm:bulletEnabled val="1"/>
        </dgm:presLayoutVars>
      </dgm:prSet>
      <dgm:spPr/>
    </dgm:pt>
  </dgm:ptLst>
  <dgm:cxnLst>
    <dgm:cxn modelId="{D774250D-9C46-45FB-9063-16FA327DDD28}" srcId="{D814FEB1-0FE0-4389-BC98-7C3A7EC3F949}" destId="{1EE4C3E7-F013-4B66-A9EE-96200F92643D}" srcOrd="0" destOrd="0" parTransId="{610997A8-4FA2-42EF-8DA2-6BC3014D1C4F}" sibTransId="{868B566F-2DE8-4883-B38F-5F0A7BB2AA14}"/>
    <dgm:cxn modelId="{4480652D-90B5-4B1D-BF12-009EED23EED8}" type="presOf" srcId="{1EE4C3E7-F013-4B66-A9EE-96200F92643D}" destId="{3DE5DF8B-0F4B-4508-BEB1-ED12266398A3}" srcOrd="0" destOrd="0" presId="urn:microsoft.com/office/officeart/2005/8/layout/vList2"/>
    <dgm:cxn modelId="{17EDC348-D35A-41FF-9E83-1EFE9B302F7B}" type="presOf" srcId="{1AD82E3D-015A-48A9-9841-22FBD08C5D38}" destId="{3ADCED7B-B403-407B-8A01-601342CDF7D5}" srcOrd="0" destOrd="2" presId="urn:microsoft.com/office/officeart/2005/8/layout/vList2"/>
    <dgm:cxn modelId="{F2FD6871-3348-476A-BAAF-E31A627C6F07}" type="presOf" srcId="{BC30A407-3763-4730-86E9-1A55614FF6F9}" destId="{D86BF18A-5388-4DA3-9E4D-8EE382340D1E}" srcOrd="0" destOrd="0" presId="urn:microsoft.com/office/officeart/2005/8/layout/vList2"/>
    <dgm:cxn modelId="{69AED278-3A9A-410E-8C63-63FC5ED83ED9}" type="presOf" srcId="{11527134-93CF-4965-8684-727A7DFD1CBB}" destId="{3ADCED7B-B403-407B-8A01-601342CDF7D5}" srcOrd="0" destOrd="0" presId="urn:microsoft.com/office/officeart/2005/8/layout/vList2"/>
    <dgm:cxn modelId="{DB28DE7C-F23D-47B7-94B9-F43F728ACA3B}" srcId="{1EE4C3E7-F013-4B66-A9EE-96200F92643D}" destId="{A72095EA-EDAD-460F-AEC8-20297366C901}" srcOrd="1" destOrd="0" parTransId="{87280E85-D4EE-4EB0-A603-1AEB1B5D168D}" sibTransId="{6569729A-30B8-457F-A8AA-2145620CD742}"/>
    <dgm:cxn modelId="{29BDF987-98B3-49F1-BAA8-B0336B3B6AD8}" type="presOf" srcId="{D814FEB1-0FE0-4389-BC98-7C3A7EC3F949}" destId="{4FD2B666-9125-4AB0-A380-9B4EE4D81F92}" srcOrd="0" destOrd="0" presId="urn:microsoft.com/office/officeart/2005/8/layout/vList2"/>
    <dgm:cxn modelId="{B107CB98-9D21-43DD-ADE6-A4BA3CA6351C}" type="presOf" srcId="{FDAA3084-7B82-4A12-B908-154F7B185388}" destId="{3ADCED7B-B403-407B-8A01-601342CDF7D5}" srcOrd="0" destOrd="3" presId="urn:microsoft.com/office/officeart/2005/8/layout/vList2"/>
    <dgm:cxn modelId="{2B16C6A0-6E0B-4EFC-A0E5-DDE63DD3D788}" srcId="{1EE4C3E7-F013-4B66-A9EE-96200F92643D}" destId="{FDAA3084-7B82-4A12-B908-154F7B185388}" srcOrd="3" destOrd="0" parTransId="{AEF4D29F-4E00-486C-824F-986D6B72EA4D}" sibTransId="{1AF0CA84-B533-436E-A2F5-6F8BC0BD14DC}"/>
    <dgm:cxn modelId="{1C32CAC1-297A-4A21-9A1C-86FA8603C7B4}" type="presOf" srcId="{A72095EA-EDAD-460F-AEC8-20297366C901}" destId="{3ADCED7B-B403-407B-8A01-601342CDF7D5}" srcOrd="0" destOrd="1" presId="urn:microsoft.com/office/officeart/2005/8/layout/vList2"/>
    <dgm:cxn modelId="{50D3DBC1-93B9-4881-8AEB-6E007348CE1B}" srcId="{1EE4C3E7-F013-4B66-A9EE-96200F92643D}" destId="{11527134-93CF-4965-8684-727A7DFD1CBB}" srcOrd="0" destOrd="0" parTransId="{3843342B-E31D-4C88-B1F5-A6C88978C7B1}" sibTransId="{A5EDA598-F1DB-4C9A-953E-CBDF502E244C}"/>
    <dgm:cxn modelId="{89CD83D1-CC67-4695-9C25-C707E33A59A7}" srcId="{1EE4C3E7-F013-4B66-A9EE-96200F92643D}" destId="{1AD82E3D-015A-48A9-9841-22FBD08C5D38}" srcOrd="2" destOrd="0" parTransId="{A0C82D85-8285-4D7E-A87D-74D22F8C773A}" sibTransId="{E04F351B-54CF-4BD6-A3AD-896314E00858}"/>
    <dgm:cxn modelId="{8C43C2D1-4ED5-46C5-9234-71DB05E165F3}" srcId="{D814FEB1-0FE0-4389-BC98-7C3A7EC3F949}" destId="{BC30A407-3763-4730-86E9-1A55614FF6F9}" srcOrd="1" destOrd="0" parTransId="{E3154E3D-230D-44D6-B8F0-909786FE5D9F}" sibTransId="{CC25343A-D6F3-4AA8-A975-9317D894D31D}"/>
    <dgm:cxn modelId="{C019433F-8F73-4D66-B38C-255E3F5E6455}" type="presParOf" srcId="{4FD2B666-9125-4AB0-A380-9B4EE4D81F92}" destId="{3DE5DF8B-0F4B-4508-BEB1-ED12266398A3}" srcOrd="0" destOrd="0" presId="urn:microsoft.com/office/officeart/2005/8/layout/vList2"/>
    <dgm:cxn modelId="{C7727ABC-25B7-41D6-BEE5-C158F2169E72}" type="presParOf" srcId="{4FD2B666-9125-4AB0-A380-9B4EE4D81F92}" destId="{3ADCED7B-B403-407B-8A01-601342CDF7D5}" srcOrd="1" destOrd="0" presId="urn:microsoft.com/office/officeart/2005/8/layout/vList2"/>
    <dgm:cxn modelId="{C68E077D-7101-49A5-853E-B0F5BE12D9C5}" type="presParOf" srcId="{4FD2B666-9125-4AB0-A380-9B4EE4D81F92}" destId="{D86BF18A-5388-4DA3-9E4D-8EE382340D1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65B3944D-D926-4D0F-A305-F5740000747A}">
      <dgm:prSet/>
      <dgm:spPr/>
      <dgm:t>
        <a:bodyPr/>
        <a:lstStyle/>
        <a:p>
          <a:r>
            <a:rPr lang="en-US" b="1" i="0"/>
            <a:t>LinkedIn</a:t>
          </a:r>
          <a:br>
            <a:rPr lang="en-US" b="0" i="0"/>
          </a:br>
          <a:r>
            <a:rPr lang="en-US" b="0" i="0"/>
            <a:t>www.linkedin.com/in/dr-sara-heger</a:t>
          </a:r>
        </a:p>
      </dgm:t>
    </dgm:pt>
    <dgm:pt modelId="{2EA7AC4A-E82B-43F0-A6EA-F599428578FC}" type="parTrans" cxnId="{92D3A76D-ADBB-49F3-861D-D2B74F81812E}">
      <dgm:prSet/>
      <dgm:spPr/>
      <dgm:t>
        <a:bodyPr/>
        <a:lstStyle/>
        <a:p>
          <a:endParaRPr lang="en-US" sz="1800" b="0" i="0"/>
        </a:p>
      </dgm:t>
    </dgm:pt>
    <dgm:pt modelId="{8862CE7B-AE72-45E8-B982-5279C14F7985}" type="sibTrans" cxnId="{92D3A76D-ADBB-49F3-861D-D2B74F81812E}">
      <dgm:prSet/>
      <dgm:spPr/>
      <dgm:t>
        <a:bodyPr/>
        <a:lstStyle/>
        <a:p>
          <a:endParaRPr lang="en-US" b="0" i="0"/>
        </a:p>
      </dgm:t>
    </dgm:pt>
    <dgm:pt modelId="{223932EA-8A4D-4270-95C3-913761557237}">
      <dgm:prSet/>
      <dgm:spPr/>
      <dgm:t>
        <a:bodyPr/>
        <a:lstStyle/>
        <a:p>
          <a:r>
            <a:rPr lang="en-US" b="1" i="0"/>
            <a:t>X - Twitter</a:t>
          </a:r>
          <a:br>
            <a:rPr lang="en-US" b="0" i="0"/>
          </a:br>
          <a:r>
            <a:rPr lang="en-US" b="0" i="0"/>
            <a:t>@SaraSeptic</a:t>
          </a:r>
        </a:p>
      </dgm:t>
    </dgm:pt>
    <dgm:pt modelId="{E01D4CB3-97D0-4857-AF09-DED2BE24BAAC}" type="parTrans" cxnId="{E37D9CF8-DFE4-4379-9C72-27346573699A}">
      <dgm:prSet/>
      <dgm:spPr/>
      <dgm:t>
        <a:bodyPr/>
        <a:lstStyle/>
        <a:p>
          <a:endParaRPr lang="en-US" sz="1800" b="0" i="0"/>
        </a:p>
      </dgm:t>
    </dgm:pt>
    <dgm:pt modelId="{C201C5C8-D4F2-4559-AF23-68BB4B3E7FB1}" type="sibTrans" cxnId="{E37D9CF8-DFE4-4379-9C72-27346573699A}">
      <dgm:prSet/>
      <dgm:spPr/>
      <dgm:t>
        <a:bodyPr/>
        <a:lstStyle/>
        <a:p>
          <a:endParaRPr lang="en-US" b="0" i="0"/>
        </a:p>
      </dgm:t>
    </dgm:pt>
    <dgm:pt modelId="{BC68B812-A325-41D8-A08E-C2392666DF66}">
      <dgm:prSet/>
      <dgm:spPr/>
      <dgm:t>
        <a:bodyPr/>
        <a:lstStyle/>
        <a:p>
          <a:r>
            <a:rPr lang="en-US" b="1" i="0" dirty="0"/>
            <a:t>Email</a:t>
          </a:r>
          <a:br>
            <a:rPr lang="en-US" b="0" i="0" dirty="0"/>
          </a:br>
          <a:r>
            <a:rPr lang="en-US" b="0" i="0" dirty="0"/>
            <a:t>sfheger@gmail.com</a:t>
          </a:r>
        </a:p>
      </dgm:t>
    </dgm:pt>
    <dgm:pt modelId="{23A01A1D-B409-49E7-91BA-2321B9A237C2}" type="parTrans" cxnId="{AAD26E9B-C129-46B7-BFCC-98D5999B6B9A}">
      <dgm:prSet/>
      <dgm:spPr/>
      <dgm:t>
        <a:bodyPr/>
        <a:lstStyle/>
        <a:p>
          <a:endParaRPr lang="en-US" sz="1800" b="0" i="0"/>
        </a:p>
      </dgm:t>
    </dgm:pt>
    <dgm:pt modelId="{E950D3C2-0472-429B-98B0-86C856FA65A1}" type="sibTrans" cxnId="{AAD26E9B-C129-46B7-BFCC-98D5999B6B9A}">
      <dgm:prSet/>
      <dgm:spPr/>
      <dgm:t>
        <a:bodyPr/>
        <a:lstStyle/>
        <a:p>
          <a:endParaRPr lang="en-US" b="0" i="0"/>
        </a:p>
      </dgm:t>
    </dgm:pt>
    <dgm:pt modelId="{7D1766B6-66CF-40CE-9693-BD20AFFFA3C9}">
      <dgm:prSet/>
      <dgm:spPr/>
      <dgm:t>
        <a:bodyPr/>
        <a:lstStyle/>
        <a:p>
          <a:r>
            <a:rPr lang="en-US" b="1" i="0"/>
            <a:t>Phone</a:t>
          </a:r>
          <a:br>
            <a:rPr lang="en-US" b="0" i="0"/>
          </a:br>
          <a:r>
            <a:rPr lang="en-US" b="0" i="0"/>
            <a:t>612-239-89188</a:t>
          </a:r>
        </a:p>
      </dgm:t>
    </dgm:pt>
    <dgm:pt modelId="{76694DF4-F7BE-4AF1-9E12-BAEDD42D9ED3}" type="parTrans" cxnId="{EA0F618E-4C96-42F0-9E3C-66B0158BCCBE}">
      <dgm:prSet/>
      <dgm:spPr/>
      <dgm:t>
        <a:bodyPr/>
        <a:lstStyle/>
        <a:p>
          <a:endParaRPr lang="en-US" sz="1800" b="0" i="0"/>
        </a:p>
      </dgm:t>
    </dgm:pt>
    <dgm:pt modelId="{0C6A2CC7-5741-4D63-A8FF-E7E06F0D1222}" type="sibTrans" cxnId="{EA0F618E-4C96-42F0-9E3C-66B0158BCCBE}">
      <dgm:prSet/>
      <dgm:spPr/>
      <dgm:t>
        <a:bodyPr/>
        <a:lstStyle/>
        <a:p>
          <a:endParaRPr lang="en-US" b="0" i="0"/>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4"/>
      <dgm:spPr>
        <a:prstGeom prst="rect">
          <a:avLst/>
        </a:prstGeom>
      </dgm:spPr>
    </dgm:pt>
    <dgm:pt modelId="{70C56EED-B0B5-4180-A100-474B69DE81C3}" type="pres">
      <dgm:prSet presAssocID="{65B3944D-D926-4D0F-A305-F5740000747A}"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4">
        <dgm:presLayoutVars>
          <dgm:chMax val="0"/>
          <dgm:chPref val="0"/>
        </dgm:presLayoutVars>
      </dgm:prSet>
      <dgm:spPr/>
    </dgm:pt>
    <dgm:pt modelId="{21CE6EA1-CB92-41CD-8FAE-4CFF03E26BE6}" type="pres">
      <dgm:prSet presAssocID="{8862CE7B-AE72-45E8-B982-5279C14F7985}" presName="sibTrans" presStyleCnt="0"/>
      <dgm:spPr/>
    </dgm:pt>
    <dgm:pt modelId="{B92A22D8-3945-4B03-98DB-8A590020AE99}" type="pres">
      <dgm:prSet presAssocID="{223932EA-8A4D-4270-95C3-913761557237}" presName="compNode" presStyleCnt="0"/>
      <dgm:spPr/>
    </dgm:pt>
    <dgm:pt modelId="{A7FEDAED-2CDA-4D2F-883D-8D7438E3B422}" type="pres">
      <dgm:prSet presAssocID="{223932EA-8A4D-4270-95C3-913761557237}" presName="bgRect" presStyleLbl="bgShp" presStyleIdx="1" presStyleCnt="4"/>
      <dgm:spPr>
        <a:prstGeom prst="rect">
          <a:avLst/>
        </a:prstGeom>
      </dgm:spPr>
    </dgm:pt>
    <dgm:pt modelId="{7297DA32-36DE-4F9A-BB44-A3F001A7D7C3}" type="pres">
      <dgm:prSet presAssocID="{223932EA-8A4D-4270-95C3-913761557237}"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3DC658D-83A0-48BE-9074-9EB3678901E1}" type="pres">
      <dgm:prSet presAssocID="{223932EA-8A4D-4270-95C3-913761557237}" presName="spaceRect" presStyleCnt="0"/>
      <dgm:spPr/>
    </dgm:pt>
    <dgm:pt modelId="{8F0FD205-8F23-4B47-859A-41BB69D2EDEE}" type="pres">
      <dgm:prSet presAssocID="{223932EA-8A4D-4270-95C3-913761557237}" presName="parTx" presStyleLbl="revTx" presStyleIdx="1" presStyleCnt="4">
        <dgm:presLayoutVars>
          <dgm:chMax val="0"/>
          <dgm:chPref val="0"/>
        </dgm:presLayoutVars>
      </dgm:prSet>
      <dgm:spPr/>
    </dgm:pt>
    <dgm:pt modelId="{AFA75C0E-13A0-4D0C-ACA8-B29E381BEF9A}" type="pres">
      <dgm:prSet presAssocID="{C201C5C8-D4F2-4559-AF23-68BB4B3E7FB1}"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2" presStyleCnt="4"/>
      <dgm:spPr>
        <a:prstGeom prst="rect">
          <a:avLst/>
        </a:prstGeom>
      </dgm:spPr>
    </dgm:pt>
    <dgm:pt modelId="{6C7A9EF9-02EB-4D4D-A251-EC3A2F0EFD57}" type="pres">
      <dgm:prSet presAssocID="{BC68B812-A325-41D8-A08E-C2392666DF66}"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2" presStyleCnt="4">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3" presStyleCnt="4"/>
      <dgm:spPr>
        <a:prstGeom prst="rect">
          <a:avLst/>
        </a:prstGeom>
      </dgm:spPr>
    </dgm:pt>
    <dgm:pt modelId="{E81A461C-9D61-4B88-8277-F9DC532D2140}" type="pres">
      <dgm:prSet presAssocID="{7D1766B6-66CF-40CE-9693-BD20AFFFA3C9}"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3" presStyleCnt="4">
        <dgm:presLayoutVars>
          <dgm:chMax val="0"/>
          <dgm:chPref val="0"/>
        </dgm:presLayoutVars>
      </dgm:prSet>
      <dgm:spPr/>
    </dgm:pt>
  </dgm:ptLst>
  <dgm:cxnLst>
    <dgm:cxn modelId="{F79F3718-923D-468C-9B77-780F8F356013}" type="presOf" srcId="{223932EA-8A4D-4270-95C3-913761557237}" destId="{8F0FD205-8F23-4B47-859A-41BB69D2EDEE}" srcOrd="0" destOrd="0" presId="urn:microsoft.com/office/officeart/2018/2/layout/IconVerticalSolidLi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643FF34F-8DBA-4A80-B845-400878209600}" type="presOf" srcId="{7D1766B6-66CF-40CE-9693-BD20AFFFA3C9}" destId="{CC81887C-6C6F-4E1A-BA2B-49AE8504B865}"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3" destOrd="0" parTransId="{76694DF4-F7BE-4AF1-9E12-BAEDD42D9ED3}" sibTransId="{0C6A2CC7-5741-4D63-A8FF-E7E06F0D1222}"/>
    <dgm:cxn modelId="{AAD26E9B-C129-46B7-BFCC-98D5999B6B9A}" srcId="{D7951F77-4E36-4893-91C6-3151A6D51694}" destId="{BC68B812-A325-41D8-A08E-C2392666DF66}" srcOrd="2"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E37D9CF8-DFE4-4379-9C72-27346573699A}" srcId="{D7951F77-4E36-4893-91C6-3151A6D51694}" destId="{223932EA-8A4D-4270-95C3-913761557237}" srcOrd="1" destOrd="0" parTransId="{E01D4CB3-97D0-4857-AF09-DED2BE24BAAC}" sibTransId="{C201C5C8-D4F2-4559-AF23-68BB4B3E7FB1}"/>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9D15FC18-0098-4A72-8D76-E82F2C2E180C}" type="presParOf" srcId="{F61FEBF0-CB2F-4364-8F44-722FB7578D18}" destId="{B92A22D8-3945-4B03-98DB-8A590020AE99}" srcOrd="2" destOrd="0" presId="urn:microsoft.com/office/officeart/2018/2/layout/IconVerticalSolidList"/>
    <dgm:cxn modelId="{7BC74BD9-A7ED-4402-9D3B-B1A5776A7EAD}" type="presParOf" srcId="{B92A22D8-3945-4B03-98DB-8A590020AE99}" destId="{A7FEDAED-2CDA-4D2F-883D-8D7438E3B422}" srcOrd="0" destOrd="0" presId="urn:microsoft.com/office/officeart/2018/2/layout/IconVerticalSolidList"/>
    <dgm:cxn modelId="{8C85A1A0-97AB-4188-8D32-DBD98A9FDB6A}" type="presParOf" srcId="{B92A22D8-3945-4B03-98DB-8A590020AE99}" destId="{7297DA32-36DE-4F9A-BB44-A3F001A7D7C3}" srcOrd="1" destOrd="0" presId="urn:microsoft.com/office/officeart/2018/2/layout/IconVerticalSolidList"/>
    <dgm:cxn modelId="{EB678E6A-2F37-4857-8F4D-6FB66B193092}" type="presParOf" srcId="{B92A22D8-3945-4B03-98DB-8A590020AE99}" destId="{E3DC658D-83A0-48BE-9074-9EB3678901E1}" srcOrd="2" destOrd="0" presId="urn:microsoft.com/office/officeart/2018/2/layout/IconVerticalSolidList"/>
    <dgm:cxn modelId="{08E40640-4D3B-4852-AF2D-2E0C224FF474}" type="presParOf" srcId="{B92A22D8-3945-4B03-98DB-8A590020AE99}" destId="{8F0FD205-8F23-4B47-859A-41BB69D2EDEE}" srcOrd="3" destOrd="0" presId="urn:microsoft.com/office/officeart/2018/2/layout/IconVerticalSolidList"/>
    <dgm:cxn modelId="{9C6E34DB-EF0D-43A5-A1E0-39D065733597}" type="presParOf" srcId="{F61FEBF0-CB2F-4364-8F44-722FB7578D18}" destId="{AFA75C0E-13A0-4D0C-ACA8-B29E381BEF9A}" srcOrd="3" destOrd="0" presId="urn:microsoft.com/office/officeart/2018/2/layout/IconVerticalSolidList"/>
    <dgm:cxn modelId="{AC8A67FF-09EA-4C04-AE25-5A9F33A57654}" type="presParOf" srcId="{F61FEBF0-CB2F-4364-8F44-722FB7578D18}" destId="{763367BB-4527-4646-8015-D79C10A337E8}" srcOrd="4"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5" destOrd="0" presId="urn:microsoft.com/office/officeart/2018/2/layout/IconVerticalSolidList"/>
    <dgm:cxn modelId="{69E1E3B7-31C1-4B29-966A-E5A8BB0D531A}" type="presParOf" srcId="{F61FEBF0-CB2F-4364-8F44-722FB7578D18}" destId="{DD57C002-1714-4E12-872A-FCE88CC043FE}" srcOrd="6"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75E8-3964-40EC-BD3E-8A1D0B8102BF}">
      <dsp:nvSpPr>
        <dsp:cNvPr id="0" name=""/>
        <dsp:cNvSpPr/>
      </dsp:nvSpPr>
      <dsp:spPr>
        <a:xfrm>
          <a:off x="1066837" y="761325"/>
          <a:ext cx="1145812" cy="1145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C2595-8A6F-420C-ADA7-E89C194C8839}">
      <dsp:nvSpPr>
        <dsp:cNvPr id="0" name=""/>
        <dsp:cNvSpPr/>
      </dsp:nvSpPr>
      <dsp:spPr>
        <a:xfrm>
          <a:off x="2868" y="2036280"/>
          <a:ext cx="3273749" cy="137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baseline="0" dirty="0">
              <a:solidFill>
                <a:schemeClr val="accent6">
                  <a:lumMod val="75000"/>
                </a:schemeClr>
              </a:solidFill>
            </a:rPr>
            <a:t>Quantity        </a:t>
          </a:r>
          <a:r>
            <a:rPr lang="en-US" sz="2400" b="0" kern="1200" dirty="0">
              <a:solidFill>
                <a:schemeClr val="tx1"/>
              </a:solidFill>
            </a:rPr>
            <a:t>hydraulic loading    volume per day</a:t>
          </a:r>
          <a:endParaRPr lang="en-US" sz="3200" b="0" kern="1200" dirty="0">
            <a:solidFill>
              <a:schemeClr val="accent6">
                <a:lumMod val="75000"/>
              </a:schemeClr>
            </a:solidFill>
          </a:endParaRPr>
        </a:p>
      </dsp:txBody>
      <dsp:txXfrm>
        <a:off x="2868" y="2036280"/>
        <a:ext cx="3273749" cy="1371581"/>
      </dsp:txXfrm>
    </dsp:sp>
    <dsp:sp modelId="{28D89BB9-5964-4416-B0D7-3F5F56332305}">
      <dsp:nvSpPr>
        <dsp:cNvPr id="0" name=""/>
        <dsp:cNvSpPr/>
      </dsp:nvSpPr>
      <dsp:spPr>
        <a:xfrm>
          <a:off x="2868" y="3467928"/>
          <a:ext cx="3273749" cy="296709"/>
        </a:xfrm>
        <a:prstGeom prst="rect">
          <a:avLst/>
        </a:prstGeom>
        <a:noFill/>
        <a:ln>
          <a:noFill/>
        </a:ln>
        <a:effectLst/>
      </dsp:spPr>
      <dsp:style>
        <a:lnRef idx="0">
          <a:scrgbClr r="0" g="0" b="0"/>
        </a:lnRef>
        <a:fillRef idx="0">
          <a:scrgbClr r="0" g="0" b="0"/>
        </a:fillRef>
        <a:effectRef idx="0">
          <a:scrgbClr r="0" g="0" b="0"/>
        </a:effectRef>
        <a:fontRef idx="minor"/>
      </dsp:style>
    </dsp:sp>
    <dsp:sp modelId="{DE06BC91-8C09-487C-93B0-718FEB89D339}">
      <dsp:nvSpPr>
        <dsp:cNvPr id="0" name=""/>
        <dsp:cNvSpPr/>
      </dsp:nvSpPr>
      <dsp:spPr>
        <a:xfrm>
          <a:off x="4913493" y="761325"/>
          <a:ext cx="1145812" cy="1145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042CF-D51D-4131-8635-80D1E454FC6D}">
      <dsp:nvSpPr>
        <dsp:cNvPr id="0" name=""/>
        <dsp:cNvSpPr/>
      </dsp:nvSpPr>
      <dsp:spPr>
        <a:xfrm>
          <a:off x="3849525" y="2036280"/>
          <a:ext cx="3273749" cy="137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baseline="0" dirty="0">
              <a:solidFill>
                <a:schemeClr val="accent6">
                  <a:lumMod val="75000"/>
                </a:schemeClr>
              </a:solidFill>
            </a:rPr>
            <a:t>Quality               </a:t>
          </a:r>
          <a:r>
            <a:rPr lang="en-US" sz="2400" b="0" kern="1200" dirty="0">
              <a:solidFill>
                <a:schemeClr val="tx1"/>
              </a:solidFill>
            </a:rPr>
            <a:t>organic loading </a:t>
          </a:r>
        </a:p>
        <a:p>
          <a:pPr marL="0" lvl="0" indent="0" algn="ctr" defTabSz="1422400">
            <a:lnSpc>
              <a:spcPct val="100000"/>
            </a:lnSpc>
            <a:spcBef>
              <a:spcPct val="0"/>
            </a:spcBef>
            <a:spcAft>
              <a:spcPct val="35000"/>
            </a:spcAft>
            <a:buNone/>
            <a:defRPr b="1"/>
          </a:pPr>
          <a:r>
            <a:rPr lang="en-US" sz="2400" b="0" kern="1200" dirty="0">
              <a:solidFill>
                <a:schemeClr val="tx1"/>
              </a:solidFill>
            </a:rPr>
            <a:t>pounds per day</a:t>
          </a:r>
          <a:endParaRPr lang="en-US" sz="2400" b="0" kern="1200" dirty="0">
            <a:solidFill>
              <a:schemeClr val="accent6">
                <a:lumMod val="75000"/>
              </a:schemeClr>
            </a:solidFill>
          </a:endParaRPr>
        </a:p>
      </dsp:txBody>
      <dsp:txXfrm>
        <a:off x="3849525" y="2036280"/>
        <a:ext cx="3273749" cy="1371581"/>
      </dsp:txXfrm>
    </dsp:sp>
    <dsp:sp modelId="{665AF9D4-B68A-4952-811C-9450F44F186B}">
      <dsp:nvSpPr>
        <dsp:cNvPr id="0" name=""/>
        <dsp:cNvSpPr/>
      </dsp:nvSpPr>
      <dsp:spPr>
        <a:xfrm>
          <a:off x="3849525" y="3467928"/>
          <a:ext cx="3273749" cy="29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solidFill>
              <a:schemeClr val="tx1"/>
            </a:solidFill>
          </a:endParaRPr>
        </a:p>
      </dsp:txBody>
      <dsp:txXfrm>
        <a:off x="3849525" y="3467928"/>
        <a:ext cx="3273749" cy="296709"/>
      </dsp:txXfrm>
    </dsp:sp>
    <dsp:sp modelId="{BC19E271-5945-4960-9279-C19D74B739E8}">
      <dsp:nvSpPr>
        <dsp:cNvPr id="0" name=""/>
        <dsp:cNvSpPr/>
      </dsp:nvSpPr>
      <dsp:spPr>
        <a:xfrm>
          <a:off x="8760150" y="761325"/>
          <a:ext cx="1145812" cy="1145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FE531-F76C-4B19-BB55-7EC1266ED804}">
      <dsp:nvSpPr>
        <dsp:cNvPr id="0" name=""/>
        <dsp:cNvSpPr/>
      </dsp:nvSpPr>
      <dsp:spPr>
        <a:xfrm>
          <a:off x="7699050" y="1999096"/>
          <a:ext cx="3273749" cy="137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solidFill>
                <a:schemeClr val="accent6">
                  <a:lumMod val="75000"/>
                </a:schemeClr>
              </a:solidFill>
            </a:rPr>
            <a:t>Toxics        </a:t>
          </a:r>
          <a:r>
            <a:rPr lang="en-US" sz="2400" b="0" i="0" kern="1200" dirty="0">
              <a:solidFill>
                <a:schemeClr val="tx1"/>
              </a:solidFill>
            </a:rPr>
            <a:t>Pharmaceuticals</a:t>
          </a:r>
        </a:p>
        <a:p>
          <a:pPr marL="0" lvl="0" indent="0" algn="ctr" defTabSz="1422400">
            <a:lnSpc>
              <a:spcPct val="100000"/>
            </a:lnSpc>
            <a:spcBef>
              <a:spcPct val="0"/>
            </a:spcBef>
            <a:spcAft>
              <a:spcPct val="35000"/>
            </a:spcAft>
            <a:buNone/>
            <a:defRPr b="1"/>
          </a:pPr>
          <a:r>
            <a:rPr lang="en-US" sz="2400" b="0" i="0" kern="1200" dirty="0">
              <a:solidFill>
                <a:schemeClr val="tx1"/>
              </a:solidFill>
            </a:rPr>
            <a:t>Cleaning products</a:t>
          </a:r>
        </a:p>
      </dsp:txBody>
      <dsp:txXfrm>
        <a:off x="7699050" y="1999096"/>
        <a:ext cx="3273749" cy="1371581"/>
      </dsp:txXfrm>
    </dsp:sp>
    <dsp:sp modelId="{AC3D13C7-B43E-46BA-A221-6D4C1B9DA4EF}">
      <dsp:nvSpPr>
        <dsp:cNvPr id="0" name=""/>
        <dsp:cNvSpPr/>
      </dsp:nvSpPr>
      <dsp:spPr>
        <a:xfrm>
          <a:off x="7696181" y="3467928"/>
          <a:ext cx="3273749" cy="29670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5DF8B-0F4B-4508-BEB1-ED12266398A3}">
      <dsp:nvSpPr>
        <dsp:cNvPr id="0" name=""/>
        <dsp:cNvSpPr/>
      </dsp:nvSpPr>
      <dsp:spPr>
        <a:xfrm>
          <a:off x="0" y="149517"/>
          <a:ext cx="7306888"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Wastewater quantity</a:t>
          </a:r>
          <a:endParaRPr lang="en-US" sz="3500" kern="1200" dirty="0"/>
        </a:p>
      </dsp:txBody>
      <dsp:txXfrm>
        <a:off x="40980" y="190497"/>
        <a:ext cx="7224928" cy="757514"/>
      </dsp:txXfrm>
    </dsp:sp>
    <dsp:sp modelId="{3ADCED7B-B403-407B-8A01-601342CDF7D5}">
      <dsp:nvSpPr>
        <dsp:cNvPr id="0" name=""/>
        <dsp:cNvSpPr/>
      </dsp:nvSpPr>
      <dsp:spPr>
        <a:xfrm>
          <a:off x="0" y="988992"/>
          <a:ext cx="7306888" cy="30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99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Hydraulic loading</a:t>
          </a:r>
        </a:p>
        <a:p>
          <a:pPr marL="228600" lvl="1" indent="-228600" algn="l" defTabSz="1200150">
            <a:lnSpc>
              <a:spcPct val="90000"/>
            </a:lnSpc>
            <a:spcBef>
              <a:spcPct val="0"/>
            </a:spcBef>
            <a:spcAft>
              <a:spcPct val="20000"/>
            </a:spcAft>
            <a:buChar char="•"/>
          </a:pPr>
          <a:r>
            <a:rPr lang="en-US" sz="2700" kern="1200" dirty="0"/>
            <a:t>Residential Design/Peak values are 100-200 gallons per bedroom</a:t>
          </a:r>
        </a:p>
        <a:p>
          <a:pPr marL="228600" lvl="1" indent="-228600" algn="l" defTabSz="1200150">
            <a:lnSpc>
              <a:spcPct val="90000"/>
            </a:lnSpc>
            <a:spcBef>
              <a:spcPct val="0"/>
            </a:spcBef>
            <a:spcAft>
              <a:spcPct val="20000"/>
            </a:spcAft>
            <a:buChar char="•"/>
          </a:pPr>
          <a:r>
            <a:rPr lang="en-US" sz="2700" kern="1200" dirty="0"/>
            <a:t>Typically, residential average values are less then 1/2 of peak </a:t>
          </a:r>
        </a:p>
        <a:p>
          <a:pPr marL="228600" lvl="1" indent="-228600" algn="l" defTabSz="1200150">
            <a:lnSpc>
              <a:spcPct val="90000"/>
            </a:lnSpc>
            <a:spcBef>
              <a:spcPct val="0"/>
            </a:spcBef>
            <a:spcAft>
              <a:spcPct val="20000"/>
            </a:spcAft>
            <a:buChar char="•"/>
          </a:pPr>
          <a:r>
            <a:rPr lang="en-US" sz="2700" kern="1200" dirty="0"/>
            <a:t>Average flows of &gt;70% of design are problematic</a:t>
          </a:r>
        </a:p>
      </dsp:txBody>
      <dsp:txXfrm>
        <a:off x="0" y="988992"/>
        <a:ext cx="7306888" cy="3042899"/>
      </dsp:txXfrm>
    </dsp:sp>
    <dsp:sp modelId="{D86BF18A-5388-4DA3-9E4D-8EE382340D1E}">
      <dsp:nvSpPr>
        <dsp:cNvPr id="0" name=""/>
        <dsp:cNvSpPr/>
      </dsp:nvSpPr>
      <dsp:spPr>
        <a:xfrm>
          <a:off x="0" y="4031892"/>
          <a:ext cx="7306888"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Commercial facilities are very different</a:t>
          </a:r>
          <a:endParaRPr lang="en-US" sz="3500" kern="1200" dirty="0"/>
        </a:p>
      </dsp:txBody>
      <dsp:txXfrm>
        <a:off x="40980" y="4072872"/>
        <a:ext cx="7224928" cy="75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1673"/>
          <a:ext cx="5618922" cy="848410"/>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256644" y="192566"/>
          <a:ext cx="466625" cy="466625"/>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979914" y="1673"/>
          <a:ext cx="4639007" cy="84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0" tIns="89790" rIns="89790" bIns="89790" numCol="1" spcCol="1270" anchor="ctr" anchorCtr="0">
          <a:noAutofit/>
        </a:bodyPr>
        <a:lstStyle/>
        <a:p>
          <a:pPr marL="0" lvl="0" indent="0" algn="l" defTabSz="977900">
            <a:lnSpc>
              <a:spcPct val="90000"/>
            </a:lnSpc>
            <a:spcBef>
              <a:spcPct val="0"/>
            </a:spcBef>
            <a:spcAft>
              <a:spcPct val="35000"/>
            </a:spcAft>
            <a:buNone/>
          </a:pPr>
          <a:r>
            <a:rPr lang="en-US" sz="2200" b="1" i="0" kern="1200"/>
            <a:t>LinkedIn</a:t>
          </a:r>
          <a:br>
            <a:rPr lang="en-US" sz="2200" b="0" i="0" kern="1200"/>
          </a:br>
          <a:r>
            <a:rPr lang="en-US" sz="2200" b="0" i="0" kern="1200"/>
            <a:t>www.linkedin.com/in/dr-sara-heger</a:t>
          </a:r>
        </a:p>
      </dsp:txBody>
      <dsp:txXfrm>
        <a:off x="979914" y="1673"/>
        <a:ext cx="4639007" cy="848410"/>
      </dsp:txXfrm>
    </dsp:sp>
    <dsp:sp modelId="{A7FEDAED-2CDA-4D2F-883D-8D7438E3B422}">
      <dsp:nvSpPr>
        <dsp:cNvPr id="0" name=""/>
        <dsp:cNvSpPr/>
      </dsp:nvSpPr>
      <dsp:spPr>
        <a:xfrm>
          <a:off x="0" y="1062187"/>
          <a:ext cx="5618922" cy="848410"/>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7DA32-36DE-4F9A-BB44-A3F001A7D7C3}">
      <dsp:nvSpPr>
        <dsp:cNvPr id="0" name=""/>
        <dsp:cNvSpPr/>
      </dsp:nvSpPr>
      <dsp:spPr>
        <a:xfrm>
          <a:off x="256644" y="1253079"/>
          <a:ext cx="466625" cy="466625"/>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FD205-8F23-4B47-859A-41BB69D2EDEE}">
      <dsp:nvSpPr>
        <dsp:cNvPr id="0" name=""/>
        <dsp:cNvSpPr/>
      </dsp:nvSpPr>
      <dsp:spPr>
        <a:xfrm>
          <a:off x="979914" y="1062187"/>
          <a:ext cx="4639007" cy="84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0" tIns="89790" rIns="89790" bIns="89790" numCol="1" spcCol="1270" anchor="ctr" anchorCtr="0">
          <a:noAutofit/>
        </a:bodyPr>
        <a:lstStyle/>
        <a:p>
          <a:pPr marL="0" lvl="0" indent="0" algn="l" defTabSz="977900">
            <a:lnSpc>
              <a:spcPct val="90000"/>
            </a:lnSpc>
            <a:spcBef>
              <a:spcPct val="0"/>
            </a:spcBef>
            <a:spcAft>
              <a:spcPct val="35000"/>
            </a:spcAft>
            <a:buNone/>
          </a:pPr>
          <a:r>
            <a:rPr lang="en-US" sz="2200" b="1" i="0" kern="1200"/>
            <a:t>X - Twitter</a:t>
          </a:r>
          <a:br>
            <a:rPr lang="en-US" sz="2200" b="0" i="0" kern="1200"/>
          </a:br>
          <a:r>
            <a:rPr lang="en-US" sz="2200" b="0" i="0" kern="1200"/>
            <a:t>@SaraSeptic</a:t>
          </a:r>
        </a:p>
      </dsp:txBody>
      <dsp:txXfrm>
        <a:off x="979914" y="1062187"/>
        <a:ext cx="4639007" cy="848410"/>
      </dsp:txXfrm>
    </dsp:sp>
    <dsp:sp modelId="{712D2B29-4977-4B70-ABE9-215A9E804015}">
      <dsp:nvSpPr>
        <dsp:cNvPr id="0" name=""/>
        <dsp:cNvSpPr/>
      </dsp:nvSpPr>
      <dsp:spPr>
        <a:xfrm>
          <a:off x="0" y="2122700"/>
          <a:ext cx="5618922" cy="848410"/>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256644" y="2313593"/>
          <a:ext cx="466625" cy="466625"/>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979914" y="2122700"/>
          <a:ext cx="4639007" cy="84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0" tIns="89790" rIns="89790" bIns="89790" numCol="1" spcCol="1270" anchor="ctr" anchorCtr="0">
          <a:noAutofit/>
        </a:bodyPr>
        <a:lstStyle/>
        <a:p>
          <a:pPr marL="0" lvl="0" indent="0" algn="l" defTabSz="977900">
            <a:lnSpc>
              <a:spcPct val="90000"/>
            </a:lnSpc>
            <a:spcBef>
              <a:spcPct val="0"/>
            </a:spcBef>
            <a:spcAft>
              <a:spcPct val="35000"/>
            </a:spcAft>
            <a:buNone/>
          </a:pPr>
          <a:r>
            <a:rPr lang="en-US" sz="2200" b="1" i="0" kern="1200" dirty="0"/>
            <a:t>Email</a:t>
          </a:r>
          <a:br>
            <a:rPr lang="en-US" sz="2200" b="0" i="0" kern="1200" dirty="0"/>
          </a:br>
          <a:r>
            <a:rPr lang="en-US" sz="2200" b="0" i="0" kern="1200" dirty="0"/>
            <a:t>sfheger@gmail.com</a:t>
          </a:r>
        </a:p>
      </dsp:txBody>
      <dsp:txXfrm>
        <a:off x="979914" y="2122700"/>
        <a:ext cx="4639007" cy="848410"/>
      </dsp:txXfrm>
    </dsp:sp>
    <dsp:sp modelId="{59534EC1-7FD9-454B-8378-AACE14683CA9}">
      <dsp:nvSpPr>
        <dsp:cNvPr id="0" name=""/>
        <dsp:cNvSpPr/>
      </dsp:nvSpPr>
      <dsp:spPr>
        <a:xfrm>
          <a:off x="0" y="3183214"/>
          <a:ext cx="5618922" cy="848410"/>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256644" y="3374106"/>
          <a:ext cx="466625" cy="466625"/>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979914" y="3183214"/>
          <a:ext cx="4639007" cy="84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0" tIns="89790" rIns="89790" bIns="89790" numCol="1" spcCol="1270" anchor="ctr" anchorCtr="0">
          <a:noAutofit/>
        </a:bodyPr>
        <a:lstStyle/>
        <a:p>
          <a:pPr marL="0" lvl="0" indent="0" algn="l" defTabSz="977900">
            <a:lnSpc>
              <a:spcPct val="90000"/>
            </a:lnSpc>
            <a:spcBef>
              <a:spcPct val="0"/>
            </a:spcBef>
            <a:spcAft>
              <a:spcPct val="35000"/>
            </a:spcAft>
            <a:buNone/>
          </a:pPr>
          <a:r>
            <a:rPr lang="en-US" sz="2200" b="1" i="0" kern="1200"/>
            <a:t>Phone</a:t>
          </a:r>
          <a:br>
            <a:rPr lang="en-US" sz="2200" b="0" i="0" kern="1200"/>
          </a:br>
          <a:r>
            <a:rPr lang="en-US" sz="2200" b="0" i="0" kern="1200"/>
            <a:t>612-239-89188</a:t>
          </a:r>
        </a:p>
      </dsp:txBody>
      <dsp:txXfrm>
        <a:off x="979914" y="3183214"/>
        <a:ext cx="4639007" cy="84841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160AB-6765-4EBD-A416-9AB523FA089E}" type="datetimeFigureOut">
              <a:rPr lang="en-US" smtClean="0"/>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96843-A316-46F0-BB83-7BA47695000D}" type="slidenum">
              <a:rPr lang="en-US" smtClean="0"/>
              <a:t>‹#›</a:t>
            </a:fld>
            <a:endParaRPr lang="en-US" dirty="0"/>
          </a:p>
        </p:txBody>
      </p:sp>
    </p:spTree>
    <p:extLst>
      <p:ext uri="{BB962C8B-B14F-4D97-AF65-F5344CB8AC3E}">
        <p14:creationId xmlns:p14="http://schemas.microsoft.com/office/powerpoint/2010/main" val="147252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96843-A316-46F0-BB83-7BA47695000D}" type="slidenum">
              <a:rPr lang="en-US" smtClean="0"/>
              <a:t>1</a:t>
            </a:fld>
            <a:endParaRPr lang="en-US" dirty="0"/>
          </a:p>
        </p:txBody>
      </p:sp>
    </p:spTree>
    <p:extLst>
      <p:ext uri="{BB962C8B-B14F-4D97-AF65-F5344CB8AC3E}">
        <p14:creationId xmlns:p14="http://schemas.microsoft.com/office/powerpoint/2010/main" val="152648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96843-A316-46F0-BB83-7BA47695000D}" type="slidenum">
              <a:rPr lang="en-US" smtClean="0"/>
              <a:t>15</a:t>
            </a:fld>
            <a:endParaRPr lang="en-US" dirty="0"/>
          </a:p>
        </p:txBody>
      </p:sp>
    </p:spTree>
    <p:extLst>
      <p:ext uri="{BB962C8B-B14F-4D97-AF65-F5344CB8AC3E}">
        <p14:creationId xmlns:p14="http://schemas.microsoft.com/office/powerpoint/2010/main" val="231766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8F50E-1478-2BA1-A246-89B5DA0CD36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572B40A-3D1F-0DB0-B71B-16EDB0C9BE97}"/>
              </a:ext>
            </a:extLst>
          </p:cNvPr>
          <p:cNvSpPr>
            <a:spLocks noGrp="1" noChangeArrowheads="1"/>
          </p:cNvSpPr>
          <p:nvPr>
            <p:ph type="sldNum" sz="quarter" idx="5"/>
          </p:nvPr>
        </p:nvSpPr>
        <p:spPr>
          <a:ln/>
        </p:spPr>
        <p:txBody>
          <a:bodyPr/>
          <a:lstStyle/>
          <a:p>
            <a:fld id="{BC4BE3E7-51CC-4F92-B1BD-A403E4E26AF7}" type="slidenum">
              <a:rPr lang="en-US"/>
              <a:pPr/>
              <a:t>17</a:t>
            </a:fld>
            <a:endParaRPr lang="en-US" dirty="0"/>
          </a:p>
        </p:txBody>
      </p:sp>
      <p:sp>
        <p:nvSpPr>
          <p:cNvPr id="133122" name="Rectangle 2">
            <a:extLst>
              <a:ext uri="{FF2B5EF4-FFF2-40B4-BE49-F238E27FC236}">
                <a16:creationId xmlns:a16="http://schemas.microsoft.com/office/drawing/2014/main" id="{84B1A10D-0DC8-FD87-908D-4A63036CC547}"/>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A52870FE-88CA-863F-F73B-58CC4F1F0F4D}"/>
              </a:ext>
            </a:extLst>
          </p:cNvPr>
          <p:cNvSpPr>
            <a:spLocks noGrp="1" noChangeArrowheads="1"/>
          </p:cNvSpPr>
          <p:nvPr>
            <p:ph type="body" idx="1"/>
          </p:nvPr>
        </p:nvSpPr>
        <p:spPr/>
        <p:txBody>
          <a:bodyPr/>
          <a:lstStyle/>
          <a:p>
            <a:r>
              <a:rPr lang="en-US" sz="2200" dirty="0">
                <a:latin typeface="Tahoma" pitchFamily="34" charset="0"/>
              </a:rPr>
              <a:t>Now that we know the Flow and the Biological values, we combine the two to determine the mass load</a:t>
            </a:r>
          </a:p>
          <a:p>
            <a:r>
              <a:rPr lang="en-US" dirty="0"/>
              <a:t>The organic loading is much more significant when converted to a mass loading rather than a concentration.</a:t>
            </a:r>
          </a:p>
        </p:txBody>
      </p:sp>
    </p:spTree>
    <p:extLst>
      <p:ext uri="{BB962C8B-B14F-4D97-AF65-F5344CB8AC3E}">
        <p14:creationId xmlns:p14="http://schemas.microsoft.com/office/powerpoint/2010/main" val="87027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10373-7606-C836-5CF2-0D4AE44D488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6EC9982-C49B-FCDC-57DC-967A7A33947A}"/>
              </a:ext>
            </a:extLst>
          </p:cNvPr>
          <p:cNvSpPr>
            <a:spLocks noGrp="1" noChangeArrowheads="1"/>
          </p:cNvSpPr>
          <p:nvPr>
            <p:ph type="sldNum" sz="quarter" idx="5"/>
          </p:nvPr>
        </p:nvSpPr>
        <p:spPr>
          <a:ln/>
        </p:spPr>
        <p:txBody>
          <a:bodyPr/>
          <a:lstStyle/>
          <a:p>
            <a:fld id="{BC4BE3E7-51CC-4F92-B1BD-A403E4E26AF7}" type="slidenum">
              <a:rPr lang="en-US"/>
              <a:pPr/>
              <a:t>31</a:t>
            </a:fld>
            <a:endParaRPr lang="en-US" dirty="0"/>
          </a:p>
        </p:txBody>
      </p:sp>
      <p:sp>
        <p:nvSpPr>
          <p:cNvPr id="133122" name="Rectangle 2">
            <a:extLst>
              <a:ext uri="{FF2B5EF4-FFF2-40B4-BE49-F238E27FC236}">
                <a16:creationId xmlns:a16="http://schemas.microsoft.com/office/drawing/2014/main" id="{5CF1F2AB-0A07-214C-E108-4EA61055284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92C89C57-5175-838A-9E86-0A99F2CC5DA7}"/>
              </a:ext>
            </a:extLst>
          </p:cNvPr>
          <p:cNvSpPr>
            <a:spLocks noGrp="1" noChangeArrowheads="1"/>
          </p:cNvSpPr>
          <p:nvPr>
            <p:ph type="body" idx="1"/>
          </p:nvPr>
        </p:nvSpPr>
        <p:spPr/>
        <p:txBody>
          <a:bodyPr/>
          <a:lstStyle/>
          <a:p>
            <a:r>
              <a:rPr lang="en-US" sz="2200" dirty="0">
                <a:latin typeface="Tahoma" pitchFamily="34" charset="0"/>
              </a:rPr>
              <a:t>Now that we know the Flow and the Biological values, we combine the two to determine the mass load</a:t>
            </a:r>
          </a:p>
          <a:p>
            <a:r>
              <a:rPr lang="en-US" dirty="0"/>
              <a:t>The organic loading is much more significant when converted to a mass loading rather than a concentration.</a:t>
            </a:r>
          </a:p>
        </p:txBody>
      </p:sp>
    </p:spTree>
    <p:extLst>
      <p:ext uri="{BB962C8B-B14F-4D97-AF65-F5344CB8AC3E}">
        <p14:creationId xmlns:p14="http://schemas.microsoft.com/office/powerpoint/2010/main" val="241824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569D-3F73-AF6C-4E57-9E84FF9CBFD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F4BD61A-759B-6B61-D4C0-2D0CD0682AF7}"/>
              </a:ext>
            </a:extLst>
          </p:cNvPr>
          <p:cNvSpPr>
            <a:spLocks noGrp="1" noChangeArrowheads="1"/>
          </p:cNvSpPr>
          <p:nvPr>
            <p:ph type="sldNum" sz="quarter" idx="5"/>
          </p:nvPr>
        </p:nvSpPr>
        <p:spPr>
          <a:ln/>
        </p:spPr>
        <p:txBody>
          <a:bodyPr/>
          <a:lstStyle/>
          <a:p>
            <a:fld id="{BC4BE3E7-51CC-4F92-B1BD-A403E4E26AF7}" type="slidenum">
              <a:rPr lang="en-US"/>
              <a:pPr/>
              <a:t>32</a:t>
            </a:fld>
            <a:endParaRPr lang="en-US" dirty="0"/>
          </a:p>
        </p:txBody>
      </p:sp>
      <p:sp>
        <p:nvSpPr>
          <p:cNvPr id="133122" name="Rectangle 2">
            <a:extLst>
              <a:ext uri="{FF2B5EF4-FFF2-40B4-BE49-F238E27FC236}">
                <a16:creationId xmlns:a16="http://schemas.microsoft.com/office/drawing/2014/main" id="{72F66C68-2202-3050-E158-FAC95E9387E2}"/>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B2512F6C-069C-6C12-8E69-8C453EFA68BD}"/>
              </a:ext>
            </a:extLst>
          </p:cNvPr>
          <p:cNvSpPr>
            <a:spLocks noGrp="1" noChangeArrowheads="1"/>
          </p:cNvSpPr>
          <p:nvPr>
            <p:ph type="body" idx="1"/>
          </p:nvPr>
        </p:nvSpPr>
        <p:spPr/>
        <p:txBody>
          <a:bodyPr/>
          <a:lstStyle/>
          <a:p>
            <a:r>
              <a:rPr lang="en-US" sz="2200" dirty="0">
                <a:latin typeface="Tahoma" pitchFamily="34" charset="0"/>
              </a:rPr>
              <a:t>Now that we know the Flow and the Biological values, we combine the two to determine the mass load</a:t>
            </a:r>
          </a:p>
          <a:p>
            <a:r>
              <a:rPr lang="en-US" dirty="0"/>
              <a:t>The organic loading is much more significant when converted to a mass loading rather than a concentration.</a:t>
            </a:r>
          </a:p>
        </p:txBody>
      </p:sp>
    </p:spTree>
    <p:extLst>
      <p:ext uri="{BB962C8B-B14F-4D97-AF65-F5344CB8AC3E}">
        <p14:creationId xmlns:p14="http://schemas.microsoft.com/office/powerpoint/2010/main" val="238478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96843-A316-46F0-BB83-7BA47695000D}" type="slidenum">
              <a:rPr lang="en-US" smtClean="0"/>
              <a:t>37</a:t>
            </a:fld>
            <a:endParaRPr lang="en-US" dirty="0"/>
          </a:p>
        </p:txBody>
      </p:sp>
    </p:spTree>
    <p:extLst>
      <p:ext uri="{BB962C8B-B14F-4D97-AF65-F5344CB8AC3E}">
        <p14:creationId xmlns:p14="http://schemas.microsoft.com/office/powerpoint/2010/main" val="193272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0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50</a:t>
            </a:fld>
            <a:endParaRPr lang="en-US" dirty="0"/>
          </a:p>
        </p:txBody>
      </p:sp>
    </p:spTree>
    <p:extLst>
      <p:ext uri="{BB962C8B-B14F-4D97-AF65-F5344CB8AC3E}">
        <p14:creationId xmlns:p14="http://schemas.microsoft.com/office/powerpoint/2010/main" val="188031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required size and capability of an onsite wastewater treatment system is dependent on the wastewater’s quality, or strength, the oxygen demand the constituents will generate, and the daily wastewater flow.</a:t>
            </a:r>
          </a:p>
          <a:p>
            <a:r>
              <a:rPr lang="en-US" dirty="0"/>
              <a:t>We will describe </a:t>
            </a:r>
            <a:r>
              <a:rPr lang="en-US" b="1" dirty="0"/>
              <a:t>wastewater loading</a:t>
            </a:r>
            <a:r>
              <a:rPr lang="en-US" dirty="0"/>
              <a:t> in a couple different ways mainly in relation to:   </a:t>
            </a:r>
          </a:p>
          <a:p>
            <a:endParaRPr lang="en-US" dirty="0"/>
          </a:p>
          <a:p>
            <a:r>
              <a:rPr lang="en-US" dirty="0"/>
              <a:t>We’ve already spent some time discussing </a:t>
            </a:r>
            <a:r>
              <a:rPr lang="en-US" b="1" dirty="0"/>
              <a:t>Wastewater Quantity</a:t>
            </a:r>
            <a:r>
              <a:rPr lang="en-US" dirty="0"/>
              <a:t> which is the </a:t>
            </a:r>
            <a:r>
              <a:rPr lang="en-US" b="1" dirty="0"/>
              <a:t>Hydraulic loading</a:t>
            </a:r>
            <a:r>
              <a:rPr lang="en-US" dirty="0"/>
              <a:t> and </a:t>
            </a:r>
          </a:p>
          <a:p>
            <a:r>
              <a:rPr lang="en-US" b="1" dirty="0"/>
              <a:t>Wastewater Quality</a:t>
            </a:r>
            <a:r>
              <a:rPr lang="en-US" dirty="0"/>
              <a:t> which relates to </a:t>
            </a:r>
            <a:r>
              <a:rPr lang="en-US" b="1" dirty="0"/>
              <a:t>Organic loading</a:t>
            </a:r>
          </a:p>
          <a:p>
            <a:r>
              <a:rPr lang="en-US" dirty="0"/>
              <a:t>We will then discuss the difference between </a:t>
            </a:r>
            <a:r>
              <a:rPr lang="en-US" b="1" dirty="0"/>
              <a:t>Residential and commercial facilities.</a:t>
            </a:r>
          </a:p>
          <a:p>
            <a:endParaRPr lang="en-US" dirty="0"/>
          </a:p>
          <a:p>
            <a:r>
              <a:rPr lang="en-US" dirty="0"/>
              <a:t>Wastewater quantity and quality are actually interrelated parameters that cannot be totally separated.  We will discuss them separately but need to keep this interrelationship in mind.</a:t>
            </a:r>
          </a:p>
          <a:p>
            <a:endParaRPr lang="en-US" dirty="0"/>
          </a:p>
          <a:p>
            <a:r>
              <a:rPr lang="en-US" dirty="0"/>
              <a:t>Across the nation there are a few states that are now making a real clear statement as what is domestic waste. Because our regulations across the nation, simply address domestic waste.  Residential waste. They don’t address commercial waste.  And that’s the real challenge here, is how do we take it from where we’re at to where we know we have to be? So what we’re saying in some states is that when we call it domestic waste, then the highest BOD5.  It’s 300 ml per liter, not every state identifies that.  </a:t>
            </a:r>
          </a:p>
          <a:p>
            <a:endParaRPr lang="en-US" b="1" dirty="0"/>
          </a:p>
        </p:txBody>
      </p:sp>
      <p:sp>
        <p:nvSpPr>
          <p:cNvPr id="4" name="Slide Number Placeholder 3"/>
          <p:cNvSpPr>
            <a:spLocks noGrp="1"/>
          </p:cNvSpPr>
          <p:nvPr>
            <p:ph type="sldNum" sz="quarter" idx="5"/>
          </p:nvPr>
        </p:nvSpPr>
        <p:spPr/>
        <p:txBody>
          <a:bodyPr/>
          <a:lstStyle/>
          <a:p>
            <a:fld id="{9BB96843-A316-46F0-BB83-7BA47695000D}" type="slidenum">
              <a:rPr lang="en-US" smtClean="0"/>
              <a:t>3</a:t>
            </a:fld>
            <a:endParaRPr lang="en-US" dirty="0"/>
          </a:p>
        </p:txBody>
      </p:sp>
    </p:spTree>
    <p:extLst>
      <p:ext uri="{BB962C8B-B14F-4D97-AF65-F5344CB8AC3E}">
        <p14:creationId xmlns:p14="http://schemas.microsoft.com/office/powerpoint/2010/main" val="80497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DC118-7F3D-472F-A27B-98344A1F63C9}" type="slidenum">
              <a:rPr lang="en-US"/>
              <a:pPr/>
              <a:t>4</a:t>
            </a:fld>
            <a:endParaRPr lang="en-US" dirty="0"/>
          </a:p>
        </p:txBody>
      </p:sp>
      <p:sp>
        <p:nvSpPr>
          <p:cNvPr id="5122" name="Rectangle 2"/>
          <p:cNvSpPr>
            <a:spLocks noGrp="1" noRot="1" noChangeAspect="1" noChangeArrowheads="1" noTextEdit="1"/>
          </p:cNvSpPr>
          <p:nvPr>
            <p:ph type="sldImg"/>
          </p:nvPr>
        </p:nvSpPr>
        <p:spPr>
          <a:xfrm>
            <a:off x="542925" y="757238"/>
            <a:ext cx="6719888" cy="3779837"/>
          </a:xfrm>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1688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3C3FDB63-5EC8-4FD5-8C47-C3A0E977AA19}" type="slidenum">
              <a:rPr lang="en-US" altLang="en-US" sz="1300" b="0">
                <a:latin typeface="Times New Roman" panose="02020603050405020304" pitchFamily="18" charset="0"/>
              </a:rPr>
              <a:pPr eaLnBrk="1" hangingPunct="1"/>
              <a:t>5</a:t>
            </a:fld>
            <a:endParaRPr lang="en-US" altLang="en-US" sz="1300" b="0" dirty="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1818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EE8C1-2827-4988-828C-8A70AA849C64}" type="slidenum">
              <a:rPr lang="en-US"/>
              <a:pPr/>
              <a:t>8</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dirty="0"/>
              <a:t>Water saving devices only change the hydraulic loading.  The mass loading will not change although with less dilution water, the concentrations will increase.</a:t>
            </a:r>
          </a:p>
        </p:txBody>
      </p:sp>
    </p:spTree>
    <p:extLst>
      <p:ext uri="{BB962C8B-B14F-4D97-AF65-F5344CB8AC3E}">
        <p14:creationId xmlns:p14="http://schemas.microsoft.com/office/powerpoint/2010/main" val="335490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AF73-6965-4D0B-86E6-1FC966F620C7}" type="slidenum">
              <a:rPr lang="en-US"/>
              <a:pPr/>
              <a:t>9</a:t>
            </a:fld>
            <a:endParaRPr 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a:t>This example shows how using water saving devices effect the TSS loading of a system.  We are going to assume that a family of 4 produces .56 pounds of TSS per day.  Their flow began as 75 gals per day per person before they switched to water saving devices.  The flow per person dropped to 60 gallons per person per day.  </a:t>
            </a:r>
          </a:p>
        </p:txBody>
      </p:sp>
    </p:spTree>
    <p:extLst>
      <p:ext uri="{BB962C8B-B14F-4D97-AF65-F5344CB8AC3E}">
        <p14:creationId xmlns:p14="http://schemas.microsoft.com/office/powerpoint/2010/main" val="38579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BBFD0-B496-4D14-AE72-1FC02881E209}" type="slidenum">
              <a:rPr lang="en-US"/>
              <a:pPr/>
              <a:t>10</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dirty="0"/>
              <a:t>The loading remains constant even with water saving devices.  Calculating the concentrations for the different flow values show that the concentration increases when the flow decreases although the overall loading is the same.  </a:t>
            </a:r>
          </a:p>
        </p:txBody>
      </p:sp>
    </p:spTree>
    <p:extLst>
      <p:ext uri="{BB962C8B-B14F-4D97-AF65-F5344CB8AC3E}">
        <p14:creationId xmlns:p14="http://schemas.microsoft.com/office/powerpoint/2010/main" val="292364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C5537-0241-4109-A0AE-3659FEE14CAB}" type="slidenum">
              <a:rPr lang="en-US"/>
              <a:pPr/>
              <a:t>13</a:t>
            </a:fld>
            <a:endParaRPr 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dirty="0"/>
              <a:t>The two most significant impacts of hydraulic overload are in components that have particular hydraulic detention time necessary to provide the treatment.  This is particularly important in tanks such as septic tanks or grease traps.  If the water flows through too fast then the solids won’t have time to settle.  Also if water moves too fast solids might get stirred up.  The other aspect of excessive hydraulic loading rates are the soil acceptance rates.  The soil must be able to accept the water from the treatment system.  </a:t>
            </a:r>
          </a:p>
        </p:txBody>
      </p:sp>
    </p:spTree>
    <p:extLst>
      <p:ext uri="{BB962C8B-B14F-4D97-AF65-F5344CB8AC3E}">
        <p14:creationId xmlns:p14="http://schemas.microsoft.com/office/powerpoint/2010/main" val="4277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85CF-7F2C-F81A-710E-367E8CA61C3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7847F58-16D2-CB30-2B78-D2669736D982}"/>
              </a:ext>
            </a:extLst>
          </p:cNvPr>
          <p:cNvSpPr>
            <a:spLocks noGrp="1" noChangeArrowheads="1"/>
          </p:cNvSpPr>
          <p:nvPr>
            <p:ph type="sldNum" sz="quarter" idx="5"/>
          </p:nvPr>
        </p:nvSpPr>
        <p:spPr>
          <a:ln/>
        </p:spPr>
        <p:txBody>
          <a:bodyPr/>
          <a:lstStyle/>
          <a:p>
            <a:fld id="{BC4BE3E7-51CC-4F92-B1BD-A403E4E26AF7}" type="slidenum">
              <a:rPr lang="en-US"/>
              <a:pPr/>
              <a:t>14</a:t>
            </a:fld>
            <a:endParaRPr lang="en-US" dirty="0"/>
          </a:p>
        </p:txBody>
      </p:sp>
      <p:sp>
        <p:nvSpPr>
          <p:cNvPr id="133122" name="Rectangle 2">
            <a:extLst>
              <a:ext uri="{FF2B5EF4-FFF2-40B4-BE49-F238E27FC236}">
                <a16:creationId xmlns:a16="http://schemas.microsoft.com/office/drawing/2014/main" id="{CFC98D73-2D19-A0A0-C772-73B37876CB3E}"/>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C31348E-EA0C-7F84-093A-D528B82DA7FC}"/>
              </a:ext>
            </a:extLst>
          </p:cNvPr>
          <p:cNvSpPr>
            <a:spLocks noGrp="1" noChangeArrowheads="1"/>
          </p:cNvSpPr>
          <p:nvPr>
            <p:ph type="body" idx="1"/>
          </p:nvPr>
        </p:nvSpPr>
        <p:spPr/>
        <p:txBody>
          <a:bodyPr/>
          <a:lstStyle/>
          <a:p>
            <a:r>
              <a:rPr lang="en-US" sz="2200" dirty="0">
                <a:latin typeface="Tahoma" pitchFamily="34" charset="0"/>
              </a:rPr>
              <a:t>Now that we know the Flow and the Biological values, we combine the two to determine the mass load</a:t>
            </a:r>
          </a:p>
          <a:p>
            <a:r>
              <a:rPr lang="en-US" dirty="0"/>
              <a:t>The organic loading is much more significant when converted to a mass loading rather than a concentration.</a:t>
            </a:r>
          </a:p>
        </p:txBody>
      </p:sp>
    </p:spTree>
    <p:extLst>
      <p:ext uri="{BB962C8B-B14F-4D97-AF65-F5344CB8AC3E}">
        <p14:creationId xmlns:p14="http://schemas.microsoft.com/office/powerpoint/2010/main" val="3336185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A3A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DA32-F6EA-2E45-A0E4-D4303BC46C17}"/>
              </a:ext>
            </a:extLst>
          </p:cNvPr>
          <p:cNvSpPr>
            <a:spLocks noGrp="1"/>
          </p:cNvSpPr>
          <p:nvPr>
            <p:ph type="ctrTitle"/>
          </p:nvPr>
        </p:nvSpPr>
        <p:spPr>
          <a:xfrm>
            <a:off x="1523999" y="1122363"/>
            <a:ext cx="10350843" cy="2387600"/>
          </a:xfrm>
          <a:prstGeom prst="rect">
            <a:avLst/>
          </a:prstGeom>
        </p:spPr>
        <p:txBody>
          <a:bodyPr anchor="b"/>
          <a:lstStyle>
            <a:lvl1pPr algn="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1E37D-4619-7F4C-B4D6-0C3411BFCA50}"/>
              </a:ext>
            </a:extLst>
          </p:cNvPr>
          <p:cNvSpPr>
            <a:spLocks noGrp="1"/>
          </p:cNvSpPr>
          <p:nvPr>
            <p:ph type="subTitle" idx="1"/>
          </p:nvPr>
        </p:nvSpPr>
        <p:spPr>
          <a:xfrm>
            <a:off x="1524000" y="3602038"/>
            <a:ext cx="10350842"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A picture containing sky, outdoor, tree&#10;&#10;Description automatically generated">
            <a:extLst>
              <a:ext uri="{FF2B5EF4-FFF2-40B4-BE49-F238E27FC236}">
                <a16:creationId xmlns:a16="http://schemas.microsoft.com/office/drawing/2014/main" id="{DA806BB3-92D7-1F48-88FC-2DD9160FC2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2" t="9561"/>
          <a:stretch/>
        </p:blipFill>
        <p:spPr>
          <a:xfrm rot="18805684">
            <a:off x="-3581218" y="-3197867"/>
            <a:ext cx="12301885" cy="9002280"/>
          </a:xfrm>
          <a:prstGeom prst="rect">
            <a:avLst/>
          </a:prstGeom>
        </p:spPr>
      </p:pic>
      <p:pic>
        <p:nvPicPr>
          <p:cNvPr id="11" name="Picture 10">
            <a:extLst>
              <a:ext uri="{FF2B5EF4-FFF2-40B4-BE49-F238E27FC236}">
                <a16:creationId xmlns:a16="http://schemas.microsoft.com/office/drawing/2014/main" id="{113B9723-39FB-9247-9ED6-3F032DD090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428" t="39340" r="14603" b="43517"/>
          <a:stretch/>
        </p:blipFill>
        <p:spPr>
          <a:xfrm>
            <a:off x="406400" y="1093528"/>
            <a:ext cx="3293533" cy="1059458"/>
          </a:xfrm>
          <a:prstGeom prst="rect">
            <a:avLst/>
          </a:prstGeom>
        </p:spPr>
      </p:pic>
      <p:sp>
        <p:nvSpPr>
          <p:cNvPr id="12" name="TextBox 11">
            <a:extLst>
              <a:ext uri="{FF2B5EF4-FFF2-40B4-BE49-F238E27FC236}">
                <a16:creationId xmlns:a16="http://schemas.microsoft.com/office/drawing/2014/main" id="{8B88D9D1-111C-C846-B2D9-8013941FE7A4}"/>
              </a:ext>
            </a:extLst>
          </p:cNvPr>
          <p:cNvSpPr txBox="1"/>
          <p:nvPr userDrawn="1"/>
        </p:nvSpPr>
        <p:spPr>
          <a:xfrm>
            <a:off x="406400" y="2152985"/>
            <a:ext cx="4292809" cy="1112484"/>
          </a:xfrm>
          <a:prstGeom prst="rect">
            <a:avLst/>
          </a:prstGeom>
        </p:spPr>
        <p:txBody>
          <a:bodyPr wrap="square" lIns="0" tIns="0" rIns="0" bIns="0" rtlCol="0" anchor="t">
            <a:spAutoFit/>
          </a:bodyPr>
          <a:lstStyle/>
          <a:p>
            <a:pPr>
              <a:lnSpc>
                <a:spcPts val="2987"/>
              </a:lnSpc>
            </a:pPr>
            <a:r>
              <a:rPr lang="en-US" sz="1867" b="1" i="1" dirty="0">
                <a:latin typeface="Arial" panose="020B0604020202020204" pitchFamily="34" charset="0"/>
                <a:cs typeface="Arial" panose="020B0604020202020204" pitchFamily="34" charset="0"/>
              </a:rPr>
              <a:t>To strengthen and promote </a:t>
            </a:r>
            <a:br>
              <a:rPr lang="en-US" sz="1867" b="1" i="1" dirty="0">
                <a:latin typeface="Arial" panose="020B0604020202020204" pitchFamily="34" charset="0"/>
                <a:cs typeface="Arial" panose="020B0604020202020204" pitchFamily="34" charset="0"/>
              </a:rPr>
            </a:br>
            <a:r>
              <a:rPr lang="en-US" sz="1867" b="1" i="1" dirty="0">
                <a:latin typeface="Arial" panose="020B0604020202020204" pitchFamily="34" charset="0"/>
                <a:cs typeface="Arial" panose="020B0604020202020204" pitchFamily="34" charset="0"/>
              </a:rPr>
              <a:t>the onsite and decentralized </a:t>
            </a:r>
            <a:br>
              <a:rPr lang="en-US" sz="1867" b="1" i="1" dirty="0">
                <a:latin typeface="Arial" panose="020B0604020202020204" pitchFamily="34" charset="0"/>
                <a:cs typeface="Arial" panose="020B0604020202020204" pitchFamily="34" charset="0"/>
              </a:rPr>
            </a:br>
            <a:r>
              <a:rPr lang="en-US" sz="1867" b="1" i="1" dirty="0">
                <a:latin typeface="Arial" panose="020B0604020202020204" pitchFamily="34" charset="0"/>
                <a:cs typeface="Arial" panose="020B0604020202020204" pitchFamily="34" charset="0"/>
              </a:rPr>
              <a:t>wastewater industry.</a:t>
            </a:r>
            <a:endParaRPr lang="en-US" sz="1867" b="1" i="1" spc="107" dirty="0">
              <a:solidFill>
                <a:srgbClr val="FBFBF5"/>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4E930E9-4089-3041-8DAF-7DAEE54B8428}"/>
              </a:ext>
            </a:extLst>
          </p:cNvPr>
          <p:cNvSpPr/>
          <p:nvPr userDrawn="1"/>
        </p:nvSpPr>
        <p:spPr>
          <a:xfrm>
            <a:off x="-2160686" y="6858000"/>
            <a:ext cx="7162800" cy="200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ectangle 13">
            <a:extLst>
              <a:ext uri="{FF2B5EF4-FFF2-40B4-BE49-F238E27FC236}">
                <a16:creationId xmlns:a16="http://schemas.microsoft.com/office/drawing/2014/main" id="{BFF68A70-8098-6C46-8B34-255048F3B152}"/>
              </a:ext>
            </a:extLst>
          </p:cNvPr>
          <p:cNvSpPr/>
          <p:nvPr userDrawn="1"/>
        </p:nvSpPr>
        <p:spPr>
          <a:xfrm>
            <a:off x="-4927600" y="-2870200"/>
            <a:ext cx="4521200" cy="1026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223576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80063-ED16-9C47-BC53-034DF53966BC}"/>
              </a:ext>
            </a:extLst>
          </p:cNvPr>
          <p:cNvSpPr>
            <a:spLocks noGrp="1"/>
          </p:cNvSpPr>
          <p:nvPr>
            <p:ph sz="half" idx="2"/>
          </p:nvPr>
        </p:nvSpPr>
        <p:spPr>
          <a:xfrm>
            <a:off x="4430683" y="731520"/>
            <a:ext cx="7306888" cy="5020885"/>
          </a:xfrm>
        </p:spPr>
        <p:txBody>
          <a:bodyPr/>
          <a:lstStyle>
            <a:lvl1pPr>
              <a:defRPr b="1">
                <a:solidFill>
                  <a:srgbClr val="5E853C"/>
                </a:solidFill>
              </a:defRPr>
            </a:lvl1pPr>
            <a:lvl2pPr>
              <a:defRPr>
                <a:solidFill>
                  <a:srgbClr val="0A3A51"/>
                </a:solidFill>
              </a:defRPr>
            </a:lvl2pPr>
            <a:lvl3pPr>
              <a:defRPr>
                <a:solidFill>
                  <a:srgbClr val="0A3A51"/>
                </a:solidFill>
              </a:defRPr>
            </a:lvl3pPr>
            <a:lvl4pPr>
              <a:defRPr>
                <a:solidFill>
                  <a:srgbClr val="0A3A51"/>
                </a:solidFill>
              </a:defRPr>
            </a:lvl4pPr>
            <a:lvl5pP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AutoShape 2">
            <a:extLst>
              <a:ext uri="{FF2B5EF4-FFF2-40B4-BE49-F238E27FC236}">
                <a16:creationId xmlns:a16="http://schemas.microsoft.com/office/drawing/2014/main" id="{A1E388B4-23F4-4B42-A982-D3AC41E2C855}"/>
              </a:ext>
            </a:extLst>
          </p:cNvPr>
          <p:cNvSpPr/>
          <p:nvPr userDrawn="1"/>
        </p:nvSpPr>
        <p:spPr>
          <a:xfrm>
            <a:off x="-2467497" y="261851"/>
            <a:ext cx="6749936" cy="6334298"/>
          </a:xfrm>
          <a:prstGeom prst="rect">
            <a:avLst/>
          </a:prstGeom>
          <a:solidFill>
            <a:srgbClr val="0A3A51"/>
          </a:solidFill>
        </p:spPr>
        <p:txBody>
          <a:bodyPr/>
          <a:lstStyle/>
          <a:p>
            <a:endParaRPr lang="en-US"/>
          </a:p>
        </p:txBody>
      </p:sp>
      <p:sp>
        <p:nvSpPr>
          <p:cNvPr id="2" name="Title 1">
            <a:extLst>
              <a:ext uri="{FF2B5EF4-FFF2-40B4-BE49-F238E27FC236}">
                <a16:creationId xmlns:a16="http://schemas.microsoft.com/office/drawing/2014/main" id="{D6A3ECC4-7A30-F440-8222-BADB7EA7EB37}"/>
              </a:ext>
            </a:extLst>
          </p:cNvPr>
          <p:cNvSpPr>
            <a:spLocks noGrp="1"/>
          </p:cNvSpPr>
          <p:nvPr>
            <p:ph type="title"/>
          </p:nvPr>
        </p:nvSpPr>
        <p:spPr>
          <a:xfrm>
            <a:off x="249382" y="1446415"/>
            <a:ext cx="3640974" cy="3391592"/>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1352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AutoShape 17">
            <a:extLst>
              <a:ext uri="{FF2B5EF4-FFF2-40B4-BE49-F238E27FC236}">
                <a16:creationId xmlns:a16="http://schemas.microsoft.com/office/drawing/2014/main" id="{C4269FF9-A6FD-1946-BB67-1E5C09892234}"/>
              </a:ext>
            </a:extLst>
          </p:cNvPr>
          <p:cNvSpPr/>
          <p:nvPr userDrawn="1"/>
        </p:nvSpPr>
        <p:spPr>
          <a:xfrm>
            <a:off x="-1" y="0"/>
            <a:ext cx="12192002" cy="1745673"/>
          </a:xfrm>
          <a:prstGeom prst="rect">
            <a:avLst/>
          </a:prstGeom>
          <a:solidFill>
            <a:srgbClr val="5E853C"/>
          </a:solidFill>
        </p:spPr>
      </p:sp>
      <p:sp>
        <p:nvSpPr>
          <p:cNvPr id="2" name="Title 1">
            <a:extLst>
              <a:ext uri="{FF2B5EF4-FFF2-40B4-BE49-F238E27FC236}">
                <a16:creationId xmlns:a16="http://schemas.microsoft.com/office/drawing/2014/main" id="{89D75939-98D5-C942-9425-47EA72CE6EBA}"/>
              </a:ext>
            </a:extLst>
          </p:cNvPr>
          <p:cNvSpPr>
            <a:spLocks noGrp="1"/>
          </p:cNvSpPr>
          <p:nvPr>
            <p:ph type="title"/>
          </p:nvPr>
        </p:nvSpPr>
        <p:spPr>
          <a:xfrm>
            <a:off x="723409" y="668337"/>
            <a:ext cx="11147166" cy="84298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E5D7938-3AEA-9648-8E18-3CCB8E81BF9A}"/>
              </a:ext>
            </a:extLst>
          </p:cNvPr>
          <p:cNvSpPr>
            <a:spLocks noGrp="1"/>
          </p:cNvSpPr>
          <p:nvPr>
            <p:ph sz="half" idx="2"/>
          </p:nvPr>
        </p:nvSpPr>
        <p:spPr>
          <a:xfrm>
            <a:off x="532016" y="2179660"/>
            <a:ext cx="11338560" cy="4010003"/>
          </a:xfrm>
        </p:spPr>
        <p:txBody>
          <a:bodyPr/>
          <a:lstStyle>
            <a:lvl1pPr>
              <a:defRPr>
                <a:solidFill>
                  <a:srgbClr val="0A3A51"/>
                </a:solidFill>
              </a:defRPr>
            </a:lvl1pPr>
            <a:lvl2pPr>
              <a:defRPr>
                <a:solidFill>
                  <a:srgbClr val="0A3A51"/>
                </a:solidFill>
              </a:defRPr>
            </a:lvl2pPr>
            <a:lvl3pPr>
              <a:defRPr>
                <a:solidFill>
                  <a:srgbClr val="0A3A51"/>
                </a:solidFill>
              </a:defRPr>
            </a:lvl3pPr>
            <a:lvl4pPr>
              <a:defRPr>
                <a:solidFill>
                  <a:srgbClr val="0A3A51"/>
                </a:solidFill>
              </a:defRPr>
            </a:lvl4pPr>
            <a:lvl5pP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AutoShape 8">
            <a:extLst>
              <a:ext uri="{FF2B5EF4-FFF2-40B4-BE49-F238E27FC236}">
                <a16:creationId xmlns:a16="http://schemas.microsoft.com/office/drawing/2014/main" id="{6079195B-DDB0-0B45-B46F-C2DBAEC2AB7A}"/>
              </a:ext>
            </a:extLst>
          </p:cNvPr>
          <p:cNvSpPr/>
          <p:nvPr userDrawn="1"/>
        </p:nvSpPr>
        <p:spPr>
          <a:xfrm>
            <a:off x="-1" y="6484009"/>
            <a:ext cx="12192001" cy="684343"/>
          </a:xfrm>
          <a:prstGeom prst="rect">
            <a:avLst/>
          </a:prstGeom>
          <a:solidFill>
            <a:srgbClr val="143247"/>
          </a:solidFill>
        </p:spPr>
        <p:txBody>
          <a:bodyPr/>
          <a:lstStyle/>
          <a:p>
            <a:endParaRPr lang="en-US" sz="1200" dirty="0"/>
          </a:p>
        </p:txBody>
      </p:sp>
    </p:spTree>
    <p:extLst>
      <p:ext uri="{BB962C8B-B14F-4D97-AF65-F5344CB8AC3E}">
        <p14:creationId xmlns:p14="http://schemas.microsoft.com/office/powerpoint/2010/main" val="285263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5939-98D5-C942-9425-47EA72CE6EBA}"/>
              </a:ext>
            </a:extLst>
          </p:cNvPr>
          <p:cNvSpPr>
            <a:spLocks noGrp="1"/>
          </p:cNvSpPr>
          <p:nvPr>
            <p:ph type="title"/>
          </p:nvPr>
        </p:nvSpPr>
        <p:spPr>
          <a:xfrm>
            <a:off x="723409" y="1002439"/>
            <a:ext cx="11147166" cy="1316038"/>
          </a:xfrm>
          <a:prstGeom prst="rect">
            <a:avLst/>
          </a:prstGeo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E5D7938-3AEA-9648-8E18-3CCB8E81BF9A}"/>
              </a:ext>
            </a:extLst>
          </p:cNvPr>
          <p:cNvSpPr>
            <a:spLocks noGrp="1"/>
          </p:cNvSpPr>
          <p:nvPr>
            <p:ph sz="half" idx="2"/>
          </p:nvPr>
        </p:nvSpPr>
        <p:spPr>
          <a:xfrm>
            <a:off x="839788" y="2505075"/>
            <a:ext cx="11030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E3592150-97F9-9044-9373-21689E0685B1}"/>
              </a:ext>
            </a:extLst>
          </p:cNvPr>
          <p:cNvGrpSpPr/>
          <p:nvPr userDrawn="1"/>
        </p:nvGrpSpPr>
        <p:grpSpPr>
          <a:xfrm rot="10800000" flipH="1">
            <a:off x="-489742" y="-2961398"/>
            <a:ext cx="12681742" cy="5093275"/>
            <a:chOff x="0" y="0"/>
            <a:chExt cx="3130550" cy="1257300"/>
          </a:xfrm>
          <a:solidFill>
            <a:srgbClr val="5E853C"/>
          </a:solidFill>
        </p:grpSpPr>
        <p:sp>
          <p:nvSpPr>
            <p:cNvPr id="11" name="Freeform 10">
              <a:extLst>
                <a:ext uri="{FF2B5EF4-FFF2-40B4-BE49-F238E27FC236}">
                  <a16:creationId xmlns:a16="http://schemas.microsoft.com/office/drawing/2014/main" id="{86104312-B324-F943-BBEC-CCEAEB09E400}"/>
                </a:ext>
              </a:extLst>
            </p:cNvPr>
            <p:cNvSpPr/>
            <p:nvPr/>
          </p:nvSpPr>
          <p:spPr>
            <a:xfrm>
              <a:off x="0" y="0"/>
              <a:ext cx="3130550" cy="1257300"/>
            </a:xfrm>
            <a:custGeom>
              <a:avLst/>
              <a:gdLst/>
              <a:ahLst/>
              <a:cxnLst/>
              <a:rect l="l" t="t" r="r" b="b"/>
              <a:pathLst>
                <a:path w="3130550" h="1257300">
                  <a:moveTo>
                    <a:pt x="0" y="552450"/>
                  </a:moveTo>
                  <a:lnTo>
                    <a:pt x="0" y="1257300"/>
                  </a:lnTo>
                  <a:lnTo>
                    <a:pt x="3130550" y="1257300"/>
                  </a:lnTo>
                  <a:lnTo>
                    <a:pt x="3130550" y="0"/>
                  </a:lnTo>
                  <a:close/>
                </a:path>
              </a:pathLst>
            </a:custGeom>
            <a:grpFill/>
          </p:spPr>
        </p:sp>
      </p:grpSp>
      <p:grpSp>
        <p:nvGrpSpPr>
          <p:cNvPr id="12" name="Group 9">
            <a:extLst>
              <a:ext uri="{FF2B5EF4-FFF2-40B4-BE49-F238E27FC236}">
                <a16:creationId xmlns:a16="http://schemas.microsoft.com/office/drawing/2014/main" id="{0214B4DD-5058-3C42-A69A-136A5767489A}"/>
              </a:ext>
            </a:extLst>
          </p:cNvPr>
          <p:cNvGrpSpPr/>
          <p:nvPr userDrawn="1"/>
        </p:nvGrpSpPr>
        <p:grpSpPr>
          <a:xfrm rot="10800000" flipH="1">
            <a:off x="-489742" y="-3768402"/>
            <a:ext cx="12681742" cy="5093275"/>
            <a:chOff x="0" y="0"/>
            <a:chExt cx="3130550" cy="1257300"/>
          </a:xfrm>
          <a:solidFill>
            <a:srgbClr val="143247"/>
          </a:solidFill>
        </p:grpSpPr>
        <p:sp>
          <p:nvSpPr>
            <p:cNvPr id="13" name="Freeform 10">
              <a:extLst>
                <a:ext uri="{FF2B5EF4-FFF2-40B4-BE49-F238E27FC236}">
                  <a16:creationId xmlns:a16="http://schemas.microsoft.com/office/drawing/2014/main" id="{B7CF9436-3307-744B-A752-8128532FB8CA}"/>
                </a:ext>
              </a:extLst>
            </p:cNvPr>
            <p:cNvSpPr/>
            <p:nvPr/>
          </p:nvSpPr>
          <p:spPr>
            <a:xfrm>
              <a:off x="0" y="0"/>
              <a:ext cx="3130550" cy="1257300"/>
            </a:xfrm>
            <a:custGeom>
              <a:avLst/>
              <a:gdLst/>
              <a:ahLst/>
              <a:cxnLst/>
              <a:rect l="l" t="t" r="r" b="b"/>
              <a:pathLst>
                <a:path w="3130550" h="1257300">
                  <a:moveTo>
                    <a:pt x="0" y="552450"/>
                  </a:moveTo>
                  <a:lnTo>
                    <a:pt x="0" y="1257300"/>
                  </a:lnTo>
                  <a:lnTo>
                    <a:pt x="3130550" y="1257300"/>
                  </a:lnTo>
                  <a:lnTo>
                    <a:pt x="3130550" y="0"/>
                  </a:lnTo>
                  <a:close/>
                </a:path>
              </a:pathLst>
            </a:custGeom>
            <a:grpFill/>
          </p:spPr>
        </p:sp>
      </p:grpSp>
      <p:sp>
        <p:nvSpPr>
          <p:cNvPr id="14" name="AutoShape 8">
            <a:extLst>
              <a:ext uri="{FF2B5EF4-FFF2-40B4-BE49-F238E27FC236}">
                <a16:creationId xmlns:a16="http://schemas.microsoft.com/office/drawing/2014/main" id="{6079195B-DDB0-0B45-B46F-C2DBAEC2AB7A}"/>
              </a:ext>
            </a:extLst>
          </p:cNvPr>
          <p:cNvSpPr/>
          <p:nvPr userDrawn="1"/>
        </p:nvSpPr>
        <p:spPr>
          <a:xfrm>
            <a:off x="-1" y="6484009"/>
            <a:ext cx="12192001" cy="684343"/>
          </a:xfrm>
          <a:prstGeom prst="rect">
            <a:avLst/>
          </a:prstGeom>
          <a:solidFill>
            <a:srgbClr val="143247"/>
          </a:solidFill>
        </p:spPr>
        <p:txBody>
          <a:bodyPr/>
          <a:lstStyle/>
          <a:p>
            <a:endParaRPr lang="en-US" sz="1200" dirty="0"/>
          </a:p>
        </p:txBody>
      </p:sp>
    </p:spTree>
    <p:extLst>
      <p:ext uri="{BB962C8B-B14F-4D97-AF65-F5344CB8AC3E}">
        <p14:creationId xmlns:p14="http://schemas.microsoft.com/office/powerpoint/2010/main" val="205125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E5B39511-869D-7E48-B2A8-1425445A265A}"/>
              </a:ext>
            </a:extLst>
          </p:cNvPr>
          <p:cNvGrpSpPr/>
          <p:nvPr userDrawn="1"/>
        </p:nvGrpSpPr>
        <p:grpSpPr>
          <a:xfrm rot="10800000" flipH="1">
            <a:off x="-489742" y="-2961398"/>
            <a:ext cx="12681742" cy="5093275"/>
            <a:chOff x="0" y="0"/>
            <a:chExt cx="3130550" cy="1257300"/>
          </a:xfrm>
          <a:solidFill>
            <a:srgbClr val="5E853C"/>
          </a:solidFill>
        </p:grpSpPr>
        <p:sp>
          <p:nvSpPr>
            <p:cNvPr id="4" name="Freeform 10">
              <a:extLst>
                <a:ext uri="{FF2B5EF4-FFF2-40B4-BE49-F238E27FC236}">
                  <a16:creationId xmlns:a16="http://schemas.microsoft.com/office/drawing/2014/main" id="{FAECD8BE-2AE5-6A45-B0B6-C49806B63A8A}"/>
                </a:ext>
              </a:extLst>
            </p:cNvPr>
            <p:cNvSpPr/>
            <p:nvPr/>
          </p:nvSpPr>
          <p:spPr>
            <a:xfrm>
              <a:off x="0" y="0"/>
              <a:ext cx="3130550" cy="1257300"/>
            </a:xfrm>
            <a:custGeom>
              <a:avLst/>
              <a:gdLst/>
              <a:ahLst/>
              <a:cxnLst/>
              <a:rect l="l" t="t" r="r" b="b"/>
              <a:pathLst>
                <a:path w="3130550" h="1257300">
                  <a:moveTo>
                    <a:pt x="0" y="552450"/>
                  </a:moveTo>
                  <a:lnTo>
                    <a:pt x="0" y="1257300"/>
                  </a:lnTo>
                  <a:lnTo>
                    <a:pt x="3130550" y="1257300"/>
                  </a:lnTo>
                  <a:lnTo>
                    <a:pt x="3130550" y="0"/>
                  </a:lnTo>
                  <a:close/>
                </a:path>
              </a:pathLst>
            </a:custGeom>
            <a:grpFill/>
          </p:spPr>
        </p:sp>
      </p:grpSp>
      <p:sp>
        <p:nvSpPr>
          <p:cNvPr id="5" name="AutoShape 8">
            <a:extLst>
              <a:ext uri="{FF2B5EF4-FFF2-40B4-BE49-F238E27FC236}">
                <a16:creationId xmlns:a16="http://schemas.microsoft.com/office/drawing/2014/main" id="{401C8769-C567-C74E-A601-6929CAA19EA7}"/>
              </a:ext>
            </a:extLst>
          </p:cNvPr>
          <p:cNvSpPr/>
          <p:nvPr userDrawn="1"/>
        </p:nvSpPr>
        <p:spPr>
          <a:xfrm>
            <a:off x="-1" y="6304127"/>
            <a:ext cx="12192001" cy="684343"/>
          </a:xfrm>
          <a:prstGeom prst="rect">
            <a:avLst/>
          </a:prstGeom>
          <a:solidFill>
            <a:srgbClr val="143247"/>
          </a:solidFill>
        </p:spPr>
        <p:txBody>
          <a:bodyPr/>
          <a:lstStyle/>
          <a:p>
            <a:endParaRPr lang="en-US" sz="1200" dirty="0"/>
          </a:p>
        </p:txBody>
      </p:sp>
      <p:sp>
        <p:nvSpPr>
          <p:cNvPr id="8" name="AutoShape 8">
            <a:extLst>
              <a:ext uri="{FF2B5EF4-FFF2-40B4-BE49-F238E27FC236}">
                <a16:creationId xmlns:a16="http://schemas.microsoft.com/office/drawing/2014/main" id="{9C20FEA9-91E6-1746-887D-F0C213ACA8F8}"/>
              </a:ext>
            </a:extLst>
          </p:cNvPr>
          <p:cNvSpPr/>
          <p:nvPr userDrawn="1"/>
        </p:nvSpPr>
        <p:spPr>
          <a:xfrm>
            <a:off x="-1" y="6484009"/>
            <a:ext cx="12192001" cy="684343"/>
          </a:xfrm>
          <a:prstGeom prst="rect">
            <a:avLst/>
          </a:prstGeom>
          <a:solidFill>
            <a:srgbClr val="143247"/>
          </a:solidFill>
        </p:spPr>
        <p:txBody>
          <a:bodyPr/>
          <a:lstStyle/>
          <a:p>
            <a:endParaRPr lang="en-US" sz="1200" dirty="0"/>
          </a:p>
        </p:txBody>
      </p:sp>
      <p:sp>
        <p:nvSpPr>
          <p:cNvPr id="9" name="Title 4">
            <a:extLst>
              <a:ext uri="{FF2B5EF4-FFF2-40B4-BE49-F238E27FC236}">
                <a16:creationId xmlns:a16="http://schemas.microsoft.com/office/drawing/2014/main" id="{DD1E86E1-C2C4-D743-B3D2-314841229152}"/>
              </a:ext>
            </a:extLst>
          </p:cNvPr>
          <p:cNvSpPr>
            <a:spLocks noGrp="1"/>
          </p:cNvSpPr>
          <p:nvPr>
            <p:ph type="title"/>
          </p:nvPr>
        </p:nvSpPr>
        <p:spPr>
          <a:xfrm>
            <a:off x="1004685" y="82194"/>
            <a:ext cx="10838180" cy="1303123"/>
          </a:xfrm>
          <a:prstGeom prst="rect">
            <a:avLst/>
          </a:prstGeom>
        </p:spPr>
        <p:txBody>
          <a:bodyPr/>
          <a:lstStyle>
            <a:lvl1pPr>
              <a:defRPr>
                <a:solidFill>
                  <a:srgbClr val="143247"/>
                </a:solidFill>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ED3DCDF4-B331-9943-8989-A6AD2E250775}"/>
              </a:ext>
            </a:extLst>
          </p:cNvPr>
          <p:cNvSpPr>
            <a:spLocks noGrp="1"/>
          </p:cNvSpPr>
          <p:nvPr>
            <p:ph idx="1" hasCustomPrompt="1"/>
          </p:nvPr>
        </p:nvSpPr>
        <p:spPr>
          <a:xfrm>
            <a:off x="370841" y="3121885"/>
            <a:ext cx="11109959" cy="3002359"/>
          </a:xfrm>
          <a:prstGeom prst="rect">
            <a:avLst/>
          </a:prstGeom>
        </p:spPr>
        <p:txBody>
          <a:bodyPr vert="horz" lIns="91440" tIns="45720" rIns="91440" bIns="45720" rtlCol="0">
            <a:normAutofit/>
          </a:bodyPr>
          <a:lstStyle>
            <a:lvl1pPr>
              <a:defRPr sz="2667" b="1">
                <a:solidFill>
                  <a:srgbClr val="5E853C"/>
                </a:solidFill>
                <a:latin typeface="Arial" panose="020B0604020202020204" pitchFamily="34" charset="0"/>
                <a:cs typeface="Arial" panose="020B0604020202020204" pitchFamily="34" charset="0"/>
              </a:defRPr>
            </a:lvl1pPr>
            <a:lvl2pPr>
              <a:defRPr sz="2133">
                <a:solidFill>
                  <a:srgbClr val="143247"/>
                </a:solidFill>
                <a:latin typeface="Arial" panose="020B0604020202020204" pitchFamily="34" charset="0"/>
                <a:cs typeface="Arial" panose="020B0604020202020204" pitchFamily="34" charset="0"/>
              </a:defRPr>
            </a:lvl2pPr>
            <a:lvl3pPr>
              <a:defRPr>
                <a:solidFill>
                  <a:srgbClr val="143247"/>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89663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E5B39511-869D-7E48-B2A8-1425445A265A}"/>
              </a:ext>
            </a:extLst>
          </p:cNvPr>
          <p:cNvGrpSpPr/>
          <p:nvPr userDrawn="1"/>
        </p:nvGrpSpPr>
        <p:grpSpPr>
          <a:xfrm rot="10800000" flipH="1">
            <a:off x="-489742" y="-2961398"/>
            <a:ext cx="12681742" cy="5093275"/>
            <a:chOff x="0" y="0"/>
            <a:chExt cx="3130550" cy="1257300"/>
          </a:xfrm>
          <a:solidFill>
            <a:srgbClr val="0A3A51"/>
          </a:solidFill>
        </p:grpSpPr>
        <p:sp>
          <p:nvSpPr>
            <p:cNvPr id="4" name="Freeform 10">
              <a:extLst>
                <a:ext uri="{FF2B5EF4-FFF2-40B4-BE49-F238E27FC236}">
                  <a16:creationId xmlns:a16="http://schemas.microsoft.com/office/drawing/2014/main" id="{FAECD8BE-2AE5-6A45-B0B6-C49806B63A8A}"/>
                </a:ext>
              </a:extLst>
            </p:cNvPr>
            <p:cNvSpPr/>
            <p:nvPr/>
          </p:nvSpPr>
          <p:spPr>
            <a:xfrm>
              <a:off x="0" y="0"/>
              <a:ext cx="3130550" cy="1257300"/>
            </a:xfrm>
            <a:custGeom>
              <a:avLst/>
              <a:gdLst/>
              <a:ahLst/>
              <a:cxnLst/>
              <a:rect l="l" t="t" r="r" b="b"/>
              <a:pathLst>
                <a:path w="3130550" h="1257300">
                  <a:moveTo>
                    <a:pt x="0" y="552450"/>
                  </a:moveTo>
                  <a:lnTo>
                    <a:pt x="0" y="1257300"/>
                  </a:lnTo>
                  <a:lnTo>
                    <a:pt x="3130550" y="1257300"/>
                  </a:lnTo>
                  <a:lnTo>
                    <a:pt x="3130550" y="0"/>
                  </a:lnTo>
                  <a:close/>
                </a:path>
              </a:pathLst>
            </a:custGeom>
            <a:grpFill/>
          </p:spPr>
        </p:sp>
      </p:grpSp>
      <p:sp>
        <p:nvSpPr>
          <p:cNvPr id="8" name="AutoShape 8">
            <a:extLst>
              <a:ext uri="{FF2B5EF4-FFF2-40B4-BE49-F238E27FC236}">
                <a16:creationId xmlns:a16="http://schemas.microsoft.com/office/drawing/2014/main" id="{9C20FEA9-91E6-1746-887D-F0C213ACA8F8}"/>
              </a:ext>
            </a:extLst>
          </p:cNvPr>
          <p:cNvSpPr/>
          <p:nvPr userDrawn="1"/>
        </p:nvSpPr>
        <p:spPr>
          <a:xfrm>
            <a:off x="-1" y="6484009"/>
            <a:ext cx="12192001" cy="684343"/>
          </a:xfrm>
          <a:prstGeom prst="rect">
            <a:avLst/>
          </a:prstGeom>
          <a:solidFill>
            <a:srgbClr val="5E853C"/>
          </a:solidFill>
        </p:spPr>
        <p:txBody>
          <a:bodyPr/>
          <a:lstStyle/>
          <a:p>
            <a:endParaRPr lang="en-US" sz="1200" dirty="0"/>
          </a:p>
        </p:txBody>
      </p:sp>
      <p:sp>
        <p:nvSpPr>
          <p:cNvPr id="9" name="Title 4">
            <a:extLst>
              <a:ext uri="{FF2B5EF4-FFF2-40B4-BE49-F238E27FC236}">
                <a16:creationId xmlns:a16="http://schemas.microsoft.com/office/drawing/2014/main" id="{DD1E86E1-C2C4-D743-B3D2-314841229152}"/>
              </a:ext>
            </a:extLst>
          </p:cNvPr>
          <p:cNvSpPr>
            <a:spLocks noGrp="1"/>
          </p:cNvSpPr>
          <p:nvPr>
            <p:ph type="title"/>
          </p:nvPr>
        </p:nvSpPr>
        <p:spPr>
          <a:xfrm>
            <a:off x="676909" y="828755"/>
            <a:ext cx="10838180" cy="1303123"/>
          </a:xfrm>
          <a:prstGeom prst="rect">
            <a:avLst/>
          </a:prstGeom>
        </p:spPr>
        <p:txBody>
          <a:bodyPr/>
          <a:lstStyle>
            <a:lvl1pPr>
              <a:defRPr>
                <a:solidFill>
                  <a:srgbClr val="5E853C"/>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59C85B1-D094-A54C-81C6-81C3BF413E07}"/>
              </a:ext>
            </a:extLst>
          </p:cNvPr>
          <p:cNvSpPr>
            <a:spLocks noGrp="1"/>
          </p:cNvSpPr>
          <p:nvPr>
            <p:ph idx="1"/>
          </p:nvPr>
        </p:nvSpPr>
        <p:spPr>
          <a:xfrm>
            <a:off x="676909" y="2410691"/>
            <a:ext cx="10678479" cy="3450359"/>
          </a:xfrm>
        </p:spPr>
        <p:txBody>
          <a:bodyPr/>
          <a:lstStyle>
            <a:lvl1pPr>
              <a:defRPr sz="3200">
                <a:solidFill>
                  <a:srgbClr val="0A3A51"/>
                </a:solidFill>
              </a:defRPr>
            </a:lvl1pPr>
            <a:lvl2pPr>
              <a:defRPr sz="2800">
                <a:solidFill>
                  <a:srgbClr val="0A3A51"/>
                </a:solidFill>
              </a:defRPr>
            </a:lvl2pPr>
            <a:lvl3pPr>
              <a:defRPr sz="2400">
                <a:solidFill>
                  <a:srgbClr val="0A3A51"/>
                </a:solidFill>
              </a:defRPr>
            </a:lvl3pPr>
            <a:lvl4pPr>
              <a:defRPr sz="2000">
                <a:solidFill>
                  <a:srgbClr val="0A3A51"/>
                </a:solidFill>
              </a:defRPr>
            </a:lvl4pPr>
            <a:lvl5pPr>
              <a:defRPr sz="2000">
                <a:solidFill>
                  <a:srgbClr val="0A3A5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074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15BB-2A2A-A14D-9441-B870748C14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88877A-CB3E-2E4B-B32B-AABBA851CF42}"/>
              </a:ext>
            </a:extLst>
          </p:cNvPr>
          <p:cNvSpPr>
            <a:spLocks noGrp="1"/>
          </p:cNvSpPr>
          <p:nvPr>
            <p:ph idx="1"/>
          </p:nvPr>
        </p:nvSpPr>
        <p:spPr>
          <a:xfrm>
            <a:off x="839788" y="3092334"/>
            <a:ext cx="6580189" cy="27687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B571099-2D9C-2D44-B663-0BA16BE6A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AutoShape 2">
            <a:extLst>
              <a:ext uri="{FF2B5EF4-FFF2-40B4-BE49-F238E27FC236}">
                <a16:creationId xmlns:a16="http://schemas.microsoft.com/office/drawing/2014/main" id="{4CC10A3A-2FA7-DA45-AB48-1686B4095BCC}"/>
              </a:ext>
            </a:extLst>
          </p:cNvPr>
          <p:cNvSpPr/>
          <p:nvPr userDrawn="1"/>
        </p:nvSpPr>
        <p:spPr>
          <a:xfrm rot="2700000">
            <a:off x="4693397" y="-1316712"/>
            <a:ext cx="10820400" cy="5974791"/>
          </a:xfrm>
          <a:prstGeom prst="rect">
            <a:avLst/>
          </a:prstGeom>
          <a:solidFill>
            <a:srgbClr val="5E853C"/>
          </a:solidFill>
        </p:spPr>
      </p:sp>
      <p:sp>
        <p:nvSpPr>
          <p:cNvPr id="9" name="AutoShape 8">
            <a:extLst>
              <a:ext uri="{FF2B5EF4-FFF2-40B4-BE49-F238E27FC236}">
                <a16:creationId xmlns:a16="http://schemas.microsoft.com/office/drawing/2014/main" id="{C10017B4-64A1-A64B-B9A5-5EA662A9457E}"/>
              </a:ext>
            </a:extLst>
          </p:cNvPr>
          <p:cNvSpPr/>
          <p:nvPr userDrawn="1"/>
        </p:nvSpPr>
        <p:spPr>
          <a:xfrm>
            <a:off x="-1" y="6304127"/>
            <a:ext cx="12192001" cy="684343"/>
          </a:xfrm>
          <a:prstGeom prst="rect">
            <a:avLst/>
          </a:prstGeom>
          <a:solidFill>
            <a:srgbClr val="143247"/>
          </a:solidFill>
        </p:spPr>
        <p:txBody>
          <a:bodyPr/>
          <a:lstStyle/>
          <a:p>
            <a:endParaRPr lang="en-US" sz="1200" dirty="0"/>
          </a:p>
        </p:txBody>
      </p:sp>
    </p:spTree>
    <p:extLst>
      <p:ext uri="{BB962C8B-B14F-4D97-AF65-F5344CB8AC3E}">
        <p14:creationId xmlns:p14="http://schemas.microsoft.com/office/powerpoint/2010/main" val="247579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0A3A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15BB-2A2A-A14D-9441-B870748C1408}"/>
              </a:ext>
            </a:extLst>
          </p:cNvPr>
          <p:cNvSpPr>
            <a:spLocks noGrp="1"/>
          </p:cNvSpPr>
          <p:nvPr>
            <p:ph type="title"/>
          </p:nvPr>
        </p:nvSpPr>
        <p:spPr>
          <a:xfrm>
            <a:off x="839788" y="457200"/>
            <a:ext cx="3932237" cy="1600200"/>
          </a:xfrm>
          <a:prstGeom prst="rect">
            <a:avLst/>
          </a:prstGeo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688877A-CB3E-2E4B-B32B-AABBA851CF42}"/>
              </a:ext>
            </a:extLst>
          </p:cNvPr>
          <p:cNvSpPr>
            <a:spLocks noGrp="1"/>
          </p:cNvSpPr>
          <p:nvPr>
            <p:ph idx="1"/>
          </p:nvPr>
        </p:nvSpPr>
        <p:spPr>
          <a:xfrm>
            <a:off x="839788" y="3092334"/>
            <a:ext cx="6580189" cy="276871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B571099-2D9C-2D44-B663-0BA16BE6AA79}"/>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AutoShape 2">
            <a:extLst>
              <a:ext uri="{FF2B5EF4-FFF2-40B4-BE49-F238E27FC236}">
                <a16:creationId xmlns:a16="http://schemas.microsoft.com/office/drawing/2014/main" id="{4CC10A3A-2FA7-DA45-AB48-1686B4095BCC}"/>
              </a:ext>
            </a:extLst>
          </p:cNvPr>
          <p:cNvSpPr/>
          <p:nvPr userDrawn="1"/>
        </p:nvSpPr>
        <p:spPr>
          <a:xfrm rot="2700000">
            <a:off x="4693397" y="-1316712"/>
            <a:ext cx="10820400" cy="5974791"/>
          </a:xfrm>
          <a:prstGeom prst="rect">
            <a:avLst/>
          </a:prstGeom>
          <a:solidFill>
            <a:srgbClr val="5E853C"/>
          </a:solidFill>
        </p:spPr>
      </p:sp>
      <p:sp>
        <p:nvSpPr>
          <p:cNvPr id="9" name="AutoShape 8">
            <a:extLst>
              <a:ext uri="{FF2B5EF4-FFF2-40B4-BE49-F238E27FC236}">
                <a16:creationId xmlns:a16="http://schemas.microsoft.com/office/drawing/2014/main" id="{C10017B4-64A1-A64B-B9A5-5EA662A9457E}"/>
              </a:ext>
            </a:extLst>
          </p:cNvPr>
          <p:cNvSpPr/>
          <p:nvPr userDrawn="1"/>
        </p:nvSpPr>
        <p:spPr>
          <a:xfrm>
            <a:off x="0" y="6275234"/>
            <a:ext cx="12192001" cy="684343"/>
          </a:xfrm>
          <a:prstGeom prst="rect">
            <a:avLst/>
          </a:prstGeom>
          <a:solidFill>
            <a:srgbClr val="143247"/>
          </a:solidFill>
        </p:spPr>
        <p:txBody>
          <a:bodyPr/>
          <a:lstStyle/>
          <a:p>
            <a:endParaRPr lang="en-US" sz="1200" dirty="0"/>
          </a:p>
        </p:txBody>
      </p:sp>
    </p:spTree>
    <p:extLst>
      <p:ext uri="{BB962C8B-B14F-4D97-AF65-F5344CB8AC3E}">
        <p14:creationId xmlns:p14="http://schemas.microsoft.com/office/powerpoint/2010/main" val="1811449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421AC13-57E7-4443-8D94-6C7670EA8D01}"/>
              </a:ext>
            </a:extLst>
          </p:cNvPr>
          <p:cNvSpPr/>
          <p:nvPr userDrawn="1"/>
        </p:nvSpPr>
        <p:spPr>
          <a:xfrm>
            <a:off x="5034345" y="0"/>
            <a:ext cx="7157655" cy="6616931"/>
          </a:xfrm>
          <a:prstGeom prst="rect">
            <a:avLst/>
          </a:prstGeom>
          <a:solidFill>
            <a:srgbClr val="5E853C"/>
          </a:solidFill>
        </p:spPr>
      </p:sp>
      <p:sp>
        <p:nvSpPr>
          <p:cNvPr id="9" name="AutoShape 3">
            <a:extLst>
              <a:ext uri="{FF2B5EF4-FFF2-40B4-BE49-F238E27FC236}">
                <a16:creationId xmlns:a16="http://schemas.microsoft.com/office/drawing/2014/main" id="{856CB50B-6E8B-924D-856A-5A9265648DA7}"/>
              </a:ext>
            </a:extLst>
          </p:cNvPr>
          <p:cNvSpPr/>
          <p:nvPr userDrawn="1"/>
        </p:nvSpPr>
        <p:spPr>
          <a:xfrm>
            <a:off x="-193259" y="6304127"/>
            <a:ext cx="12385259" cy="684343"/>
          </a:xfrm>
          <a:prstGeom prst="rect">
            <a:avLst/>
          </a:prstGeom>
          <a:solidFill>
            <a:srgbClr val="143247"/>
          </a:solidFill>
        </p:spPr>
        <p:txBody>
          <a:bodyPr/>
          <a:lstStyle/>
          <a:p>
            <a:endParaRPr lang="en-US" sz="1200" dirty="0"/>
          </a:p>
        </p:txBody>
      </p:sp>
      <p:sp>
        <p:nvSpPr>
          <p:cNvPr id="2" name="Title 1">
            <a:extLst>
              <a:ext uri="{FF2B5EF4-FFF2-40B4-BE49-F238E27FC236}">
                <a16:creationId xmlns:a16="http://schemas.microsoft.com/office/drawing/2014/main" id="{FF134F67-848B-5B46-AE32-A778D5FA0D2E}"/>
              </a:ext>
            </a:extLst>
          </p:cNvPr>
          <p:cNvSpPr>
            <a:spLocks noGrp="1"/>
          </p:cNvSpPr>
          <p:nvPr>
            <p:ph type="title"/>
          </p:nvPr>
        </p:nvSpPr>
        <p:spPr>
          <a:xfrm>
            <a:off x="414339" y="1764832"/>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90CEFCA-83CB-4246-9C9B-85DE88B04F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EADDCD5-8F86-7A4B-912A-DA2AD70CE5E7}"/>
              </a:ext>
            </a:extLst>
          </p:cNvPr>
          <p:cNvSpPr>
            <a:spLocks noGrp="1"/>
          </p:cNvSpPr>
          <p:nvPr>
            <p:ph type="body" sz="half" idx="2"/>
          </p:nvPr>
        </p:nvSpPr>
        <p:spPr>
          <a:xfrm>
            <a:off x="414339" y="37199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E57A5FB3-1361-B74C-BB74-F5EA88F91538}"/>
              </a:ext>
            </a:extLst>
          </p:cNvPr>
          <p:cNvSpPr txBox="1">
            <a:spLocks/>
          </p:cNvSpPr>
          <p:nvPr userDrawn="1"/>
        </p:nvSpPr>
        <p:spPr>
          <a:xfrm>
            <a:off x="415928" y="328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500" b="1" kern="1200">
                <a:solidFill>
                  <a:srgbClr val="004D7C"/>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35636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421AC13-57E7-4443-8D94-6C7670EA8D01}"/>
              </a:ext>
            </a:extLst>
          </p:cNvPr>
          <p:cNvSpPr/>
          <p:nvPr userDrawn="1"/>
        </p:nvSpPr>
        <p:spPr>
          <a:xfrm>
            <a:off x="5034345" y="0"/>
            <a:ext cx="7157655" cy="6616931"/>
          </a:xfrm>
          <a:prstGeom prst="rect">
            <a:avLst/>
          </a:prstGeom>
          <a:solidFill>
            <a:schemeClr val="accent1">
              <a:lumMod val="40000"/>
              <a:lumOff val="60000"/>
            </a:schemeClr>
          </a:solidFill>
        </p:spPr>
      </p:sp>
      <p:sp>
        <p:nvSpPr>
          <p:cNvPr id="9" name="AutoShape 3">
            <a:extLst>
              <a:ext uri="{FF2B5EF4-FFF2-40B4-BE49-F238E27FC236}">
                <a16:creationId xmlns:a16="http://schemas.microsoft.com/office/drawing/2014/main" id="{856CB50B-6E8B-924D-856A-5A9265648DA7}"/>
              </a:ext>
            </a:extLst>
          </p:cNvPr>
          <p:cNvSpPr/>
          <p:nvPr userDrawn="1"/>
        </p:nvSpPr>
        <p:spPr>
          <a:xfrm>
            <a:off x="-193259" y="6304127"/>
            <a:ext cx="12385259" cy="684343"/>
          </a:xfrm>
          <a:prstGeom prst="rect">
            <a:avLst/>
          </a:prstGeom>
          <a:solidFill>
            <a:srgbClr val="143247"/>
          </a:solidFill>
        </p:spPr>
        <p:txBody>
          <a:bodyPr/>
          <a:lstStyle/>
          <a:p>
            <a:endParaRPr lang="en-US" sz="1200" dirty="0"/>
          </a:p>
        </p:txBody>
      </p:sp>
      <p:sp>
        <p:nvSpPr>
          <p:cNvPr id="2" name="Title 1">
            <a:extLst>
              <a:ext uri="{FF2B5EF4-FFF2-40B4-BE49-F238E27FC236}">
                <a16:creationId xmlns:a16="http://schemas.microsoft.com/office/drawing/2014/main" id="{FF134F67-848B-5B46-AE32-A778D5FA0D2E}"/>
              </a:ext>
            </a:extLst>
          </p:cNvPr>
          <p:cNvSpPr>
            <a:spLocks noGrp="1"/>
          </p:cNvSpPr>
          <p:nvPr>
            <p:ph type="title"/>
          </p:nvPr>
        </p:nvSpPr>
        <p:spPr>
          <a:xfrm>
            <a:off x="414339" y="1764832"/>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90CEFCA-83CB-4246-9C9B-85DE88B04F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EADDCD5-8F86-7A4B-912A-DA2AD70CE5E7}"/>
              </a:ext>
            </a:extLst>
          </p:cNvPr>
          <p:cNvSpPr>
            <a:spLocks noGrp="1"/>
          </p:cNvSpPr>
          <p:nvPr>
            <p:ph type="body" sz="half" idx="2"/>
          </p:nvPr>
        </p:nvSpPr>
        <p:spPr>
          <a:xfrm>
            <a:off x="414339" y="37199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E57A5FB3-1361-B74C-BB74-F5EA88F91538}"/>
              </a:ext>
            </a:extLst>
          </p:cNvPr>
          <p:cNvSpPr txBox="1">
            <a:spLocks/>
          </p:cNvSpPr>
          <p:nvPr userDrawn="1"/>
        </p:nvSpPr>
        <p:spPr>
          <a:xfrm>
            <a:off x="415928" y="328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500" b="1" kern="1200">
                <a:solidFill>
                  <a:srgbClr val="004D7C"/>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39358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295EF8EB-8CF1-FD47-82C5-83EADCC88C0C}"/>
              </a:ext>
            </a:extLst>
          </p:cNvPr>
          <p:cNvSpPr/>
          <p:nvPr userDrawn="1"/>
        </p:nvSpPr>
        <p:spPr>
          <a:xfrm rot="2700000">
            <a:off x="4465427" y="-1257298"/>
            <a:ext cx="10820400" cy="5594931"/>
          </a:xfrm>
          <a:prstGeom prst="rect">
            <a:avLst/>
          </a:prstGeom>
          <a:solidFill>
            <a:srgbClr val="5E853C"/>
          </a:solidFill>
        </p:spPr>
      </p:sp>
      <p:grpSp>
        <p:nvGrpSpPr>
          <p:cNvPr id="6" name="Group 6">
            <a:extLst>
              <a:ext uri="{FF2B5EF4-FFF2-40B4-BE49-F238E27FC236}">
                <a16:creationId xmlns:a16="http://schemas.microsoft.com/office/drawing/2014/main" id="{127D2367-4B18-C24F-895B-50B31DE04F69}"/>
              </a:ext>
            </a:extLst>
          </p:cNvPr>
          <p:cNvGrpSpPr/>
          <p:nvPr userDrawn="1"/>
        </p:nvGrpSpPr>
        <p:grpSpPr>
          <a:xfrm>
            <a:off x="846869" y="1155446"/>
            <a:ext cx="4113531" cy="1606762"/>
            <a:chOff x="-337192" y="2141613"/>
            <a:chExt cx="8227061" cy="3213525"/>
          </a:xfrm>
        </p:grpSpPr>
        <p:sp>
          <p:nvSpPr>
            <p:cNvPr id="7" name="TextBox 11">
              <a:extLst>
                <a:ext uri="{FF2B5EF4-FFF2-40B4-BE49-F238E27FC236}">
                  <a16:creationId xmlns:a16="http://schemas.microsoft.com/office/drawing/2014/main" id="{AA421B6F-1853-9E45-93ED-5B62A2353516}"/>
                </a:ext>
              </a:extLst>
            </p:cNvPr>
            <p:cNvSpPr txBox="1"/>
            <p:nvPr/>
          </p:nvSpPr>
          <p:spPr>
            <a:xfrm>
              <a:off x="-337192" y="2141613"/>
              <a:ext cx="7889869" cy="769442"/>
            </a:xfrm>
            <a:prstGeom prst="rect">
              <a:avLst/>
            </a:prstGeom>
          </p:spPr>
          <p:txBody>
            <a:bodyPr lIns="0" tIns="0" rIns="0" bIns="0" rtlCol="0" anchor="t">
              <a:spAutoFit/>
            </a:bodyPr>
            <a:lstStyle/>
            <a:p>
              <a:pPr algn="l">
                <a:lnSpc>
                  <a:spcPts val="2987"/>
                </a:lnSpc>
              </a:pPr>
              <a:r>
                <a:rPr lang="en-US" sz="2667" b="1" dirty="0">
                  <a:solidFill>
                    <a:srgbClr val="143247"/>
                  </a:solidFill>
                  <a:latin typeface="Arial" panose="020B0604020202020204" pitchFamily="34" charset="0"/>
                  <a:cs typeface="Arial" panose="020B0604020202020204" pitchFamily="34" charset="0"/>
                </a:rPr>
                <a:t>CONTACT INFO</a:t>
              </a:r>
            </a:p>
          </p:txBody>
        </p:sp>
        <p:sp>
          <p:nvSpPr>
            <p:cNvPr id="8" name="TextBox 12">
              <a:extLst>
                <a:ext uri="{FF2B5EF4-FFF2-40B4-BE49-F238E27FC236}">
                  <a16:creationId xmlns:a16="http://schemas.microsoft.com/office/drawing/2014/main" id="{CF06402F-798F-AC4D-9A32-1BAB3D5F08EF}"/>
                </a:ext>
              </a:extLst>
            </p:cNvPr>
            <p:cNvSpPr txBox="1"/>
            <p:nvPr/>
          </p:nvSpPr>
          <p:spPr>
            <a:xfrm>
              <a:off x="0" y="4823710"/>
              <a:ext cx="7889869" cy="531428"/>
            </a:xfrm>
            <a:prstGeom prst="rect">
              <a:avLst/>
            </a:prstGeom>
          </p:spPr>
          <p:txBody>
            <a:bodyPr lIns="0" tIns="0" rIns="0" bIns="0" rtlCol="0" anchor="t">
              <a:spAutoFit/>
            </a:bodyPr>
            <a:lstStyle/>
            <a:p>
              <a:pPr algn="l">
                <a:lnSpc>
                  <a:spcPts val="2239"/>
                </a:lnSpc>
              </a:pPr>
              <a:endParaRPr lang="en-US" sz="1600" dirty="0">
                <a:solidFill>
                  <a:srgbClr val="CD0046"/>
                </a:solidFill>
                <a:latin typeface="Raleway"/>
              </a:endParaRPr>
            </a:p>
          </p:txBody>
        </p:sp>
      </p:grpSp>
      <p:grpSp>
        <p:nvGrpSpPr>
          <p:cNvPr id="9" name="Group 13">
            <a:extLst>
              <a:ext uri="{FF2B5EF4-FFF2-40B4-BE49-F238E27FC236}">
                <a16:creationId xmlns:a16="http://schemas.microsoft.com/office/drawing/2014/main" id="{C18683C9-B8A9-4E44-A7B4-DC5DAC7C62D3}"/>
              </a:ext>
            </a:extLst>
          </p:cNvPr>
          <p:cNvGrpSpPr/>
          <p:nvPr userDrawn="1"/>
        </p:nvGrpSpPr>
        <p:grpSpPr>
          <a:xfrm>
            <a:off x="6111411" y="1320454"/>
            <a:ext cx="5412277" cy="1199107"/>
            <a:chOff x="-33312" y="1269308"/>
            <a:chExt cx="10824555" cy="2398215"/>
          </a:xfrm>
        </p:grpSpPr>
        <p:sp>
          <p:nvSpPr>
            <p:cNvPr id="10" name="TextBox 14">
              <a:extLst>
                <a:ext uri="{FF2B5EF4-FFF2-40B4-BE49-F238E27FC236}">
                  <a16:creationId xmlns:a16="http://schemas.microsoft.com/office/drawing/2014/main" id="{A7E95C75-82C7-E741-8BFD-C8E5518DF57E}"/>
                </a:ext>
              </a:extLst>
            </p:cNvPr>
            <p:cNvSpPr txBox="1"/>
            <p:nvPr/>
          </p:nvSpPr>
          <p:spPr>
            <a:xfrm>
              <a:off x="-33312" y="2641601"/>
              <a:ext cx="10791243" cy="1025922"/>
            </a:xfrm>
            <a:prstGeom prst="rect">
              <a:avLst/>
            </a:prstGeom>
          </p:spPr>
          <p:txBody>
            <a:bodyPr lIns="0" tIns="0" rIns="0" bIns="0" rtlCol="0" anchor="t">
              <a:spAutoFit/>
            </a:bodyPr>
            <a:lstStyle/>
            <a:p>
              <a:pPr algn="r">
                <a:lnSpc>
                  <a:spcPts val="4033"/>
                </a:lnSpc>
              </a:pPr>
              <a:r>
                <a:rPr lang="en-US" sz="3734" b="1" spc="82" dirty="0">
                  <a:solidFill>
                    <a:srgbClr val="FBFBF5"/>
                  </a:solidFill>
                  <a:latin typeface="Arial" panose="020B0604020202020204" pitchFamily="34" charset="0"/>
                  <a:cs typeface="Arial" panose="020B0604020202020204" pitchFamily="34" charset="0"/>
                </a:rPr>
                <a:t>QUESTIONS?</a:t>
              </a:r>
              <a:endParaRPr lang="en-US" sz="3700" b="1" spc="81" dirty="0">
                <a:solidFill>
                  <a:srgbClr val="FBFBF5"/>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8F225B03-72AA-8A4F-8840-023841ABF435}"/>
                </a:ext>
              </a:extLst>
            </p:cNvPr>
            <p:cNvSpPr txBox="1"/>
            <p:nvPr/>
          </p:nvSpPr>
          <p:spPr>
            <a:xfrm>
              <a:off x="542532" y="1269308"/>
              <a:ext cx="10248711" cy="747384"/>
            </a:xfrm>
            <a:prstGeom prst="rect">
              <a:avLst/>
            </a:prstGeom>
          </p:spPr>
          <p:txBody>
            <a:bodyPr lIns="0" tIns="0" rIns="0" bIns="0" rtlCol="0" anchor="t">
              <a:spAutoFit/>
            </a:bodyPr>
            <a:lstStyle/>
            <a:p>
              <a:pPr algn="r">
                <a:lnSpc>
                  <a:spcPts val="2940"/>
                </a:lnSpc>
              </a:pPr>
              <a:endParaRPr lang="en-US" sz="2800" b="1" dirty="0">
                <a:solidFill>
                  <a:srgbClr val="FBFBF5"/>
                </a:solidFill>
                <a:latin typeface="Raleway"/>
              </a:endParaRPr>
            </a:p>
          </p:txBody>
        </p:sp>
      </p:grpSp>
      <p:pic>
        <p:nvPicPr>
          <p:cNvPr id="12" name="Picture 11">
            <a:extLst>
              <a:ext uri="{FF2B5EF4-FFF2-40B4-BE49-F238E27FC236}">
                <a16:creationId xmlns:a16="http://schemas.microsoft.com/office/drawing/2014/main" id="{0EE24DD5-E1BD-7147-AE97-39E81B7EF5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28" t="39340" r="14603" b="43517"/>
          <a:stretch/>
        </p:blipFill>
        <p:spPr>
          <a:xfrm>
            <a:off x="609600" y="4597400"/>
            <a:ext cx="3293533" cy="1059458"/>
          </a:xfrm>
          <a:prstGeom prst="rect">
            <a:avLst/>
          </a:prstGeom>
        </p:spPr>
      </p:pic>
      <p:sp>
        <p:nvSpPr>
          <p:cNvPr id="13" name="AutoShape 4">
            <a:extLst>
              <a:ext uri="{FF2B5EF4-FFF2-40B4-BE49-F238E27FC236}">
                <a16:creationId xmlns:a16="http://schemas.microsoft.com/office/drawing/2014/main" id="{30F7FC7F-8F9A-7D45-A3BF-DA7A8C07FAB4}"/>
              </a:ext>
            </a:extLst>
          </p:cNvPr>
          <p:cNvSpPr/>
          <p:nvPr userDrawn="1"/>
        </p:nvSpPr>
        <p:spPr>
          <a:xfrm>
            <a:off x="-170918" y="6186704"/>
            <a:ext cx="12529681" cy="684343"/>
          </a:xfrm>
          <a:prstGeom prst="rect">
            <a:avLst/>
          </a:prstGeom>
          <a:solidFill>
            <a:srgbClr val="143247"/>
          </a:solidFill>
        </p:spPr>
      </p:sp>
      <p:sp>
        <p:nvSpPr>
          <p:cNvPr id="14" name="TextBox 11">
            <a:extLst>
              <a:ext uri="{FF2B5EF4-FFF2-40B4-BE49-F238E27FC236}">
                <a16:creationId xmlns:a16="http://schemas.microsoft.com/office/drawing/2014/main" id="{EEBAE8F8-5881-E94F-8EDC-6782BBDD5F34}"/>
              </a:ext>
            </a:extLst>
          </p:cNvPr>
          <p:cNvSpPr txBox="1"/>
          <p:nvPr userDrawn="1"/>
        </p:nvSpPr>
        <p:spPr>
          <a:xfrm>
            <a:off x="609600" y="5533373"/>
            <a:ext cx="3944935" cy="384721"/>
          </a:xfrm>
          <a:prstGeom prst="rect">
            <a:avLst/>
          </a:prstGeom>
        </p:spPr>
        <p:txBody>
          <a:bodyPr lIns="0" tIns="0" rIns="0" bIns="0" rtlCol="0" anchor="t">
            <a:spAutoFit/>
          </a:bodyPr>
          <a:lstStyle/>
          <a:p>
            <a:pPr algn="l">
              <a:lnSpc>
                <a:spcPts val="2987"/>
              </a:lnSpc>
            </a:pPr>
            <a:r>
              <a:rPr lang="en-US" sz="2667" b="1" dirty="0">
                <a:solidFill>
                  <a:srgbClr val="143247"/>
                </a:solidFill>
                <a:latin typeface="Arial" panose="020B0604020202020204" pitchFamily="34" charset="0"/>
                <a:cs typeface="Arial" panose="020B0604020202020204" pitchFamily="34" charset="0"/>
              </a:rPr>
              <a:t>www.nowra.org</a:t>
            </a:r>
          </a:p>
        </p:txBody>
      </p:sp>
      <p:sp>
        <p:nvSpPr>
          <p:cNvPr id="16" name="Content Placeholder 15">
            <a:extLst>
              <a:ext uri="{FF2B5EF4-FFF2-40B4-BE49-F238E27FC236}">
                <a16:creationId xmlns:a16="http://schemas.microsoft.com/office/drawing/2014/main" id="{3AD90253-A092-EC4F-BE10-BDD9EA84426B}"/>
              </a:ext>
            </a:extLst>
          </p:cNvPr>
          <p:cNvSpPr>
            <a:spLocks noGrp="1"/>
          </p:cNvSpPr>
          <p:nvPr>
            <p:ph sz="quarter" idx="10"/>
          </p:nvPr>
        </p:nvSpPr>
        <p:spPr>
          <a:xfrm>
            <a:off x="846667" y="1696509"/>
            <a:ext cx="5096933" cy="26468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260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A3A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F8F-5CCF-D548-A33D-8E9645A51180}"/>
              </a:ext>
            </a:extLst>
          </p:cNvPr>
          <p:cNvSpPr>
            <a:spLocks noGrp="1"/>
          </p:cNvSpPr>
          <p:nvPr>
            <p:ph type="title"/>
          </p:nvPr>
        </p:nvSpPr>
        <p:spPr>
          <a:xfrm>
            <a:off x="838200" y="365125"/>
            <a:ext cx="10515600" cy="1325563"/>
          </a:xfrm>
          <a:prstGeom prst="rect">
            <a:avLst/>
          </a:prstGeom>
        </p:spPr>
        <p:txBody>
          <a:bodyPr/>
          <a:lstStyle>
            <a:lvl1pPr algn="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DA5868-81FD-7948-ADBF-1E0D66D52B7F}"/>
              </a:ext>
            </a:extLst>
          </p:cNvPr>
          <p:cNvSpPr>
            <a:spLocks noGrp="1"/>
          </p:cNvSpPr>
          <p:nvPr>
            <p:ph idx="1"/>
          </p:nvPr>
        </p:nvSpPr>
        <p:spPr/>
        <p:txBody>
          <a:bodyPr/>
          <a:lstStyle>
            <a:lvl1pPr algn="r">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AutoShape 5">
            <a:extLst>
              <a:ext uri="{FF2B5EF4-FFF2-40B4-BE49-F238E27FC236}">
                <a16:creationId xmlns:a16="http://schemas.microsoft.com/office/drawing/2014/main" id="{003610EE-3487-774A-A03A-B1171D37B2BC}"/>
              </a:ext>
            </a:extLst>
          </p:cNvPr>
          <p:cNvSpPr/>
          <p:nvPr userDrawn="1"/>
        </p:nvSpPr>
        <p:spPr>
          <a:xfrm rot="-2700000">
            <a:off x="-3491207" y="-975467"/>
            <a:ext cx="10660717" cy="5457913"/>
          </a:xfrm>
          <a:prstGeom prst="rect">
            <a:avLst/>
          </a:prstGeom>
          <a:solidFill>
            <a:srgbClr val="5E853C"/>
          </a:solidFill>
        </p:spPr>
        <p:txBody>
          <a:bodyPr/>
          <a:lstStyle/>
          <a:p>
            <a:endParaRPr lang="en-US" dirty="0"/>
          </a:p>
        </p:txBody>
      </p:sp>
      <p:sp>
        <p:nvSpPr>
          <p:cNvPr id="10" name="Picture Placeholder 11">
            <a:extLst>
              <a:ext uri="{FF2B5EF4-FFF2-40B4-BE49-F238E27FC236}">
                <a16:creationId xmlns:a16="http://schemas.microsoft.com/office/drawing/2014/main" id="{9DE7A54B-8B7C-214C-9921-0BFF1D86C5A7}"/>
              </a:ext>
            </a:extLst>
          </p:cNvPr>
          <p:cNvSpPr>
            <a:spLocks noGrp="1"/>
          </p:cNvSpPr>
          <p:nvPr>
            <p:ph type="pic" sz="quarter" idx="10"/>
          </p:nvPr>
        </p:nvSpPr>
        <p:spPr>
          <a:xfrm>
            <a:off x="482600" y="810673"/>
            <a:ext cx="6426200" cy="5273675"/>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61490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600201"/>
            <a:ext cx="10363200" cy="3733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EFD888-2216-4661-A6FC-EC4038AE550D}" type="slidenum">
              <a:rPr lang="en-US" smtClean="0"/>
              <a:pPr/>
              <a:t>‹#›</a:t>
            </a:fld>
            <a:endParaRPr lang="en-US" dirty="0"/>
          </a:p>
        </p:txBody>
      </p:sp>
    </p:spTree>
    <p:extLst>
      <p:ext uri="{BB962C8B-B14F-4D97-AF65-F5344CB8AC3E}">
        <p14:creationId xmlns:p14="http://schemas.microsoft.com/office/powerpoint/2010/main" val="1472973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EF8A4B-0507-44A9-AE4C-EDA5BC1098E9}" type="slidenum">
              <a:rPr lang="en-US" smtClean="0"/>
              <a:pPr/>
              <a:t>‹#›</a:t>
            </a:fld>
            <a:endParaRPr lang="en-US" dirty="0"/>
          </a:p>
        </p:txBody>
      </p:sp>
      <p:sp>
        <p:nvSpPr>
          <p:cNvPr id="13" name="Content Placeholder 12"/>
          <p:cNvSpPr>
            <a:spLocks noGrp="1"/>
          </p:cNvSpPr>
          <p:nvPr>
            <p:ph sz="quarter" idx="13"/>
          </p:nvPr>
        </p:nvSpPr>
        <p:spPr>
          <a:xfrm>
            <a:off x="914400" y="1536192"/>
            <a:ext cx="4876800" cy="3877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6300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963084" y="3633788"/>
            <a:ext cx="103632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B681-32C8-41FF-B66D-990E96B634D6}" type="slidenum">
              <a:rPr lang="en-US" smtClean="0"/>
              <a:pPr/>
              <a:t>‹#›</a:t>
            </a:fld>
            <a:endParaRPr lang="en-US" dirty="0"/>
          </a:p>
        </p:txBody>
      </p:sp>
    </p:spTree>
    <p:extLst>
      <p:ext uri="{BB962C8B-B14F-4D97-AF65-F5344CB8AC3E}">
        <p14:creationId xmlns:p14="http://schemas.microsoft.com/office/powerpoint/2010/main" val="77622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FA0DA5B-A79F-4DCD-8984-57527378ECCC}" type="slidenum">
              <a:rPr lang="en-US"/>
              <a:pPr/>
              <a:t>‹#›</a:t>
            </a:fld>
            <a:endParaRPr lang="en-US" dirty="0"/>
          </a:p>
        </p:txBody>
      </p:sp>
    </p:spTree>
    <p:extLst>
      <p:ext uri="{BB962C8B-B14F-4D97-AF65-F5344CB8AC3E}">
        <p14:creationId xmlns:p14="http://schemas.microsoft.com/office/powerpoint/2010/main" val="325607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r>
              <a:rPr lang="en-US" dirty="0"/>
              <a:t>Click icon to add chart</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FE6FB335-0288-41C4-BD74-F38AF69B836F}" type="slidenum">
              <a:rPr lang="en-US"/>
              <a:pPr/>
              <a:t>‹#›</a:t>
            </a:fld>
            <a:endParaRPr lang="en-US" dirty="0"/>
          </a:p>
        </p:txBody>
      </p:sp>
    </p:spTree>
    <p:extLst>
      <p:ext uri="{BB962C8B-B14F-4D97-AF65-F5344CB8AC3E}">
        <p14:creationId xmlns:p14="http://schemas.microsoft.com/office/powerpoint/2010/main" val="955290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r>
              <a:rPr lang="en-US" dirty="0"/>
              <a:t>Click icon to add table</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5F8B56F8-F2AE-41E3-8270-716C43FC8FBF}" type="slidenum">
              <a:rPr lang="en-US"/>
              <a:pPr/>
              <a:t>‹#›</a:t>
            </a:fld>
            <a:endParaRPr lang="en-US" dirty="0"/>
          </a:p>
        </p:txBody>
      </p:sp>
    </p:spTree>
    <p:extLst>
      <p:ext uri="{BB962C8B-B14F-4D97-AF65-F5344CB8AC3E}">
        <p14:creationId xmlns:p14="http://schemas.microsoft.com/office/powerpoint/2010/main" val="311536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fld id="{614AAB47-5697-44D9-9954-F473F9B61563}" type="slidenum">
              <a:rPr lang="en-US" altLang="en-US"/>
              <a:pPr/>
              <a:t>‹#›</a:t>
            </a:fld>
            <a:endParaRPr lang="en-US" altLang="en-US" dirty="0"/>
          </a:p>
        </p:txBody>
      </p:sp>
    </p:spTree>
    <p:extLst>
      <p:ext uri="{BB962C8B-B14F-4D97-AF65-F5344CB8AC3E}">
        <p14:creationId xmlns:p14="http://schemas.microsoft.com/office/powerpoint/2010/main" val="302594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5_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45C25-33F6-45ED-8030-A9375D074B27}" type="datetimeFigureOut">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24D3F-BC56-494B-A4DF-941EF87F4AFD}"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70579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ED163FC9-AF5E-4C45-8C3D-CEA72205357B}" type="slidenum">
              <a:rPr lang="en-US"/>
              <a:pPr/>
              <a:t>‹#›</a:t>
            </a:fld>
            <a:endParaRPr lang="en-US" dirty="0"/>
          </a:p>
        </p:txBody>
      </p:sp>
    </p:spTree>
    <p:extLst>
      <p:ext uri="{BB962C8B-B14F-4D97-AF65-F5344CB8AC3E}">
        <p14:creationId xmlns:p14="http://schemas.microsoft.com/office/powerpoint/2010/main" val="1496225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1/30/2026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dirty="0"/>
              <a:t>Click icon to add picture</a:t>
            </a:r>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8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F8F-5CCF-D548-A33D-8E9645A51180}"/>
              </a:ext>
            </a:extLst>
          </p:cNvPr>
          <p:cNvSpPr>
            <a:spLocks noGrp="1"/>
          </p:cNvSpPr>
          <p:nvPr>
            <p:ph type="title"/>
          </p:nvPr>
        </p:nvSpPr>
        <p:spPr>
          <a:xfrm>
            <a:off x="838200" y="365125"/>
            <a:ext cx="10515600" cy="1325563"/>
          </a:xfrm>
          <a:prstGeom prst="rect">
            <a:avLst/>
          </a:prstGeom>
        </p:spPr>
        <p:txBody>
          <a:bodyPr/>
          <a:lstStyle>
            <a:lvl1pPr algn="r">
              <a:defRPr>
                <a:solidFill>
                  <a:srgbClr val="0A3A5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DA5868-81FD-7948-ADBF-1E0D66D52B7F}"/>
              </a:ext>
            </a:extLst>
          </p:cNvPr>
          <p:cNvSpPr>
            <a:spLocks noGrp="1"/>
          </p:cNvSpPr>
          <p:nvPr>
            <p:ph idx="1"/>
          </p:nvPr>
        </p:nvSpPr>
        <p:spPr/>
        <p:txBody>
          <a:bodyPr/>
          <a:lstStyle>
            <a:lvl1pPr algn="r">
              <a:defRPr>
                <a:solidFill>
                  <a:srgbClr val="5E853C"/>
                </a:solidFill>
              </a:defRPr>
            </a:lvl1pPr>
            <a:lvl2pPr algn="r">
              <a:defRPr>
                <a:solidFill>
                  <a:srgbClr val="0A3A51"/>
                </a:solidFill>
              </a:defRPr>
            </a:lvl2pPr>
            <a:lvl3pPr algn="r">
              <a:defRPr>
                <a:solidFill>
                  <a:srgbClr val="0A3A51"/>
                </a:solidFill>
              </a:defRPr>
            </a:lvl3pPr>
            <a:lvl4pPr algn="r">
              <a:defRPr>
                <a:solidFill>
                  <a:srgbClr val="0A3A51"/>
                </a:solidFill>
              </a:defRPr>
            </a:lvl4pPr>
            <a:lvl5pPr algn="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AutoShape 5">
            <a:extLst>
              <a:ext uri="{FF2B5EF4-FFF2-40B4-BE49-F238E27FC236}">
                <a16:creationId xmlns:a16="http://schemas.microsoft.com/office/drawing/2014/main" id="{003610EE-3487-774A-A03A-B1171D37B2BC}"/>
              </a:ext>
            </a:extLst>
          </p:cNvPr>
          <p:cNvSpPr/>
          <p:nvPr userDrawn="1"/>
        </p:nvSpPr>
        <p:spPr>
          <a:xfrm rot="-2700000">
            <a:off x="-3491207" y="-975467"/>
            <a:ext cx="10660717" cy="5457913"/>
          </a:xfrm>
          <a:prstGeom prst="rect">
            <a:avLst/>
          </a:prstGeom>
          <a:solidFill>
            <a:srgbClr val="5E853C"/>
          </a:solidFill>
        </p:spPr>
      </p:sp>
      <p:sp>
        <p:nvSpPr>
          <p:cNvPr id="10" name="Picture Placeholder 11">
            <a:extLst>
              <a:ext uri="{FF2B5EF4-FFF2-40B4-BE49-F238E27FC236}">
                <a16:creationId xmlns:a16="http://schemas.microsoft.com/office/drawing/2014/main" id="{9DE7A54B-8B7C-214C-9921-0BFF1D86C5A7}"/>
              </a:ext>
            </a:extLst>
          </p:cNvPr>
          <p:cNvSpPr>
            <a:spLocks noGrp="1"/>
          </p:cNvSpPr>
          <p:nvPr>
            <p:ph type="pic" sz="quarter" idx="10"/>
          </p:nvPr>
        </p:nvSpPr>
        <p:spPr>
          <a:xfrm>
            <a:off x="482600" y="810673"/>
            <a:ext cx="6426200" cy="5273675"/>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22867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F8F-5CCF-D548-A33D-8E9645A51180}"/>
              </a:ext>
            </a:extLst>
          </p:cNvPr>
          <p:cNvSpPr>
            <a:spLocks noGrp="1"/>
          </p:cNvSpPr>
          <p:nvPr>
            <p:ph type="title"/>
          </p:nvPr>
        </p:nvSpPr>
        <p:spPr>
          <a:xfrm>
            <a:off x="838200" y="365125"/>
            <a:ext cx="10515600" cy="1325563"/>
          </a:xfrm>
          <a:prstGeom prst="rect">
            <a:avLst/>
          </a:prstGeom>
        </p:spPr>
        <p:txBody>
          <a:bodyPr/>
          <a:lstStyle>
            <a:lvl1pPr algn="r">
              <a:defRPr>
                <a:solidFill>
                  <a:srgbClr val="0A3A5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DA5868-81FD-7948-ADBF-1E0D66D52B7F}"/>
              </a:ext>
            </a:extLst>
          </p:cNvPr>
          <p:cNvSpPr>
            <a:spLocks noGrp="1"/>
          </p:cNvSpPr>
          <p:nvPr>
            <p:ph idx="1"/>
          </p:nvPr>
        </p:nvSpPr>
        <p:spPr/>
        <p:txBody>
          <a:bodyPr/>
          <a:lstStyle>
            <a:lvl1pPr algn="r">
              <a:defRPr>
                <a:solidFill>
                  <a:srgbClr val="5E853C"/>
                </a:solidFill>
              </a:defRPr>
            </a:lvl1pPr>
            <a:lvl2pPr algn="r">
              <a:defRPr>
                <a:solidFill>
                  <a:srgbClr val="0A3A51"/>
                </a:solidFill>
              </a:defRPr>
            </a:lvl2pPr>
            <a:lvl3pPr algn="r">
              <a:defRPr>
                <a:solidFill>
                  <a:srgbClr val="0A3A51"/>
                </a:solidFill>
              </a:defRPr>
            </a:lvl3pPr>
            <a:lvl4pPr algn="r">
              <a:defRPr>
                <a:solidFill>
                  <a:srgbClr val="0A3A51"/>
                </a:solidFill>
              </a:defRPr>
            </a:lvl4pPr>
            <a:lvl5pPr algn="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AutoShape 5">
            <a:extLst>
              <a:ext uri="{FF2B5EF4-FFF2-40B4-BE49-F238E27FC236}">
                <a16:creationId xmlns:a16="http://schemas.microsoft.com/office/drawing/2014/main" id="{003610EE-3487-774A-A03A-B1171D37B2BC}"/>
              </a:ext>
            </a:extLst>
          </p:cNvPr>
          <p:cNvSpPr/>
          <p:nvPr userDrawn="1"/>
        </p:nvSpPr>
        <p:spPr>
          <a:xfrm rot="-2700000">
            <a:off x="-3491207" y="-975467"/>
            <a:ext cx="10660717" cy="5457913"/>
          </a:xfrm>
          <a:prstGeom prst="rect">
            <a:avLst/>
          </a:prstGeom>
          <a:solidFill>
            <a:srgbClr val="5E853C"/>
          </a:solidFill>
        </p:spPr>
      </p:sp>
      <p:sp>
        <p:nvSpPr>
          <p:cNvPr id="10" name="Picture Placeholder 11">
            <a:extLst>
              <a:ext uri="{FF2B5EF4-FFF2-40B4-BE49-F238E27FC236}">
                <a16:creationId xmlns:a16="http://schemas.microsoft.com/office/drawing/2014/main" id="{9DE7A54B-8B7C-214C-9921-0BFF1D86C5A7}"/>
              </a:ext>
            </a:extLst>
          </p:cNvPr>
          <p:cNvSpPr>
            <a:spLocks noGrp="1"/>
          </p:cNvSpPr>
          <p:nvPr>
            <p:ph type="pic" sz="quarter" idx="10"/>
          </p:nvPr>
        </p:nvSpPr>
        <p:spPr>
          <a:xfrm>
            <a:off x="482600" y="810673"/>
            <a:ext cx="6426200" cy="5273675"/>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70196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F8F-5CCF-D548-A33D-8E9645A51180}"/>
              </a:ext>
            </a:extLst>
          </p:cNvPr>
          <p:cNvSpPr>
            <a:spLocks noGrp="1"/>
          </p:cNvSpPr>
          <p:nvPr>
            <p:ph type="title"/>
          </p:nvPr>
        </p:nvSpPr>
        <p:spPr>
          <a:xfrm>
            <a:off x="1055715" y="365125"/>
            <a:ext cx="10939549" cy="1325563"/>
          </a:xfrm>
          <a:prstGeom prst="rect">
            <a:avLst/>
          </a:prstGeom>
        </p:spPr>
        <p:txBody>
          <a:bodyPr/>
          <a:lstStyle>
            <a:lvl1pPr algn="l">
              <a:defRPr>
                <a:solidFill>
                  <a:srgbClr val="0A3A5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DA5868-81FD-7948-ADBF-1E0D66D52B7F}"/>
              </a:ext>
            </a:extLst>
          </p:cNvPr>
          <p:cNvSpPr>
            <a:spLocks noGrp="1"/>
          </p:cNvSpPr>
          <p:nvPr>
            <p:ph idx="1"/>
          </p:nvPr>
        </p:nvSpPr>
        <p:spPr>
          <a:xfrm>
            <a:off x="1055716" y="1825625"/>
            <a:ext cx="10939548" cy="4351338"/>
          </a:xfrm>
        </p:spPr>
        <p:txBody>
          <a:bodyPr/>
          <a:lstStyle>
            <a:lvl1pPr algn="l">
              <a:defRPr>
                <a:solidFill>
                  <a:srgbClr val="5E853C"/>
                </a:solidFill>
              </a:defRPr>
            </a:lvl1pPr>
            <a:lvl2pPr algn="l">
              <a:defRPr>
                <a:solidFill>
                  <a:srgbClr val="0A3A51"/>
                </a:solidFill>
              </a:defRPr>
            </a:lvl2pPr>
            <a:lvl3pPr algn="l">
              <a:defRPr>
                <a:solidFill>
                  <a:srgbClr val="0A3A51"/>
                </a:solidFill>
              </a:defRPr>
            </a:lvl3pPr>
            <a:lvl4pPr algn="l">
              <a:defRPr>
                <a:solidFill>
                  <a:srgbClr val="0A3A51"/>
                </a:solidFill>
              </a:defRPr>
            </a:lvl4pPr>
            <a:lvl5pPr algn="l">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AutoShape 3">
            <a:extLst>
              <a:ext uri="{FF2B5EF4-FFF2-40B4-BE49-F238E27FC236}">
                <a16:creationId xmlns:a16="http://schemas.microsoft.com/office/drawing/2014/main" id="{1AB0EC66-BBA0-F04E-9154-C19FADE81DA6}"/>
              </a:ext>
            </a:extLst>
          </p:cNvPr>
          <p:cNvSpPr/>
          <p:nvPr userDrawn="1"/>
        </p:nvSpPr>
        <p:spPr>
          <a:xfrm>
            <a:off x="-365110" y="-174568"/>
            <a:ext cx="1176409" cy="7207136"/>
          </a:xfrm>
          <a:prstGeom prst="rect">
            <a:avLst/>
          </a:prstGeom>
          <a:solidFill>
            <a:srgbClr val="5E853C"/>
          </a:solidFill>
        </p:spPr>
        <p:txBody>
          <a:bodyPr/>
          <a:lstStyle/>
          <a:p>
            <a:endParaRPr lang="en-US"/>
          </a:p>
        </p:txBody>
      </p:sp>
    </p:spTree>
    <p:extLst>
      <p:ext uri="{BB962C8B-B14F-4D97-AF65-F5344CB8AC3E}">
        <p14:creationId xmlns:p14="http://schemas.microsoft.com/office/powerpoint/2010/main" val="290395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F8F-5CCF-D548-A33D-8E9645A51180}"/>
              </a:ext>
            </a:extLst>
          </p:cNvPr>
          <p:cNvSpPr>
            <a:spLocks noGrp="1"/>
          </p:cNvSpPr>
          <p:nvPr>
            <p:ph type="title"/>
          </p:nvPr>
        </p:nvSpPr>
        <p:spPr>
          <a:xfrm>
            <a:off x="1055715" y="365125"/>
            <a:ext cx="10939549" cy="1325563"/>
          </a:xfrm>
          <a:prstGeom prst="rect">
            <a:avLst/>
          </a:prstGeom>
        </p:spPr>
        <p:txBody>
          <a:bodyPr/>
          <a:lstStyle>
            <a:lvl1pPr algn="l">
              <a:defRPr>
                <a:solidFill>
                  <a:srgbClr val="0A3A5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DA5868-81FD-7948-ADBF-1E0D66D52B7F}"/>
              </a:ext>
            </a:extLst>
          </p:cNvPr>
          <p:cNvSpPr>
            <a:spLocks noGrp="1"/>
          </p:cNvSpPr>
          <p:nvPr>
            <p:ph idx="1"/>
          </p:nvPr>
        </p:nvSpPr>
        <p:spPr>
          <a:xfrm>
            <a:off x="1055716" y="1825625"/>
            <a:ext cx="10939548" cy="4351338"/>
          </a:xfrm>
        </p:spPr>
        <p:txBody>
          <a:bodyPr/>
          <a:lstStyle>
            <a:lvl1pPr algn="l">
              <a:defRPr>
                <a:solidFill>
                  <a:srgbClr val="5E853C"/>
                </a:solidFill>
              </a:defRPr>
            </a:lvl1pPr>
            <a:lvl2pPr algn="l">
              <a:defRPr>
                <a:solidFill>
                  <a:srgbClr val="0A3A51"/>
                </a:solidFill>
              </a:defRPr>
            </a:lvl2pPr>
            <a:lvl3pPr algn="l">
              <a:defRPr>
                <a:solidFill>
                  <a:srgbClr val="0A3A51"/>
                </a:solidFill>
              </a:defRPr>
            </a:lvl3pPr>
            <a:lvl4pPr algn="l">
              <a:defRPr>
                <a:solidFill>
                  <a:srgbClr val="0A3A51"/>
                </a:solidFill>
              </a:defRPr>
            </a:lvl4pPr>
            <a:lvl5pPr algn="l">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AutoShape 3">
            <a:extLst>
              <a:ext uri="{FF2B5EF4-FFF2-40B4-BE49-F238E27FC236}">
                <a16:creationId xmlns:a16="http://schemas.microsoft.com/office/drawing/2014/main" id="{1AB0EC66-BBA0-F04E-9154-C19FADE81DA6}"/>
              </a:ext>
            </a:extLst>
          </p:cNvPr>
          <p:cNvSpPr/>
          <p:nvPr userDrawn="1"/>
        </p:nvSpPr>
        <p:spPr>
          <a:xfrm>
            <a:off x="-365110" y="-174568"/>
            <a:ext cx="1176409" cy="7207136"/>
          </a:xfrm>
          <a:prstGeom prst="rect">
            <a:avLst/>
          </a:prstGeom>
          <a:solidFill>
            <a:srgbClr val="0A3A51"/>
          </a:solidFill>
        </p:spPr>
        <p:txBody>
          <a:bodyPr/>
          <a:lstStyle/>
          <a:p>
            <a:endParaRPr lang="en-US"/>
          </a:p>
        </p:txBody>
      </p:sp>
    </p:spTree>
    <p:extLst>
      <p:ext uri="{BB962C8B-B14F-4D97-AF65-F5344CB8AC3E}">
        <p14:creationId xmlns:p14="http://schemas.microsoft.com/office/powerpoint/2010/main" val="283148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80063-ED16-9C47-BC53-034DF53966BC}"/>
              </a:ext>
            </a:extLst>
          </p:cNvPr>
          <p:cNvSpPr>
            <a:spLocks noGrp="1"/>
          </p:cNvSpPr>
          <p:nvPr>
            <p:ph sz="half" idx="2"/>
          </p:nvPr>
        </p:nvSpPr>
        <p:spPr>
          <a:xfrm>
            <a:off x="914400" y="2792382"/>
            <a:ext cx="11022676" cy="4065617"/>
          </a:xfrm>
        </p:spPr>
        <p:txBody>
          <a:bodyPr/>
          <a:lstStyle>
            <a:lvl1pPr>
              <a:defRPr>
                <a:solidFill>
                  <a:srgbClr val="0A3A51"/>
                </a:solidFill>
              </a:defRPr>
            </a:lvl1pPr>
            <a:lvl2pPr>
              <a:defRPr>
                <a:solidFill>
                  <a:srgbClr val="0A3A51"/>
                </a:solidFill>
              </a:defRPr>
            </a:lvl2pPr>
            <a:lvl3pPr>
              <a:defRPr>
                <a:solidFill>
                  <a:srgbClr val="0A3A51"/>
                </a:solidFill>
              </a:defRPr>
            </a:lvl3pPr>
            <a:lvl4pPr>
              <a:defRPr>
                <a:solidFill>
                  <a:srgbClr val="0A3A51"/>
                </a:solidFill>
              </a:defRPr>
            </a:lvl4pPr>
            <a:lvl5pP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AutoShape 2">
            <a:extLst>
              <a:ext uri="{FF2B5EF4-FFF2-40B4-BE49-F238E27FC236}">
                <a16:creationId xmlns:a16="http://schemas.microsoft.com/office/drawing/2014/main" id="{0FB6D2E7-131B-FE46-B2A8-8558AA24B565}"/>
              </a:ext>
            </a:extLst>
          </p:cNvPr>
          <p:cNvSpPr/>
          <p:nvPr userDrawn="1"/>
        </p:nvSpPr>
        <p:spPr>
          <a:xfrm>
            <a:off x="-179042" y="-171911"/>
            <a:ext cx="864842" cy="7187853"/>
          </a:xfrm>
          <a:prstGeom prst="rect">
            <a:avLst/>
          </a:prstGeom>
          <a:solidFill>
            <a:srgbClr val="143247"/>
          </a:solidFill>
        </p:spPr>
      </p:sp>
      <p:sp>
        <p:nvSpPr>
          <p:cNvPr id="9" name="AutoShape 38">
            <a:extLst>
              <a:ext uri="{FF2B5EF4-FFF2-40B4-BE49-F238E27FC236}">
                <a16:creationId xmlns:a16="http://schemas.microsoft.com/office/drawing/2014/main" id="{21C4B30E-863E-FC42-A169-DB4A1A9870EF}"/>
              </a:ext>
            </a:extLst>
          </p:cNvPr>
          <p:cNvSpPr/>
          <p:nvPr userDrawn="1"/>
        </p:nvSpPr>
        <p:spPr>
          <a:xfrm>
            <a:off x="-179042" y="300951"/>
            <a:ext cx="7585682" cy="2018570"/>
          </a:xfrm>
          <a:prstGeom prst="rect">
            <a:avLst/>
          </a:prstGeom>
          <a:solidFill>
            <a:srgbClr val="5E853C"/>
          </a:solidFill>
        </p:spPr>
        <p:txBody>
          <a:bodyPr/>
          <a:lstStyle/>
          <a:p>
            <a:endParaRPr lang="en-US" dirty="0"/>
          </a:p>
        </p:txBody>
      </p:sp>
      <p:sp>
        <p:nvSpPr>
          <p:cNvPr id="2" name="Title 1">
            <a:extLst>
              <a:ext uri="{FF2B5EF4-FFF2-40B4-BE49-F238E27FC236}">
                <a16:creationId xmlns:a16="http://schemas.microsoft.com/office/drawing/2014/main" id="{D6A3ECC4-7A30-F440-8222-BADB7EA7EB37}"/>
              </a:ext>
            </a:extLst>
          </p:cNvPr>
          <p:cNvSpPr>
            <a:spLocks noGrp="1"/>
          </p:cNvSpPr>
          <p:nvPr>
            <p:ph type="title"/>
          </p:nvPr>
        </p:nvSpPr>
        <p:spPr>
          <a:xfrm>
            <a:off x="821575" y="578398"/>
            <a:ext cx="6227618" cy="1463675"/>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474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80063-ED16-9C47-BC53-034DF53966BC}"/>
              </a:ext>
            </a:extLst>
          </p:cNvPr>
          <p:cNvSpPr>
            <a:spLocks noGrp="1"/>
          </p:cNvSpPr>
          <p:nvPr>
            <p:ph sz="half" idx="2"/>
          </p:nvPr>
        </p:nvSpPr>
        <p:spPr>
          <a:xfrm>
            <a:off x="914400" y="2792382"/>
            <a:ext cx="11022676" cy="4065617"/>
          </a:xfrm>
        </p:spPr>
        <p:txBody>
          <a:bodyPr/>
          <a:lstStyle>
            <a:lvl1pPr>
              <a:defRPr>
                <a:solidFill>
                  <a:srgbClr val="0A3A51"/>
                </a:solidFill>
              </a:defRPr>
            </a:lvl1pPr>
            <a:lvl2pPr>
              <a:defRPr>
                <a:solidFill>
                  <a:srgbClr val="0A3A51"/>
                </a:solidFill>
              </a:defRPr>
            </a:lvl2pPr>
            <a:lvl3pPr>
              <a:defRPr>
                <a:solidFill>
                  <a:srgbClr val="0A3A51"/>
                </a:solidFill>
              </a:defRPr>
            </a:lvl3pPr>
            <a:lvl4pPr>
              <a:defRPr>
                <a:solidFill>
                  <a:srgbClr val="0A3A51"/>
                </a:solidFill>
              </a:defRPr>
            </a:lvl4pPr>
            <a:lvl5pP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AutoShape 2">
            <a:extLst>
              <a:ext uri="{FF2B5EF4-FFF2-40B4-BE49-F238E27FC236}">
                <a16:creationId xmlns:a16="http://schemas.microsoft.com/office/drawing/2014/main" id="{0FB6D2E7-131B-FE46-B2A8-8558AA24B565}"/>
              </a:ext>
            </a:extLst>
          </p:cNvPr>
          <p:cNvSpPr/>
          <p:nvPr userDrawn="1"/>
        </p:nvSpPr>
        <p:spPr>
          <a:xfrm>
            <a:off x="-179042" y="-171911"/>
            <a:ext cx="864842" cy="7187853"/>
          </a:xfrm>
          <a:prstGeom prst="rect">
            <a:avLst/>
          </a:prstGeom>
          <a:solidFill>
            <a:srgbClr val="143247"/>
          </a:solidFill>
        </p:spPr>
        <p:txBody>
          <a:bodyPr/>
          <a:lstStyle/>
          <a:p>
            <a:endParaRPr lang="en-US"/>
          </a:p>
        </p:txBody>
      </p:sp>
      <p:sp>
        <p:nvSpPr>
          <p:cNvPr id="9" name="AutoShape 38">
            <a:extLst>
              <a:ext uri="{FF2B5EF4-FFF2-40B4-BE49-F238E27FC236}">
                <a16:creationId xmlns:a16="http://schemas.microsoft.com/office/drawing/2014/main" id="{21C4B30E-863E-FC42-A169-DB4A1A9870EF}"/>
              </a:ext>
            </a:extLst>
          </p:cNvPr>
          <p:cNvSpPr/>
          <p:nvPr userDrawn="1"/>
        </p:nvSpPr>
        <p:spPr>
          <a:xfrm>
            <a:off x="-179042" y="300951"/>
            <a:ext cx="7585682" cy="2018570"/>
          </a:xfrm>
          <a:prstGeom prst="rect">
            <a:avLst/>
          </a:prstGeom>
          <a:solidFill>
            <a:srgbClr val="5E853C"/>
          </a:solidFill>
        </p:spPr>
        <p:txBody>
          <a:bodyPr/>
          <a:lstStyle/>
          <a:p>
            <a:endParaRPr lang="en-US" dirty="0"/>
          </a:p>
        </p:txBody>
      </p:sp>
      <p:sp>
        <p:nvSpPr>
          <p:cNvPr id="2" name="Title 1">
            <a:extLst>
              <a:ext uri="{FF2B5EF4-FFF2-40B4-BE49-F238E27FC236}">
                <a16:creationId xmlns:a16="http://schemas.microsoft.com/office/drawing/2014/main" id="{D6A3ECC4-7A30-F440-8222-BADB7EA7EB37}"/>
              </a:ext>
            </a:extLst>
          </p:cNvPr>
          <p:cNvSpPr>
            <a:spLocks noGrp="1"/>
          </p:cNvSpPr>
          <p:nvPr>
            <p:ph type="title"/>
          </p:nvPr>
        </p:nvSpPr>
        <p:spPr>
          <a:xfrm>
            <a:off x="821575" y="578398"/>
            <a:ext cx="6227618" cy="1463675"/>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7592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80063-ED16-9C47-BC53-034DF53966BC}"/>
              </a:ext>
            </a:extLst>
          </p:cNvPr>
          <p:cNvSpPr>
            <a:spLocks noGrp="1"/>
          </p:cNvSpPr>
          <p:nvPr>
            <p:ph sz="half" idx="2"/>
          </p:nvPr>
        </p:nvSpPr>
        <p:spPr>
          <a:xfrm>
            <a:off x="4430683" y="1686788"/>
            <a:ext cx="11022676" cy="4065617"/>
          </a:xfrm>
        </p:spPr>
        <p:txBody>
          <a:bodyPr/>
          <a:lstStyle>
            <a:lvl1pPr>
              <a:defRPr>
                <a:solidFill>
                  <a:srgbClr val="0A3A51"/>
                </a:solidFill>
              </a:defRPr>
            </a:lvl1pPr>
            <a:lvl2pPr>
              <a:defRPr>
                <a:solidFill>
                  <a:srgbClr val="0A3A51"/>
                </a:solidFill>
              </a:defRPr>
            </a:lvl2pPr>
            <a:lvl3pPr>
              <a:defRPr>
                <a:solidFill>
                  <a:srgbClr val="0A3A51"/>
                </a:solidFill>
              </a:defRPr>
            </a:lvl3pPr>
            <a:lvl4pPr>
              <a:defRPr>
                <a:solidFill>
                  <a:srgbClr val="0A3A51"/>
                </a:solidFill>
              </a:defRPr>
            </a:lvl4pPr>
            <a:lvl5pPr>
              <a:defRPr>
                <a:solidFill>
                  <a:srgbClr val="0A3A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AutoShape 2">
            <a:extLst>
              <a:ext uri="{FF2B5EF4-FFF2-40B4-BE49-F238E27FC236}">
                <a16:creationId xmlns:a16="http://schemas.microsoft.com/office/drawing/2014/main" id="{A1E388B4-23F4-4B42-A982-D3AC41E2C855}"/>
              </a:ext>
            </a:extLst>
          </p:cNvPr>
          <p:cNvSpPr/>
          <p:nvPr userDrawn="1"/>
        </p:nvSpPr>
        <p:spPr>
          <a:xfrm>
            <a:off x="-2467497" y="261851"/>
            <a:ext cx="6749936" cy="6334298"/>
          </a:xfrm>
          <a:prstGeom prst="rect">
            <a:avLst/>
          </a:prstGeom>
          <a:solidFill>
            <a:srgbClr val="5E853C"/>
          </a:solidFill>
        </p:spPr>
        <p:txBody>
          <a:bodyPr/>
          <a:lstStyle/>
          <a:p>
            <a:endParaRPr lang="en-US"/>
          </a:p>
        </p:txBody>
      </p:sp>
      <p:sp>
        <p:nvSpPr>
          <p:cNvPr id="2" name="Title 1">
            <a:extLst>
              <a:ext uri="{FF2B5EF4-FFF2-40B4-BE49-F238E27FC236}">
                <a16:creationId xmlns:a16="http://schemas.microsoft.com/office/drawing/2014/main" id="{D6A3ECC4-7A30-F440-8222-BADB7EA7EB37}"/>
              </a:ext>
            </a:extLst>
          </p:cNvPr>
          <p:cNvSpPr>
            <a:spLocks noGrp="1"/>
          </p:cNvSpPr>
          <p:nvPr>
            <p:ph type="title"/>
          </p:nvPr>
        </p:nvSpPr>
        <p:spPr>
          <a:xfrm>
            <a:off x="249382" y="1446415"/>
            <a:ext cx="3640974" cy="3391592"/>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762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900D88-1AF1-9646-A8A5-C32EF3E05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939A9597-616D-954E-8432-927F74BDE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1706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2" r:id="rId7"/>
    <p:sldLayoutId id="2147483664" r:id="rId8"/>
    <p:sldLayoutId id="2147483665" r:id="rId9"/>
    <p:sldLayoutId id="2147483666" r:id="rId10"/>
    <p:sldLayoutId id="2147483653" r:id="rId11"/>
    <p:sldLayoutId id="2147483671" r:id="rId12"/>
    <p:sldLayoutId id="2147483667" r:id="rId13"/>
    <p:sldLayoutId id="2147483668" r:id="rId14"/>
    <p:sldLayoutId id="2147483656" r:id="rId15"/>
    <p:sldLayoutId id="2147483669" r:id="rId16"/>
    <p:sldLayoutId id="2147483657" r:id="rId17"/>
    <p:sldLayoutId id="2147483670" r:id="rId18"/>
    <p:sldLayoutId id="2147483672" r:id="rId19"/>
    <p:sldLayoutId id="2147483674" r:id="rId20"/>
    <p:sldLayoutId id="2147483675" r:id="rId21"/>
    <p:sldLayoutId id="2147483676" r:id="rId22"/>
    <p:sldLayoutId id="2147483679" r:id="rId23"/>
    <p:sldLayoutId id="2147483680" r:id="rId24"/>
    <p:sldLayoutId id="2147483681" r:id="rId25"/>
    <p:sldLayoutId id="2147483683" r:id="rId26"/>
    <p:sldLayoutId id="2147483684" r:id="rId27"/>
    <p:sldLayoutId id="2147483685" r:id="rId28"/>
    <p:sldLayoutId id="2147483686" r:id="rId29"/>
  </p:sldLayoutIdLst>
  <p:txStyles>
    <p:titleStyle>
      <a:lvl1pPr algn="l" defTabSz="914400" rtl="0" eaLnBrk="1" latinLnBrk="0" hangingPunct="1">
        <a:lnSpc>
          <a:spcPct val="90000"/>
        </a:lnSpc>
        <a:spcBef>
          <a:spcPct val="0"/>
        </a:spcBef>
        <a:buNone/>
        <a:defRPr sz="5500" b="1" kern="1200">
          <a:solidFill>
            <a:srgbClr val="004D7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rgbClr val="5E853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5E853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853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E853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E85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lickr.com/photos/rachelmargaret/2131296058" TargetMode="External"/><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319150" y="2573059"/>
            <a:ext cx="7353300" cy="1325563"/>
          </a:xfrm>
        </p:spPr>
        <p:txBody>
          <a:bodyPr>
            <a:noAutofit/>
          </a:bodyPr>
          <a:lstStyle/>
          <a:p>
            <a:br>
              <a:rPr lang="en-US" sz="4800" b="0" i="0" u="none" strike="noStrike" baseline="0" dirty="0">
                <a:latin typeface="Calibri" panose="020F0502020204030204" pitchFamily="34" charset="0"/>
              </a:rPr>
            </a:br>
            <a:r>
              <a:rPr lang="en-US" sz="4800" b="0" i="0" u="none" strike="noStrike" baseline="0" dirty="0">
                <a:latin typeface="Calibri" panose="020F0502020204030204" pitchFamily="34" charset="0"/>
              </a:rPr>
              <a:t> Evolving Wastewater – </a:t>
            </a:r>
            <a:br>
              <a:rPr lang="en-US" sz="4800" b="0" i="0" u="none" strike="noStrike" baseline="0" dirty="0">
                <a:latin typeface="Calibri" panose="020F0502020204030204" pitchFamily="34" charset="0"/>
              </a:rPr>
            </a:br>
            <a:r>
              <a:rPr lang="en-US" sz="4800" b="0" i="0" u="none" strike="noStrike" baseline="0" dirty="0">
                <a:latin typeface="Calibri" panose="020F0502020204030204" pitchFamily="34" charset="0"/>
              </a:rPr>
              <a:t>How Do We Adjust?</a:t>
            </a:r>
            <a:br>
              <a:rPr lang="en-US" sz="4800" b="0" i="0" u="none" strike="noStrike" baseline="0" dirty="0">
                <a:latin typeface="Calibri" panose="020F0502020204030204" pitchFamily="34" charset="0"/>
              </a:rPr>
            </a:br>
            <a:endParaRPr lang="en-US" sz="4800" dirty="0"/>
          </a:p>
        </p:txBody>
      </p:sp>
      <p:sp>
        <p:nvSpPr>
          <p:cNvPr id="3" name="Rectangle 3"/>
          <p:cNvSpPr>
            <a:spLocks noGrp="1" noChangeArrowheads="1"/>
          </p:cNvSpPr>
          <p:nvPr>
            <p:ph idx="1"/>
          </p:nvPr>
        </p:nvSpPr>
        <p:spPr>
          <a:xfrm>
            <a:off x="838200" y="4634345"/>
            <a:ext cx="10515600" cy="1542618"/>
          </a:xfrm>
        </p:spPr>
        <p:txBody>
          <a:bodyPr>
            <a:normAutofit/>
          </a:bodyPr>
          <a:lstStyle/>
          <a:p>
            <a:pPr marL="0" indent="0">
              <a:buNone/>
            </a:pPr>
            <a:r>
              <a:rPr lang="en-US" altLang="en-US" dirty="0"/>
              <a:t>Dr. Sara Heger</a:t>
            </a:r>
          </a:p>
          <a:p>
            <a:pPr marL="0" indent="0">
              <a:buNone/>
            </a:pPr>
            <a:r>
              <a:rPr lang="en-US" altLang="en-US" dirty="0"/>
              <a:t>sfheger@gmail.com</a:t>
            </a:r>
          </a:p>
        </p:txBody>
      </p:sp>
      <p:pic>
        <p:nvPicPr>
          <p:cNvPr id="5" name="Picture 4">
            <a:extLst>
              <a:ext uri="{FF2B5EF4-FFF2-40B4-BE49-F238E27FC236}">
                <a16:creationId xmlns:a16="http://schemas.microsoft.com/office/drawing/2014/main" id="{94FF3ACE-EA23-9632-6274-228CD5FF0AB9}"/>
              </a:ext>
            </a:extLst>
          </p:cNvPr>
          <p:cNvPicPr>
            <a:picLocks noChangeAspect="1"/>
          </p:cNvPicPr>
          <p:nvPr/>
        </p:nvPicPr>
        <p:blipFill>
          <a:blip r:embed="rId3"/>
          <a:stretch>
            <a:fillRect/>
          </a:stretch>
        </p:blipFill>
        <p:spPr>
          <a:xfrm>
            <a:off x="7041292" y="853600"/>
            <a:ext cx="3810000" cy="1314450"/>
          </a:xfrm>
          <a:prstGeom prst="rect">
            <a:avLst/>
          </a:prstGeom>
        </p:spPr>
      </p:pic>
    </p:spTree>
    <p:extLst>
      <p:ext uri="{BB962C8B-B14F-4D97-AF65-F5344CB8AC3E}">
        <p14:creationId xmlns:p14="http://schemas.microsoft.com/office/powerpoint/2010/main" val="3311901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365125"/>
            <a:ext cx="12192000" cy="1325563"/>
          </a:xfrm>
        </p:spPr>
        <p:txBody>
          <a:bodyPr>
            <a:noAutofit/>
          </a:bodyPr>
          <a:lstStyle/>
          <a:p>
            <a:r>
              <a:rPr lang="en-US" sz="4800" dirty="0"/>
              <a:t>Water saving device example calculation</a:t>
            </a:r>
          </a:p>
        </p:txBody>
      </p:sp>
      <p:sp>
        <p:nvSpPr>
          <p:cNvPr id="73731" name="Text Box 3"/>
          <p:cNvSpPr txBox="1">
            <a:spLocks noChangeArrowheads="1"/>
          </p:cNvSpPr>
          <p:nvPr/>
        </p:nvSpPr>
        <p:spPr bwMode="auto">
          <a:xfrm>
            <a:off x="1531620" y="1795780"/>
            <a:ext cx="8763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dirty="0"/>
              <a:t>TSS Concentration (before)</a:t>
            </a:r>
          </a:p>
          <a:p>
            <a:r>
              <a:rPr lang="en-US" sz="3600" dirty="0"/>
              <a:t> ___</a:t>
            </a:r>
            <a:r>
              <a:rPr lang="en-US" sz="3600" u="sng" dirty="0"/>
              <a:t>_  0.56 lbs/day           </a:t>
            </a:r>
            <a:r>
              <a:rPr lang="en-US" sz="3600" dirty="0"/>
              <a:t>=  224 </a:t>
            </a:r>
            <a:r>
              <a:rPr lang="en-US" sz="3600" u="sng" dirty="0"/>
              <a:t>mg</a:t>
            </a:r>
            <a:endParaRPr lang="en-US" sz="3600" dirty="0"/>
          </a:p>
          <a:p>
            <a:r>
              <a:rPr lang="en-US" sz="3600" dirty="0"/>
              <a:t>    300 gal x 0.00000834                L          </a:t>
            </a:r>
          </a:p>
          <a:p>
            <a:endParaRPr lang="en-US" sz="3600" dirty="0"/>
          </a:p>
          <a:p>
            <a:r>
              <a:rPr lang="en-US" sz="3600" dirty="0"/>
              <a:t>TSS Concentration (after)</a:t>
            </a:r>
          </a:p>
          <a:p>
            <a:r>
              <a:rPr lang="en-US" sz="3600" u="sng" dirty="0"/>
              <a:t>____  0.56 lbs/day          </a:t>
            </a:r>
            <a:r>
              <a:rPr lang="en-US" sz="3600" dirty="0"/>
              <a:t>=  280 </a:t>
            </a:r>
            <a:r>
              <a:rPr lang="en-US" sz="3600" u="sng" dirty="0"/>
              <a:t>mg</a:t>
            </a:r>
            <a:endParaRPr lang="en-US" sz="3600" dirty="0"/>
          </a:p>
          <a:p>
            <a:r>
              <a:rPr lang="en-US" sz="3600" dirty="0"/>
              <a:t>  </a:t>
            </a:r>
            <a:r>
              <a:rPr lang="en-US" sz="3600" dirty="0">
                <a:solidFill>
                  <a:srgbClr val="FF0000"/>
                </a:solidFill>
              </a:rPr>
              <a:t> 240 </a:t>
            </a:r>
            <a:r>
              <a:rPr lang="en-US" sz="3600" dirty="0"/>
              <a:t>gal x 0.00000834 	             L</a:t>
            </a:r>
          </a:p>
        </p:txBody>
      </p:sp>
    </p:spTree>
    <p:extLst>
      <p:ext uri="{BB962C8B-B14F-4D97-AF65-F5344CB8AC3E}">
        <p14:creationId xmlns:p14="http://schemas.microsoft.com/office/powerpoint/2010/main" val="6769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148" b="9023"/>
          <a:stretch/>
        </p:blipFill>
        <p:spPr>
          <a:xfrm>
            <a:off x="-109728" y="-1"/>
            <a:ext cx="12301728" cy="6858001"/>
          </a:xfrm>
        </p:spPr>
      </p:pic>
      <p:sp>
        <p:nvSpPr>
          <p:cNvPr id="5" name="TextBox 4"/>
          <p:cNvSpPr txBox="1"/>
          <p:nvPr/>
        </p:nvSpPr>
        <p:spPr>
          <a:xfrm>
            <a:off x="3009899" y="3733800"/>
            <a:ext cx="3048000" cy="1077218"/>
          </a:xfrm>
          <a:prstGeom prst="rect">
            <a:avLst/>
          </a:prstGeom>
          <a:solidFill>
            <a:srgbClr val="FFC000"/>
          </a:solidFill>
        </p:spPr>
        <p:txBody>
          <a:bodyPr wrap="square" rtlCol="0">
            <a:spAutoFit/>
          </a:bodyPr>
          <a:lstStyle/>
          <a:p>
            <a:pPr algn="ctr"/>
            <a:r>
              <a:rPr lang="en-US" sz="3200" dirty="0"/>
              <a:t>Non-linear use per person</a:t>
            </a:r>
            <a:endParaRPr lang="en-US" sz="3200" i="1" dirty="0">
              <a:solidFill>
                <a:srgbClr val="0070C0"/>
              </a:solidFill>
            </a:endParaRPr>
          </a:p>
        </p:txBody>
      </p:sp>
    </p:spTree>
    <p:extLst>
      <p:ext uri="{BB962C8B-B14F-4D97-AF65-F5344CB8AC3E}">
        <p14:creationId xmlns:p14="http://schemas.microsoft.com/office/powerpoint/2010/main" val="420484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7650B-936E-482D-9AA9-96B8B2A13349}"/>
              </a:ext>
            </a:extLst>
          </p:cNvPr>
          <p:cNvSpPr>
            <a:spLocks noGrp="1"/>
          </p:cNvSpPr>
          <p:nvPr>
            <p:ph sz="half" idx="2"/>
          </p:nvPr>
        </p:nvSpPr>
        <p:spPr>
          <a:xfrm>
            <a:off x="4430683" y="731520"/>
            <a:ext cx="7306888" cy="5953059"/>
          </a:xfrm>
        </p:spPr>
        <p:txBody>
          <a:bodyPr>
            <a:normAutofit fontScale="92500"/>
          </a:bodyPr>
          <a:lstStyle/>
          <a:p>
            <a:r>
              <a:rPr lang="en-US" sz="3600" dirty="0"/>
              <a:t>Code values are peak flow values</a:t>
            </a:r>
          </a:p>
          <a:p>
            <a:r>
              <a:rPr lang="en-US" sz="3600" dirty="0"/>
              <a:t>System should be designed to not malfunction during times of peak usage</a:t>
            </a:r>
          </a:p>
          <a:p>
            <a:r>
              <a:rPr lang="en-US" sz="3600" dirty="0"/>
              <a:t>Unknown size of family in the future and no benefit of average across a community so maximum occupancy assumed</a:t>
            </a:r>
          </a:p>
          <a:p>
            <a:r>
              <a:rPr lang="en-US" sz="3600" dirty="0"/>
              <a:t>Most codes building in safety factor and do not critically evaluate mass loading (more to come)</a:t>
            </a:r>
          </a:p>
        </p:txBody>
      </p:sp>
      <p:sp>
        <p:nvSpPr>
          <p:cNvPr id="2" name="Title 1">
            <a:extLst>
              <a:ext uri="{FF2B5EF4-FFF2-40B4-BE49-F238E27FC236}">
                <a16:creationId xmlns:a16="http://schemas.microsoft.com/office/drawing/2014/main" id="{E2CA8C66-0643-4711-9CE4-903C4862DE5B}"/>
              </a:ext>
            </a:extLst>
          </p:cNvPr>
          <p:cNvSpPr>
            <a:spLocks noGrp="1"/>
          </p:cNvSpPr>
          <p:nvPr>
            <p:ph type="title"/>
          </p:nvPr>
        </p:nvSpPr>
        <p:spPr>
          <a:xfrm>
            <a:off x="249382" y="1446415"/>
            <a:ext cx="3640974" cy="3391592"/>
          </a:xfrm>
        </p:spPr>
        <p:txBody>
          <a:bodyPr anchor="ctr">
            <a:normAutofit/>
          </a:bodyPr>
          <a:lstStyle/>
          <a:p>
            <a:r>
              <a:rPr lang="en-US" sz="5100" dirty="0"/>
              <a:t>Why are most code values higher?</a:t>
            </a:r>
          </a:p>
        </p:txBody>
      </p:sp>
    </p:spTree>
    <p:extLst>
      <p:ext uri="{BB962C8B-B14F-4D97-AF65-F5344CB8AC3E}">
        <p14:creationId xmlns:p14="http://schemas.microsoft.com/office/powerpoint/2010/main" val="8895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dirty="0"/>
              <a:t>Importance of hydraulic load</a:t>
            </a:r>
          </a:p>
        </p:txBody>
      </p:sp>
      <p:sp>
        <p:nvSpPr>
          <p:cNvPr id="158723" name="Rectangle 3"/>
          <p:cNvSpPr>
            <a:spLocks noGrp="1" noChangeArrowheads="1"/>
          </p:cNvSpPr>
          <p:nvPr>
            <p:ph idx="1"/>
          </p:nvPr>
        </p:nvSpPr>
        <p:spPr/>
        <p:txBody>
          <a:bodyPr>
            <a:noAutofit/>
          </a:bodyPr>
          <a:lstStyle/>
          <a:p>
            <a:r>
              <a:rPr lang="en-US" dirty="0"/>
              <a:t>The daily flow must not exceed the system’s hydraulic capability</a:t>
            </a:r>
          </a:p>
          <a:p>
            <a:pPr lvl="1"/>
            <a:r>
              <a:rPr lang="en-US" sz="3200" dirty="0"/>
              <a:t>Hydraulic detention time (HDT)</a:t>
            </a:r>
          </a:p>
          <a:p>
            <a:pPr lvl="2"/>
            <a:r>
              <a:rPr lang="en-US" sz="2800" dirty="0"/>
              <a:t>Example: solids are not able to settle in a septic tank if the water moves through too quickly.</a:t>
            </a:r>
          </a:p>
          <a:p>
            <a:pPr lvl="1"/>
            <a:r>
              <a:rPr lang="en-US" sz="3200" dirty="0"/>
              <a:t>Hydraulic overload of the soil</a:t>
            </a:r>
          </a:p>
          <a:p>
            <a:pPr lvl="2"/>
            <a:r>
              <a:rPr lang="en-US" sz="2800" dirty="0"/>
              <a:t>Effluent surfacing</a:t>
            </a:r>
          </a:p>
          <a:p>
            <a:pPr lvl="1"/>
            <a:r>
              <a:rPr lang="en-US" sz="2800" dirty="0"/>
              <a:t>Reduction in water use </a:t>
            </a:r>
            <a:r>
              <a:rPr lang="en-US" sz="2800" dirty="0">
                <a:solidFill>
                  <a:schemeClr val="accent2">
                    <a:lumMod val="75000"/>
                  </a:schemeClr>
                </a:solidFill>
              </a:rPr>
              <a:t>WILL</a:t>
            </a:r>
            <a:r>
              <a:rPr lang="en-US" sz="2800" dirty="0"/>
              <a:t> increase retention times </a:t>
            </a:r>
          </a:p>
        </p:txBody>
      </p:sp>
    </p:spTree>
    <p:extLst>
      <p:ext uri="{BB962C8B-B14F-4D97-AF65-F5344CB8AC3E}">
        <p14:creationId xmlns:p14="http://schemas.microsoft.com/office/powerpoint/2010/main" val="274584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64EF-8B21-1BDC-78CE-5CD96D3F035D}"/>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ECBB4E2B-6F2C-4BDB-6A74-BC80247D43FD}"/>
              </a:ext>
            </a:extLst>
          </p:cNvPr>
          <p:cNvSpPr>
            <a:spLocks noGrp="1" noChangeArrowheads="1"/>
          </p:cNvSpPr>
          <p:nvPr>
            <p:ph type="title"/>
          </p:nvPr>
        </p:nvSpPr>
        <p:spPr/>
        <p:txBody>
          <a:bodyPr>
            <a:normAutofit fontScale="90000"/>
          </a:bodyPr>
          <a:lstStyle/>
          <a:p>
            <a:r>
              <a:rPr lang="en-US" dirty="0"/>
              <a:t>Impact of Reduced Hydraulic Loads – Increased Retention Time</a:t>
            </a:r>
          </a:p>
        </p:txBody>
      </p:sp>
      <p:pic>
        <p:nvPicPr>
          <p:cNvPr id="6" name="Picture 5">
            <a:extLst>
              <a:ext uri="{FF2B5EF4-FFF2-40B4-BE49-F238E27FC236}">
                <a16:creationId xmlns:a16="http://schemas.microsoft.com/office/drawing/2014/main" id="{9A638BC8-54BD-F903-86AF-89BB7D3D25E6}"/>
              </a:ext>
            </a:extLst>
          </p:cNvPr>
          <p:cNvPicPr>
            <a:picLocks noChangeAspect="1"/>
          </p:cNvPicPr>
          <p:nvPr/>
        </p:nvPicPr>
        <p:blipFill>
          <a:blip r:embed="rId3"/>
          <a:stretch>
            <a:fillRect/>
          </a:stretch>
        </p:blipFill>
        <p:spPr>
          <a:xfrm>
            <a:off x="4528984" y="1182624"/>
            <a:ext cx="7545324" cy="5102352"/>
          </a:xfrm>
          <a:prstGeom prst="rect">
            <a:avLst/>
          </a:prstGeom>
        </p:spPr>
      </p:pic>
    </p:spTree>
    <p:extLst>
      <p:ext uri="{BB962C8B-B14F-4D97-AF65-F5344CB8AC3E}">
        <p14:creationId xmlns:p14="http://schemas.microsoft.com/office/powerpoint/2010/main" val="34183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F9F46A-7894-A1D9-C1F5-C865B1578A33}"/>
              </a:ext>
            </a:extLst>
          </p:cNvPr>
          <p:cNvSpPr>
            <a:spLocks noGrp="1"/>
          </p:cNvSpPr>
          <p:nvPr>
            <p:ph type="title"/>
          </p:nvPr>
        </p:nvSpPr>
        <p:spPr/>
        <p:txBody>
          <a:bodyPr/>
          <a:lstStyle/>
          <a:p>
            <a:r>
              <a:rPr lang="en-US" dirty="0"/>
              <a:t>Example Septic Tank Detention</a:t>
            </a:r>
          </a:p>
        </p:txBody>
      </p:sp>
      <p:sp>
        <p:nvSpPr>
          <p:cNvPr id="7" name="Content Placeholder 6">
            <a:extLst>
              <a:ext uri="{FF2B5EF4-FFF2-40B4-BE49-F238E27FC236}">
                <a16:creationId xmlns:a16="http://schemas.microsoft.com/office/drawing/2014/main" id="{5F361609-FD84-4F02-EB8F-E8F20153FE0E}"/>
              </a:ext>
            </a:extLst>
          </p:cNvPr>
          <p:cNvSpPr>
            <a:spLocks noGrp="1"/>
          </p:cNvSpPr>
          <p:nvPr>
            <p:ph idx="1"/>
          </p:nvPr>
        </p:nvSpPr>
        <p:spPr/>
        <p:txBody>
          <a:bodyPr>
            <a:normAutofit fontScale="92500" lnSpcReduction="20000"/>
          </a:bodyPr>
          <a:lstStyle/>
          <a:p>
            <a:r>
              <a:rPr lang="en-US" dirty="0"/>
              <a:t>Typical sizing - Hydraulic retention time (HRT) plus solids storage</a:t>
            </a:r>
          </a:p>
          <a:p>
            <a:pPr lvl="1"/>
            <a:r>
              <a:rPr lang="en-US" dirty="0"/>
              <a:t>2 days of HRT of design flow</a:t>
            </a:r>
          </a:p>
          <a:p>
            <a:pPr lvl="1"/>
            <a:r>
              <a:rPr lang="en-US" dirty="0"/>
              <a:t>Add solids storage volume equal to 1/3 - 1/2 of the above hydraulic detention</a:t>
            </a:r>
          </a:p>
          <a:p>
            <a:r>
              <a:rPr lang="en-US" dirty="0"/>
              <a:t>Example 450 gpd design flow</a:t>
            </a:r>
          </a:p>
          <a:p>
            <a:pPr lvl="1"/>
            <a:r>
              <a:rPr lang="en-US" dirty="0"/>
              <a:t>2 days of HRT = 900 gallons </a:t>
            </a:r>
          </a:p>
          <a:p>
            <a:pPr lvl="1"/>
            <a:r>
              <a:rPr lang="en-US" dirty="0"/>
              <a:t>1/3 of design flow for storage = 225 gallons</a:t>
            </a:r>
          </a:p>
          <a:p>
            <a:pPr lvl="1"/>
            <a:r>
              <a:rPr lang="en-US" dirty="0"/>
              <a:t>Total = 1125 gallons</a:t>
            </a:r>
          </a:p>
          <a:p>
            <a:pPr lvl="1"/>
            <a:r>
              <a:rPr lang="en-US" dirty="0"/>
              <a:t>Actual flow = 225 gpd </a:t>
            </a:r>
            <a:r>
              <a:rPr lang="en-US" dirty="0">
                <a:sym typeface="Wingdings" panose="05000000000000000000" pitchFamily="2" charset="2"/>
              </a:rPr>
              <a:t> HRT = 4 days</a:t>
            </a:r>
          </a:p>
          <a:p>
            <a:pPr lvl="1"/>
            <a:r>
              <a:rPr lang="en-US" dirty="0">
                <a:sym typeface="Wingdings" panose="05000000000000000000" pitchFamily="2" charset="2"/>
              </a:rPr>
              <a:t>Actual flow = 112 gpd  HRT = 6 days</a:t>
            </a:r>
            <a:endParaRPr lang="en-US" dirty="0"/>
          </a:p>
          <a:p>
            <a:endParaRPr lang="en-US" dirty="0"/>
          </a:p>
        </p:txBody>
      </p:sp>
    </p:spTree>
    <p:extLst>
      <p:ext uri="{BB962C8B-B14F-4D97-AF65-F5344CB8AC3E}">
        <p14:creationId xmlns:p14="http://schemas.microsoft.com/office/powerpoint/2010/main" val="33828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AA7A-F253-0385-7059-B861FD1790E0}"/>
              </a:ext>
            </a:extLst>
          </p:cNvPr>
          <p:cNvSpPr>
            <a:spLocks noGrp="1"/>
          </p:cNvSpPr>
          <p:nvPr>
            <p:ph type="title"/>
          </p:nvPr>
        </p:nvSpPr>
        <p:spPr/>
        <p:txBody>
          <a:bodyPr/>
          <a:lstStyle/>
          <a:p>
            <a:r>
              <a:rPr lang="en-US" dirty="0"/>
              <a:t>Pros and Cons of more HRT</a:t>
            </a:r>
          </a:p>
        </p:txBody>
      </p:sp>
      <p:sp>
        <p:nvSpPr>
          <p:cNvPr id="3" name="Content Placeholder 2">
            <a:extLst>
              <a:ext uri="{FF2B5EF4-FFF2-40B4-BE49-F238E27FC236}">
                <a16:creationId xmlns:a16="http://schemas.microsoft.com/office/drawing/2014/main" id="{D1DFE556-7FA5-2F8B-0223-05B124C65145}"/>
              </a:ext>
            </a:extLst>
          </p:cNvPr>
          <p:cNvSpPr>
            <a:spLocks noGrp="1"/>
          </p:cNvSpPr>
          <p:nvPr>
            <p:ph idx="1"/>
          </p:nvPr>
        </p:nvSpPr>
        <p:spPr/>
        <p:txBody>
          <a:bodyPr/>
          <a:lstStyle/>
          <a:p>
            <a:r>
              <a:rPr lang="en-US" dirty="0"/>
              <a:t>More settling and anaerobic treatment in a septic tank</a:t>
            </a:r>
          </a:p>
          <a:p>
            <a:r>
              <a:rPr lang="en-US" dirty="0"/>
              <a:t>More time for aerobic treatment in ATUs, mounds, sand filters, etc</a:t>
            </a:r>
          </a:p>
          <a:p>
            <a:r>
              <a:rPr lang="en-US" dirty="0"/>
              <a:t>More time for temperature loss (only good with a restaurant with a high temperature dishwasher)</a:t>
            </a:r>
          </a:p>
        </p:txBody>
      </p:sp>
    </p:spTree>
    <p:extLst>
      <p:ext uri="{BB962C8B-B14F-4D97-AF65-F5344CB8AC3E}">
        <p14:creationId xmlns:p14="http://schemas.microsoft.com/office/powerpoint/2010/main" val="331520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88F9-686C-94A1-5AAA-80B0BE39BD46}"/>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CF2ABFF0-9420-D0C5-6FFC-8D7730F91A90}"/>
              </a:ext>
            </a:extLst>
          </p:cNvPr>
          <p:cNvSpPr>
            <a:spLocks noGrp="1" noChangeArrowheads="1"/>
          </p:cNvSpPr>
          <p:nvPr>
            <p:ph type="title"/>
          </p:nvPr>
        </p:nvSpPr>
        <p:spPr/>
        <p:txBody>
          <a:bodyPr>
            <a:normAutofit fontScale="90000"/>
          </a:bodyPr>
          <a:lstStyle/>
          <a:p>
            <a:r>
              <a:rPr lang="en-US" dirty="0"/>
              <a:t>Impact of Reduced Hydraulic Loads – Less Flow in Pipes</a:t>
            </a:r>
          </a:p>
        </p:txBody>
      </p:sp>
      <p:sp>
        <p:nvSpPr>
          <p:cNvPr id="4" name="Rectangle: Rounded Corners 3">
            <a:extLst>
              <a:ext uri="{FF2B5EF4-FFF2-40B4-BE49-F238E27FC236}">
                <a16:creationId xmlns:a16="http://schemas.microsoft.com/office/drawing/2014/main" id="{A77C1D5C-2762-5ED3-CA5E-E12A6F5EF2AB}"/>
              </a:ext>
            </a:extLst>
          </p:cNvPr>
          <p:cNvSpPr/>
          <p:nvPr/>
        </p:nvSpPr>
        <p:spPr>
          <a:xfrm>
            <a:off x="7969373" y="2806931"/>
            <a:ext cx="3261360" cy="670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Solids Build-Up</a:t>
            </a:r>
          </a:p>
        </p:txBody>
      </p:sp>
      <p:pic>
        <p:nvPicPr>
          <p:cNvPr id="6" name="Content Placeholder 5" descr="A diagram of a test tube&#10;&#10;AI-generated content may be incorrect.">
            <a:extLst>
              <a:ext uri="{FF2B5EF4-FFF2-40B4-BE49-F238E27FC236}">
                <a16:creationId xmlns:a16="http://schemas.microsoft.com/office/drawing/2014/main" id="{51DAA08A-B94C-B8A9-6145-A6AF318414D2}"/>
              </a:ext>
            </a:extLst>
          </p:cNvPr>
          <p:cNvPicPr>
            <a:picLocks noGrp="1" noChangeAspect="1"/>
          </p:cNvPicPr>
          <p:nvPr>
            <p:ph sz="half" idx="2"/>
          </p:nvPr>
        </p:nvPicPr>
        <p:blipFill>
          <a:blip r:embed="rId3"/>
          <a:stretch>
            <a:fillRect/>
          </a:stretch>
        </p:blipFill>
        <p:spPr>
          <a:xfrm>
            <a:off x="4748876" y="631580"/>
            <a:ext cx="6717910" cy="5849162"/>
          </a:xfrm>
        </p:spPr>
      </p:pic>
    </p:spTree>
    <p:extLst>
      <p:ext uri="{BB962C8B-B14F-4D97-AF65-F5344CB8AC3E}">
        <p14:creationId xmlns:p14="http://schemas.microsoft.com/office/powerpoint/2010/main" val="94166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A56B2-0C9D-C0C7-1A83-98913BF9CB05}"/>
              </a:ext>
            </a:extLst>
          </p:cNvPr>
          <p:cNvSpPr>
            <a:spLocks noGrp="1"/>
          </p:cNvSpPr>
          <p:nvPr>
            <p:ph type="title"/>
          </p:nvPr>
        </p:nvSpPr>
        <p:spPr/>
        <p:txBody>
          <a:bodyPr>
            <a:normAutofit fontScale="90000"/>
          </a:bodyPr>
          <a:lstStyle/>
          <a:p>
            <a:r>
              <a:rPr lang="en-US" dirty="0"/>
              <a:t>Challenges with Less Flow in Pipes</a:t>
            </a:r>
          </a:p>
        </p:txBody>
      </p:sp>
      <p:sp>
        <p:nvSpPr>
          <p:cNvPr id="5" name="Content Placeholder 4">
            <a:extLst>
              <a:ext uri="{FF2B5EF4-FFF2-40B4-BE49-F238E27FC236}">
                <a16:creationId xmlns:a16="http://schemas.microsoft.com/office/drawing/2014/main" id="{E6E45C97-D7C9-AF0A-138C-DA171CBE731E}"/>
              </a:ext>
            </a:extLst>
          </p:cNvPr>
          <p:cNvSpPr>
            <a:spLocks noGrp="1"/>
          </p:cNvSpPr>
          <p:nvPr>
            <p:ph idx="1"/>
          </p:nvPr>
        </p:nvSpPr>
        <p:spPr>
          <a:xfrm>
            <a:off x="1055716" y="1825625"/>
            <a:ext cx="7016229" cy="4351338"/>
          </a:xfrm>
        </p:spPr>
        <p:txBody>
          <a:bodyPr>
            <a:normAutofit fontScale="92500" lnSpcReduction="10000"/>
          </a:bodyPr>
          <a:lstStyle/>
          <a:p>
            <a:r>
              <a:rPr lang="en-US" dirty="0"/>
              <a:t>Risk of solids being trapped in pipes</a:t>
            </a:r>
          </a:p>
          <a:p>
            <a:r>
              <a:rPr lang="en-US" dirty="0"/>
              <a:t>Decreased flow velocities in gravity applications</a:t>
            </a:r>
          </a:p>
          <a:p>
            <a:r>
              <a:rPr lang="en-US" dirty="0"/>
              <a:t>Inlet baffle plugging due to low flush volumes</a:t>
            </a:r>
          </a:p>
          <a:p>
            <a:r>
              <a:rPr lang="en-US" dirty="0"/>
              <a:t>Trickle flows more likely to freeze</a:t>
            </a:r>
          </a:p>
        </p:txBody>
      </p:sp>
      <p:pic>
        <p:nvPicPr>
          <p:cNvPr id="7" name="Picture 6" descr="A pipe with a hole in it&#10;&#10;AI-generated content may be incorrect.">
            <a:extLst>
              <a:ext uri="{FF2B5EF4-FFF2-40B4-BE49-F238E27FC236}">
                <a16:creationId xmlns:a16="http://schemas.microsoft.com/office/drawing/2014/main" id="{20A5409F-E3F1-2BF4-B141-C868E4C10918}"/>
              </a:ext>
            </a:extLst>
          </p:cNvPr>
          <p:cNvPicPr>
            <a:picLocks noChangeAspect="1"/>
          </p:cNvPicPr>
          <p:nvPr/>
        </p:nvPicPr>
        <p:blipFill>
          <a:blip r:embed="rId2"/>
          <a:stretch>
            <a:fillRect/>
          </a:stretch>
        </p:blipFill>
        <p:spPr>
          <a:xfrm rot="5400000">
            <a:off x="7563507" y="2267060"/>
            <a:ext cx="4829503" cy="3622127"/>
          </a:xfrm>
          <a:prstGeom prst="rect">
            <a:avLst/>
          </a:prstGeom>
        </p:spPr>
      </p:pic>
    </p:spTree>
    <p:extLst>
      <p:ext uri="{BB962C8B-B14F-4D97-AF65-F5344CB8AC3E}">
        <p14:creationId xmlns:p14="http://schemas.microsoft.com/office/powerpoint/2010/main" val="289416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870" y="731520"/>
            <a:ext cx="6694513" cy="5020885"/>
          </a:xfrm>
          <a:prstGeom prst="rect">
            <a:avLst/>
          </a:prstGeom>
          <a:noFill/>
        </p:spPr>
      </p:pic>
      <p:sp>
        <p:nvSpPr>
          <p:cNvPr id="5" name="Title 4"/>
          <p:cNvSpPr>
            <a:spLocks noGrp="1"/>
          </p:cNvSpPr>
          <p:nvPr>
            <p:ph type="title"/>
          </p:nvPr>
        </p:nvSpPr>
        <p:spPr>
          <a:xfrm>
            <a:off x="249382" y="1446415"/>
            <a:ext cx="3640974" cy="3391592"/>
          </a:xfrm>
        </p:spPr>
        <p:txBody>
          <a:bodyPr anchor="ctr">
            <a:normAutofit/>
          </a:bodyPr>
          <a:lstStyle/>
          <a:p>
            <a:r>
              <a:rPr lang="en-US" sz="3400" dirty="0"/>
              <a:t>Changing Organics Concentrations</a:t>
            </a:r>
          </a:p>
        </p:txBody>
      </p:sp>
    </p:spTree>
    <p:extLst>
      <p:ext uri="{BB962C8B-B14F-4D97-AF65-F5344CB8AC3E}">
        <p14:creationId xmlns:p14="http://schemas.microsoft.com/office/powerpoint/2010/main" val="176195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369" b="7202"/>
          <a:stretch/>
        </p:blipFill>
        <p:spPr>
          <a:xfrm>
            <a:off x="1981200" y="1143000"/>
            <a:ext cx="8610600" cy="5715000"/>
          </a:xfrm>
          <a:prstGeom prst="rect">
            <a:avLst/>
          </a:prstGeom>
        </p:spPr>
      </p:pic>
      <p:sp>
        <p:nvSpPr>
          <p:cNvPr id="2" name="Title 1"/>
          <p:cNvSpPr>
            <a:spLocks noGrp="1"/>
          </p:cNvSpPr>
          <p:nvPr>
            <p:ph type="title"/>
          </p:nvPr>
        </p:nvSpPr>
        <p:spPr>
          <a:xfrm>
            <a:off x="2209800" y="228600"/>
            <a:ext cx="7772400" cy="1143000"/>
          </a:xfrm>
        </p:spPr>
        <p:txBody>
          <a:bodyPr/>
          <a:lstStyle/>
          <a:p>
            <a:r>
              <a:rPr lang="en-US" dirty="0"/>
              <a:t>Presentation overview</a:t>
            </a:r>
          </a:p>
        </p:txBody>
      </p:sp>
      <p:sp>
        <p:nvSpPr>
          <p:cNvPr id="3" name="Content Placeholder 2"/>
          <p:cNvSpPr>
            <a:spLocks noGrp="1"/>
          </p:cNvSpPr>
          <p:nvPr>
            <p:ph idx="1"/>
          </p:nvPr>
        </p:nvSpPr>
        <p:spPr>
          <a:xfrm>
            <a:off x="4076700" y="2971800"/>
            <a:ext cx="4419600" cy="2020824"/>
          </a:xfrm>
          <a:solidFill>
            <a:schemeClr val="tx1"/>
          </a:solidFill>
        </p:spPr>
        <p:txBody>
          <a:bodyPr>
            <a:noAutofit/>
          </a:bodyPr>
          <a:lstStyle/>
          <a:p>
            <a:r>
              <a:rPr lang="en-US" sz="2400" dirty="0">
                <a:solidFill>
                  <a:schemeClr val="bg1">
                    <a:lumMod val="85000"/>
                    <a:lumOff val="15000"/>
                  </a:schemeClr>
                </a:solidFill>
              </a:rPr>
              <a:t>Research on change in  concentrations</a:t>
            </a:r>
          </a:p>
          <a:p>
            <a:r>
              <a:rPr lang="en-US" sz="2400" dirty="0">
                <a:solidFill>
                  <a:schemeClr val="bg1">
                    <a:lumMod val="85000"/>
                    <a:lumOff val="15000"/>
                  </a:schemeClr>
                </a:solidFill>
              </a:rPr>
              <a:t>Impacts for OWTS</a:t>
            </a:r>
          </a:p>
          <a:p>
            <a:r>
              <a:rPr lang="en-US" sz="2400" dirty="0">
                <a:solidFill>
                  <a:schemeClr val="bg1">
                    <a:lumMod val="85000"/>
                    <a:lumOff val="15000"/>
                  </a:schemeClr>
                </a:solidFill>
              </a:rPr>
              <a:t>Design considerations</a:t>
            </a:r>
          </a:p>
        </p:txBody>
      </p:sp>
    </p:spTree>
    <p:extLst>
      <p:ext uri="{BB962C8B-B14F-4D97-AF65-F5344CB8AC3E}">
        <p14:creationId xmlns:p14="http://schemas.microsoft.com/office/powerpoint/2010/main" val="253964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contenu 3">
            <a:extLst>
              <a:ext uri="{FF2B5EF4-FFF2-40B4-BE49-F238E27FC236}">
                <a16:creationId xmlns:a16="http://schemas.microsoft.com/office/drawing/2014/main" id="{1C599AFC-3B0A-49B4-9135-AAFE1C5D0358}"/>
              </a:ext>
            </a:extLst>
          </p:cNvPr>
          <p:cNvSpPr txBox="1">
            <a:spLocks/>
          </p:cNvSpPr>
          <p:nvPr/>
        </p:nvSpPr>
        <p:spPr>
          <a:xfrm>
            <a:off x="1090154" y="1095471"/>
            <a:ext cx="8325133" cy="4801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p>
        </p:txBody>
      </p:sp>
      <p:graphicFrame>
        <p:nvGraphicFramePr>
          <p:cNvPr id="4" name="Tableau 5">
            <a:extLst>
              <a:ext uri="{FF2B5EF4-FFF2-40B4-BE49-F238E27FC236}">
                <a16:creationId xmlns:a16="http://schemas.microsoft.com/office/drawing/2014/main" id="{402D06E2-F49E-487E-A071-3AFCAD0CF22E}"/>
              </a:ext>
            </a:extLst>
          </p:cNvPr>
          <p:cNvGraphicFramePr>
            <a:graphicFrameLocks noGrp="1"/>
          </p:cNvGraphicFramePr>
          <p:nvPr>
            <p:extLst>
              <p:ext uri="{D42A27DB-BD31-4B8C-83A1-F6EECF244321}">
                <p14:modId xmlns:p14="http://schemas.microsoft.com/office/powerpoint/2010/main" val="1255873122"/>
              </p:ext>
            </p:extLst>
          </p:nvPr>
        </p:nvGraphicFramePr>
        <p:xfrm>
          <a:off x="964345" y="1245420"/>
          <a:ext cx="10426319" cy="3728330"/>
        </p:xfrm>
        <a:graphic>
          <a:graphicData uri="http://schemas.openxmlformats.org/drawingml/2006/table">
            <a:tbl>
              <a:tblPr firstRow="1" bandRow="1">
                <a:tableStyleId>{5C22544A-7EE6-4342-B048-85BDC9FD1C3A}</a:tableStyleId>
              </a:tblPr>
              <a:tblGrid>
                <a:gridCol w="1230104">
                  <a:extLst>
                    <a:ext uri="{9D8B030D-6E8A-4147-A177-3AD203B41FA5}">
                      <a16:colId xmlns:a16="http://schemas.microsoft.com/office/drawing/2014/main" val="1563624013"/>
                    </a:ext>
                  </a:extLst>
                </a:gridCol>
                <a:gridCol w="1839243">
                  <a:extLst>
                    <a:ext uri="{9D8B030D-6E8A-4147-A177-3AD203B41FA5}">
                      <a16:colId xmlns:a16="http://schemas.microsoft.com/office/drawing/2014/main" val="4092119343"/>
                    </a:ext>
                  </a:extLst>
                </a:gridCol>
                <a:gridCol w="1839243">
                  <a:extLst>
                    <a:ext uri="{9D8B030D-6E8A-4147-A177-3AD203B41FA5}">
                      <a16:colId xmlns:a16="http://schemas.microsoft.com/office/drawing/2014/main" val="3640325877"/>
                    </a:ext>
                  </a:extLst>
                </a:gridCol>
                <a:gridCol w="1839243">
                  <a:extLst>
                    <a:ext uri="{9D8B030D-6E8A-4147-A177-3AD203B41FA5}">
                      <a16:colId xmlns:a16="http://schemas.microsoft.com/office/drawing/2014/main" val="2443028521"/>
                    </a:ext>
                  </a:extLst>
                </a:gridCol>
                <a:gridCol w="1839243">
                  <a:extLst>
                    <a:ext uri="{9D8B030D-6E8A-4147-A177-3AD203B41FA5}">
                      <a16:colId xmlns:a16="http://schemas.microsoft.com/office/drawing/2014/main" val="2642576499"/>
                    </a:ext>
                  </a:extLst>
                </a:gridCol>
                <a:gridCol w="1839243">
                  <a:extLst>
                    <a:ext uri="{9D8B030D-6E8A-4147-A177-3AD203B41FA5}">
                      <a16:colId xmlns:a16="http://schemas.microsoft.com/office/drawing/2014/main" val="2361086881"/>
                    </a:ext>
                  </a:extLst>
                </a:gridCol>
              </a:tblGrid>
              <a:tr h="420286">
                <a:tc>
                  <a:txBody>
                    <a:bodyPr/>
                    <a:lstStyle/>
                    <a:p>
                      <a:endParaRPr lang="en-CA" sz="2400" noProof="0" dirty="0"/>
                    </a:p>
                  </a:txBody>
                  <a:tcPr/>
                </a:tc>
                <a:tc>
                  <a:txBody>
                    <a:bodyPr/>
                    <a:lstStyle/>
                    <a:p>
                      <a:pPr algn="ctr"/>
                      <a:r>
                        <a:rPr lang="en-CA" sz="2400" noProof="0" dirty="0"/>
                        <a:t>Missouri</a:t>
                      </a:r>
                    </a:p>
                  </a:txBody>
                  <a:tcPr/>
                </a:tc>
                <a:tc>
                  <a:txBody>
                    <a:bodyPr/>
                    <a:lstStyle/>
                    <a:p>
                      <a:pPr algn="ctr"/>
                      <a:r>
                        <a:rPr lang="en-CA" sz="2400" noProof="0" dirty="0"/>
                        <a:t>Minnesota</a:t>
                      </a:r>
                    </a:p>
                  </a:txBody>
                  <a:tcPr/>
                </a:tc>
                <a:tc>
                  <a:txBody>
                    <a:bodyPr/>
                    <a:lstStyle/>
                    <a:p>
                      <a:pPr algn="ctr"/>
                      <a:r>
                        <a:rPr lang="en-CA" sz="2400" noProof="0" dirty="0"/>
                        <a:t>Texas</a:t>
                      </a:r>
                    </a:p>
                  </a:txBody>
                  <a:tcPr/>
                </a:tc>
                <a:tc>
                  <a:txBody>
                    <a:bodyPr/>
                    <a:lstStyle/>
                    <a:p>
                      <a:pPr algn="ctr"/>
                      <a:r>
                        <a:rPr lang="en-CA" sz="2400" noProof="0" dirty="0"/>
                        <a:t>New York</a:t>
                      </a:r>
                    </a:p>
                  </a:txBody>
                  <a:tcPr/>
                </a:tc>
                <a:tc>
                  <a:txBody>
                    <a:bodyPr/>
                    <a:lstStyle/>
                    <a:p>
                      <a:pPr algn="ctr"/>
                      <a:r>
                        <a:rPr lang="en-CA" sz="2400" noProof="0" dirty="0"/>
                        <a:t>Wisconsin</a:t>
                      </a:r>
                    </a:p>
                  </a:txBody>
                  <a:tcPr/>
                </a:tc>
                <a:extLst>
                  <a:ext uri="{0D108BD9-81ED-4DB2-BD59-A6C34878D82A}">
                    <a16:rowId xmlns:a16="http://schemas.microsoft.com/office/drawing/2014/main" val="2304814168"/>
                  </a:ext>
                </a:extLst>
              </a:tr>
              <a:tr h="856801">
                <a:tc>
                  <a:txBody>
                    <a:bodyPr/>
                    <a:lstStyle/>
                    <a:p>
                      <a:r>
                        <a:rPr lang="en-CA" sz="2400" b="1" noProof="0" dirty="0"/>
                        <a:t>BOD</a:t>
                      </a:r>
                      <a:r>
                        <a:rPr lang="en-CA" sz="2400" b="1" baseline="-25000" noProof="0" dirty="0"/>
                        <a:t>5</a:t>
                      </a:r>
                    </a:p>
                  </a:txBody>
                  <a:tcPr anchor="ctr"/>
                </a:tc>
                <a:tc>
                  <a:txBody>
                    <a:bodyPr/>
                    <a:lstStyle/>
                    <a:p>
                      <a:pPr algn="ctr"/>
                      <a:r>
                        <a:rPr lang="en-CA" sz="1800" b="1" noProof="0" dirty="0"/>
                        <a:t>-</a:t>
                      </a:r>
                    </a:p>
                    <a:p>
                      <a:pPr algn="ctr"/>
                      <a:r>
                        <a:rPr lang="en-CA" sz="1800" b="1" noProof="0" dirty="0"/>
                        <a:t>210 mg/l (PE)</a:t>
                      </a:r>
                    </a:p>
                  </a:txBody>
                  <a:tcPr anchor="ctr"/>
                </a:tc>
                <a:tc>
                  <a:txBody>
                    <a:bodyPr/>
                    <a:lstStyle/>
                    <a:p>
                      <a:pPr algn="ctr"/>
                      <a:r>
                        <a:rPr lang="en-CA" sz="1800" b="1" noProof="0" dirty="0"/>
                        <a:t>300 mg/l (raw)</a:t>
                      </a:r>
                    </a:p>
                    <a:p>
                      <a:pPr algn="ctr"/>
                      <a:r>
                        <a:rPr lang="en-CA" sz="1800" b="1" noProof="0" dirty="0"/>
                        <a:t>170 mg/l (STE)</a:t>
                      </a:r>
                    </a:p>
                  </a:txBody>
                  <a:tcPr anchor="ctr"/>
                </a:tc>
                <a:tc>
                  <a:txBody>
                    <a:bodyPr/>
                    <a:lstStyle/>
                    <a:p>
                      <a:pPr algn="ctr"/>
                      <a:r>
                        <a:rPr lang="en-CA" sz="1800" b="1" noProof="0" dirty="0"/>
                        <a:t>-</a:t>
                      </a:r>
                    </a:p>
                    <a:p>
                      <a:pPr algn="ctr"/>
                      <a:r>
                        <a:rPr lang="en-CA" sz="1800" b="1" noProof="0" dirty="0"/>
                        <a:t>140 mg/l (STE)</a:t>
                      </a:r>
                    </a:p>
                  </a:txBody>
                  <a:tcPr anchor="ctr"/>
                </a:tc>
                <a:tc>
                  <a:txBody>
                    <a:bodyPr/>
                    <a:lstStyle/>
                    <a:p>
                      <a:pPr algn="ctr"/>
                      <a:r>
                        <a:rPr lang="en-CA" sz="1800" b="1" noProof="0" dirty="0"/>
                        <a:t>100-300 mg/l </a:t>
                      </a:r>
                      <a:r>
                        <a:rPr lang="en-CA" sz="1600" b="1" noProof="0" dirty="0"/>
                        <a:t>(raw)</a:t>
                      </a:r>
                    </a:p>
                    <a:p>
                      <a:pPr algn="ctr"/>
                      <a:r>
                        <a:rPr lang="en-CA" sz="1800" b="1" noProof="0" dirty="0"/>
                        <a:t>-</a:t>
                      </a:r>
                      <a:endParaRPr lang="en-CA" sz="2800" b="1" noProof="0" dirty="0"/>
                    </a:p>
                  </a:txBody>
                  <a:tcPr anchor="ctr"/>
                </a:tc>
                <a:tc>
                  <a:txBody>
                    <a:bodyPr/>
                    <a:lstStyle/>
                    <a:p>
                      <a:pPr algn="ctr"/>
                      <a:r>
                        <a:rPr lang="en-CA" sz="1800" b="1" noProof="0" dirty="0"/>
                        <a:t>220 mg/L (STE)</a:t>
                      </a:r>
                      <a:endParaRPr lang="en-CA" sz="1400" b="1" noProof="0" dirty="0"/>
                    </a:p>
                  </a:txBody>
                  <a:tcPr anchor="ctr"/>
                </a:tc>
                <a:extLst>
                  <a:ext uri="{0D108BD9-81ED-4DB2-BD59-A6C34878D82A}">
                    <a16:rowId xmlns:a16="http://schemas.microsoft.com/office/drawing/2014/main" val="3396255763"/>
                  </a:ext>
                </a:extLst>
              </a:tr>
              <a:tr h="856801">
                <a:tc>
                  <a:txBody>
                    <a:bodyPr/>
                    <a:lstStyle/>
                    <a:p>
                      <a:r>
                        <a:rPr lang="en-CA" sz="2400" b="1" noProof="0" dirty="0"/>
                        <a:t>TSS</a:t>
                      </a:r>
                    </a:p>
                  </a:txBody>
                  <a:tcPr anchor="ctr"/>
                </a:tc>
                <a:tc>
                  <a:txBody>
                    <a:bodyPr/>
                    <a:lstStyle/>
                    <a:p>
                      <a:pPr algn="ctr"/>
                      <a:r>
                        <a:rPr lang="en-CA" sz="1800" b="1" noProof="0" dirty="0"/>
                        <a:t>-</a:t>
                      </a:r>
                    </a:p>
                  </a:txBody>
                  <a:tcPr anchor="ctr"/>
                </a:tc>
                <a:tc>
                  <a:txBody>
                    <a:bodyPr/>
                    <a:lstStyle/>
                    <a:p>
                      <a:pPr algn="ctr"/>
                      <a:r>
                        <a:rPr lang="en-CA" sz="1800" b="1" noProof="0" dirty="0"/>
                        <a:t>200 mg/l (raw)</a:t>
                      </a:r>
                    </a:p>
                    <a:p>
                      <a:pPr algn="ctr"/>
                      <a:r>
                        <a:rPr lang="en-CA" sz="1800" b="1" noProof="0" dirty="0"/>
                        <a:t>60 mg/l (STE)</a:t>
                      </a:r>
                    </a:p>
                  </a:txBody>
                  <a:tcPr anchor="ctr"/>
                </a:tc>
                <a:tc>
                  <a:txBody>
                    <a:bodyPr/>
                    <a:lstStyle/>
                    <a:p>
                      <a:pPr algn="ctr"/>
                      <a:r>
                        <a:rPr lang="en-CA" sz="1800" b="1" noProof="0" dirty="0"/>
                        <a:t>-</a:t>
                      </a:r>
                    </a:p>
                  </a:txBody>
                  <a:tcPr anchor="ctr"/>
                </a:tc>
                <a:tc>
                  <a:txBody>
                    <a:bodyPr/>
                    <a:lstStyle/>
                    <a:p>
                      <a:pPr algn="ctr"/>
                      <a:r>
                        <a:rPr lang="en-CA" sz="1800" b="1" noProof="0" dirty="0"/>
                        <a:t>100-350 mg/</a:t>
                      </a:r>
                      <a:r>
                        <a:rPr lang="en-CA" sz="2000" b="1" noProof="0" dirty="0"/>
                        <a:t>l </a:t>
                      </a:r>
                      <a:r>
                        <a:rPr lang="en-CA" sz="1600" b="1" noProof="0" dirty="0"/>
                        <a:t>(raw)</a:t>
                      </a:r>
                      <a:endParaRPr lang="en-CA" sz="1800" b="1" noProof="0" dirty="0"/>
                    </a:p>
                  </a:txBody>
                  <a:tcPr anchor="ctr"/>
                </a:tc>
                <a:tc>
                  <a:txBody>
                    <a:bodyPr/>
                    <a:lstStyle/>
                    <a:p>
                      <a:pPr algn="ctr"/>
                      <a:r>
                        <a:rPr lang="en-CA" sz="1800" b="1" noProof="0" dirty="0"/>
                        <a:t>150 mg/L (STE)</a:t>
                      </a:r>
                      <a:endParaRPr lang="en-CA" sz="1400" b="1" noProof="0" dirty="0"/>
                    </a:p>
                  </a:txBody>
                  <a:tcPr anchor="ctr"/>
                </a:tc>
                <a:extLst>
                  <a:ext uri="{0D108BD9-81ED-4DB2-BD59-A6C34878D82A}">
                    <a16:rowId xmlns:a16="http://schemas.microsoft.com/office/drawing/2014/main" val="2157111475"/>
                  </a:ext>
                </a:extLst>
              </a:tr>
              <a:tr h="856801">
                <a:tc>
                  <a:txBody>
                    <a:bodyPr/>
                    <a:lstStyle/>
                    <a:p>
                      <a:r>
                        <a:rPr lang="en-CA" sz="2400" b="1" noProof="0" dirty="0"/>
                        <a:t>TKN</a:t>
                      </a:r>
                    </a:p>
                  </a:txBody>
                  <a:tcPr anchor="ctr"/>
                </a:tc>
                <a:tc>
                  <a:txBody>
                    <a:bodyPr/>
                    <a:lstStyle/>
                    <a:p>
                      <a:pPr algn="ctr"/>
                      <a:r>
                        <a:rPr lang="en-CA" sz="1800" b="1" noProof="0" dirty="0"/>
                        <a:t>-</a:t>
                      </a:r>
                    </a:p>
                  </a:txBody>
                  <a:tcPr anchor="ctr"/>
                </a:tc>
                <a:tc>
                  <a:txBody>
                    <a:bodyPr/>
                    <a:lstStyle/>
                    <a:p>
                      <a:pPr algn="ctr"/>
                      <a:r>
                        <a:rPr lang="en-CA" sz="1800" b="1" noProof="0" dirty="0"/>
                        <a:t>-</a:t>
                      </a:r>
                    </a:p>
                  </a:txBody>
                  <a:tcPr anchor="ctr"/>
                </a:tc>
                <a:tc>
                  <a:txBody>
                    <a:bodyPr/>
                    <a:lstStyle/>
                    <a:p>
                      <a:pPr algn="ctr"/>
                      <a:r>
                        <a:rPr lang="en-CA" sz="1800" b="1" noProof="0" dirty="0"/>
                        <a:t>-</a:t>
                      </a:r>
                    </a:p>
                  </a:txBody>
                  <a:tcPr anchor="ctr"/>
                </a:tc>
                <a:tc>
                  <a:txBody>
                    <a:bodyPr/>
                    <a:lstStyle/>
                    <a:p>
                      <a:pPr algn="ctr"/>
                      <a:r>
                        <a:rPr lang="en-CA" sz="1800" b="1" noProof="0" dirty="0"/>
                        <a:t>-</a:t>
                      </a:r>
                    </a:p>
                    <a:p>
                      <a:pPr algn="ctr"/>
                      <a:endParaRPr lang="en-CA" sz="1800" b="1" noProof="0" dirty="0"/>
                    </a:p>
                  </a:txBody>
                  <a:tcPr anchor="ctr"/>
                </a:tc>
                <a:tc>
                  <a:txBody>
                    <a:bodyPr/>
                    <a:lstStyle/>
                    <a:p>
                      <a:pPr algn="ctr"/>
                      <a:r>
                        <a:rPr lang="en-CA" sz="1800" b="1" noProof="0" dirty="0"/>
                        <a:t>-</a:t>
                      </a:r>
                    </a:p>
                  </a:txBody>
                  <a:tcPr anchor="ctr"/>
                </a:tc>
                <a:extLst>
                  <a:ext uri="{0D108BD9-81ED-4DB2-BD59-A6C34878D82A}">
                    <a16:rowId xmlns:a16="http://schemas.microsoft.com/office/drawing/2014/main" val="3554435438"/>
                  </a:ext>
                </a:extLst>
              </a:tr>
              <a:tr h="673608">
                <a:tc>
                  <a:txBody>
                    <a:bodyPr/>
                    <a:lstStyle/>
                    <a:p>
                      <a:endParaRPr lang="en-CA" sz="1400" noProof="0" dirty="0"/>
                    </a:p>
                  </a:txBody>
                  <a:tcPr/>
                </a:tc>
                <a:tc>
                  <a:txBody>
                    <a:bodyPr/>
                    <a:lstStyle/>
                    <a:p>
                      <a:pPr algn="ctr"/>
                      <a:r>
                        <a:rPr lang="en-CA" sz="1100" b="1" noProof="0" dirty="0"/>
                        <a:t>Derived from buried sand filter organic loading rate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1" noProof="0" dirty="0"/>
                        <a:t>Chapter 7080, Individual Subsurface Sewage Treatment Systems</a:t>
                      </a:r>
                    </a:p>
                  </a:txBody>
                  <a:tcPr/>
                </a:tc>
                <a:tc>
                  <a:txBody>
                    <a:bodyPr/>
                    <a:lstStyle/>
                    <a:p>
                      <a:pPr algn="ctr"/>
                      <a:r>
                        <a:rPr lang="en-CA" sz="1100" b="1" noProof="0" dirty="0"/>
                        <a:t>On-Site Sewage Facility Rules Compilation</a:t>
                      </a:r>
                    </a:p>
                    <a:p>
                      <a:pPr algn="ctr"/>
                      <a:r>
                        <a:rPr lang="en-CA" sz="1100" b="1" noProof="0" dirty="0"/>
                        <a:t>§285.91(3)</a:t>
                      </a:r>
                    </a:p>
                  </a:txBody>
                  <a:tcPr/>
                </a:tc>
                <a:tc>
                  <a:txBody>
                    <a:bodyPr/>
                    <a:lstStyle/>
                    <a:p>
                      <a:pPr algn="ctr"/>
                      <a:r>
                        <a:rPr lang="en-CA" sz="1100" b="1" noProof="0" dirty="0"/>
                        <a:t>Adheres to NSF Standard 40</a:t>
                      </a:r>
                    </a:p>
                  </a:txBody>
                  <a:tcPr/>
                </a:tc>
                <a:tc>
                  <a:txBody>
                    <a:bodyPr/>
                    <a:lstStyle/>
                    <a:p>
                      <a:pPr algn="ctr"/>
                      <a:r>
                        <a:rPr lang="en-CA" sz="1200" b="1" noProof="0" dirty="0"/>
                        <a:t>SPS 383.44</a:t>
                      </a:r>
                    </a:p>
                  </a:txBody>
                  <a:tcPr/>
                </a:tc>
                <a:extLst>
                  <a:ext uri="{0D108BD9-81ED-4DB2-BD59-A6C34878D82A}">
                    <a16:rowId xmlns:a16="http://schemas.microsoft.com/office/drawing/2014/main" val="2336875358"/>
                  </a:ext>
                </a:extLst>
              </a:tr>
            </a:tbl>
          </a:graphicData>
        </a:graphic>
      </p:graphicFrame>
      <p:sp>
        <p:nvSpPr>
          <p:cNvPr id="3" name="Espace réservé du contenu 3">
            <a:extLst>
              <a:ext uri="{FF2B5EF4-FFF2-40B4-BE49-F238E27FC236}">
                <a16:creationId xmlns:a16="http://schemas.microsoft.com/office/drawing/2014/main" id="{CA3B398C-0350-F7A7-CE90-79151E3B0489}"/>
              </a:ext>
            </a:extLst>
          </p:cNvPr>
          <p:cNvSpPr txBox="1">
            <a:spLocks/>
          </p:cNvSpPr>
          <p:nvPr/>
        </p:nvSpPr>
        <p:spPr>
          <a:xfrm>
            <a:off x="2114559" y="5379738"/>
            <a:ext cx="8639033" cy="117346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STE = septic tank effluent</a:t>
            </a:r>
          </a:p>
          <a:p>
            <a:pPr marL="0" indent="0">
              <a:buNone/>
            </a:pPr>
            <a:endParaRPr lang="en-US" sz="1800" b="1" dirty="0"/>
          </a:p>
          <a:p>
            <a:pPr marL="0" indent="0">
              <a:buNone/>
            </a:pPr>
            <a:r>
              <a:rPr lang="en-US" sz="1800" b="1" dirty="0"/>
              <a:t>Most testing facilities get sewage from a public collection system (infiltration is very likely)</a:t>
            </a:r>
          </a:p>
          <a:p>
            <a:pPr>
              <a:buFont typeface="Wingdings" panose="05000000000000000000" pitchFamily="2" charset="2"/>
              <a:buChar char="ü"/>
            </a:pPr>
            <a:endParaRPr lang="en-US" sz="2000" b="1" dirty="0"/>
          </a:p>
          <a:p>
            <a:pPr>
              <a:spcBef>
                <a:spcPts val="0"/>
              </a:spcBef>
              <a:buFont typeface="Wingdings" panose="05000000000000000000" pitchFamily="2" charset="2"/>
              <a:buChar char="ü"/>
            </a:pPr>
            <a:endParaRPr lang="en-US" sz="2000" b="1" dirty="0"/>
          </a:p>
        </p:txBody>
      </p:sp>
      <p:sp>
        <p:nvSpPr>
          <p:cNvPr id="2" name="Title 1">
            <a:extLst>
              <a:ext uri="{FF2B5EF4-FFF2-40B4-BE49-F238E27FC236}">
                <a16:creationId xmlns:a16="http://schemas.microsoft.com/office/drawing/2014/main" id="{FB095F3B-5F9E-90FA-3564-9819B70A4594}"/>
              </a:ext>
            </a:extLst>
          </p:cNvPr>
          <p:cNvSpPr>
            <a:spLocks noGrp="1"/>
          </p:cNvSpPr>
          <p:nvPr>
            <p:ph type="title"/>
          </p:nvPr>
        </p:nvSpPr>
        <p:spPr>
          <a:xfrm>
            <a:off x="964345" y="992912"/>
            <a:ext cx="10939462" cy="472465"/>
          </a:xfrm>
        </p:spPr>
        <p:txBody>
          <a:bodyPr>
            <a:normAutofit fontScale="90000"/>
          </a:bodyPr>
          <a:lstStyle/>
          <a:p>
            <a:r>
              <a:rPr lang="en-US" sz="4000" b="1" dirty="0"/>
              <a:t>Examples of Wastewater Strength used in Standards (residential applications):</a:t>
            </a:r>
            <a:br>
              <a:rPr lang="en-US" sz="6000" b="1" dirty="0"/>
            </a:br>
            <a:br>
              <a:rPr lang="en-US" dirty="0"/>
            </a:br>
            <a:endParaRPr lang="en-US" dirty="0"/>
          </a:p>
        </p:txBody>
      </p:sp>
    </p:spTree>
    <p:extLst>
      <p:ext uri="{BB962C8B-B14F-4D97-AF65-F5344CB8AC3E}">
        <p14:creationId xmlns:p14="http://schemas.microsoft.com/office/powerpoint/2010/main" val="2816622302"/>
      </p:ext>
    </p:extLst>
  </p:cSld>
  <p:clrMapOvr>
    <a:masterClrMapping/>
  </p:clrMapOvr>
  <mc:AlternateContent xmlns:mc="http://schemas.openxmlformats.org/markup-compatibility/2006" xmlns:p14="http://schemas.microsoft.com/office/powerpoint/2010/main">
    <mc:Choice Requires="p14">
      <p:transition spd="slow" p14:dur="2000" advTm="109813"/>
    </mc:Choice>
    <mc:Fallback xmlns="">
      <p:transition spd="slow" advTm="10981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3CF99-879A-49AF-8F04-A36E83CD66A7}"/>
              </a:ext>
            </a:extLst>
          </p:cNvPr>
          <p:cNvSpPr>
            <a:spLocks noGrp="1"/>
          </p:cNvSpPr>
          <p:nvPr>
            <p:ph type="title"/>
          </p:nvPr>
        </p:nvSpPr>
        <p:spPr>
          <a:xfrm>
            <a:off x="754613" y="-1635"/>
            <a:ext cx="10515600" cy="1325563"/>
          </a:xfrm>
        </p:spPr>
        <p:txBody>
          <a:bodyPr/>
          <a:lstStyle/>
          <a:p>
            <a:r>
              <a:rPr lang="en-US" dirty="0"/>
              <a:t>Impacts of reduced water use</a:t>
            </a:r>
          </a:p>
        </p:txBody>
      </p:sp>
      <p:sp>
        <p:nvSpPr>
          <p:cNvPr id="12" name="Espace réservé du contenu 3">
            <a:extLst>
              <a:ext uri="{FF2B5EF4-FFF2-40B4-BE49-F238E27FC236}">
                <a16:creationId xmlns:a16="http://schemas.microsoft.com/office/drawing/2014/main" id="{05E84ACD-5EA8-46C0-9B05-7BBCCAED607B}"/>
              </a:ext>
            </a:extLst>
          </p:cNvPr>
          <p:cNvSpPr txBox="1">
            <a:spLocks/>
          </p:cNvSpPr>
          <p:nvPr/>
        </p:nvSpPr>
        <p:spPr>
          <a:xfrm>
            <a:off x="509981" y="1041547"/>
            <a:ext cx="8119424" cy="6696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Raw sewage BOD</a:t>
            </a:r>
            <a:r>
              <a:rPr lang="en-US" sz="2400" b="1" baseline="-25000" dirty="0"/>
              <a:t>5</a:t>
            </a:r>
            <a:r>
              <a:rPr lang="en-US" sz="2400" b="1" dirty="0"/>
              <a:t>, Nitrogen and phosphorus :</a:t>
            </a:r>
          </a:p>
          <a:p>
            <a:pPr marL="285750" indent="-285750"/>
            <a:endParaRPr lang="en-US" sz="2400" u="sng" dirty="0"/>
          </a:p>
          <a:p>
            <a:pPr marL="0" indent="0">
              <a:buNone/>
            </a:pPr>
            <a:endParaRPr lang="en-US" sz="2400" dirty="0"/>
          </a:p>
        </p:txBody>
      </p:sp>
      <p:graphicFrame>
        <p:nvGraphicFramePr>
          <p:cNvPr id="4" name="Tableau 3">
            <a:extLst>
              <a:ext uri="{FF2B5EF4-FFF2-40B4-BE49-F238E27FC236}">
                <a16:creationId xmlns:a16="http://schemas.microsoft.com/office/drawing/2014/main" id="{E2F997B4-CDE0-4EAF-B2B0-986451EEE960}"/>
              </a:ext>
            </a:extLst>
          </p:cNvPr>
          <p:cNvGraphicFramePr>
            <a:graphicFrameLocks noGrp="1"/>
          </p:cNvGraphicFramePr>
          <p:nvPr>
            <p:extLst>
              <p:ext uri="{D42A27DB-BD31-4B8C-83A1-F6EECF244321}">
                <p14:modId xmlns:p14="http://schemas.microsoft.com/office/powerpoint/2010/main" val="112460095"/>
              </p:ext>
            </p:extLst>
          </p:nvPr>
        </p:nvGraphicFramePr>
        <p:xfrm>
          <a:off x="421314" y="1509043"/>
          <a:ext cx="10686339" cy="2667000"/>
        </p:xfrm>
        <a:graphic>
          <a:graphicData uri="http://schemas.openxmlformats.org/drawingml/2006/table">
            <a:tbl>
              <a:tblPr firstRow="1" bandRow="1">
                <a:tableStyleId>{5C22544A-7EE6-4342-B048-85BDC9FD1C3A}</a:tableStyleId>
              </a:tblPr>
              <a:tblGrid>
                <a:gridCol w="1385826">
                  <a:extLst>
                    <a:ext uri="{9D8B030D-6E8A-4147-A177-3AD203B41FA5}">
                      <a16:colId xmlns:a16="http://schemas.microsoft.com/office/drawing/2014/main" val="838766174"/>
                    </a:ext>
                  </a:extLst>
                </a:gridCol>
                <a:gridCol w="3100171">
                  <a:extLst>
                    <a:ext uri="{9D8B030D-6E8A-4147-A177-3AD203B41FA5}">
                      <a16:colId xmlns:a16="http://schemas.microsoft.com/office/drawing/2014/main" val="2677073322"/>
                    </a:ext>
                  </a:extLst>
                </a:gridCol>
                <a:gridCol w="3100171">
                  <a:extLst>
                    <a:ext uri="{9D8B030D-6E8A-4147-A177-3AD203B41FA5}">
                      <a16:colId xmlns:a16="http://schemas.microsoft.com/office/drawing/2014/main" val="3947085977"/>
                    </a:ext>
                  </a:extLst>
                </a:gridCol>
                <a:gridCol w="3100171">
                  <a:extLst>
                    <a:ext uri="{9D8B030D-6E8A-4147-A177-3AD203B41FA5}">
                      <a16:colId xmlns:a16="http://schemas.microsoft.com/office/drawing/2014/main" val="2146113441"/>
                    </a:ext>
                  </a:extLst>
                </a:gridCol>
              </a:tblGrid>
              <a:tr h="370840">
                <a:tc>
                  <a:txBody>
                    <a:bodyPr/>
                    <a:lstStyle/>
                    <a:p>
                      <a:endParaRPr lang="en-CA" sz="2400" noProof="0" dirty="0"/>
                    </a:p>
                  </a:txBody>
                  <a:tcPr/>
                </a:tc>
                <a:tc>
                  <a:txBody>
                    <a:bodyPr/>
                    <a:lstStyle/>
                    <a:p>
                      <a:pPr algn="ctr"/>
                      <a:r>
                        <a:rPr lang="en-CA" sz="2400" noProof="0" dirty="0"/>
                        <a:t>Expected concentration</a:t>
                      </a:r>
                    </a:p>
                    <a:p>
                      <a:pPr algn="ctr"/>
                      <a:r>
                        <a:rPr lang="en-CA" sz="2400" noProof="0" dirty="0"/>
                        <a:t>From policies or certification protocols</a:t>
                      </a:r>
                    </a:p>
                  </a:txBody>
                  <a:tcPr anchor="ctr"/>
                </a:tc>
                <a:tc>
                  <a:txBody>
                    <a:bodyPr/>
                    <a:lstStyle/>
                    <a:p>
                      <a:pPr algn="ctr"/>
                      <a:r>
                        <a:rPr lang="en-CA" sz="2400" noProof="0" dirty="0"/>
                        <a:t>Expected concentration for 15 % daily sewage volume reduction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noProof="0" dirty="0"/>
                        <a:t>Expected concentration for </a:t>
                      </a:r>
                      <a:r>
                        <a:rPr lang="en-CA" sz="2400" noProof="0" dirty="0">
                          <a:solidFill>
                            <a:srgbClr val="F7A833"/>
                          </a:solidFill>
                        </a:rPr>
                        <a:t>30%</a:t>
                      </a:r>
                      <a:r>
                        <a:rPr lang="en-CA" sz="2400" noProof="0" dirty="0"/>
                        <a:t> daily sewage volume reduction</a:t>
                      </a:r>
                    </a:p>
                  </a:txBody>
                  <a:tcPr anchor="ctr"/>
                </a:tc>
                <a:extLst>
                  <a:ext uri="{0D108BD9-81ED-4DB2-BD59-A6C34878D82A}">
                    <a16:rowId xmlns:a16="http://schemas.microsoft.com/office/drawing/2014/main" val="1383370242"/>
                  </a:ext>
                </a:extLst>
              </a:tr>
              <a:tr h="370840">
                <a:tc>
                  <a:txBody>
                    <a:bodyPr/>
                    <a:lstStyle/>
                    <a:p>
                      <a:r>
                        <a:rPr lang="en-CA" sz="1800" b="1" noProof="0" dirty="0"/>
                        <a:t>BOD</a:t>
                      </a:r>
                      <a:r>
                        <a:rPr lang="en-CA" sz="1800" b="1" baseline="-25000" noProof="0" dirty="0"/>
                        <a:t>5</a:t>
                      </a:r>
                    </a:p>
                  </a:txBody>
                  <a:tcPr/>
                </a:tc>
                <a:tc>
                  <a:txBody>
                    <a:bodyPr/>
                    <a:lstStyle/>
                    <a:p>
                      <a:pPr algn="ctr"/>
                      <a:r>
                        <a:rPr lang="en-CA" sz="1800" noProof="0" dirty="0"/>
                        <a:t>200 to 300 mg/l</a:t>
                      </a:r>
                    </a:p>
                  </a:txBody>
                  <a:tcPr/>
                </a:tc>
                <a:tc>
                  <a:txBody>
                    <a:bodyPr/>
                    <a:lstStyle/>
                    <a:p>
                      <a:pPr algn="ctr"/>
                      <a:r>
                        <a:rPr lang="en-CA" sz="1800" noProof="0" dirty="0"/>
                        <a:t>235 to 353 mg/l</a:t>
                      </a:r>
                    </a:p>
                  </a:txBody>
                  <a:tcPr/>
                </a:tc>
                <a:tc>
                  <a:txBody>
                    <a:bodyPr/>
                    <a:lstStyle/>
                    <a:p>
                      <a:pPr algn="ctr"/>
                      <a:r>
                        <a:rPr lang="en-CA" sz="1800" noProof="0" dirty="0"/>
                        <a:t>286 to 429 mg/l</a:t>
                      </a:r>
                    </a:p>
                  </a:txBody>
                  <a:tcPr>
                    <a:solidFill>
                      <a:srgbClr val="F7A833"/>
                    </a:solidFill>
                  </a:tcPr>
                </a:tc>
                <a:extLst>
                  <a:ext uri="{0D108BD9-81ED-4DB2-BD59-A6C34878D82A}">
                    <a16:rowId xmlns:a16="http://schemas.microsoft.com/office/drawing/2014/main" val="1526199863"/>
                  </a:ext>
                </a:extLst>
              </a:tr>
              <a:tr h="370840">
                <a:tc>
                  <a:txBody>
                    <a:bodyPr/>
                    <a:lstStyle/>
                    <a:p>
                      <a:r>
                        <a:rPr lang="en-CA" sz="1800" b="1" noProof="0" dirty="0"/>
                        <a:t>TKN</a:t>
                      </a:r>
                    </a:p>
                  </a:txBody>
                  <a:tcPr/>
                </a:tc>
                <a:tc>
                  <a:txBody>
                    <a:bodyPr/>
                    <a:lstStyle/>
                    <a:p>
                      <a:pPr algn="ctr"/>
                      <a:r>
                        <a:rPr lang="en-CA" sz="1800" noProof="0" dirty="0"/>
                        <a:t>35 to 70 mg/l</a:t>
                      </a:r>
                    </a:p>
                  </a:txBody>
                  <a:tcPr/>
                </a:tc>
                <a:tc>
                  <a:txBody>
                    <a:bodyPr/>
                    <a:lstStyle/>
                    <a:p>
                      <a:pPr algn="ctr"/>
                      <a:r>
                        <a:rPr lang="en-CA" sz="1800" noProof="0" dirty="0"/>
                        <a:t>41 to 82 mg/l</a:t>
                      </a:r>
                    </a:p>
                  </a:txBody>
                  <a:tcPr/>
                </a:tc>
                <a:tc>
                  <a:txBody>
                    <a:bodyPr/>
                    <a:lstStyle/>
                    <a:p>
                      <a:pPr algn="ctr"/>
                      <a:r>
                        <a:rPr lang="en-CA" sz="1800" noProof="0" dirty="0"/>
                        <a:t>50 to 100 mg/l</a:t>
                      </a:r>
                    </a:p>
                  </a:txBody>
                  <a:tcPr>
                    <a:solidFill>
                      <a:srgbClr val="F7A833"/>
                    </a:solidFill>
                  </a:tcPr>
                </a:tc>
                <a:extLst>
                  <a:ext uri="{0D108BD9-81ED-4DB2-BD59-A6C34878D82A}">
                    <a16:rowId xmlns:a16="http://schemas.microsoft.com/office/drawing/2014/main" val="1724226490"/>
                  </a:ext>
                </a:extLst>
              </a:tr>
              <a:tr h="370840">
                <a:tc>
                  <a:txBody>
                    <a:bodyPr/>
                    <a:lstStyle/>
                    <a:p>
                      <a:r>
                        <a:rPr lang="en-CA" sz="1800" b="1" noProof="0" dirty="0"/>
                        <a:t>Phosphorus</a:t>
                      </a:r>
                    </a:p>
                  </a:txBody>
                  <a:tcPr/>
                </a:tc>
                <a:tc>
                  <a:txBody>
                    <a:bodyPr/>
                    <a:lstStyle/>
                    <a:p>
                      <a:pPr algn="ctr"/>
                      <a:r>
                        <a:rPr lang="en-CA" sz="1800" noProof="0" dirty="0"/>
                        <a:t>4 to 15 mg/l</a:t>
                      </a:r>
                    </a:p>
                  </a:txBody>
                  <a:tcPr/>
                </a:tc>
                <a:tc>
                  <a:txBody>
                    <a:bodyPr/>
                    <a:lstStyle/>
                    <a:p>
                      <a:pPr algn="ctr"/>
                      <a:r>
                        <a:rPr lang="en-CA" sz="1800" noProof="0" dirty="0"/>
                        <a:t>5 to 18 mg/l</a:t>
                      </a:r>
                    </a:p>
                  </a:txBody>
                  <a:tcPr/>
                </a:tc>
                <a:tc>
                  <a:txBody>
                    <a:bodyPr/>
                    <a:lstStyle/>
                    <a:p>
                      <a:pPr algn="ctr"/>
                      <a:r>
                        <a:rPr lang="en-CA" sz="1800" noProof="0" dirty="0"/>
                        <a:t>6 to 21 mg/l</a:t>
                      </a:r>
                    </a:p>
                  </a:txBody>
                  <a:tcPr>
                    <a:solidFill>
                      <a:srgbClr val="F7A833"/>
                    </a:solidFill>
                  </a:tcPr>
                </a:tc>
                <a:extLst>
                  <a:ext uri="{0D108BD9-81ED-4DB2-BD59-A6C34878D82A}">
                    <a16:rowId xmlns:a16="http://schemas.microsoft.com/office/drawing/2014/main" val="2953186749"/>
                  </a:ext>
                </a:extLst>
              </a:tr>
            </a:tbl>
          </a:graphicData>
        </a:graphic>
      </p:graphicFrame>
      <p:sp>
        <p:nvSpPr>
          <p:cNvPr id="8" name="Espace réservé du contenu 3">
            <a:extLst>
              <a:ext uri="{FF2B5EF4-FFF2-40B4-BE49-F238E27FC236}">
                <a16:creationId xmlns:a16="http://schemas.microsoft.com/office/drawing/2014/main" id="{A57EF95A-C1E6-4CA6-AD8B-BF1332ACEDE7}"/>
              </a:ext>
            </a:extLst>
          </p:cNvPr>
          <p:cNvSpPr txBox="1">
            <a:spLocks/>
          </p:cNvSpPr>
          <p:nvPr/>
        </p:nvSpPr>
        <p:spPr>
          <a:xfrm>
            <a:off x="299396" y="4361158"/>
            <a:ext cx="8119424" cy="4571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Septic tank effluent BOD</a:t>
            </a:r>
            <a:r>
              <a:rPr lang="en-US" sz="2400" b="1" baseline="-25000" dirty="0"/>
              <a:t>5 </a:t>
            </a:r>
            <a:r>
              <a:rPr lang="en-US" sz="2400" b="1" dirty="0"/>
              <a:t>:</a:t>
            </a:r>
          </a:p>
          <a:p>
            <a:pPr marL="285750" indent="-285750"/>
            <a:endParaRPr lang="en-US" sz="2400" u="sng" dirty="0"/>
          </a:p>
          <a:p>
            <a:pPr marL="0" indent="0">
              <a:buNone/>
            </a:pPr>
            <a:endParaRPr lang="en-US" sz="2400" dirty="0"/>
          </a:p>
        </p:txBody>
      </p:sp>
      <p:graphicFrame>
        <p:nvGraphicFramePr>
          <p:cNvPr id="9" name="Tableau 8">
            <a:extLst>
              <a:ext uri="{FF2B5EF4-FFF2-40B4-BE49-F238E27FC236}">
                <a16:creationId xmlns:a16="http://schemas.microsoft.com/office/drawing/2014/main" id="{5C2C9729-3E9B-4AA7-8AA5-5E5B19612C40}"/>
              </a:ext>
            </a:extLst>
          </p:cNvPr>
          <p:cNvGraphicFramePr>
            <a:graphicFrameLocks noGrp="1"/>
          </p:cNvGraphicFramePr>
          <p:nvPr>
            <p:extLst>
              <p:ext uri="{D42A27DB-BD31-4B8C-83A1-F6EECF244321}">
                <p14:modId xmlns:p14="http://schemas.microsoft.com/office/powerpoint/2010/main" val="2998987274"/>
              </p:ext>
            </p:extLst>
          </p:nvPr>
        </p:nvGraphicFramePr>
        <p:xfrm>
          <a:off x="509980" y="4789858"/>
          <a:ext cx="10686339" cy="2011680"/>
        </p:xfrm>
        <a:graphic>
          <a:graphicData uri="http://schemas.openxmlformats.org/drawingml/2006/table">
            <a:tbl>
              <a:tblPr firstRow="1" bandRow="1">
                <a:tableStyleId>{5C22544A-7EE6-4342-B048-85BDC9FD1C3A}</a:tableStyleId>
              </a:tblPr>
              <a:tblGrid>
                <a:gridCol w="1411070">
                  <a:extLst>
                    <a:ext uri="{9D8B030D-6E8A-4147-A177-3AD203B41FA5}">
                      <a16:colId xmlns:a16="http://schemas.microsoft.com/office/drawing/2014/main" val="838766174"/>
                    </a:ext>
                  </a:extLst>
                </a:gridCol>
                <a:gridCol w="3147637">
                  <a:extLst>
                    <a:ext uri="{9D8B030D-6E8A-4147-A177-3AD203B41FA5}">
                      <a16:colId xmlns:a16="http://schemas.microsoft.com/office/drawing/2014/main" val="2677073322"/>
                    </a:ext>
                  </a:extLst>
                </a:gridCol>
                <a:gridCol w="3075814">
                  <a:extLst>
                    <a:ext uri="{9D8B030D-6E8A-4147-A177-3AD203B41FA5}">
                      <a16:colId xmlns:a16="http://schemas.microsoft.com/office/drawing/2014/main" val="3947085977"/>
                    </a:ext>
                  </a:extLst>
                </a:gridCol>
                <a:gridCol w="3051818">
                  <a:extLst>
                    <a:ext uri="{9D8B030D-6E8A-4147-A177-3AD203B41FA5}">
                      <a16:colId xmlns:a16="http://schemas.microsoft.com/office/drawing/2014/main" val="2472611481"/>
                    </a:ext>
                  </a:extLst>
                </a:gridCol>
              </a:tblGrid>
              <a:tr h="370840">
                <a:tc>
                  <a:txBody>
                    <a:bodyPr/>
                    <a:lstStyle/>
                    <a:p>
                      <a:endParaRPr lang="en-CA" sz="2400" noProof="0" dirty="0"/>
                    </a:p>
                  </a:txBody>
                  <a:tcPr/>
                </a:tc>
                <a:tc>
                  <a:txBody>
                    <a:bodyPr/>
                    <a:lstStyle/>
                    <a:p>
                      <a:pPr algn="ctr"/>
                      <a:r>
                        <a:rPr lang="en-CA" sz="2400" noProof="0" dirty="0"/>
                        <a:t>Expected concentration</a:t>
                      </a:r>
                    </a:p>
                    <a:p>
                      <a:pPr algn="ctr"/>
                      <a:r>
                        <a:rPr lang="en-CA" sz="2400" noProof="0" dirty="0"/>
                        <a:t>From policies or certification</a:t>
                      </a:r>
                    </a:p>
                  </a:txBody>
                  <a:tcPr anchor="ctr"/>
                </a:tc>
                <a:tc>
                  <a:txBody>
                    <a:bodyPr/>
                    <a:lstStyle/>
                    <a:p>
                      <a:pPr algn="ctr"/>
                      <a:r>
                        <a:rPr lang="en-CA" sz="2400" noProof="0" dirty="0"/>
                        <a:t>Expected concentration for 15 % daily sewage volume reduction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noProof="0" dirty="0"/>
                        <a:t>Expected concentration for </a:t>
                      </a:r>
                      <a:r>
                        <a:rPr lang="en-CA" sz="2400" noProof="0" dirty="0">
                          <a:solidFill>
                            <a:srgbClr val="F7A833"/>
                          </a:solidFill>
                        </a:rPr>
                        <a:t>30%</a:t>
                      </a:r>
                      <a:r>
                        <a:rPr lang="en-CA" sz="2400" noProof="0" dirty="0"/>
                        <a:t> daily sewage volume reduction</a:t>
                      </a:r>
                    </a:p>
                  </a:txBody>
                  <a:tcPr anchor="ctr"/>
                </a:tc>
                <a:extLst>
                  <a:ext uri="{0D108BD9-81ED-4DB2-BD59-A6C34878D82A}">
                    <a16:rowId xmlns:a16="http://schemas.microsoft.com/office/drawing/2014/main" val="1383370242"/>
                  </a:ext>
                </a:extLst>
              </a:tr>
              <a:tr h="370840">
                <a:tc>
                  <a:txBody>
                    <a:bodyPr/>
                    <a:lstStyle/>
                    <a:p>
                      <a:r>
                        <a:rPr lang="en-CA" sz="1800" b="1" noProof="0" dirty="0"/>
                        <a:t>BOD</a:t>
                      </a:r>
                      <a:r>
                        <a:rPr lang="en-CA" sz="1800" b="1" baseline="-25000" noProof="0" dirty="0"/>
                        <a:t>5</a:t>
                      </a:r>
                    </a:p>
                  </a:txBody>
                  <a:tcPr/>
                </a:tc>
                <a:tc>
                  <a:txBody>
                    <a:bodyPr/>
                    <a:lstStyle/>
                    <a:p>
                      <a:pPr algn="ctr"/>
                      <a:r>
                        <a:rPr lang="en-CA" sz="2400" noProof="0" dirty="0"/>
                        <a:t>140 to 200 mg/l</a:t>
                      </a:r>
                    </a:p>
                  </a:txBody>
                  <a:tcPr/>
                </a:tc>
                <a:tc>
                  <a:txBody>
                    <a:bodyPr/>
                    <a:lstStyle/>
                    <a:p>
                      <a:pPr algn="ctr"/>
                      <a:r>
                        <a:rPr lang="en-CA" sz="2400" noProof="0" dirty="0"/>
                        <a:t>165 to 235 mg/l</a:t>
                      </a:r>
                    </a:p>
                  </a:txBody>
                  <a:tcPr/>
                </a:tc>
                <a:tc>
                  <a:txBody>
                    <a:bodyPr/>
                    <a:lstStyle/>
                    <a:p>
                      <a:pPr algn="ctr"/>
                      <a:r>
                        <a:rPr lang="en-CA" sz="2400" noProof="0" dirty="0"/>
                        <a:t>200 to 286 mg/l</a:t>
                      </a:r>
                    </a:p>
                  </a:txBody>
                  <a:tcPr anchor="ctr">
                    <a:solidFill>
                      <a:srgbClr val="F7A833"/>
                    </a:solidFill>
                  </a:tcPr>
                </a:tc>
                <a:extLst>
                  <a:ext uri="{0D108BD9-81ED-4DB2-BD59-A6C34878D82A}">
                    <a16:rowId xmlns:a16="http://schemas.microsoft.com/office/drawing/2014/main" val="1526199863"/>
                  </a:ext>
                </a:extLst>
              </a:tr>
            </a:tbl>
          </a:graphicData>
        </a:graphic>
      </p:graphicFrame>
    </p:spTree>
    <p:extLst>
      <p:ext uri="{BB962C8B-B14F-4D97-AF65-F5344CB8AC3E}">
        <p14:creationId xmlns:p14="http://schemas.microsoft.com/office/powerpoint/2010/main" val="3203876014"/>
      </p:ext>
    </p:extLst>
  </p:cSld>
  <p:clrMapOvr>
    <a:masterClrMapping/>
  </p:clrMapOvr>
  <mc:AlternateContent xmlns:mc="http://schemas.openxmlformats.org/markup-compatibility/2006" xmlns:p14="http://schemas.microsoft.com/office/powerpoint/2010/main">
    <mc:Choice Requires="p14">
      <p:transition spd="slow" p14:dur="2000" advTm="93460"/>
    </mc:Choice>
    <mc:Fallback xmlns="">
      <p:transition spd="slow" advTm="934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6885" y="1027906"/>
            <a:ext cx="5442857" cy="1325563"/>
          </a:xfrm>
        </p:spPr>
        <p:txBody>
          <a:bodyPr>
            <a:noAutofit/>
          </a:bodyPr>
          <a:lstStyle/>
          <a:p>
            <a:pPr algn="ctr"/>
            <a:r>
              <a:rPr lang="en-US" sz="3600" i="1" dirty="0">
                <a:latin typeface="TimesNewRomanPS-ItalicMT"/>
              </a:rPr>
              <a:t>2009 Influent Constituent Characteristics of the Modern Waste Stream from Single Sources </a:t>
            </a:r>
            <a:endParaRPr lang="en-US" sz="3600" dirty="0"/>
          </a:p>
        </p:txBody>
      </p:sp>
      <p:sp>
        <p:nvSpPr>
          <p:cNvPr id="5" name="Subtitle 4"/>
          <p:cNvSpPr>
            <a:spLocks noGrp="1"/>
          </p:cNvSpPr>
          <p:nvPr>
            <p:ph idx="1"/>
          </p:nvPr>
        </p:nvSpPr>
        <p:spPr>
          <a:xfrm>
            <a:off x="6908800" y="3461657"/>
            <a:ext cx="4864100" cy="2715306"/>
          </a:xfrm>
        </p:spPr>
        <p:txBody>
          <a:bodyPr>
            <a:normAutofit/>
          </a:bodyPr>
          <a:lstStyle/>
          <a:p>
            <a:pPr marL="0" indent="0" algn="ctr">
              <a:buNone/>
            </a:pPr>
            <a:r>
              <a:rPr lang="en-US" sz="2400" b="1" dirty="0"/>
              <a:t>Kathryn S. Lowe, Maria B. Tucholke, Jill M.B. Tomaras, Kathleen Conn, Christiane Hoppe, Jörg E. Drewes, John E. McCray, Junko Munakata-Marr</a:t>
            </a:r>
            <a:endParaRPr lang="en-US" sz="2400" dirty="0"/>
          </a:p>
        </p:txBody>
      </p:sp>
      <p:sp>
        <p:nvSpPr>
          <p:cNvPr id="2" name="Picture Placeholder 1"/>
          <p:cNvSpPr>
            <a:spLocks noGrp="1"/>
          </p:cNvSpPr>
          <p:nvPr>
            <p:ph type="pic" sz="quarter" idx="10"/>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57" y="2812104"/>
            <a:ext cx="3200400" cy="1299105"/>
          </a:xfrm>
          <a:prstGeom prst="rect">
            <a:avLst/>
          </a:prstGeom>
        </p:spPr>
      </p:pic>
      <p:sp>
        <p:nvSpPr>
          <p:cNvPr id="3" name="Rectangle 2"/>
          <p:cNvSpPr/>
          <p:nvPr/>
        </p:nvSpPr>
        <p:spPr>
          <a:xfrm>
            <a:off x="790832" y="6149685"/>
            <a:ext cx="11722443" cy="584775"/>
          </a:xfrm>
          <a:prstGeom prst="rect">
            <a:avLst/>
          </a:prstGeom>
        </p:spPr>
        <p:txBody>
          <a:bodyPr wrap="square">
            <a:spAutoFit/>
          </a:bodyPr>
          <a:lstStyle/>
          <a:p>
            <a:r>
              <a:rPr lang="en-US" sz="3200" i="1" dirty="0">
                <a:solidFill>
                  <a:schemeClr val="bg1"/>
                </a:solidFill>
              </a:rPr>
              <a:t>http://www.ndwrcdp.org/documents/04-dec-1/04dec01web.pdf</a:t>
            </a:r>
          </a:p>
        </p:txBody>
      </p:sp>
    </p:spTree>
    <p:extLst>
      <p:ext uri="{BB962C8B-B14F-4D97-AF65-F5344CB8AC3E}">
        <p14:creationId xmlns:p14="http://schemas.microsoft.com/office/powerpoint/2010/main" val="363786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838200" y="365125"/>
            <a:ext cx="10515600" cy="1325563"/>
          </a:xfrm>
        </p:spPr>
        <p:txBody>
          <a:bodyPr>
            <a:normAutofit/>
          </a:bodyPr>
          <a:lstStyle/>
          <a:p>
            <a:r>
              <a:rPr lang="en-US" altLang="en-US" sz="4400" dirty="0"/>
              <a:t>Organic solids</a:t>
            </a:r>
          </a:p>
        </p:txBody>
      </p:sp>
      <p:sp>
        <p:nvSpPr>
          <p:cNvPr id="2" name="Content Placeholder 1"/>
          <p:cNvSpPr>
            <a:spLocks noGrp="1"/>
          </p:cNvSpPr>
          <p:nvPr>
            <p:ph sz="quarter" idx="13"/>
          </p:nvPr>
        </p:nvSpPr>
        <p:spPr>
          <a:xfrm>
            <a:off x="914400" y="1536192"/>
            <a:ext cx="4876800" cy="4757928"/>
          </a:xfrm>
        </p:spPr>
        <p:txBody>
          <a:bodyPr>
            <a:normAutofit fontScale="92500" lnSpcReduction="20000"/>
          </a:bodyPr>
          <a:lstStyle/>
          <a:p>
            <a:r>
              <a:rPr lang="en-US" altLang="en-US" dirty="0"/>
              <a:t>Definition</a:t>
            </a:r>
          </a:p>
          <a:p>
            <a:pPr lvl="1"/>
            <a:r>
              <a:rPr lang="en-US" altLang="en-US" dirty="0"/>
              <a:t>Digested and undigested animal and vegetable material</a:t>
            </a:r>
          </a:p>
          <a:p>
            <a:pPr lvl="1"/>
            <a:r>
              <a:rPr lang="en-US" altLang="en-US" dirty="0"/>
              <a:t>Synthetic (artificial) organic compounds</a:t>
            </a:r>
          </a:p>
          <a:p>
            <a:r>
              <a:rPr lang="en-US" altLang="en-US" dirty="0"/>
              <a:t>Impacts</a:t>
            </a:r>
          </a:p>
          <a:p>
            <a:pPr lvl="1"/>
            <a:r>
              <a:rPr lang="en-US" altLang="en-US" dirty="0"/>
              <a:t>Requires oxygen to be broken down (BOD)</a:t>
            </a:r>
          </a:p>
          <a:p>
            <a:pPr lvl="1"/>
            <a:r>
              <a:rPr lang="en-US" altLang="en-US" dirty="0"/>
              <a:t>Reduces dissolved oxygen (DO) in lakes, rivers, and streams</a:t>
            </a:r>
          </a:p>
        </p:txBody>
      </p:sp>
      <p:pic>
        <p:nvPicPr>
          <p:cNvPr id="7" name="Content Placeholder 6" descr="A picture containing tray, metal, silver, pan&#10;&#10;Description automatically generated">
            <a:extLst>
              <a:ext uri="{FF2B5EF4-FFF2-40B4-BE49-F238E27FC236}">
                <a16:creationId xmlns:a16="http://schemas.microsoft.com/office/drawing/2014/main" id="{2852864C-8C7E-444A-ABD5-234371EF60E3}"/>
              </a:ext>
            </a:extLst>
          </p:cNvPr>
          <p:cNvPicPr>
            <a:picLocks noGrp="1" noChangeAspect="1"/>
          </p:cNvPicPr>
          <p:nvPr>
            <p:ph sz="quarter" idx="14"/>
          </p:nvPr>
        </p:nvPicPr>
        <p:blipFill rotWithShape="1">
          <a:blip r:embed="rId2">
            <a:extLst>
              <a:ext uri="{837473B0-CC2E-450A-ABE3-18F120FF3D39}">
                <a1611:picAttrSrcUrl xmlns:a1611="http://schemas.microsoft.com/office/drawing/2016/11/main" r:id="rId3"/>
              </a:ext>
            </a:extLst>
          </a:blip>
          <a:srcRect l="20881" r="1" b="1"/>
          <a:stretch/>
        </p:blipFill>
        <p:spPr>
          <a:xfrm>
            <a:off x="6536568" y="1536700"/>
            <a:ext cx="4605264" cy="3876675"/>
          </a:xfrm>
        </p:spPr>
      </p:pic>
    </p:spTree>
    <p:extLst>
      <p:ext uri="{BB962C8B-B14F-4D97-AF65-F5344CB8AC3E}">
        <p14:creationId xmlns:p14="http://schemas.microsoft.com/office/powerpoint/2010/main" val="411765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149"/>
            <a:ext cx="10515600" cy="1325563"/>
          </a:xfrm>
        </p:spPr>
        <p:txBody>
          <a:bodyPr>
            <a:normAutofit fontScale="90000"/>
          </a:bodyPr>
          <a:lstStyle/>
          <a:p>
            <a:pPr algn="ctr"/>
            <a:r>
              <a:rPr lang="en-US" dirty="0"/>
              <a:t>BOD in raw and septic tank effluent (STE)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300" b="4082"/>
          <a:stretch/>
        </p:blipFill>
        <p:spPr>
          <a:xfrm>
            <a:off x="177074" y="1461174"/>
            <a:ext cx="7543800" cy="5193626"/>
          </a:xfrm>
        </p:spPr>
      </p:pic>
      <p:sp>
        <p:nvSpPr>
          <p:cNvPr id="5" name="TextBox 4"/>
          <p:cNvSpPr txBox="1"/>
          <p:nvPr/>
        </p:nvSpPr>
        <p:spPr>
          <a:xfrm>
            <a:off x="4155440" y="3124201"/>
            <a:ext cx="2819400" cy="1200329"/>
          </a:xfrm>
          <a:prstGeom prst="rect">
            <a:avLst/>
          </a:prstGeom>
          <a:solidFill>
            <a:srgbClr val="FFC000"/>
          </a:solidFill>
        </p:spPr>
        <p:txBody>
          <a:bodyPr wrap="square" rtlCol="0">
            <a:spAutoFit/>
          </a:bodyPr>
          <a:lstStyle/>
          <a:p>
            <a:pPr algn="ctr"/>
            <a:r>
              <a:rPr lang="en-US" sz="3600" dirty="0"/>
              <a:t>Median STE 216 mg/L</a:t>
            </a:r>
          </a:p>
        </p:txBody>
      </p:sp>
      <p:sp>
        <p:nvSpPr>
          <p:cNvPr id="3" name="TextBox 2">
            <a:extLst>
              <a:ext uri="{FF2B5EF4-FFF2-40B4-BE49-F238E27FC236}">
                <a16:creationId xmlns:a16="http://schemas.microsoft.com/office/drawing/2014/main" id="{9D863E13-B8CC-561A-155D-116284714450}"/>
              </a:ext>
            </a:extLst>
          </p:cNvPr>
          <p:cNvSpPr txBox="1"/>
          <p:nvPr/>
        </p:nvSpPr>
        <p:spPr>
          <a:xfrm>
            <a:off x="8196580" y="2164080"/>
            <a:ext cx="3342640" cy="3539430"/>
          </a:xfrm>
          <a:prstGeom prst="rect">
            <a:avLst/>
          </a:prstGeom>
          <a:noFill/>
        </p:spPr>
        <p:txBody>
          <a:bodyPr wrap="square" rtlCol="0">
            <a:spAutoFit/>
          </a:bodyPr>
          <a:lstStyle/>
          <a:p>
            <a:pPr>
              <a:buFont typeface="Wingdings" panose="05000000000000000000" pitchFamily="2" charset="2"/>
              <a:buChar char="ü"/>
            </a:pPr>
            <a:r>
              <a:rPr lang="en-US" sz="2800" dirty="0">
                <a:solidFill>
                  <a:schemeClr val="accent2"/>
                </a:solidFill>
              </a:rPr>
              <a:t>BOD</a:t>
            </a:r>
            <a:r>
              <a:rPr lang="en-US" sz="2800" baseline="-25000" dirty="0">
                <a:solidFill>
                  <a:schemeClr val="accent2"/>
                </a:solidFill>
              </a:rPr>
              <a:t>5</a:t>
            </a:r>
            <a:r>
              <a:rPr lang="en-US" sz="2800" dirty="0">
                <a:solidFill>
                  <a:schemeClr val="accent2"/>
                </a:solidFill>
              </a:rPr>
              <a:t> higher than values used in standards (200 to 300 mg/l vs 443 mg/l for raw sewage)</a:t>
            </a:r>
          </a:p>
          <a:p>
            <a:pPr>
              <a:buFont typeface="Wingdings" panose="05000000000000000000" pitchFamily="2" charset="2"/>
              <a:buChar char="ü"/>
            </a:pPr>
            <a:r>
              <a:rPr lang="en-US" sz="2800" dirty="0">
                <a:solidFill>
                  <a:schemeClr val="accent2"/>
                </a:solidFill>
              </a:rPr>
              <a:t>140 to 210 mg/l versus 216 mg/l for septic tank effluent</a:t>
            </a:r>
          </a:p>
        </p:txBody>
      </p:sp>
    </p:spTree>
    <p:extLst>
      <p:ext uri="{BB962C8B-B14F-4D97-AF65-F5344CB8AC3E}">
        <p14:creationId xmlns:p14="http://schemas.microsoft.com/office/powerpoint/2010/main" val="381468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609600" y="277814"/>
            <a:ext cx="10972800" cy="1139825"/>
          </a:xfrm>
        </p:spPr>
        <p:txBody>
          <a:bodyPr anchor="ctr">
            <a:normAutofit/>
          </a:bodyPr>
          <a:lstStyle/>
          <a:p>
            <a:r>
              <a:rPr lang="en-US" dirty="0"/>
              <a:t>Inorganic Solids</a:t>
            </a:r>
          </a:p>
        </p:txBody>
      </p:sp>
      <p:sp>
        <p:nvSpPr>
          <p:cNvPr id="2" name="Content Placeholder 1"/>
          <p:cNvSpPr>
            <a:spLocks noGrp="1"/>
          </p:cNvSpPr>
          <p:nvPr>
            <p:ph type="body" sz="half" idx="1"/>
          </p:nvPr>
        </p:nvSpPr>
        <p:spPr>
          <a:xfrm>
            <a:off x="609600" y="1600201"/>
            <a:ext cx="5384800" cy="4525963"/>
          </a:xfrm>
        </p:spPr>
        <p:txBody>
          <a:bodyPr>
            <a:normAutofit/>
          </a:bodyPr>
          <a:lstStyle/>
          <a:p>
            <a:r>
              <a:rPr lang="en-US" sz="2200" dirty="0"/>
              <a:t>Definition</a:t>
            </a:r>
          </a:p>
          <a:p>
            <a:pPr lvl="1"/>
            <a:r>
              <a:rPr lang="en-US" sz="2200" dirty="0"/>
              <a:t>Fibers from synthetic clothing (lint from washing machine), minerals, metals and salts from soil material, plumbing, make-up</a:t>
            </a:r>
          </a:p>
          <a:p>
            <a:pPr lvl="1"/>
            <a:r>
              <a:rPr lang="en-US" sz="2200" dirty="0"/>
              <a:t>Typically estimated with total suspended solids test (TSS)</a:t>
            </a:r>
          </a:p>
          <a:p>
            <a:r>
              <a:rPr lang="en-US" sz="2200" dirty="0"/>
              <a:t>Impacts</a:t>
            </a:r>
          </a:p>
          <a:p>
            <a:pPr lvl="1"/>
            <a:r>
              <a:rPr lang="en-US" sz="2200" dirty="0"/>
              <a:t>Inert and not subject to decay  </a:t>
            </a:r>
          </a:p>
          <a:p>
            <a:pPr lvl="1"/>
            <a:r>
              <a:rPr lang="en-US" sz="2200" dirty="0"/>
              <a:t>Causes clouding of water (turbidity) </a:t>
            </a:r>
          </a:p>
          <a:p>
            <a:pPr lvl="1"/>
            <a:r>
              <a:rPr lang="en-US" sz="2200" dirty="0"/>
              <a:t>Plugging of soil pores</a:t>
            </a:r>
          </a:p>
        </p:txBody>
      </p:sp>
      <p:pic>
        <p:nvPicPr>
          <p:cNvPr id="9" name="Picture 8">
            <a:extLst>
              <a:ext uri="{FF2B5EF4-FFF2-40B4-BE49-F238E27FC236}">
                <a16:creationId xmlns:a16="http://schemas.microsoft.com/office/drawing/2014/main" id="{7AC4FBFE-DB95-48DF-9074-441212AA2507}"/>
              </a:ext>
            </a:extLst>
          </p:cNvPr>
          <p:cNvPicPr>
            <a:picLocks noChangeAspect="1"/>
          </p:cNvPicPr>
          <p:nvPr/>
        </p:nvPicPr>
        <p:blipFill>
          <a:blip r:embed="rId2"/>
          <a:stretch>
            <a:fillRect/>
          </a:stretch>
        </p:blipFill>
        <p:spPr>
          <a:xfrm>
            <a:off x="6309360" y="1417639"/>
            <a:ext cx="5384800" cy="3688587"/>
          </a:xfrm>
          <a:prstGeom prst="rect">
            <a:avLst/>
          </a:prstGeom>
          <a:noFill/>
        </p:spPr>
      </p:pic>
      <p:sp>
        <p:nvSpPr>
          <p:cNvPr id="4" name="TextBox 3">
            <a:extLst>
              <a:ext uri="{FF2B5EF4-FFF2-40B4-BE49-F238E27FC236}">
                <a16:creationId xmlns:a16="http://schemas.microsoft.com/office/drawing/2014/main" id="{2FDEF11D-85E2-C051-541A-2172688ACEED}"/>
              </a:ext>
            </a:extLst>
          </p:cNvPr>
          <p:cNvSpPr txBox="1"/>
          <p:nvPr/>
        </p:nvSpPr>
        <p:spPr>
          <a:xfrm>
            <a:off x="5994400" y="5312234"/>
            <a:ext cx="6096000" cy="1384995"/>
          </a:xfrm>
          <a:prstGeom prst="rect">
            <a:avLst/>
          </a:prstGeom>
          <a:noFill/>
        </p:spPr>
        <p:txBody>
          <a:bodyPr wrap="square">
            <a:spAutoFit/>
          </a:bodyPr>
          <a:lstStyle/>
          <a:p>
            <a:pPr>
              <a:buFont typeface="Wingdings" panose="05000000000000000000" pitchFamily="2" charset="2"/>
              <a:buChar char="ü"/>
            </a:pPr>
            <a:r>
              <a:rPr lang="en-US" sz="2800" dirty="0">
                <a:solidFill>
                  <a:schemeClr val="accent2"/>
                </a:solidFill>
              </a:rPr>
              <a:t>Septic tanks appears to perform well their duty of removing solids</a:t>
            </a:r>
          </a:p>
          <a:p>
            <a:pPr>
              <a:buFont typeface="Wingdings" panose="05000000000000000000" pitchFamily="2" charset="2"/>
              <a:buChar char="ü"/>
            </a:pPr>
            <a:r>
              <a:rPr lang="en-US" sz="2800" dirty="0">
                <a:solidFill>
                  <a:schemeClr val="accent2"/>
                </a:solidFill>
              </a:rPr>
              <a:t>Effluent filter is an added safety factor</a:t>
            </a:r>
          </a:p>
        </p:txBody>
      </p:sp>
    </p:spTree>
    <p:extLst>
      <p:ext uri="{BB962C8B-B14F-4D97-AF65-F5344CB8AC3E}">
        <p14:creationId xmlns:p14="http://schemas.microsoft.com/office/powerpoint/2010/main" val="71043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Total nitrogen in raw and septic tank effluent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547" b="8702"/>
          <a:stretch/>
        </p:blipFill>
        <p:spPr>
          <a:xfrm>
            <a:off x="1981200" y="1690688"/>
            <a:ext cx="8153400" cy="5241471"/>
          </a:xfrm>
        </p:spPr>
      </p:pic>
      <p:sp>
        <p:nvSpPr>
          <p:cNvPr id="6" name="TextBox 5"/>
          <p:cNvSpPr txBox="1"/>
          <p:nvPr/>
        </p:nvSpPr>
        <p:spPr>
          <a:xfrm>
            <a:off x="6553200" y="3429001"/>
            <a:ext cx="2362200" cy="1200329"/>
          </a:xfrm>
          <a:prstGeom prst="rect">
            <a:avLst/>
          </a:prstGeom>
          <a:solidFill>
            <a:srgbClr val="FFC000"/>
          </a:solidFill>
        </p:spPr>
        <p:txBody>
          <a:bodyPr wrap="square" rtlCol="0">
            <a:spAutoFit/>
          </a:bodyPr>
          <a:lstStyle/>
          <a:p>
            <a:pPr algn="ctr"/>
            <a:r>
              <a:rPr lang="en-US" sz="3600" dirty="0"/>
              <a:t>Median  60 mg/L</a:t>
            </a:r>
          </a:p>
        </p:txBody>
      </p:sp>
    </p:spTree>
    <p:extLst>
      <p:ext uri="{BB962C8B-B14F-4D97-AF65-F5344CB8AC3E}">
        <p14:creationId xmlns:p14="http://schemas.microsoft.com/office/powerpoint/2010/main" val="176185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98551-57B0-1CCF-D969-BC56E9DF75A0}"/>
              </a:ext>
            </a:extLst>
          </p:cNvPr>
          <p:cNvSpPr>
            <a:spLocks noGrp="1"/>
          </p:cNvSpPr>
          <p:nvPr>
            <p:ph sz="half" idx="2"/>
          </p:nvPr>
        </p:nvSpPr>
        <p:spPr>
          <a:xfrm>
            <a:off x="914400" y="2792382"/>
            <a:ext cx="11022676" cy="4065617"/>
          </a:xfrm>
        </p:spPr>
        <p:txBody>
          <a:bodyPr>
            <a:normAutofit/>
          </a:bodyPr>
          <a:lstStyle/>
          <a:p>
            <a:r>
              <a:rPr lang="en-US" sz="2200" b="0" i="0" dirty="0">
                <a:effectLst/>
              </a:rPr>
              <a:t>Fiber consumption in the United States is generally low, with most Americans consuming less than the recommended amount</a:t>
            </a:r>
          </a:p>
          <a:p>
            <a:r>
              <a:rPr lang="en-US" sz="2200" b="0" i="0" dirty="0">
                <a:effectLst/>
              </a:rPr>
              <a:t>If fiber consumption increases in a home, the weight and size of fecal waste increases</a:t>
            </a:r>
            <a:endParaRPr lang="en-US" sz="2200" b="0" dirty="0"/>
          </a:p>
          <a:p>
            <a:r>
              <a:rPr lang="en-US" sz="2200" b="0" i="0" dirty="0">
                <a:effectLst/>
              </a:rPr>
              <a:t>Some foods, like corn, nuts and seeds, are high in fiber and can be difficult to digest. </a:t>
            </a:r>
          </a:p>
          <a:p>
            <a:r>
              <a:rPr lang="en-US" sz="2200" b="0" i="0" dirty="0">
                <a:effectLst/>
              </a:rPr>
              <a:t>With some of these high fiber foods, the body’s enzymes are unable to break down the outer coating, such as the cellulose in corn’s outer casing, so the food particles remain</a:t>
            </a:r>
            <a:endParaRPr lang="en-US" sz="2200" b="0" dirty="0"/>
          </a:p>
          <a:p>
            <a:r>
              <a:rPr lang="en-US" sz="2200" b="0" i="0" dirty="0">
                <a:effectLst/>
              </a:rPr>
              <a:t>If these solids do not settle out in the septic tank, there is the risk of clogging an effluent filter or downstream components</a:t>
            </a:r>
          </a:p>
          <a:p>
            <a:endParaRPr lang="en-US" sz="2200" dirty="0"/>
          </a:p>
        </p:txBody>
      </p:sp>
      <p:sp>
        <p:nvSpPr>
          <p:cNvPr id="2" name="Title 1">
            <a:extLst>
              <a:ext uri="{FF2B5EF4-FFF2-40B4-BE49-F238E27FC236}">
                <a16:creationId xmlns:a16="http://schemas.microsoft.com/office/drawing/2014/main" id="{FD1E6BA9-39B4-DCFA-03E9-0F0B1FDD606A}"/>
              </a:ext>
            </a:extLst>
          </p:cNvPr>
          <p:cNvSpPr>
            <a:spLocks noGrp="1"/>
          </p:cNvSpPr>
          <p:nvPr>
            <p:ph type="title"/>
          </p:nvPr>
        </p:nvSpPr>
        <p:spPr>
          <a:xfrm>
            <a:off x="821575" y="578398"/>
            <a:ext cx="6227618" cy="1463675"/>
          </a:xfrm>
        </p:spPr>
        <p:txBody>
          <a:bodyPr anchor="ctr">
            <a:normAutofit/>
          </a:bodyPr>
          <a:lstStyle/>
          <a:p>
            <a:r>
              <a:rPr lang="en-US" sz="4700" dirty="0"/>
              <a:t>Changes in Diet - Fiber</a:t>
            </a:r>
          </a:p>
        </p:txBody>
      </p:sp>
    </p:spTree>
    <p:extLst>
      <p:ext uri="{BB962C8B-B14F-4D97-AF65-F5344CB8AC3E}">
        <p14:creationId xmlns:p14="http://schemas.microsoft.com/office/powerpoint/2010/main" val="65271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42BE-A00B-23E0-7FFF-7A1A61529D69}"/>
              </a:ext>
            </a:extLst>
          </p:cNvPr>
          <p:cNvSpPr>
            <a:spLocks noGrp="1"/>
          </p:cNvSpPr>
          <p:nvPr>
            <p:ph type="title"/>
          </p:nvPr>
        </p:nvSpPr>
        <p:spPr/>
        <p:txBody>
          <a:bodyPr/>
          <a:lstStyle/>
          <a:p>
            <a:r>
              <a:rPr lang="en-US" dirty="0"/>
              <a:t>Changes in Diet - Fat</a:t>
            </a:r>
          </a:p>
        </p:txBody>
      </p:sp>
      <p:pic>
        <p:nvPicPr>
          <p:cNvPr id="5" name="Content Placeholder 4" descr="A graph showing the amount of fat in the u. s.&#10;&#10;AI-generated content may be incorrect.">
            <a:extLst>
              <a:ext uri="{FF2B5EF4-FFF2-40B4-BE49-F238E27FC236}">
                <a16:creationId xmlns:a16="http://schemas.microsoft.com/office/drawing/2014/main" id="{AD91C8C2-70ED-D563-A51C-7478FD3A5C4D}"/>
              </a:ext>
            </a:extLst>
          </p:cNvPr>
          <p:cNvPicPr>
            <a:picLocks noGrp="1" noChangeAspect="1"/>
          </p:cNvPicPr>
          <p:nvPr>
            <p:ph idx="1"/>
          </p:nvPr>
        </p:nvPicPr>
        <p:blipFill>
          <a:blip r:embed="rId2"/>
          <a:stretch>
            <a:fillRect/>
          </a:stretch>
        </p:blipFill>
        <p:spPr>
          <a:xfrm>
            <a:off x="2517540" y="1589088"/>
            <a:ext cx="7156920" cy="5055378"/>
          </a:xfrm>
        </p:spPr>
      </p:pic>
    </p:spTree>
    <p:extLst>
      <p:ext uri="{BB962C8B-B14F-4D97-AF65-F5344CB8AC3E}">
        <p14:creationId xmlns:p14="http://schemas.microsoft.com/office/powerpoint/2010/main" val="2699719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118B6-0165-81AA-023A-AEB87419E24B}"/>
              </a:ext>
            </a:extLst>
          </p:cNvPr>
          <p:cNvSpPr>
            <a:spLocks noGrp="1"/>
          </p:cNvSpPr>
          <p:nvPr>
            <p:ph sz="half" idx="2"/>
          </p:nvPr>
        </p:nvSpPr>
        <p:spPr>
          <a:xfrm>
            <a:off x="4430683" y="731520"/>
            <a:ext cx="7306888" cy="5020885"/>
          </a:xfrm>
        </p:spPr>
        <p:txBody>
          <a:bodyPr>
            <a:normAutofit/>
          </a:bodyPr>
          <a:lstStyle/>
          <a:p>
            <a:r>
              <a:rPr lang="en-US" b="0" i="0" dirty="0">
                <a:effectLst/>
              </a:rPr>
              <a:t>More fats being consumed increases the risk for fats to go down the drain</a:t>
            </a:r>
          </a:p>
          <a:p>
            <a:r>
              <a:rPr lang="en-US" b="0" dirty="0"/>
              <a:t>C</a:t>
            </a:r>
            <a:r>
              <a:rPr lang="en-US" b="0" i="0" dirty="0">
                <a:effectLst/>
              </a:rPr>
              <a:t>an accumulate inside pipes and lead to clogging of downstream components</a:t>
            </a:r>
          </a:p>
          <a:p>
            <a:r>
              <a:rPr lang="en-US" b="0" i="0" dirty="0">
                <a:effectLst/>
              </a:rPr>
              <a:t>They also contribute to the biochemical oxygen demand</a:t>
            </a:r>
            <a:endParaRPr lang="en-US" dirty="0"/>
          </a:p>
        </p:txBody>
      </p:sp>
      <p:sp>
        <p:nvSpPr>
          <p:cNvPr id="2" name="Title 1">
            <a:extLst>
              <a:ext uri="{FF2B5EF4-FFF2-40B4-BE49-F238E27FC236}">
                <a16:creationId xmlns:a16="http://schemas.microsoft.com/office/drawing/2014/main" id="{D8B12886-6381-459A-85E4-1145C3A6F60A}"/>
              </a:ext>
            </a:extLst>
          </p:cNvPr>
          <p:cNvSpPr>
            <a:spLocks noGrp="1"/>
          </p:cNvSpPr>
          <p:nvPr>
            <p:ph type="title"/>
          </p:nvPr>
        </p:nvSpPr>
        <p:spPr>
          <a:xfrm>
            <a:off x="249382" y="1446415"/>
            <a:ext cx="3640974" cy="3391592"/>
          </a:xfrm>
        </p:spPr>
        <p:txBody>
          <a:bodyPr anchor="ctr">
            <a:normAutofit/>
          </a:bodyPr>
          <a:lstStyle/>
          <a:p>
            <a:r>
              <a:rPr lang="en-US" dirty="0"/>
              <a:t>Changes in Diet - Fat</a:t>
            </a:r>
          </a:p>
        </p:txBody>
      </p:sp>
    </p:spTree>
    <p:extLst>
      <p:ext uri="{BB962C8B-B14F-4D97-AF65-F5344CB8AC3E}">
        <p14:creationId xmlns:p14="http://schemas.microsoft.com/office/powerpoint/2010/main" val="60847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2F310-7FED-4957-87FD-50AEADC9383E}"/>
              </a:ext>
            </a:extLst>
          </p:cNvPr>
          <p:cNvSpPr>
            <a:spLocks noGrp="1"/>
          </p:cNvSpPr>
          <p:nvPr>
            <p:ph type="title"/>
          </p:nvPr>
        </p:nvSpPr>
        <p:spPr>
          <a:xfrm>
            <a:off x="609600" y="277814"/>
            <a:ext cx="10972800" cy="1139825"/>
          </a:xfrm>
        </p:spPr>
        <p:txBody>
          <a:bodyPr anchor="ctr">
            <a:normAutofit/>
          </a:bodyPr>
          <a:lstStyle/>
          <a:p>
            <a:r>
              <a:rPr lang="en-US" dirty="0"/>
              <a:t>Changing Parameters</a:t>
            </a:r>
          </a:p>
        </p:txBody>
      </p:sp>
      <p:graphicFrame>
        <p:nvGraphicFramePr>
          <p:cNvPr id="6" name="Content Placeholder 2">
            <a:extLst>
              <a:ext uri="{FF2B5EF4-FFF2-40B4-BE49-F238E27FC236}">
                <a16:creationId xmlns:a16="http://schemas.microsoft.com/office/drawing/2014/main" id="{5F1FC594-8114-48FC-8D5A-68C1D80AD336}"/>
              </a:ext>
            </a:extLst>
          </p:cNvPr>
          <p:cNvGraphicFramePr>
            <a:graphicFrameLocks noGrp="1"/>
          </p:cNvGraphicFramePr>
          <p:nvPr>
            <p:ph type="tbl" idx="1"/>
            <p:extLst>
              <p:ext uri="{D42A27DB-BD31-4B8C-83A1-F6EECF244321}">
                <p14:modId xmlns:p14="http://schemas.microsoft.com/office/powerpoint/2010/main" val="2632605101"/>
              </p:ext>
            </p:extLst>
          </p:nvPr>
        </p:nvGraphicFramePr>
        <p:xfrm>
          <a:off x="425183"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18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C656-D81E-2C5F-1121-CEAA299AFDF8}"/>
              </a:ext>
            </a:extLst>
          </p:cNvPr>
          <p:cNvSpPr>
            <a:spLocks noGrp="1"/>
          </p:cNvSpPr>
          <p:nvPr>
            <p:ph type="title"/>
          </p:nvPr>
        </p:nvSpPr>
        <p:spPr>
          <a:xfrm>
            <a:off x="1055715" y="365125"/>
            <a:ext cx="10939549" cy="1325563"/>
          </a:xfrm>
        </p:spPr>
        <p:txBody>
          <a:bodyPr/>
          <a:lstStyle/>
          <a:p>
            <a:r>
              <a:rPr lang="en-US" dirty="0"/>
              <a:t>Changes in Diet - Protein</a:t>
            </a:r>
          </a:p>
        </p:txBody>
      </p:sp>
      <p:sp>
        <p:nvSpPr>
          <p:cNvPr id="3" name="Content Placeholder 2">
            <a:extLst>
              <a:ext uri="{FF2B5EF4-FFF2-40B4-BE49-F238E27FC236}">
                <a16:creationId xmlns:a16="http://schemas.microsoft.com/office/drawing/2014/main" id="{F48AD12E-9B32-E439-7DFE-2B7EE602A536}"/>
              </a:ext>
            </a:extLst>
          </p:cNvPr>
          <p:cNvSpPr>
            <a:spLocks noGrp="1"/>
          </p:cNvSpPr>
          <p:nvPr>
            <p:ph idx="1"/>
          </p:nvPr>
        </p:nvSpPr>
        <p:spPr>
          <a:xfrm>
            <a:off x="1055688" y="1825625"/>
            <a:ext cx="10939462" cy="4667250"/>
          </a:xfrm>
        </p:spPr>
        <p:txBody>
          <a:bodyPr>
            <a:normAutofit fontScale="62500" lnSpcReduction="20000"/>
          </a:bodyPr>
          <a:lstStyle/>
          <a:p>
            <a:r>
              <a:rPr lang="en-US" sz="4600" dirty="0"/>
              <a:t>A recent movement sees more Americans thinking about their protein consumption</a:t>
            </a:r>
          </a:p>
          <a:p>
            <a:r>
              <a:rPr lang="en-US" sz="4600" dirty="0"/>
              <a:t>In the last 10 years, the market size of protein powders alone has nearly doubled and is projected to continue on this upward trend</a:t>
            </a:r>
          </a:p>
          <a:p>
            <a:r>
              <a:rPr lang="en-US" sz="4600" dirty="0"/>
              <a:t>When people consume more protein than their bodies need, excess nitrogen is flushed out in urine</a:t>
            </a:r>
          </a:p>
          <a:p>
            <a:r>
              <a:rPr lang="en-US" sz="4600" dirty="0"/>
              <a:t>Research has shown that anywhere from 67–100% of the nitrogen in human sewage results from our consumption of protein</a:t>
            </a:r>
          </a:p>
          <a:p>
            <a:r>
              <a:rPr lang="en-US" sz="4600" dirty="0"/>
              <a:t>Protein deficiency is very low in the U.S. </a:t>
            </a:r>
            <a:r>
              <a:rPr lang="en-US" sz="4600" dirty="0">
                <a:sym typeface="Wingdings" panose="05000000000000000000" pitchFamily="2" charset="2"/>
              </a:rPr>
              <a:t> </a:t>
            </a:r>
            <a:r>
              <a:rPr lang="en-US" sz="4600" dirty="0"/>
              <a:t>overall the amount of nitrogen in our wastewater will increase</a:t>
            </a:r>
          </a:p>
          <a:p>
            <a:endParaRPr lang="en-US" dirty="0"/>
          </a:p>
        </p:txBody>
      </p:sp>
    </p:spTree>
    <p:extLst>
      <p:ext uri="{BB962C8B-B14F-4D97-AF65-F5344CB8AC3E}">
        <p14:creationId xmlns:p14="http://schemas.microsoft.com/office/powerpoint/2010/main" val="2178027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FB6A-F4B8-2355-086D-BC22CB6606E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B17359-E8AE-D1BB-0493-5252035FA7F1}"/>
              </a:ext>
            </a:extLst>
          </p:cNvPr>
          <p:cNvSpPr>
            <a:spLocks noGrp="1"/>
          </p:cNvSpPr>
          <p:nvPr>
            <p:ph sz="half" idx="2"/>
          </p:nvPr>
        </p:nvSpPr>
        <p:spPr>
          <a:xfrm>
            <a:off x="4430683" y="731520"/>
            <a:ext cx="7306888" cy="5775960"/>
          </a:xfrm>
        </p:spPr>
        <p:txBody>
          <a:bodyPr>
            <a:normAutofit/>
          </a:bodyPr>
          <a:lstStyle/>
          <a:p>
            <a:pPr>
              <a:spcAft>
                <a:spcPts val="1000"/>
              </a:spcAft>
            </a:pPr>
            <a:r>
              <a:rPr lang="en-US" sz="3100" b="1" dirty="0"/>
              <a:t>Biological treatment processes involve complex interactions between microorganisms, oxygen availability, retention time, temperature, etc. </a:t>
            </a:r>
          </a:p>
          <a:p>
            <a:pPr>
              <a:spcAft>
                <a:spcPts val="1000"/>
              </a:spcAft>
            </a:pPr>
            <a:r>
              <a:rPr lang="en-US" sz="3100" b="1" dirty="0"/>
              <a:t>Those reactions are not following linear relationships</a:t>
            </a:r>
            <a:endParaRPr lang="en-US" sz="3100" dirty="0"/>
          </a:p>
          <a:p>
            <a:pPr>
              <a:spcAft>
                <a:spcPts val="1000"/>
              </a:spcAft>
            </a:pPr>
            <a:r>
              <a:rPr lang="en-US" sz="3100" b="1" dirty="0"/>
              <a:t>Performances are very likely to be impacted by strength</a:t>
            </a:r>
            <a:endParaRPr lang="en-US" sz="3100" dirty="0"/>
          </a:p>
          <a:p>
            <a:pPr>
              <a:spcAft>
                <a:spcPts val="1000"/>
              </a:spcAft>
            </a:pPr>
            <a:r>
              <a:rPr lang="en-US" sz="3100" b="1" dirty="0"/>
              <a:t>Some types of systems will have greater impacts than others</a:t>
            </a:r>
          </a:p>
          <a:p>
            <a:endParaRPr lang="en-US" sz="3100" dirty="0"/>
          </a:p>
        </p:txBody>
      </p:sp>
      <p:sp>
        <p:nvSpPr>
          <p:cNvPr id="29698" name="Rectangle 2">
            <a:extLst>
              <a:ext uri="{FF2B5EF4-FFF2-40B4-BE49-F238E27FC236}">
                <a16:creationId xmlns:a16="http://schemas.microsoft.com/office/drawing/2014/main" id="{7760FC7E-2711-7C86-D463-FA77CE736D31}"/>
              </a:ext>
            </a:extLst>
          </p:cNvPr>
          <p:cNvSpPr>
            <a:spLocks noGrp="1" noChangeArrowheads="1"/>
          </p:cNvSpPr>
          <p:nvPr>
            <p:ph type="title"/>
          </p:nvPr>
        </p:nvSpPr>
        <p:spPr>
          <a:xfrm>
            <a:off x="-84524" y="1446415"/>
            <a:ext cx="3974880" cy="3391592"/>
          </a:xfrm>
        </p:spPr>
        <p:txBody>
          <a:bodyPr anchor="ctr">
            <a:normAutofit/>
          </a:bodyPr>
          <a:lstStyle/>
          <a:p>
            <a:r>
              <a:rPr lang="en-US" sz="3600" dirty="0"/>
              <a:t>Impact of Higher Organic Concentrations -  Treatment Performance</a:t>
            </a:r>
          </a:p>
        </p:txBody>
      </p:sp>
    </p:spTree>
    <p:extLst>
      <p:ext uri="{BB962C8B-B14F-4D97-AF65-F5344CB8AC3E}">
        <p14:creationId xmlns:p14="http://schemas.microsoft.com/office/powerpoint/2010/main" val="346689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A5BFB-0954-1AE0-13E9-DBDC8CCC219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650B47-19B3-FCF3-4C84-7C0E16FFF273}"/>
              </a:ext>
            </a:extLst>
          </p:cNvPr>
          <p:cNvSpPr>
            <a:spLocks noGrp="1"/>
          </p:cNvSpPr>
          <p:nvPr>
            <p:ph sz="half" idx="2"/>
          </p:nvPr>
        </p:nvSpPr>
        <p:spPr>
          <a:xfrm>
            <a:off x="4430713" y="731838"/>
            <a:ext cx="7307262" cy="6055042"/>
          </a:xfrm>
        </p:spPr>
        <p:txBody>
          <a:bodyPr>
            <a:normAutofit fontScale="77500" lnSpcReduction="20000"/>
          </a:bodyPr>
          <a:lstStyle/>
          <a:p>
            <a:pPr>
              <a:spcAft>
                <a:spcPts val="1000"/>
              </a:spcAft>
            </a:pPr>
            <a:r>
              <a:rPr lang="en-US" b="0" dirty="0"/>
              <a:t>The quality of effluent distribution in often the weakest point in a design</a:t>
            </a:r>
          </a:p>
          <a:p>
            <a:pPr>
              <a:spcAft>
                <a:spcPts val="1000"/>
              </a:spcAft>
            </a:pPr>
            <a:r>
              <a:rPr lang="en-US" b="0" dirty="0"/>
              <a:t>Even distribution over the entire contact area (or between treatment units) is critical in achieving the desired performances </a:t>
            </a:r>
          </a:p>
          <a:p>
            <a:pPr>
              <a:spcAft>
                <a:spcPts val="1000"/>
              </a:spcAft>
            </a:pPr>
            <a:r>
              <a:rPr lang="en-US" b="0" dirty="0"/>
              <a:t>All soil-based systems are design on a hydraulic loading rate that implicitly consider effluent distribution to be perfect</a:t>
            </a:r>
          </a:p>
          <a:p>
            <a:pPr>
              <a:spcAft>
                <a:spcPts val="1000"/>
              </a:spcAft>
            </a:pPr>
            <a:r>
              <a:rPr lang="en-US" b="0" dirty="0"/>
              <a:t>Stronger effluent combined with imperfect distribution is likely to result in negative impacts such as premature clogging, water table contamination, reduced life expectancy</a:t>
            </a:r>
          </a:p>
          <a:p>
            <a:endParaRPr lang="en-US" dirty="0"/>
          </a:p>
        </p:txBody>
      </p:sp>
      <p:sp>
        <p:nvSpPr>
          <p:cNvPr id="29698" name="Rectangle 2">
            <a:extLst>
              <a:ext uri="{FF2B5EF4-FFF2-40B4-BE49-F238E27FC236}">
                <a16:creationId xmlns:a16="http://schemas.microsoft.com/office/drawing/2014/main" id="{B3DA671A-1B7C-051C-B4E3-25CDFFE1A8E7}"/>
              </a:ext>
            </a:extLst>
          </p:cNvPr>
          <p:cNvSpPr>
            <a:spLocks noGrp="1" noChangeArrowheads="1"/>
          </p:cNvSpPr>
          <p:nvPr>
            <p:ph type="title"/>
          </p:nvPr>
        </p:nvSpPr>
        <p:spPr>
          <a:xfrm>
            <a:off x="249382" y="1446415"/>
            <a:ext cx="3640974" cy="3391592"/>
          </a:xfrm>
        </p:spPr>
        <p:txBody>
          <a:bodyPr anchor="ctr">
            <a:normAutofit/>
          </a:bodyPr>
          <a:lstStyle/>
          <a:p>
            <a:r>
              <a:rPr lang="en-US" sz="3600" dirty="0"/>
              <a:t>Impact of Higher Organic Concentrations -  Treatment Performance</a:t>
            </a:r>
          </a:p>
        </p:txBody>
      </p:sp>
    </p:spTree>
    <p:extLst>
      <p:ext uri="{BB962C8B-B14F-4D97-AF65-F5344CB8AC3E}">
        <p14:creationId xmlns:p14="http://schemas.microsoft.com/office/powerpoint/2010/main" val="1248651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96D02-170D-2338-63A4-9BC36A105BA1}"/>
              </a:ext>
            </a:extLst>
          </p:cNvPr>
          <p:cNvSpPr>
            <a:spLocks noGrp="1"/>
          </p:cNvSpPr>
          <p:nvPr>
            <p:ph sz="half" idx="2"/>
          </p:nvPr>
        </p:nvSpPr>
        <p:spPr>
          <a:xfrm>
            <a:off x="4430683" y="731520"/>
            <a:ext cx="7306888" cy="5020885"/>
          </a:xfrm>
        </p:spPr>
        <p:txBody>
          <a:bodyPr>
            <a:normAutofit fontScale="92500"/>
          </a:bodyPr>
          <a:lstStyle/>
          <a:p>
            <a:r>
              <a:rPr lang="en-US" altLang="en-US" dirty="0"/>
              <a:t>Naturally occurring bacteria and fungi are the workhorses of wastewater treatment</a:t>
            </a:r>
          </a:p>
          <a:p>
            <a:r>
              <a:rPr lang="en-US" altLang="en-US" dirty="0"/>
              <a:t>They prefer their food (carbon) source to be non-toxic</a:t>
            </a:r>
          </a:p>
          <a:p>
            <a:r>
              <a:rPr lang="en-US" altLang="en-US" dirty="0"/>
              <a:t>Low/High pH impacts</a:t>
            </a:r>
          </a:p>
          <a:p>
            <a:r>
              <a:rPr lang="en-US" altLang="en-US" dirty="0"/>
              <a:t>Sanitizing impact from pharmaceuticals and cleaners</a:t>
            </a:r>
          </a:p>
          <a:p>
            <a:endParaRPr lang="en-US" dirty="0"/>
          </a:p>
        </p:txBody>
      </p:sp>
      <p:sp>
        <p:nvSpPr>
          <p:cNvPr id="3" name="Title 2">
            <a:extLst>
              <a:ext uri="{FF2B5EF4-FFF2-40B4-BE49-F238E27FC236}">
                <a16:creationId xmlns:a16="http://schemas.microsoft.com/office/drawing/2014/main" id="{F07AC31A-52F1-72EF-961F-5698DE140416}"/>
              </a:ext>
            </a:extLst>
          </p:cNvPr>
          <p:cNvSpPr>
            <a:spLocks noGrp="1"/>
          </p:cNvSpPr>
          <p:nvPr>
            <p:ph type="title"/>
          </p:nvPr>
        </p:nvSpPr>
        <p:spPr>
          <a:xfrm>
            <a:off x="249382" y="1446415"/>
            <a:ext cx="3640974" cy="3391592"/>
          </a:xfrm>
        </p:spPr>
        <p:txBody>
          <a:bodyPr/>
          <a:lstStyle/>
          <a:p>
            <a:r>
              <a:rPr lang="en-US" dirty="0"/>
              <a:t>Increase in Toxic Loading</a:t>
            </a:r>
          </a:p>
        </p:txBody>
      </p:sp>
    </p:spTree>
    <p:extLst>
      <p:ext uri="{BB962C8B-B14F-4D97-AF65-F5344CB8AC3E}">
        <p14:creationId xmlns:p14="http://schemas.microsoft.com/office/powerpoint/2010/main" val="22868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E5703A-2C4A-7718-A1D9-3527A955928E}"/>
              </a:ext>
            </a:extLst>
          </p:cNvPr>
          <p:cNvSpPr>
            <a:spLocks noGrp="1"/>
          </p:cNvSpPr>
          <p:nvPr>
            <p:ph sz="half" idx="2"/>
          </p:nvPr>
        </p:nvSpPr>
        <p:spPr/>
        <p:txBody>
          <a:bodyPr/>
          <a:lstStyle/>
          <a:p>
            <a:r>
              <a:rPr lang="en-US" dirty="0"/>
              <a:t>Microbes prefer a neutral pH of 6-8</a:t>
            </a:r>
          </a:p>
          <a:p>
            <a:r>
              <a:rPr lang="en-US" dirty="0"/>
              <a:t>High or low levels and dramatic changes can impact levels and therefore treatment</a:t>
            </a:r>
          </a:p>
        </p:txBody>
      </p:sp>
      <p:sp>
        <p:nvSpPr>
          <p:cNvPr id="3" name="Title 2">
            <a:extLst>
              <a:ext uri="{FF2B5EF4-FFF2-40B4-BE49-F238E27FC236}">
                <a16:creationId xmlns:a16="http://schemas.microsoft.com/office/drawing/2014/main" id="{58EDF7E3-6741-9614-6FD0-BCC48C844A8E}"/>
              </a:ext>
            </a:extLst>
          </p:cNvPr>
          <p:cNvSpPr>
            <a:spLocks noGrp="1"/>
          </p:cNvSpPr>
          <p:nvPr>
            <p:ph type="title"/>
          </p:nvPr>
        </p:nvSpPr>
        <p:spPr/>
        <p:txBody>
          <a:bodyPr/>
          <a:lstStyle/>
          <a:p>
            <a:r>
              <a:rPr lang="en-US" dirty="0"/>
              <a:t>pH Impacts</a:t>
            </a:r>
          </a:p>
        </p:txBody>
      </p:sp>
    </p:spTree>
    <p:extLst>
      <p:ext uri="{BB962C8B-B14F-4D97-AF65-F5344CB8AC3E}">
        <p14:creationId xmlns:p14="http://schemas.microsoft.com/office/powerpoint/2010/main" val="486602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FAFD-7773-52AF-DF98-7A810335352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47C2D1-4AB2-BD2A-961B-88C56BEF33AB}"/>
              </a:ext>
            </a:extLst>
          </p:cNvPr>
          <p:cNvSpPr>
            <a:spLocks noGrp="1"/>
          </p:cNvSpPr>
          <p:nvPr>
            <p:ph sz="half" idx="2"/>
          </p:nvPr>
        </p:nvSpPr>
        <p:spPr>
          <a:xfrm>
            <a:off x="4430683" y="731520"/>
            <a:ext cx="7306888" cy="5020885"/>
          </a:xfrm>
        </p:spPr>
        <p:txBody>
          <a:bodyPr>
            <a:normAutofit fontScale="92500"/>
          </a:bodyPr>
          <a:lstStyle/>
          <a:p>
            <a:r>
              <a:rPr lang="en-US" dirty="0"/>
              <a:t>The process of nitrification – converting ammonia to nitrate releases hydrogen ions</a:t>
            </a:r>
          </a:p>
          <a:p>
            <a:r>
              <a:rPr lang="en-US" altLang="en-US" dirty="0"/>
              <a:t>Natural alkalinity in source water (calcium carbonate more commonly found in groundwater) can help buffer</a:t>
            </a:r>
          </a:p>
          <a:p>
            <a:r>
              <a:rPr lang="en-US" altLang="en-US" dirty="0"/>
              <a:t>If not buffered the hydrogen will lower the pH</a:t>
            </a:r>
          </a:p>
          <a:p>
            <a:endParaRPr lang="en-US" dirty="0"/>
          </a:p>
          <a:p>
            <a:endParaRPr lang="en-US" dirty="0"/>
          </a:p>
          <a:p>
            <a:endParaRPr lang="en-US" dirty="0"/>
          </a:p>
        </p:txBody>
      </p:sp>
      <p:sp>
        <p:nvSpPr>
          <p:cNvPr id="3" name="Title 2">
            <a:extLst>
              <a:ext uri="{FF2B5EF4-FFF2-40B4-BE49-F238E27FC236}">
                <a16:creationId xmlns:a16="http://schemas.microsoft.com/office/drawing/2014/main" id="{4D0E8598-6A72-F9F5-AC11-8C9ABB849729}"/>
              </a:ext>
            </a:extLst>
          </p:cNvPr>
          <p:cNvSpPr>
            <a:spLocks noGrp="1"/>
          </p:cNvSpPr>
          <p:nvPr>
            <p:ph type="title"/>
          </p:nvPr>
        </p:nvSpPr>
        <p:spPr>
          <a:xfrm>
            <a:off x="249382" y="1446415"/>
            <a:ext cx="3640974" cy="3391592"/>
          </a:xfrm>
        </p:spPr>
        <p:txBody>
          <a:bodyPr/>
          <a:lstStyle/>
          <a:p>
            <a:r>
              <a:rPr lang="en-US" dirty="0"/>
              <a:t>Low pH Impacts</a:t>
            </a:r>
          </a:p>
        </p:txBody>
      </p:sp>
    </p:spTree>
    <p:extLst>
      <p:ext uri="{BB962C8B-B14F-4D97-AF65-F5344CB8AC3E}">
        <p14:creationId xmlns:p14="http://schemas.microsoft.com/office/powerpoint/2010/main" val="377615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BBEF79-79B6-BE61-602F-A53B924B8B67}"/>
              </a:ext>
            </a:extLst>
          </p:cNvPr>
          <p:cNvSpPr>
            <a:spLocks noGrp="1"/>
          </p:cNvSpPr>
          <p:nvPr>
            <p:ph sz="half" idx="2"/>
          </p:nvPr>
        </p:nvSpPr>
        <p:spPr>
          <a:xfrm>
            <a:off x="4430683" y="731520"/>
            <a:ext cx="7306888" cy="5020885"/>
          </a:xfrm>
        </p:spPr>
        <p:txBody>
          <a:bodyPr>
            <a:normAutofit lnSpcReduction="10000"/>
          </a:bodyPr>
          <a:lstStyle/>
          <a:p>
            <a:pPr marL="0" indent="0">
              <a:buNone/>
            </a:pPr>
            <a:r>
              <a:rPr lang="en-US" dirty="0"/>
              <a:t>Household products with a VERY low pH:</a:t>
            </a:r>
          </a:p>
          <a:p>
            <a:pPr lvl="1"/>
            <a:r>
              <a:rPr lang="en-US" altLang="en-US" dirty="0"/>
              <a:t>Toilet Bowl Cleaners (pH 1–3): Often contain hydrochloric or phosphoric acid to dissolve tough mineral stains</a:t>
            </a:r>
          </a:p>
          <a:p>
            <a:pPr lvl="1"/>
            <a:r>
              <a:rPr lang="en-US" altLang="en-US" dirty="0"/>
              <a:t>Rust Removers (pH 2–3): Designed to eat through oxidation</a:t>
            </a:r>
          </a:p>
          <a:p>
            <a:pPr lvl="1"/>
            <a:r>
              <a:rPr lang="en-US" altLang="en-US" dirty="0"/>
              <a:t>Lemon Juice (pH 2): Contains citric acid</a:t>
            </a:r>
          </a:p>
          <a:p>
            <a:pPr lvl="1"/>
            <a:r>
              <a:rPr lang="en-US" altLang="en-US" dirty="0"/>
              <a:t>Vinegar (pH 2–3): Contains acetic acid; commonly used for cleaning and cooking</a:t>
            </a:r>
          </a:p>
          <a:p>
            <a:endParaRPr lang="en-US" dirty="0"/>
          </a:p>
          <a:p>
            <a:endParaRPr lang="en-US" dirty="0"/>
          </a:p>
          <a:p>
            <a:endParaRPr lang="en-US" dirty="0"/>
          </a:p>
        </p:txBody>
      </p:sp>
      <p:sp>
        <p:nvSpPr>
          <p:cNvPr id="3" name="Title 2">
            <a:extLst>
              <a:ext uri="{FF2B5EF4-FFF2-40B4-BE49-F238E27FC236}">
                <a16:creationId xmlns:a16="http://schemas.microsoft.com/office/drawing/2014/main" id="{DA65C0C7-E304-3FB3-EF51-11F3C4AB12C4}"/>
              </a:ext>
            </a:extLst>
          </p:cNvPr>
          <p:cNvSpPr>
            <a:spLocks noGrp="1"/>
          </p:cNvSpPr>
          <p:nvPr>
            <p:ph type="title"/>
          </p:nvPr>
        </p:nvSpPr>
        <p:spPr>
          <a:xfrm>
            <a:off x="249382" y="1446415"/>
            <a:ext cx="3640974" cy="3391592"/>
          </a:xfrm>
        </p:spPr>
        <p:txBody>
          <a:bodyPr/>
          <a:lstStyle/>
          <a:p>
            <a:r>
              <a:rPr lang="en-US" dirty="0"/>
              <a:t>Low pH Impacts</a:t>
            </a:r>
          </a:p>
        </p:txBody>
      </p:sp>
    </p:spTree>
    <p:extLst>
      <p:ext uri="{BB962C8B-B14F-4D97-AF65-F5344CB8AC3E}">
        <p14:creationId xmlns:p14="http://schemas.microsoft.com/office/powerpoint/2010/main" val="3018896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E048844-EBB1-834A-5550-8B7E67E0F8A5}"/>
              </a:ext>
            </a:extLst>
          </p:cNvPr>
          <p:cNvSpPr>
            <a:spLocks noGrp="1" noChangeArrowheads="1"/>
          </p:cNvSpPr>
          <p:nvPr>
            <p:ph sz="half" idx="2"/>
          </p:nvPr>
        </p:nvSpPr>
        <p:spPr bwMode="auto">
          <a:xfrm>
            <a:off x="4442619" y="-453342"/>
            <a:ext cx="7307262" cy="92153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endParaRPr lang="en-US" altLang="en-US" dirty="0"/>
          </a:p>
          <a:p>
            <a:pPr marL="0" indent="0">
              <a:buNone/>
            </a:pPr>
            <a:r>
              <a:rPr lang="en-US" sz="3200" dirty="0"/>
              <a:t>Household products with a low pH:</a:t>
            </a:r>
          </a:p>
          <a:p>
            <a:endParaRPr lang="en-US" sz="3200" dirty="0"/>
          </a:p>
          <a:p>
            <a:pPr lvl="1"/>
            <a:r>
              <a:rPr lang="en-US" altLang="en-US" sz="2400" dirty="0"/>
              <a:t>Carbonated Soft Drinks (pH 3): Contain phosphoric and carbonic acids</a:t>
            </a:r>
          </a:p>
          <a:p>
            <a:pPr lvl="1"/>
            <a:r>
              <a:rPr lang="en-US" altLang="en-US" sz="2400" dirty="0"/>
              <a:t>Orange Juice (pH 3.5): Natural citric and ascorbic acid (Vitamin C)</a:t>
            </a:r>
          </a:p>
          <a:p>
            <a:pPr lvl="1"/>
            <a:r>
              <a:rPr lang="en-US" altLang="en-US" sz="2400" dirty="0"/>
              <a:t>Wine &amp; Beer (pH 4): Produced through fermentation</a:t>
            </a:r>
          </a:p>
          <a:p>
            <a:pPr lvl="1"/>
            <a:r>
              <a:rPr lang="en-US" altLang="en-US" sz="2400" dirty="0"/>
              <a:t>Tomatoes (pH 4.5): Naturally acidic fruit/vegetable</a:t>
            </a:r>
          </a:p>
          <a:p>
            <a:pPr lvl="1"/>
            <a:r>
              <a:rPr lang="en-US" altLang="en-US" sz="2400" dirty="0"/>
              <a:t>Hydrogen Peroxide (pH 3–6): Often used as an antiseptic or mild bleach</a:t>
            </a:r>
          </a:p>
          <a:p>
            <a:pPr lvl="1"/>
            <a:r>
              <a:rPr lang="en-US" altLang="en-US" sz="2400" dirty="0"/>
              <a:t>Black Coffee (pH 5): Mildly acidic.</a:t>
            </a:r>
          </a:p>
          <a:p>
            <a:pPr lvl="1"/>
            <a:r>
              <a:rPr lang="en-US" altLang="en-US" sz="2400" dirty="0"/>
              <a:t>Skin Care Products (pH 5.5): Many soaps and lotions are formulated at this pH to match the natural "acid mantle" of human skin</a:t>
            </a:r>
          </a:p>
          <a:p>
            <a:pPr lvl="1"/>
            <a:endParaRPr lang="en-US" altLang="en-US" dirty="0"/>
          </a:p>
          <a:p>
            <a:pPr lvl="1"/>
            <a:endParaRPr lang="en-US" altLang="en-US" dirty="0"/>
          </a:p>
          <a:p>
            <a:pPr lvl="0"/>
            <a:endParaRPr lang="en-US" altLang="en-US" dirty="0"/>
          </a:p>
          <a:p>
            <a:pPr lvl="0"/>
            <a:endParaRPr lang="en-US" altLang="en-US" dirty="0"/>
          </a:p>
        </p:txBody>
      </p:sp>
      <p:sp>
        <p:nvSpPr>
          <p:cNvPr id="3" name="Title 2">
            <a:extLst>
              <a:ext uri="{FF2B5EF4-FFF2-40B4-BE49-F238E27FC236}">
                <a16:creationId xmlns:a16="http://schemas.microsoft.com/office/drawing/2014/main" id="{211203E2-7E90-7F34-1594-CD76E410F373}"/>
              </a:ext>
            </a:extLst>
          </p:cNvPr>
          <p:cNvSpPr>
            <a:spLocks noGrp="1"/>
          </p:cNvSpPr>
          <p:nvPr>
            <p:ph type="title"/>
          </p:nvPr>
        </p:nvSpPr>
        <p:spPr>
          <a:xfrm>
            <a:off x="249382" y="1446415"/>
            <a:ext cx="3640974" cy="3391592"/>
          </a:xfrm>
        </p:spPr>
        <p:txBody>
          <a:bodyPr/>
          <a:lstStyle/>
          <a:p>
            <a:r>
              <a:rPr lang="en-US" dirty="0"/>
              <a:t>Low pH Impacts Cont’d</a:t>
            </a:r>
          </a:p>
        </p:txBody>
      </p:sp>
    </p:spTree>
    <p:extLst>
      <p:ext uri="{BB962C8B-B14F-4D97-AF65-F5344CB8AC3E}">
        <p14:creationId xmlns:p14="http://schemas.microsoft.com/office/powerpoint/2010/main" val="2718264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837BB-08BA-2106-901C-5AFF4276EC53}"/>
              </a:ext>
            </a:extLst>
          </p:cNvPr>
          <p:cNvSpPr>
            <a:spLocks noGrp="1"/>
          </p:cNvSpPr>
          <p:nvPr>
            <p:ph sz="half" idx="2"/>
          </p:nvPr>
        </p:nvSpPr>
        <p:spPr>
          <a:xfrm>
            <a:off x="4430683" y="731520"/>
            <a:ext cx="7306888" cy="5020885"/>
          </a:xfrm>
        </p:spPr>
        <p:txBody>
          <a:bodyPr>
            <a:normAutofit fontScale="85000" lnSpcReduction="20000"/>
          </a:bodyPr>
          <a:lstStyle/>
          <a:p>
            <a:r>
              <a:rPr lang="en-US" dirty="0"/>
              <a:t>Household products with a very high pH:</a:t>
            </a:r>
          </a:p>
          <a:p>
            <a:pPr marL="0" indent="0">
              <a:buNone/>
            </a:pPr>
            <a:endParaRPr lang="en-US" dirty="0"/>
          </a:p>
          <a:p>
            <a:pPr lvl="1"/>
            <a:r>
              <a:rPr lang="en-US" altLang="en-US" dirty="0"/>
              <a:t>Drain Cleaners (pH 14): Often contain sodium hydroxide (lye). They work by turning the grease in pipes into soap through a process called saponification</a:t>
            </a:r>
          </a:p>
          <a:p>
            <a:pPr lvl="1"/>
            <a:r>
              <a:rPr lang="en-US" altLang="en-US" dirty="0"/>
              <a:t>Oven Cleaners (pH 13–14): Designed to dissolve baked-on carbon and grease</a:t>
            </a:r>
          </a:p>
          <a:p>
            <a:pPr lvl="1"/>
            <a:r>
              <a:rPr lang="en-US" altLang="en-US" dirty="0"/>
              <a:t>Bleach (pH 11–13): Sodium hypochlorite is a powerful oxidizer used for whitening and disinfecting</a:t>
            </a:r>
          </a:p>
          <a:p>
            <a:pPr lvl="1"/>
            <a:r>
              <a:rPr lang="en-US" altLang="en-US" dirty="0"/>
              <a:t>Commercial Degreasers (pH 12–13): Used for heavy industrial cleaning or removing oil from garage floors</a:t>
            </a:r>
          </a:p>
          <a:p>
            <a:endParaRPr lang="en-US" dirty="0"/>
          </a:p>
          <a:p>
            <a:pPr lvl="1"/>
            <a:endParaRPr lang="en-US" dirty="0"/>
          </a:p>
        </p:txBody>
      </p:sp>
      <p:sp>
        <p:nvSpPr>
          <p:cNvPr id="3" name="Title 2">
            <a:extLst>
              <a:ext uri="{FF2B5EF4-FFF2-40B4-BE49-F238E27FC236}">
                <a16:creationId xmlns:a16="http://schemas.microsoft.com/office/drawing/2014/main" id="{649F7B22-A5E5-7FC0-7E96-FEC2C8EE0E48}"/>
              </a:ext>
            </a:extLst>
          </p:cNvPr>
          <p:cNvSpPr>
            <a:spLocks noGrp="1"/>
          </p:cNvSpPr>
          <p:nvPr>
            <p:ph type="title"/>
          </p:nvPr>
        </p:nvSpPr>
        <p:spPr>
          <a:xfrm>
            <a:off x="249382" y="1446415"/>
            <a:ext cx="3640974" cy="3391592"/>
          </a:xfrm>
        </p:spPr>
        <p:txBody>
          <a:bodyPr/>
          <a:lstStyle/>
          <a:p>
            <a:r>
              <a:rPr lang="en-US" dirty="0"/>
              <a:t>High pH Impacts</a:t>
            </a:r>
          </a:p>
        </p:txBody>
      </p:sp>
    </p:spTree>
    <p:extLst>
      <p:ext uri="{BB962C8B-B14F-4D97-AF65-F5344CB8AC3E}">
        <p14:creationId xmlns:p14="http://schemas.microsoft.com/office/powerpoint/2010/main" val="2189116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AC90-B944-04FC-374E-096C5E6B95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0DA636-BE59-CC7B-A687-7366BDDB9D3D}"/>
              </a:ext>
            </a:extLst>
          </p:cNvPr>
          <p:cNvSpPr>
            <a:spLocks noGrp="1"/>
          </p:cNvSpPr>
          <p:nvPr>
            <p:ph sz="half" idx="2"/>
          </p:nvPr>
        </p:nvSpPr>
        <p:spPr/>
        <p:txBody>
          <a:bodyPr>
            <a:normAutofit fontScale="92500"/>
          </a:bodyPr>
          <a:lstStyle/>
          <a:p>
            <a:pPr marL="0" indent="0">
              <a:buNone/>
            </a:pPr>
            <a:r>
              <a:rPr lang="en-US" dirty="0"/>
              <a:t>Household products with a high pH</a:t>
            </a:r>
          </a:p>
          <a:p>
            <a:pPr marL="457200" lvl="1" indent="0" eaLnBrk="0" fontAlgn="base" hangingPunct="0">
              <a:lnSpc>
                <a:spcPct val="100000"/>
              </a:lnSpc>
              <a:spcBef>
                <a:spcPct val="0"/>
              </a:spcBef>
              <a:spcAft>
                <a:spcPct val="0"/>
              </a:spcAft>
              <a:buFontTx/>
              <a:buChar char="•"/>
            </a:pPr>
            <a:r>
              <a:rPr lang="en-US" altLang="en-US" dirty="0">
                <a:solidFill>
                  <a:schemeClr val="tx1"/>
                </a:solidFill>
              </a:rPr>
              <a:t>Ammonia (pH 11):</a:t>
            </a:r>
            <a:r>
              <a:rPr lang="en-US" altLang="en-US" b="0" dirty="0">
                <a:solidFill>
                  <a:schemeClr val="tx1"/>
                </a:solidFill>
              </a:rPr>
              <a:t> Often found in window cleaners and floor strippers</a:t>
            </a:r>
          </a:p>
          <a:p>
            <a:pPr marL="457200" lvl="1" indent="0" eaLnBrk="0" fontAlgn="base" hangingPunct="0">
              <a:lnSpc>
                <a:spcPct val="100000"/>
              </a:lnSpc>
              <a:spcBef>
                <a:spcPct val="0"/>
              </a:spcBef>
              <a:spcAft>
                <a:spcPct val="0"/>
              </a:spcAft>
              <a:buFontTx/>
              <a:buChar char="•"/>
            </a:pPr>
            <a:r>
              <a:rPr lang="en-US" altLang="en-US" dirty="0">
                <a:solidFill>
                  <a:schemeClr val="tx1"/>
                </a:solidFill>
              </a:rPr>
              <a:t>Borax (pH 10):</a:t>
            </a:r>
            <a:r>
              <a:rPr lang="en-US" altLang="en-US" b="0" dirty="0">
                <a:solidFill>
                  <a:schemeClr val="tx1"/>
                </a:solidFill>
              </a:rPr>
              <a:t> A common laundry booster and natural mineral cleaner</a:t>
            </a:r>
          </a:p>
          <a:p>
            <a:pPr marL="457200" lvl="1" indent="0" eaLnBrk="0" fontAlgn="base" hangingPunct="0">
              <a:lnSpc>
                <a:spcPct val="100000"/>
              </a:lnSpc>
              <a:spcBef>
                <a:spcPct val="0"/>
              </a:spcBef>
              <a:spcAft>
                <a:spcPct val="0"/>
              </a:spcAft>
              <a:buFontTx/>
              <a:buChar char="•"/>
            </a:pPr>
            <a:r>
              <a:rPr lang="en-US" altLang="en-US" dirty="0">
                <a:solidFill>
                  <a:schemeClr val="tx1"/>
                </a:solidFill>
              </a:rPr>
              <a:t>Laundry Detergent (pH 10):</a:t>
            </a:r>
            <a:r>
              <a:rPr lang="en-US" altLang="en-US" b="0" dirty="0">
                <a:solidFill>
                  <a:schemeClr val="tx1"/>
                </a:solidFill>
              </a:rPr>
              <a:t> Formulated to be alkaline to help lift dirt and oils from fabrics</a:t>
            </a:r>
          </a:p>
          <a:p>
            <a:pPr marL="457200" lvl="1" indent="0" eaLnBrk="0" fontAlgn="base" hangingPunct="0">
              <a:lnSpc>
                <a:spcPct val="100000"/>
              </a:lnSpc>
              <a:spcBef>
                <a:spcPct val="0"/>
              </a:spcBef>
              <a:spcAft>
                <a:spcPct val="0"/>
              </a:spcAft>
              <a:buFontTx/>
              <a:buChar char="•"/>
            </a:pPr>
            <a:r>
              <a:rPr lang="en-US" altLang="en-US" dirty="0">
                <a:solidFill>
                  <a:schemeClr val="tx1"/>
                </a:solidFill>
              </a:rPr>
              <a:t>Milk of Magnesia (pH 10.5):</a:t>
            </a:r>
            <a:r>
              <a:rPr lang="en-US" altLang="en-US" b="0" dirty="0">
                <a:solidFill>
                  <a:schemeClr val="tx1"/>
                </a:solidFill>
              </a:rPr>
              <a:t> An antacid used to neutralize stomach acid</a:t>
            </a:r>
          </a:p>
          <a:p>
            <a:endParaRPr lang="en-US" dirty="0"/>
          </a:p>
          <a:p>
            <a:endParaRPr lang="en-US" dirty="0"/>
          </a:p>
          <a:p>
            <a:pPr lvl="1"/>
            <a:endParaRPr lang="en-US" dirty="0"/>
          </a:p>
        </p:txBody>
      </p:sp>
      <p:sp>
        <p:nvSpPr>
          <p:cNvPr id="3" name="Title 2">
            <a:extLst>
              <a:ext uri="{FF2B5EF4-FFF2-40B4-BE49-F238E27FC236}">
                <a16:creationId xmlns:a16="http://schemas.microsoft.com/office/drawing/2014/main" id="{2B78959B-1A71-6BFE-37FD-3A88235D8428}"/>
              </a:ext>
            </a:extLst>
          </p:cNvPr>
          <p:cNvSpPr>
            <a:spLocks noGrp="1"/>
          </p:cNvSpPr>
          <p:nvPr>
            <p:ph type="title"/>
          </p:nvPr>
        </p:nvSpPr>
        <p:spPr/>
        <p:txBody>
          <a:bodyPr/>
          <a:lstStyle/>
          <a:p>
            <a:r>
              <a:rPr lang="en-US" dirty="0"/>
              <a:t>High pH Impacts</a:t>
            </a:r>
          </a:p>
        </p:txBody>
      </p:sp>
    </p:spTree>
    <p:extLst>
      <p:ext uri="{BB962C8B-B14F-4D97-AF65-F5344CB8AC3E}">
        <p14:creationId xmlns:p14="http://schemas.microsoft.com/office/powerpoint/2010/main" val="168359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4429" y="1446415"/>
            <a:ext cx="4401878" cy="3391592"/>
          </a:xfrm>
        </p:spPr>
        <p:txBody>
          <a:bodyPr anchor="ctr">
            <a:normAutofit/>
          </a:bodyPr>
          <a:lstStyle/>
          <a:p>
            <a:r>
              <a:rPr lang="en-US" dirty="0"/>
              <a:t>Hydraulic Loading </a:t>
            </a:r>
          </a:p>
        </p:txBody>
      </p:sp>
      <p:graphicFrame>
        <p:nvGraphicFramePr>
          <p:cNvPr id="3078" name="Rectangle 3">
            <a:extLst>
              <a:ext uri="{FF2B5EF4-FFF2-40B4-BE49-F238E27FC236}">
                <a16:creationId xmlns:a16="http://schemas.microsoft.com/office/drawing/2014/main" id="{9FD4C0A7-752F-4AAB-A1B3-3DF632413400}"/>
              </a:ext>
            </a:extLst>
          </p:cNvPr>
          <p:cNvGraphicFramePr/>
          <p:nvPr>
            <p:extLst>
              <p:ext uri="{D42A27DB-BD31-4B8C-83A1-F6EECF244321}">
                <p14:modId xmlns:p14="http://schemas.microsoft.com/office/powerpoint/2010/main" val="2357873621"/>
              </p:ext>
            </p:extLst>
          </p:nvPr>
        </p:nvGraphicFramePr>
        <p:xfrm>
          <a:off x="4707129" y="731520"/>
          <a:ext cx="7306888" cy="502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62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99" y="89428"/>
            <a:ext cx="10129236" cy="1396759"/>
          </a:xfrm>
        </p:spPr>
        <p:txBody>
          <a:bodyPr vert="horz" lIns="82296" tIns="82296" rIns="82296" bIns="68580" rtlCol="0" anchor="ctr">
            <a:noAutofit/>
          </a:bodyPr>
          <a:lstStyle/>
          <a:p>
            <a:pPr>
              <a:lnSpc>
                <a:spcPct val="140000"/>
              </a:lnSpc>
            </a:pPr>
            <a:r>
              <a:rPr lang="en-US" sz="4000" dirty="0"/>
              <a:t>Prescription Drug use in the US</a:t>
            </a:r>
          </a:p>
        </p:txBody>
      </p:sp>
      <p:sp>
        <p:nvSpPr>
          <p:cNvPr id="3" name="Text Placeholder 2"/>
          <p:cNvSpPr>
            <a:spLocks noGrp="1"/>
          </p:cNvSpPr>
          <p:nvPr>
            <p:ph type="body" sz="half" idx="1"/>
          </p:nvPr>
        </p:nvSpPr>
        <p:spPr>
          <a:xfrm>
            <a:off x="215411" y="1682031"/>
            <a:ext cx="4523565" cy="3800459"/>
          </a:xfrm>
        </p:spPr>
        <p:txBody>
          <a:bodyPr vert="horz" lIns="82296" tIns="82296" rIns="82296" bIns="68580" rtlCol="0" anchor="t">
            <a:noAutofit/>
          </a:bodyPr>
          <a:lstStyle/>
          <a:p>
            <a:pPr>
              <a:lnSpc>
                <a:spcPct val="130000"/>
              </a:lnSpc>
            </a:pPr>
            <a:r>
              <a:rPr lang="en-US" sz="2800" dirty="0"/>
              <a:t>68% of US is on at least 1 prescription drug</a:t>
            </a:r>
          </a:p>
          <a:p>
            <a:pPr lvl="1">
              <a:lnSpc>
                <a:spcPct val="130000"/>
              </a:lnSpc>
            </a:pPr>
            <a:r>
              <a:rPr lang="en-US" sz="2800" dirty="0"/>
              <a:t>30% on two or more</a:t>
            </a:r>
          </a:p>
          <a:p>
            <a:pPr lvl="1">
              <a:lnSpc>
                <a:spcPct val="130000"/>
              </a:lnSpc>
            </a:pPr>
            <a:r>
              <a:rPr lang="en-US" sz="2800" dirty="0"/>
              <a:t>26% on four or more</a:t>
            </a:r>
          </a:p>
          <a:p>
            <a:pPr>
              <a:lnSpc>
                <a:spcPct val="130000"/>
              </a:lnSpc>
            </a:pPr>
            <a:r>
              <a:rPr lang="en-US" sz="2800" dirty="0"/>
              <a:t>Up to 90 percent of oral medications pass through the body unchanged </a:t>
            </a:r>
          </a:p>
        </p:txBody>
      </p:sp>
      <p:pic>
        <p:nvPicPr>
          <p:cNvPr id="8" name="Picture 7" descr="A graph of a number of blue and white bars&#10;&#10;Description automatically generated">
            <a:extLst>
              <a:ext uri="{FF2B5EF4-FFF2-40B4-BE49-F238E27FC236}">
                <a16:creationId xmlns:a16="http://schemas.microsoft.com/office/drawing/2014/main" id="{44994360-EFB6-116D-CFAD-5AC15FFF0D72}"/>
              </a:ext>
            </a:extLst>
          </p:cNvPr>
          <p:cNvPicPr>
            <a:picLocks noChangeAspect="1"/>
          </p:cNvPicPr>
          <p:nvPr/>
        </p:nvPicPr>
        <p:blipFill rotWithShape="1">
          <a:blip r:embed="rId3">
            <a:extLst>
              <a:ext uri="{28A0092B-C50C-407E-A947-70E740481C1C}">
                <a14:useLocalDpi xmlns:a14="http://schemas.microsoft.com/office/drawing/2010/main" val="0"/>
              </a:ext>
            </a:extLst>
          </a:blip>
          <a:srcRect l="4167" r="2500" b="15231"/>
          <a:stretch/>
        </p:blipFill>
        <p:spPr>
          <a:xfrm>
            <a:off x="5071085" y="1528772"/>
            <a:ext cx="7120915" cy="4802130"/>
          </a:xfrm>
          <a:prstGeom prst="rect">
            <a:avLst/>
          </a:prstGeom>
        </p:spPr>
      </p:pic>
    </p:spTree>
    <p:extLst>
      <p:ext uri="{BB962C8B-B14F-4D97-AF65-F5344CB8AC3E}">
        <p14:creationId xmlns:p14="http://schemas.microsoft.com/office/powerpoint/2010/main" val="1061339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6600-D7EC-7C3E-37D6-D79FCDD06AF5}"/>
              </a:ext>
            </a:extLst>
          </p:cNvPr>
          <p:cNvSpPr>
            <a:spLocks noGrp="1"/>
          </p:cNvSpPr>
          <p:nvPr>
            <p:ph type="title"/>
          </p:nvPr>
        </p:nvSpPr>
        <p:spPr/>
        <p:txBody>
          <a:bodyPr/>
          <a:lstStyle/>
          <a:p>
            <a:r>
              <a:rPr lang="en-US" dirty="0"/>
              <a:t>Change in Cleaning Products</a:t>
            </a:r>
          </a:p>
        </p:txBody>
      </p:sp>
      <p:graphicFrame>
        <p:nvGraphicFramePr>
          <p:cNvPr id="5" name="Content Placeholder 4">
            <a:extLst>
              <a:ext uri="{FF2B5EF4-FFF2-40B4-BE49-F238E27FC236}">
                <a16:creationId xmlns:a16="http://schemas.microsoft.com/office/drawing/2014/main" id="{30514DDA-880A-2D71-508C-1A653B0C74E5}"/>
              </a:ext>
            </a:extLst>
          </p:cNvPr>
          <p:cNvGraphicFramePr>
            <a:graphicFrameLocks noGrp="1"/>
          </p:cNvGraphicFramePr>
          <p:nvPr>
            <p:ph sz="half" idx="2"/>
            <p:extLst>
              <p:ext uri="{D42A27DB-BD31-4B8C-83A1-F6EECF244321}">
                <p14:modId xmlns:p14="http://schemas.microsoft.com/office/powerpoint/2010/main" val="2806789808"/>
              </p:ext>
            </p:extLst>
          </p:nvPr>
        </p:nvGraphicFramePr>
        <p:xfrm>
          <a:off x="853953" y="1417639"/>
          <a:ext cx="10241280" cy="5216433"/>
        </p:xfrm>
        <a:graphic>
          <a:graphicData uri="http://schemas.openxmlformats.org/drawingml/2006/table">
            <a:tbl>
              <a:tblPr>
                <a:tableStyleId>{BDBED569-4797-4DF1-A0F4-6AAB3CD982D8}</a:tableStyleId>
              </a:tblPr>
              <a:tblGrid>
                <a:gridCol w="2560320">
                  <a:extLst>
                    <a:ext uri="{9D8B030D-6E8A-4147-A177-3AD203B41FA5}">
                      <a16:colId xmlns:a16="http://schemas.microsoft.com/office/drawing/2014/main" val="558498749"/>
                    </a:ext>
                  </a:extLst>
                </a:gridCol>
                <a:gridCol w="2560320">
                  <a:extLst>
                    <a:ext uri="{9D8B030D-6E8A-4147-A177-3AD203B41FA5}">
                      <a16:colId xmlns:a16="http://schemas.microsoft.com/office/drawing/2014/main" val="2116059185"/>
                    </a:ext>
                  </a:extLst>
                </a:gridCol>
                <a:gridCol w="2560320">
                  <a:extLst>
                    <a:ext uri="{9D8B030D-6E8A-4147-A177-3AD203B41FA5}">
                      <a16:colId xmlns:a16="http://schemas.microsoft.com/office/drawing/2014/main" val="1290375835"/>
                    </a:ext>
                  </a:extLst>
                </a:gridCol>
                <a:gridCol w="2560320">
                  <a:extLst>
                    <a:ext uri="{9D8B030D-6E8A-4147-A177-3AD203B41FA5}">
                      <a16:colId xmlns:a16="http://schemas.microsoft.com/office/drawing/2014/main" val="3983888473"/>
                    </a:ext>
                  </a:extLst>
                </a:gridCol>
              </a:tblGrid>
              <a:tr h="418699">
                <a:tc>
                  <a:txBody>
                    <a:bodyPr/>
                    <a:lstStyle/>
                    <a:p>
                      <a:pPr rtl="0">
                        <a:buNone/>
                      </a:pPr>
                      <a:r>
                        <a:rPr lang="en-US" sz="2000" b="1" dirty="0">
                          <a:solidFill>
                            <a:srgbClr val="1F1F1F"/>
                          </a:solidFill>
                          <a:effectLst/>
                        </a:rPr>
                        <a:t>Product Category</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b="1" dirty="0">
                          <a:solidFill>
                            <a:srgbClr val="1F1F1F"/>
                          </a:solidFill>
                          <a:effectLst/>
                        </a:rPr>
                        <a:t>1960 Usage (Est.)</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b="1" dirty="0">
                          <a:solidFill>
                            <a:srgbClr val="1F1F1F"/>
                          </a:solidFill>
                          <a:effectLst/>
                        </a:rPr>
                        <a:t>2025 Usage (Est.)</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b="1" dirty="0">
                          <a:solidFill>
                            <a:srgbClr val="1F1F1F"/>
                          </a:solidFill>
                          <a:effectLst/>
                        </a:rPr>
                        <a:t>Trend Driver</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3095501892"/>
                  </a:ext>
                </a:extLst>
              </a:tr>
              <a:tr h="1065849">
                <a:tc>
                  <a:txBody>
                    <a:bodyPr/>
                    <a:lstStyle/>
                    <a:p>
                      <a:pPr rtl="0">
                        <a:buNone/>
                      </a:pPr>
                      <a:r>
                        <a:rPr lang="en-US" sz="2000" b="1" dirty="0">
                          <a:solidFill>
                            <a:srgbClr val="1F1F1F"/>
                          </a:solidFill>
                          <a:effectLst/>
                        </a:rPr>
                        <a:t>Laundry Detergent</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45 lbs (Powder)</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75 lbs (Liquid/Pods)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More frequent washing / larger machines</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740855909"/>
                  </a:ext>
                </a:extLst>
              </a:tr>
              <a:tr h="746377">
                <a:tc>
                  <a:txBody>
                    <a:bodyPr/>
                    <a:lstStyle/>
                    <a:p>
                      <a:pPr rtl="0">
                        <a:buNone/>
                      </a:pPr>
                      <a:r>
                        <a:rPr lang="en-US" sz="2000" b="1" dirty="0">
                          <a:solidFill>
                            <a:srgbClr val="1F1F1F"/>
                          </a:solidFill>
                          <a:effectLst/>
                        </a:rPr>
                        <a:t>Dish Detergent</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5 lbs (Hand soap)</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25 lbs (Pods/Gel)</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85%+ Dishwasher ownership</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2018124689"/>
                  </a:ext>
                </a:extLst>
              </a:tr>
              <a:tr h="746377">
                <a:tc>
                  <a:txBody>
                    <a:bodyPr/>
                    <a:lstStyle/>
                    <a:p>
                      <a:pPr rtl="0">
                        <a:buNone/>
                      </a:pPr>
                      <a:r>
                        <a:rPr lang="en-US" sz="2000" b="1" dirty="0">
                          <a:solidFill>
                            <a:srgbClr val="1F1F1F"/>
                          </a:solidFill>
                          <a:effectLst/>
                        </a:rPr>
                        <a:t>Surface Cleaners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2-3 Gallons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8-10 Gallons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Specialization (Glass, Granite, Floor)</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2117224992"/>
                  </a:ext>
                </a:extLst>
              </a:tr>
              <a:tr h="746377">
                <a:tc>
                  <a:txBody>
                    <a:bodyPr/>
                    <a:lstStyle/>
                    <a:p>
                      <a:pPr rtl="0">
                        <a:buNone/>
                      </a:pPr>
                      <a:r>
                        <a:rPr lang="en-US" sz="2000" b="1" dirty="0">
                          <a:solidFill>
                            <a:srgbClr val="1F1F1F"/>
                          </a:solidFill>
                          <a:effectLst/>
                        </a:rPr>
                        <a:t>Cleaning Wipes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0 units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1,500+ wipes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Convenience / "Throw-away" culture</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228111968"/>
                  </a:ext>
                </a:extLst>
              </a:tr>
              <a:tr h="746377">
                <a:tc>
                  <a:txBody>
                    <a:bodyPr/>
                    <a:lstStyle/>
                    <a:p>
                      <a:pPr rtl="0">
                        <a:buNone/>
                      </a:pPr>
                      <a:r>
                        <a:rPr lang="en-US" sz="2000" b="1" dirty="0">
                          <a:solidFill>
                            <a:srgbClr val="FF0000"/>
                          </a:solidFill>
                          <a:effectLst/>
                        </a:rPr>
                        <a:t>Disinfectants –Quats – “ammonium chloride”</a:t>
                      </a:r>
                      <a:endParaRPr lang="en-US" sz="2000" dirty="0">
                        <a:solidFill>
                          <a:srgbClr val="FF0000"/>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Minimal (Bleach only)</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High (Sprays &amp; Aerosols)</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Post-pandemic hygiene standards</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63320832"/>
                  </a:ext>
                </a:extLst>
              </a:tr>
              <a:tr h="746377">
                <a:tc>
                  <a:txBody>
                    <a:bodyPr/>
                    <a:lstStyle/>
                    <a:p>
                      <a:pPr rtl="0">
                        <a:buNone/>
                      </a:pPr>
                      <a:r>
                        <a:rPr lang="en-US" sz="2000" b="1" dirty="0">
                          <a:solidFill>
                            <a:srgbClr val="1F1F1F"/>
                          </a:solidFill>
                          <a:effectLst/>
                        </a:rPr>
                        <a:t>Total Packaging Waste</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Low (Glass/Cardboard)</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High (Plastic/Multilayer)</a:t>
                      </a:r>
                      <a:endParaRPr lang="en-US" sz="2000" dirty="0">
                        <a:solidFill>
                          <a:srgbClr val="1F1F1F"/>
                        </a:solidFill>
                        <a:effectLst/>
                        <a:latin typeface="Google Sans Text"/>
                      </a:endParaRPr>
                    </a:p>
                  </a:txBody>
                  <a:tcPr marL="29265" marR="29265" marT="19510" marB="19510" anchor="ctr"/>
                </a:tc>
                <a:tc>
                  <a:txBody>
                    <a:bodyPr/>
                    <a:lstStyle/>
                    <a:p>
                      <a:pPr rtl="0">
                        <a:buNone/>
                      </a:pPr>
                      <a:r>
                        <a:rPr lang="en-US" sz="2000" dirty="0">
                          <a:solidFill>
                            <a:srgbClr val="1F1F1F"/>
                          </a:solidFill>
                          <a:effectLst/>
                        </a:rPr>
                        <a:t>Shift to liquid formulas &amp; single-use</a:t>
                      </a:r>
                      <a:endParaRPr lang="en-US" sz="2000" dirty="0">
                        <a:solidFill>
                          <a:srgbClr val="1F1F1F"/>
                        </a:solidFill>
                        <a:effectLst/>
                        <a:latin typeface="Google Sans Text"/>
                      </a:endParaRPr>
                    </a:p>
                  </a:txBody>
                  <a:tcPr marL="29265" marR="29265" marT="19510" marB="19510" anchor="ctr"/>
                </a:tc>
                <a:extLst>
                  <a:ext uri="{0D108BD9-81ED-4DB2-BD59-A6C34878D82A}">
                    <a16:rowId xmlns:a16="http://schemas.microsoft.com/office/drawing/2014/main" val="1960081770"/>
                  </a:ext>
                </a:extLst>
              </a:tr>
            </a:tbl>
          </a:graphicData>
        </a:graphic>
      </p:graphicFrame>
    </p:spTree>
    <p:extLst>
      <p:ext uri="{BB962C8B-B14F-4D97-AF65-F5344CB8AC3E}">
        <p14:creationId xmlns:p14="http://schemas.microsoft.com/office/powerpoint/2010/main" val="3155539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FE44-123D-B6F1-7206-5F657980C67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868FA73-B1E4-F318-CB49-D1CFF7887280}"/>
              </a:ext>
            </a:extLst>
          </p:cNvPr>
          <p:cNvSpPr>
            <a:spLocks noGrp="1"/>
          </p:cNvSpPr>
          <p:nvPr>
            <p:ph type="body" sz="half" idx="1"/>
          </p:nvPr>
        </p:nvSpPr>
        <p:spPr/>
        <p:txBody>
          <a:bodyPr/>
          <a:lstStyle/>
          <a:p>
            <a:endParaRPr lang="en-US" dirty="0"/>
          </a:p>
        </p:txBody>
      </p:sp>
      <p:sp>
        <p:nvSpPr>
          <p:cNvPr id="4" name="Content Placeholder 3">
            <a:extLst>
              <a:ext uri="{FF2B5EF4-FFF2-40B4-BE49-F238E27FC236}">
                <a16:creationId xmlns:a16="http://schemas.microsoft.com/office/drawing/2014/main" id="{285E4218-230A-990C-3F3A-ACBB239CBF0C}"/>
              </a:ext>
            </a:extLst>
          </p:cNvPr>
          <p:cNvSpPr>
            <a:spLocks noGrp="1"/>
          </p:cNvSpPr>
          <p:nvPr>
            <p:ph sz="half" idx="2"/>
          </p:nvPr>
        </p:nvSpPr>
        <p:spPr/>
        <p:txBody>
          <a:bodyPr/>
          <a:lstStyle/>
          <a:p>
            <a:endParaRPr lang="en-US" dirty="0"/>
          </a:p>
        </p:txBody>
      </p:sp>
      <p:sp>
        <p:nvSpPr>
          <p:cNvPr id="5" name="AutoShape 2" descr="Household Cleaning Products Market Size 2025 to 2034">
            <a:extLst>
              <a:ext uri="{FF2B5EF4-FFF2-40B4-BE49-F238E27FC236}">
                <a16:creationId xmlns:a16="http://schemas.microsoft.com/office/drawing/2014/main" id="{2575554E-116C-C141-C7C1-342711679A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ousehold Cleaning Products Market Size 2025 to 2034">
            <a:extLst>
              <a:ext uri="{FF2B5EF4-FFF2-40B4-BE49-F238E27FC236}">
                <a16:creationId xmlns:a16="http://schemas.microsoft.com/office/drawing/2014/main" id="{E0457932-1DC9-97F7-EE61-05C001757D1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DDA4324A-7664-5606-5888-00B6C320DE5C}"/>
              </a:ext>
            </a:extLst>
          </p:cNvPr>
          <p:cNvPicPr>
            <a:picLocks noChangeAspect="1"/>
          </p:cNvPicPr>
          <p:nvPr/>
        </p:nvPicPr>
        <p:blipFill>
          <a:blip r:embed="rId2"/>
          <a:stretch>
            <a:fillRect/>
          </a:stretch>
        </p:blipFill>
        <p:spPr>
          <a:xfrm>
            <a:off x="272924" y="118259"/>
            <a:ext cx="11604433" cy="6566849"/>
          </a:xfrm>
          <a:prstGeom prst="rect">
            <a:avLst/>
          </a:prstGeom>
        </p:spPr>
      </p:pic>
    </p:spTree>
    <p:extLst>
      <p:ext uri="{BB962C8B-B14F-4D97-AF65-F5344CB8AC3E}">
        <p14:creationId xmlns:p14="http://schemas.microsoft.com/office/powerpoint/2010/main" val="1233844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D3CA5-9C23-8FCF-7938-F3D9F2FF3774}"/>
              </a:ext>
            </a:extLst>
          </p:cNvPr>
          <p:cNvSpPr>
            <a:spLocks noGrp="1"/>
          </p:cNvSpPr>
          <p:nvPr>
            <p:ph sz="half" idx="2"/>
          </p:nvPr>
        </p:nvSpPr>
        <p:spPr>
          <a:xfrm>
            <a:off x="3957184" y="816500"/>
            <a:ext cx="8234816" cy="5965300"/>
          </a:xfrm>
        </p:spPr>
        <p:txBody>
          <a:bodyPr>
            <a:normAutofit fontScale="92500"/>
          </a:bodyPr>
          <a:lstStyle/>
          <a:p>
            <a:pPr lvl="1">
              <a:spcAft>
                <a:spcPts val="1000"/>
              </a:spcAft>
            </a:pPr>
            <a:r>
              <a:rPr lang="en-US" sz="3600" dirty="0"/>
              <a:t>Recognizing that being proactive is better than being reactive</a:t>
            </a:r>
          </a:p>
          <a:p>
            <a:pPr lvl="1">
              <a:spcAft>
                <a:spcPts val="1000"/>
              </a:spcAft>
            </a:pPr>
            <a:r>
              <a:rPr lang="en-US" sz="3600" dirty="0"/>
              <a:t>Recognizing the impacts of sewage flows and strength on our designs and the limitations of some of the concepts and techniques we are using</a:t>
            </a:r>
          </a:p>
          <a:p>
            <a:pPr lvl="1">
              <a:spcAft>
                <a:spcPts val="1000"/>
              </a:spcAft>
            </a:pPr>
            <a:r>
              <a:rPr lang="en-US" sz="3600" dirty="0"/>
              <a:t>Recognizing that technologies may have been certified/tested with conditions different from those encountered in some situations</a:t>
            </a:r>
          </a:p>
          <a:p>
            <a:pPr lvl="2">
              <a:spcAft>
                <a:spcPts val="1000"/>
              </a:spcAft>
            </a:pPr>
            <a:r>
              <a:rPr lang="en-US" sz="3000" dirty="0"/>
              <a:t>Ask manufacturers for advices</a:t>
            </a:r>
          </a:p>
          <a:p>
            <a:pPr>
              <a:spcAft>
                <a:spcPts val="1000"/>
              </a:spcAft>
            </a:pPr>
            <a:endParaRPr lang="en-US" dirty="0"/>
          </a:p>
        </p:txBody>
      </p:sp>
      <p:sp>
        <p:nvSpPr>
          <p:cNvPr id="3" name="Title 2">
            <a:extLst>
              <a:ext uri="{FF2B5EF4-FFF2-40B4-BE49-F238E27FC236}">
                <a16:creationId xmlns:a16="http://schemas.microsoft.com/office/drawing/2014/main" id="{ACAC24F0-3BCC-734F-E0F9-F14A40776DF7}"/>
              </a:ext>
            </a:extLst>
          </p:cNvPr>
          <p:cNvSpPr>
            <a:spLocks noGrp="1"/>
          </p:cNvSpPr>
          <p:nvPr>
            <p:ph type="title"/>
          </p:nvPr>
        </p:nvSpPr>
        <p:spPr/>
        <p:txBody>
          <a:bodyPr/>
          <a:lstStyle/>
          <a:p>
            <a:r>
              <a:rPr lang="en-US" dirty="0"/>
              <a:t>Adapting Onsite Designs</a:t>
            </a:r>
          </a:p>
        </p:txBody>
      </p:sp>
    </p:spTree>
    <p:extLst>
      <p:ext uri="{BB962C8B-B14F-4D97-AF65-F5344CB8AC3E}">
        <p14:creationId xmlns:p14="http://schemas.microsoft.com/office/powerpoint/2010/main" val="2276711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A845-E4C2-5AE3-798B-51DEABF9D1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AC990-47CD-919F-BB54-6F1C2D6B4F1A}"/>
              </a:ext>
            </a:extLst>
          </p:cNvPr>
          <p:cNvSpPr>
            <a:spLocks noGrp="1"/>
          </p:cNvSpPr>
          <p:nvPr>
            <p:ph sz="half" idx="2"/>
          </p:nvPr>
        </p:nvSpPr>
        <p:spPr>
          <a:xfrm>
            <a:off x="4465782" y="1136555"/>
            <a:ext cx="6700058" cy="4908645"/>
          </a:xfrm>
        </p:spPr>
        <p:txBody>
          <a:bodyPr>
            <a:normAutofit/>
          </a:bodyPr>
          <a:lstStyle/>
          <a:p>
            <a:r>
              <a:rPr lang="en-US" dirty="0"/>
              <a:t>Provide more cleanouts and access to grade</a:t>
            </a:r>
          </a:p>
          <a:p>
            <a:r>
              <a:rPr lang="en-US" dirty="0"/>
              <a:t>Insulate tanks and access lids to prevent heat loss</a:t>
            </a:r>
          </a:p>
          <a:p>
            <a:r>
              <a:rPr lang="en-US" dirty="0"/>
              <a:t>Consider a small basement pump for very low flows (into sewer line, not septic tank)</a:t>
            </a:r>
          </a:p>
          <a:p>
            <a:endParaRPr lang="en-US" dirty="0"/>
          </a:p>
        </p:txBody>
      </p:sp>
      <p:sp>
        <p:nvSpPr>
          <p:cNvPr id="3" name="Title 2">
            <a:extLst>
              <a:ext uri="{FF2B5EF4-FFF2-40B4-BE49-F238E27FC236}">
                <a16:creationId xmlns:a16="http://schemas.microsoft.com/office/drawing/2014/main" id="{407B99AE-47B5-E3CF-89D2-EA19B7EC4D68}"/>
              </a:ext>
            </a:extLst>
          </p:cNvPr>
          <p:cNvSpPr>
            <a:spLocks noGrp="1"/>
          </p:cNvSpPr>
          <p:nvPr>
            <p:ph type="title"/>
          </p:nvPr>
        </p:nvSpPr>
        <p:spPr/>
        <p:txBody>
          <a:bodyPr/>
          <a:lstStyle/>
          <a:p>
            <a:r>
              <a:rPr lang="en-US" dirty="0"/>
              <a:t>Adapting Onsite Designs</a:t>
            </a:r>
          </a:p>
        </p:txBody>
      </p:sp>
    </p:spTree>
    <p:extLst>
      <p:ext uri="{BB962C8B-B14F-4D97-AF65-F5344CB8AC3E}">
        <p14:creationId xmlns:p14="http://schemas.microsoft.com/office/powerpoint/2010/main" val="1957534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4C8C2-0B74-D6AA-BC08-ABE2ED9279E6}"/>
              </a:ext>
            </a:extLst>
          </p:cNvPr>
          <p:cNvSpPr>
            <a:spLocks noGrp="1"/>
          </p:cNvSpPr>
          <p:nvPr>
            <p:ph sz="half" idx="2"/>
          </p:nvPr>
        </p:nvSpPr>
        <p:spPr>
          <a:xfrm>
            <a:off x="4465782" y="885095"/>
            <a:ext cx="6700058" cy="5485225"/>
          </a:xfrm>
        </p:spPr>
        <p:txBody>
          <a:bodyPr>
            <a:normAutofit fontScale="92500" lnSpcReduction="20000"/>
          </a:bodyPr>
          <a:lstStyle/>
          <a:p>
            <a:r>
              <a:rPr lang="en-US" dirty="0"/>
              <a:t>In any septic design and even more importantly when dealing with stronger effluent, trench system or single pass systems, the quality of effluent distribution should become a priority</a:t>
            </a:r>
          </a:p>
          <a:p>
            <a:pPr marL="0" indent="0">
              <a:buNone/>
            </a:pPr>
            <a:endParaRPr lang="en-US" dirty="0"/>
          </a:p>
          <a:p>
            <a:r>
              <a:rPr lang="en-US" dirty="0"/>
              <a:t>With pumped system dealing with stronger effluent, aim for more frequent doses of smaller volumes and go low pressure distribution</a:t>
            </a:r>
          </a:p>
          <a:p>
            <a:endParaRPr lang="en-US" dirty="0"/>
          </a:p>
        </p:txBody>
      </p:sp>
      <p:sp>
        <p:nvSpPr>
          <p:cNvPr id="3" name="Title 2">
            <a:extLst>
              <a:ext uri="{FF2B5EF4-FFF2-40B4-BE49-F238E27FC236}">
                <a16:creationId xmlns:a16="http://schemas.microsoft.com/office/drawing/2014/main" id="{B937B3F4-59F1-5096-41A1-B081466778A3}"/>
              </a:ext>
            </a:extLst>
          </p:cNvPr>
          <p:cNvSpPr>
            <a:spLocks noGrp="1"/>
          </p:cNvSpPr>
          <p:nvPr>
            <p:ph type="title"/>
          </p:nvPr>
        </p:nvSpPr>
        <p:spPr/>
        <p:txBody>
          <a:bodyPr/>
          <a:lstStyle/>
          <a:p>
            <a:r>
              <a:rPr lang="en-US" dirty="0"/>
              <a:t>Adapting Onsite Designs</a:t>
            </a:r>
          </a:p>
        </p:txBody>
      </p:sp>
    </p:spTree>
    <p:extLst>
      <p:ext uri="{BB962C8B-B14F-4D97-AF65-F5344CB8AC3E}">
        <p14:creationId xmlns:p14="http://schemas.microsoft.com/office/powerpoint/2010/main" val="952476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ABB4F-B835-CBFA-5031-579272EAE088}"/>
              </a:ext>
            </a:extLst>
          </p:cNvPr>
          <p:cNvSpPr>
            <a:spLocks noGrp="1"/>
          </p:cNvSpPr>
          <p:nvPr>
            <p:ph sz="half" idx="2"/>
          </p:nvPr>
        </p:nvSpPr>
        <p:spPr>
          <a:xfrm>
            <a:off x="4163371" y="978368"/>
            <a:ext cx="7658224" cy="5677925"/>
          </a:xfrm>
        </p:spPr>
        <p:txBody>
          <a:bodyPr>
            <a:normAutofit/>
          </a:bodyPr>
          <a:lstStyle/>
          <a:p>
            <a:pPr lvl="1">
              <a:spcAft>
                <a:spcPts val="500"/>
              </a:spcAft>
            </a:pPr>
            <a:r>
              <a:rPr lang="en-US" dirty="0"/>
              <a:t>Evaluating design flow - Do you have access to water meter reading ?  Does you client mostly use water saving devices ?  # of bedrooms vs actual people living in the house, etc.</a:t>
            </a:r>
          </a:p>
          <a:p>
            <a:pPr lvl="1">
              <a:spcAft>
                <a:spcPts val="500"/>
              </a:spcAft>
            </a:pPr>
            <a:r>
              <a:rPr lang="en-US" dirty="0"/>
              <a:t>BOD removal needs oxygen </a:t>
            </a:r>
          </a:p>
          <a:p>
            <a:pPr lvl="2">
              <a:spcAft>
                <a:spcPts val="500"/>
              </a:spcAft>
            </a:pPr>
            <a:r>
              <a:rPr lang="en-US" sz="2800" dirty="0"/>
              <a:t>More BOD = more oxygen demand</a:t>
            </a:r>
          </a:p>
          <a:p>
            <a:pPr lvl="2">
              <a:spcAft>
                <a:spcPts val="500"/>
              </a:spcAft>
            </a:pPr>
            <a:r>
              <a:rPr lang="en-US" sz="2800" dirty="0"/>
              <a:t>Adequate air flow through the system is critical to performance and longevity</a:t>
            </a:r>
          </a:p>
          <a:p>
            <a:pPr lvl="1">
              <a:spcAft>
                <a:spcPts val="500"/>
              </a:spcAft>
            </a:pPr>
            <a:r>
              <a:rPr lang="en-US" dirty="0"/>
              <a:t>When dosing stronger effluent - use more frequent smaller doses over fewer larger doses</a:t>
            </a:r>
          </a:p>
          <a:p>
            <a:endParaRPr lang="en-US" dirty="0"/>
          </a:p>
        </p:txBody>
      </p:sp>
      <p:sp>
        <p:nvSpPr>
          <p:cNvPr id="3" name="Title 2">
            <a:extLst>
              <a:ext uri="{FF2B5EF4-FFF2-40B4-BE49-F238E27FC236}">
                <a16:creationId xmlns:a16="http://schemas.microsoft.com/office/drawing/2014/main" id="{EE406082-4E79-1512-76AD-1D1E0ADFF32D}"/>
              </a:ext>
            </a:extLst>
          </p:cNvPr>
          <p:cNvSpPr>
            <a:spLocks noGrp="1"/>
          </p:cNvSpPr>
          <p:nvPr>
            <p:ph type="title"/>
          </p:nvPr>
        </p:nvSpPr>
        <p:spPr/>
        <p:txBody>
          <a:bodyPr/>
          <a:lstStyle/>
          <a:p>
            <a:r>
              <a:rPr lang="en-US" dirty="0"/>
              <a:t>Adapting Onsite Designs</a:t>
            </a:r>
          </a:p>
        </p:txBody>
      </p:sp>
    </p:spTree>
    <p:extLst>
      <p:ext uri="{BB962C8B-B14F-4D97-AF65-F5344CB8AC3E}">
        <p14:creationId xmlns:p14="http://schemas.microsoft.com/office/powerpoint/2010/main" val="3613253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30B5EA-37E5-3214-9B54-F3A1F9AFDE7A}"/>
              </a:ext>
            </a:extLst>
          </p:cNvPr>
          <p:cNvSpPr>
            <a:spLocks noGrp="1"/>
          </p:cNvSpPr>
          <p:nvPr>
            <p:ph sz="half" idx="2"/>
          </p:nvPr>
        </p:nvSpPr>
        <p:spPr>
          <a:xfrm>
            <a:off x="4430713" y="1687513"/>
            <a:ext cx="7047184" cy="4065587"/>
          </a:xfrm>
        </p:spPr>
        <p:txBody>
          <a:bodyPr>
            <a:normAutofit lnSpcReduction="10000"/>
          </a:bodyPr>
          <a:lstStyle/>
          <a:p>
            <a:r>
              <a:rPr lang="en-US" dirty="0"/>
              <a:t>Check the pH – if low or high evaluate sources</a:t>
            </a:r>
          </a:p>
          <a:p>
            <a:r>
              <a:rPr lang="en-US" dirty="0"/>
              <a:t>Evaluate source for toxics</a:t>
            </a:r>
          </a:p>
          <a:p>
            <a:r>
              <a:rPr lang="en-US" dirty="0"/>
              <a:t>Evaluate COD/BOD ratios</a:t>
            </a:r>
          </a:p>
          <a:p>
            <a:pPr lvl="1"/>
            <a:r>
              <a:rPr lang="en-US" dirty="0"/>
              <a:t>Usually 1.5: 2 for biodegradable material with low toxics</a:t>
            </a:r>
          </a:p>
          <a:p>
            <a:pPr lvl="1"/>
            <a:r>
              <a:rPr lang="en-US" dirty="0"/>
              <a:t>For wastewaters with ratios higher than 3, toxics are of concern</a:t>
            </a:r>
          </a:p>
          <a:p>
            <a:endParaRPr lang="en-US" dirty="0"/>
          </a:p>
        </p:txBody>
      </p:sp>
      <p:sp>
        <p:nvSpPr>
          <p:cNvPr id="3" name="Title 2">
            <a:extLst>
              <a:ext uri="{FF2B5EF4-FFF2-40B4-BE49-F238E27FC236}">
                <a16:creationId xmlns:a16="http://schemas.microsoft.com/office/drawing/2014/main" id="{77D70DD1-818D-7BBA-FE68-2FBB31F87009}"/>
              </a:ext>
            </a:extLst>
          </p:cNvPr>
          <p:cNvSpPr>
            <a:spLocks noGrp="1"/>
          </p:cNvSpPr>
          <p:nvPr>
            <p:ph type="title"/>
          </p:nvPr>
        </p:nvSpPr>
        <p:spPr>
          <a:xfrm>
            <a:off x="127318" y="1446213"/>
            <a:ext cx="4181475" cy="3392487"/>
          </a:xfrm>
        </p:spPr>
        <p:txBody>
          <a:bodyPr>
            <a:normAutofit fontScale="90000"/>
          </a:bodyPr>
          <a:lstStyle/>
          <a:p>
            <a:r>
              <a:rPr lang="en-US" dirty="0"/>
              <a:t>Adapting Designs and Management</a:t>
            </a:r>
          </a:p>
        </p:txBody>
      </p:sp>
    </p:spTree>
    <p:extLst>
      <p:ext uri="{BB962C8B-B14F-4D97-AF65-F5344CB8AC3E}">
        <p14:creationId xmlns:p14="http://schemas.microsoft.com/office/powerpoint/2010/main" val="2881666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12E39-0A27-D6AD-08F9-D45677C20E71}"/>
              </a:ext>
            </a:extLst>
          </p:cNvPr>
          <p:cNvSpPr>
            <a:spLocks noGrp="1"/>
          </p:cNvSpPr>
          <p:nvPr>
            <p:ph sz="half" idx="2"/>
          </p:nvPr>
        </p:nvSpPr>
        <p:spPr>
          <a:xfrm>
            <a:off x="4430683" y="1686788"/>
            <a:ext cx="7561020" cy="4065617"/>
          </a:xfrm>
        </p:spPr>
        <p:txBody>
          <a:bodyPr/>
          <a:lstStyle/>
          <a:p>
            <a:r>
              <a:rPr lang="en-US" dirty="0"/>
              <a:t>Commercially education may help but source separation may be needed</a:t>
            </a:r>
          </a:p>
          <a:p>
            <a:r>
              <a:rPr lang="en-US" dirty="0"/>
              <a:t>Residentially education can help</a:t>
            </a:r>
          </a:p>
          <a:p>
            <a:endParaRPr lang="en-US" dirty="0"/>
          </a:p>
        </p:txBody>
      </p:sp>
      <p:sp>
        <p:nvSpPr>
          <p:cNvPr id="4" name="Title 2">
            <a:extLst>
              <a:ext uri="{FF2B5EF4-FFF2-40B4-BE49-F238E27FC236}">
                <a16:creationId xmlns:a16="http://schemas.microsoft.com/office/drawing/2014/main" id="{6BAA4036-02C4-AAD2-EF08-E557C75EC3AD}"/>
              </a:ext>
            </a:extLst>
          </p:cNvPr>
          <p:cNvSpPr>
            <a:spLocks noGrp="1"/>
          </p:cNvSpPr>
          <p:nvPr>
            <p:ph type="title"/>
          </p:nvPr>
        </p:nvSpPr>
        <p:spPr>
          <a:xfrm>
            <a:off x="66358" y="1446213"/>
            <a:ext cx="4261802" cy="3392487"/>
          </a:xfrm>
        </p:spPr>
        <p:txBody>
          <a:bodyPr>
            <a:normAutofit fontScale="90000"/>
          </a:bodyPr>
          <a:lstStyle/>
          <a:p>
            <a:r>
              <a:rPr lang="en-US" dirty="0"/>
              <a:t>Adapting Designs and Management</a:t>
            </a:r>
          </a:p>
        </p:txBody>
      </p:sp>
    </p:spTree>
    <p:extLst>
      <p:ext uri="{BB962C8B-B14F-4D97-AF65-F5344CB8AC3E}">
        <p14:creationId xmlns:p14="http://schemas.microsoft.com/office/powerpoint/2010/main" val="2297535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D741E-A08C-786F-94C7-2FE8484AF198}"/>
              </a:ext>
            </a:extLst>
          </p:cNvPr>
          <p:cNvSpPr>
            <a:spLocks noGrp="1"/>
          </p:cNvSpPr>
          <p:nvPr>
            <p:ph sz="half" idx="2"/>
          </p:nvPr>
        </p:nvSpPr>
        <p:spPr>
          <a:xfrm>
            <a:off x="4430683" y="1686788"/>
            <a:ext cx="6907877" cy="4065617"/>
          </a:xfrm>
        </p:spPr>
        <p:txBody>
          <a:bodyPr>
            <a:normAutofit fontScale="92500"/>
          </a:bodyPr>
          <a:lstStyle/>
          <a:p>
            <a:r>
              <a:rPr lang="en-US" dirty="0"/>
              <a:t>Flows are going down</a:t>
            </a:r>
          </a:p>
          <a:p>
            <a:r>
              <a:rPr lang="en-US" dirty="0"/>
              <a:t>Concentrations are going up</a:t>
            </a:r>
          </a:p>
          <a:p>
            <a:r>
              <a:rPr lang="en-US" dirty="0"/>
              <a:t>More challenging waste is coming our way</a:t>
            </a:r>
          </a:p>
          <a:p>
            <a:r>
              <a:rPr lang="en-US" dirty="0"/>
              <a:t>Designs and management should evaluate waste streams and make modifications</a:t>
            </a:r>
          </a:p>
        </p:txBody>
      </p:sp>
      <p:sp>
        <p:nvSpPr>
          <p:cNvPr id="3" name="Title 2">
            <a:extLst>
              <a:ext uri="{FF2B5EF4-FFF2-40B4-BE49-F238E27FC236}">
                <a16:creationId xmlns:a16="http://schemas.microsoft.com/office/drawing/2014/main" id="{5B68A128-A5BA-023A-C9E3-A346F12191D0}"/>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33769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611808" y="808056"/>
            <a:ext cx="7958331" cy="1077229"/>
          </a:xfrm>
        </p:spPr>
        <p:txBody>
          <a:bodyPr/>
          <a:lstStyle/>
          <a:p>
            <a:r>
              <a:rPr lang="en-US" altLang="en-US" dirty="0"/>
              <a:t>Typical household</a:t>
            </a:r>
          </a:p>
        </p:txBody>
      </p:sp>
      <p:sp>
        <p:nvSpPr>
          <p:cNvPr id="8" name="Content Placeholder 7"/>
          <p:cNvSpPr>
            <a:spLocks noGrp="1"/>
          </p:cNvSpPr>
          <p:nvPr>
            <p:ph idx="1"/>
          </p:nvPr>
        </p:nvSpPr>
        <p:spPr>
          <a:xfrm>
            <a:off x="507555" y="2052638"/>
            <a:ext cx="7796212" cy="3997325"/>
          </a:xfrm>
        </p:spPr>
        <p:txBody>
          <a:bodyPr>
            <a:normAutofit/>
          </a:bodyPr>
          <a:lstStyle/>
          <a:p>
            <a:r>
              <a:rPr lang="en-US" sz="2800" dirty="0"/>
              <a:t>1999</a:t>
            </a:r>
          </a:p>
          <a:p>
            <a:pPr lvl="1"/>
            <a:r>
              <a:rPr lang="en-US" sz="2400" dirty="0"/>
              <a:t>177 gphd</a:t>
            </a:r>
          </a:p>
          <a:p>
            <a:r>
              <a:rPr lang="en-US" sz="2800" dirty="0"/>
              <a:t>2016</a:t>
            </a:r>
          </a:p>
          <a:p>
            <a:pPr lvl="1"/>
            <a:r>
              <a:rPr lang="en-US" sz="2400" dirty="0"/>
              <a:t>138 gphd </a:t>
            </a:r>
          </a:p>
        </p:txBody>
      </p:sp>
      <p:pic>
        <p:nvPicPr>
          <p:cNvPr id="5" name="Picture 4"/>
          <p:cNvPicPr>
            <a:picLocks noChangeAspect="1"/>
          </p:cNvPicPr>
          <p:nvPr/>
        </p:nvPicPr>
        <p:blipFill>
          <a:blip r:embed="rId3"/>
          <a:stretch>
            <a:fillRect/>
          </a:stretch>
        </p:blipFill>
        <p:spPr>
          <a:xfrm>
            <a:off x="885908" y="4404360"/>
            <a:ext cx="3155576" cy="2286000"/>
          </a:xfrm>
          <a:prstGeom prst="rect">
            <a:avLst/>
          </a:prstGeom>
        </p:spPr>
      </p:pic>
      <p:pic>
        <p:nvPicPr>
          <p:cNvPr id="2" name="Picture 1"/>
          <p:cNvPicPr>
            <a:picLocks noChangeAspect="1"/>
          </p:cNvPicPr>
          <p:nvPr/>
        </p:nvPicPr>
        <p:blipFill>
          <a:blip r:embed="rId4"/>
          <a:stretch>
            <a:fillRect/>
          </a:stretch>
        </p:blipFill>
        <p:spPr>
          <a:xfrm>
            <a:off x="5318478" y="2052638"/>
            <a:ext cx="5488759" cy="4581085"/>
          </a:xfrm>
          <a:prstGeom prst="rect">
            <a:avLst/>
          </a:prstGeom>
        </p:spPr>
      </p:pic>
    </p:spTree>
    <p:extLst>
      <p:ext uri="{BB962C8B-B14F-4D97-AF65-F5344CB8AC3E}">
        <p14:creationId xmlns:p14="http://schemas.microsoft.com/office/powerpoint/2010/main" val="284431242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9E47F-41E0-4FE3-891C-B53FBC82D7F3}"/>
              </a:ext>
            </a:extLst>
          </p:cNvPr>
          <p:cNvSpPr>
            <a:spLocks noGrp="1"/>
          </p:cNvSpPr>
          <p:nvPr>
            <p:ph type="title"/>
          </p:nvPr>
        </p:nvSpPr>
        <p:spPr>
          <a:xfrm>
            <a:off x="5963479" y="596393"/>
            <a:ext cx="5618922" cy="1542507"/>
          </a:xfrm>
        </p:spPr>
        <p:txBody>
          <a:bodyPr vert="horz" lIns="91440" tIns="45720" rIns="91440" bIns="45720" rtlCol="0" anchor="ctr">
            <a:normAutofit/>
          </a:bodyPr>
          <a:lstStyle/>
          <a:p>
            <a:pPr>
              <a:lnSpc>
                <a:spcPct val="100000"/>
              </a:lnSpc>
            </a:pPr>
            <a:r>
              <a:rPr lang="en-US">
                <a:solidFill>
                  <a:srgbClr val="FFFFFF"/>
                </a:solidFill>
              </a:rPr>
              <a:t>Thank You</a:t>
            </a:r>
          </a:p>
        </p:txBody>
      </p:sp>
      <p:pic>
        <p:nvPicPr>
          <p:cNvPr id="6" name="Picture Placeholder 5" descr="A person standing in front of a pyramid with Great Pyramid of Giza in the background&#10;&#10;Description automatically generated">
            <a:extLst>
              <a:ext uri="{FF2B5EF4-FFF2-40B4-BE49-F238E27FC236}">
                <a16:creationId xmlns:a16="http://schemas.microsoft.com/office/drawing/2014/main" id="{42AF697C-3043-5387-83D1-725278E2D993}"/>
              </a:ext>
            </a:extLst>
          </p:cNvPr>
          <p:cNvPicPr>
            <a:picLocks noChangeAspect="1"/>
          </p:cNvPicPr>
          <p:nvPr/>
        </p:nvPicPr>
        <p:blipFill>
          <a:blip r:embed="rId3">
            <a:extLst>
              <a:ext uri="{28A0092B-C50C-407E-A947-70E740481C1C}">
                <a14:useLocalDpi xmlns:a14="http://schemas.microsoft.com/office/drawing/2010/main" val="0"/>
              </a:ext>
            </a:extLst>
          </a:blip>
          <a:srcRect l="4917" r="24250"/>
          <a:stretch/>
        </p:blipFill>
        <p:spPr>
          <a:xfrm>
            <a:off x="20" y="5379"/>
            <a:ext cx="5181578" cy="6858000"/>
          </a:xfrm>
          <a:prstGeom prst="rect">
            <a:avLst/>
          </a:prstGeom>
          <a:solidFill>
            <a:schemeClr val="accent4"/>
          </a:solidFill>
        </p:spPr>
      </p:pic>
      <p:graphicFrame>
        <p:nvGraphicFramePr>
          <p:cNvPr id="8" name="Content Placeholder 2" descr="SmartArt Placeholder - Contact List">
            <a:extLst>
              <a:ext uri="{FF2B5EF4-FFF2-40B4-BE49-F238E27FC236}">
                <a16:creationId xmlns:a16="http://schemas.microsoft.com/office/drawing/2014/main" id="{95EB8840-1974-5C4F-A503-A801266AD924}"/>
              </a:ext>
            </a:extLst>
          </p:cNvPr>
          <p:cNvGraphicFramePr>
            <a:graphicFrameLocks noGrp="1"/>
          </p:cNvGraphicFramePr>
          <p:nvPr>
            <p:ph idx="1"/>
          </p:nvPr>
        </p:nvGraphicFramePr>
        <p:xfrm>
          <a:off x="5963478" y="2138901"/>
          <a:ext cx="5618922" cy="4033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CEF7EE01-6153-1FD7-1513-D67EE53AE782}"/>
              </a:ext>
            </a:extLst>
          </p:cNvPr>
          <p:cNvPicPr>
            <a:picLocks noChangeAspect="1"/>
          </p:cNvPicPr>
          <p:nvPr/>
        </p:nvPicPr>
        <p:blipFill>
          <a:blip r:embed="rId9"/>
          <a:stretch>
            <a:fillRect/>
          </a:stretch>
        </p:blipFill>
        <p:spPr>
          <a:xfrm>
            <a:off x="9770297" y="1161534"/>
            <a:ext cx="1723545" cy="594623"/>
          </a:xfrm>
          <a:prstGeom prst="rect">
            <a:avLst/>
          </a:prstGeom>
        </p:spPr>
      </p:pic>
    </p:spTree>
    <p:extLst>
      <p:ext uri="{BB962C8B-B14F-4D97-AF65-F5344CB8AC3E}">
        <p14:creationId xmlns:p14="http://schemas.microsoft.com/office/powerpoint/2010/main" val="364231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41"/>
            <a:ext cx="12192000" cy="1325563"/>
          </a:xfrm>
        </p:spPr>
        <p:txBody>
          <a:bodyPr>
            <a:normAutofit/>
          </a:bodyPr>
          <a:lstStyle/>
          <a:p>
            <a:r>
              <a:rPr lang="en-US" dirty="0"/>
              <a:t>Average daily indoor 1999 vs 2016</a:t>
            </a:r>
          </a:p>
        </p:txBody>
      </p:sp>
      <p:pic>
        <p:nvPicPr>
          <p:cNvPr id="5" name="Content Placeholder 4"/>
          <p:cNvPicPr>
            <a:picLocks noGrp="1" noChangeAspect="1"/>
          </p:cNvPicPr>
          <p:nvPr>
            <p:ph idx="1"/>
          </p:nvPr>
        </p:nvPicPr>
        <p:blipFill rotWithShape="1">
          <a:blip r:embed="rId2"/>
          <a:srcRect t="13232"/>
          <a:stretch/>
        </p:blipFill>
        <p:spPr>
          <a:xfrm>
            <a:off x="2198039" y="1317522"/>
            <a:ext cx="7650599" cy="5540478"/>
          </a:xfrm>
          <a:prstGeom prst="rect">
            <a:avLst/>
          </a:prstGeom>
        </p:spPr>
      </p:pic>
    </p:spTree>
    <p:extLst>
      <p:ext uri="{BB962C8B-B14F-4D97-AF65-F5344CB8AC3E}">
        <p14:creationId xmlns:p14="http://schemas.microsoft.com/office/powerpoint/2010/main" val="80711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a:extLst>
              <a:ext uri="{FF2B5EF4-FFF2-40B4-BE49-F238E27FC236}">
                <a16:creationId xmlns:a16="http://schemas.microsoft.com/office/drawing/2014/main" id="{07B98F80-FD96-DE21-A5FB-717F320A8214}"/>
              </a:ext>
            </a:extLst>
          </p:cNvPr>
          <p:cNvPicPr>
            <a:picLocks noChangeAspect="1"/>
          </p:cNvPicPr>
          <p:nvPr/>
        </p:nvPicPr>
        <p:blipFill>
          <a:blip r:embed="rId2"/>
          <a:stretch>
            <a:fillRect/>
          </a:stretch>
        </p:blipFill>
        <p:spPr>
          <a:xfrm>
            <a:off x="5022612" y="731520"/>
            <a:ext cx="6123030" cy="5020885"/>
          </a:xfrm>
          <a:prstGeom prst="rect">
            <a:avLst/>
          </a:prstGeom>
          <a:noFill/>
        </p:spPr>
      </p:pic>
      <p:sp>
        <p:nvSpPr>
          <p:cNvPr id="10" name="Title 2">
            <a:extLst>
              <a:ext uri="{FF2B5EF4-FFF2-40B4-BE49-F238E27FC236}">
                <a16:creationId xmlns:a16="http://schemas.microsoft.com/office/drawing/2014/main" id="{2B635BA1-2EDE-32CD-35FB-EF7B4EBC2691}"/>
              </a:ext>
            </a:extLst>
          </p:cNvPr>
          <p:cNvSpPr>
            <a:spLocks noGrp="1"/>
          </p:cNvSpPr>
          <p:nvPr>
            <p:ph type="title"/>
          </p:nvPr>
        </p:nvSpPr>
        <p:spPr>
          <a:xfrm>
            <a:off x="249382" y="1446415"/>
            <a:ext cx="3640974" cy="3391592"/>
          </a:xfrm>
        </p:spPr>
        <p:txBody>
          <a:bodyPr/>
          <a:lstStyle/>
          <a:p>
            <a:r>
              <a:rPr lang="en-US" dirty="0"/>
              <a:t>Change in Toilet Flush Volumes</a:t>
            </a:r>
          </a:p>
        </p:txBody>
      </p:sp>
    </p:spTree>
    <p:extLst>
      <p:ext uri="{BB962C8B-B14F-4D97-AF65-F5344CB8AC3E}">
        <p14:creationId xmlns:p14="http://schemas.microsoft.com/office/powerpoint/2010/main" val="419270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Water saving devices</a:t>
            </a:r>
          </a:p>
        </p:txBody>
      </p:sp>
      <p:sp>
        <p:nvSpPr>
          <p:cNvPr id="70662" name="Rectangle 6"/>
          <p:cNvSpPr>
            <a:spLocks noGrp="1" noChangeArrowheads="1"/>
          </p:cNvSpPr>
          <p:nvPr>
            <p:ph type="body" sz="half" idx="1"/>
          </p:nvPr>
        </p:nvSpPr>
        <p:spPr/>
        <p:txBody>
          <a:bodyPr>
            <a:normAutofit/>
          </a:bodyPr>
          <a:lstStyle/>
          <a:p>
            <a:r>
              <a:rPr lang="en-US" dirty="0"/>
              <a:t>Decrease water quantity</a:t>
            </a:r>
          </a:p>
          <a:p>
            <a:r>
              <a:rPr lang="en-US" dirty="0"/>
              <a:t>Wastewater strength increases</a:t>
            </a:r>
          </a:p>
          <a:p>
            <a:r>
              <a:rPr lang="en-US" dirty="0"/>
              <a:t>No change in mass load</a:t>
            </a:r>
          </a:p>
          <a:p>
            <a:endParaRPr lang="en-US" dirty="0"/>
          </a:p>
        </p:txBody>
      </p:sp>
      <p:pic>
        <p:nvPicPr>
          <p:cNvPr id="7" name="Content Placeholder 6">
            <a:extLst>
              <a:ext uri="{FF2B5EF4-FFF2-40B4-BE49-F238E27FC236}">
                <a16:creationId xmlns:a16="http://schemas.microsoft.com/office/drawing/2014/main" id="{0FD8F257-B13D-47A2-9CA3-19709CCD79F9}"/>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495312" y="1218792"/>
            <a:ext cx="5384800" cy="135561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4" descr="DSCN1032"/>
          <p:cNvPicPr>
            <a:picLocks noGrp="1" noChangeAspect="1" noChangeArrowheads="1"/>
          </p:cNvPicPr>
          <p:nvPr>
            <p:ph sz="quarter" idx="3"/>
          </p:nvPr>
        </p:nvPicPr>
        <p:blipFill rotWithShape="1">
          <a:blip r:embed="rId4" cstate="print"/>
          <a:srcRect t="41744" b="8256"/>
          <a:stretch/>
        </p:blipFill>
        <p:spPr bwMode="auto">
          <a:xfrm>
            <a:off x="6889438" y="2934586"/>
            <a:ext cx="4559558" cy="3042721"/>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839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55715" y="365125"/>
            <a:ext cx="10939549" cy="1325563"/>
          </a:xfrm>
        </p:spPr>
        <p:txBody>
          <a:bodyPr anchor="ctr">
            <a:normAutofit/>
          </a:bodyPr>
          <a:lstStyle/>
          <a:p>
            <a:r>
              <a:rPr lang="en-US" dirty="0"/>
              <a:t>Water saving device example</a:t>
            </a:r>
          </a:p>
        </p:txBody>
      </p:sp>
      <p:sp>
        <p:nvSpPr>
          <p:cNvPr id="2" name="Content Placeholder 1"/>
          <p:cNvSpPr>
            <a:spLocks noGrp="1"/>
          </p:cNvSpPr>
          <p:nvPr>
            <p:ph idx="1"/>
          </p:nvPr>
        </p:nvSpPr>
        <p:spPr>
          <a:xfrm>
            <a:off x="1055716" y="1825625"/>
            <a:ext cx="10939548" cy="4351338"/>
          </a:xfrm>
        </p:spPr>
        <p:txBody>
          <a:bodyPr>
            <a:normAutofit/>
          </a:bodyPr>
          <a:lstStyle/>
          <a:p>
            <a:endParaRPr lang="en-US" sz="3700" dirty="0"/>
          </a:p>
          <a:p>
            <a:r>
              <a:rPr lang="en-US" sz="3700" b="0" dirty="0"/>
              <a:t>A 4-person household produces 0.56 lbs/day TSS without water saving devices (75 gpd/person)</a:t>
            </a:r>
          </a:p>
          <a:p>
            <a:r>
              <a:rPr lang="en-US" sz="3700" b="0" dirty="0"/>
              <a:t>Then that family installs two new toilets, and so they only use 60 gpd/person</a:t>
            </a:r>
          </a:p>
          <a:p>
            <a:r>
              <a:rPr lang="en-US" sz="3700" b="0" dirty="0"/>
              <a:t>What is the change in TSS concentration after water saving devices are installed?</a:t>
            </a:r>
          </a:p>
        </p:txBody>
      </p:sp>
    </p:spTree>
    <p:extLst>
      <p:ext uri="{BB962C8B-B14F-4D97-AF65-F5344CB8AC3E}">
        <p14:creationId xmlns:p14="http://schemas.microsoft.com/office/powerpoint/2010/main" val="3012544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WRAPresentationTemplateFinal" id="{0151C7FA-E1B0-4337-B952-346BD38C927D}" vid="{2EB577FE-63B5-464B-A7A5-67FB0E0D7F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2999</Words>
  <Application>Microsoft Office PowerPoint</Application>
  <PresentationFormat>Widescreen</PresentationFormat>
  <Paragraphs>355</Paragraphs>
  <Slides>50</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Calibri</vt:lpstr>
      <vt:lpstr>Google Sans Text</vt:lpstr>
      <vt:lpstr>MS Shell Dlg 2</vt:lpstr>
      <vt:lpstr>Raleway</vt:lpstr>
      <vt:lpstr>Tahoma</vt:lpstr>
      <vt:lpstr>Times New Roman</vt:lpstr>
      <vt:lpstr>TimesNewRomanPS-ItalicMT</vt:lpstr>
      <vt:lpstr>Wingdings</vt:lpstr>
      <vt:lpstr>Wingdings 3</vt:lpstr>
      <vt:lpstr>Office Theme</vt:lpstr>
      <vt:lpstr>  Evolving Wastewater –  How Do We Adjust? </vt:lpstr>
      <vt:lpstr>Presentation overview</vt:lpstr>
      <vt:lpstr>Changing Parameters</vt:lpstr>
      <vt:lpstr>Hydraulic Loading </vt:lpstr>
      <vt:lpstr>Typical household</vt:lpstr>
      <vt:lpstr>Average daily indoor 1999 vs 2016</vt:lpstr>
      <vt:lpstr>Change in Toilet Flush Volumes</vt:lpstr>
      <vt:lpstr>Water saving devices</vt:lpstr>
      <vt:lpstr>Water saving device example</vt:lpstr>
      <vt:lpstr>Water saving device example calculation</vt:lpstr>
      <vt:lpstr>PowerPoint Presentation</vt:lpstr>
      <vt:lpstr>Why are most code values higher?</vt:lpstr>
      <vt:lpstr>Importance of hydraulic load</vt:lpstr>
      <vt:lpstr>Impact of Reduced Hydraulic Loads – Increased Retention Time</vt:lpstr>
      <vt:lpstr>Example Septic Tank Detention</vt:lpstr>
      <vt:lpstr>Pros and Cons of more HRT</vt:lpstr>
      <vt:lpstr>Impact of Reduced Hydraulic Loads – Less Flow in Pipes</vt:lpstr>
      <vt:lpstr>Challenges with Less Flow in Pipes</vt:lpstr>
      <vt:lpstr>Changing Organics Concentrations</vt:lpstr>
      <vt:lpstr>Examples of Wastewater Strength used in Standards (residential applications):  </vt:lpstr>
      <vt:lpstr>Impacts of reduced water use</vt:lpstr>
      <vt:lpstr>2009 Influent Constituent Characteristics of the Modern Waste Stream from Single Sources </vt:lpstr>
      <vt:lpstr>Organic solids</vt:lpstr>
      <vt:lpstr>BOD in raw and septic tank effluent (STE)</vt:lpstr>
      <vt:lpstr>Inorganic Solids</vt:lpstr>
      <vt:lpstr>Total nitrogen in raw and septic tank effluent</vt:lpstr>
      <vt:lpstr>Changes in Diet - Fiber</vt:lpstr>
      <vt:lpstr>Changes in Diet - Fat</vt:lpstr>
      <vt:lpstr>Changes in Diet - Fat</vt:lpstr>
      <vt:lpstr>Changes in Diet - Protein</vt:lpstr>
      <vt:lpstr>Impact of Higher Organic Concentrations -  Treatment Performance</vt:lpstr>
      <vt:lpstr>Impact of Higher Organic Concentrations -  Treatment Performance</vt:lpstr>
      <vt:lpstr>Increase in Toxic Loading</vt:lpstr>
      <vt:lpstr>pH Impacts</vt:lpstr>
      <vt:lpstr>Low pH Impacts</vt:lpstr>
      <vt:lpstr>Low pH Impacts</vt:lpstr>
      <vt:lpstr>Low pH Impacts Cont’d</vt:lpstr>
      <vt:lpstr>High pH Impacts</vt:lpstr>
      <vt:lpstr>High pH Impacts</vt:lpstr>
      <vt:lpstr>Prescription Drug use in the US</vt:lpstr>
      <vt:lpstr>Change in Cleaning Products</vt:lpstr>
      <vt:lpstr>PowerPoint Presentation</vt:lpstr>
      <vt:lpstr>Adapting Onsite Designs</vt:lpstr>
      <vt:lpstr>Adapting Onsite Designs</vt:lpstr>
      <vt:lpstr>Adapting Onsite Designs</vt:lpstr>
      <vt:lpstr>Adapting Onsite Designs</vt:lpstr>
      <vt:lpstr>Adapting Designs and Management</vt:lpstr>
      <vt:lpstr>Adapting Designs and Management</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Quantity &amp; Quality of Wastewater</dc:title>
  <dc:creator>Sara F Heger</dc:creator>
  <cp:lastModifiedBy>Sara F Heger</cp:lastModifiedBy>
  <cp:revision>16</cp:revision>
  <dcterms:created xsi:type="dcterms:W3CDTF">2021-08-12T21:15:29Z</dcterms:created>
  <dcterms:modified xsi:type="dcterms:W3CDTF">2026-01-30T14:53:45Z</dcterms:modified>
</cp:coreProperties>
</file>