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330" r:id="rId4"/>
    <p:sldId id="258" r:id="rId5"/>
    <p:sldId id="259" r:id="rId6"/>
    <p:sldId id="260" r:id="rId7"/>
    <p:sldId id="261" r:id="rId8"/>
    <p:sldId id="262" r:id="rId9"/>
    <p:sldId id="263" r:id="rId10"/>
    <p:sldId id="331" r:id="rId11"/>
    <p:sldId id="264" r:id="rId12"/>
    <p:sldId id="272" r:id="rId13"/>
    <p:sldId id="275" r:id="rId14"/>
    <p:sldId id="274" r:id="rId15"/>
    <p:sldId id="276" r:id="rId16"/>
    <p:sldId id="277" r:id="rId17"/>
    <p:sldId id="280" r:id="rId18"/>
    <p:sldId id="334" r:id="rId19"/>
    <p:sldId id="281" r:id="rId20"/>
    <p:sldId id="282" r:id="rId21"/>
    <p:sldId id="279" r:id="rId22"/>
    <p:sldId id="278" r:id="rId23"/>
    <p:sldId id="289" r:id="rId24"/>
    <p:sldId id="332" r:id="rId25"/>
    <p:sldId id="287" r:id="rId26"/>
    <p:sldId id="323" r:id="rId27"/>
    <p:sldId id="290" r:id="rId28"/>
    <p:sldId id="291" r:id="rId29"/>
    <p:sldId id="304" r:id="rId30"/>
    <p:sldId id="293" r:id="rId31"/>
    <p:sldId id="295" r:id="rId32"/>
    <p:sldId id="296" r:id="rId33"/>
    <p:sldId id="303" r:id="rId34"/>
    <p:sldId id="298" r:id="rId35"/>
    <p:sldId id="284" r:id="rId36"/>
    <p:sldId id="285" r:id="rId37"/>
    <p:sldId id="286" r:id="rId38"/>
    <p:sldId id="283" r:id="rId39"/>
    <p:sldId id="288" r:id="rId40"/>
    <p:sldId id="294" r:id="rId41"/>
    <p:sldId id="300" r:id="rId42"/>
    <p:sldId id="299" r:id="rId43"/>
    <p:sldId id="301" r:id="rId44"/>
    <p:sldId id="302" r:id="rId45"/>
    <p:sldId id="305" r:id="rId46"/>
    <p:sldId id="306" r:id="rId47"/>
    <p:sldId id="307" r:id="rId48"/>
    <p:sldId id="308" r:id="rId49"/>
    <p:sldId id="309" r:id="rId50"/>
    <p:sldId id="310" r:id="rId51"/>
    <p:sldId id="312" r:id="rId52"/>
    <p:sldId id="337" r:id="rId53"/>
    <p:sldId id="335" r:id="rId54"/>
    <p:sldId id="324" r:id="rId55"/>
    <p:sldId id="317" r:id="rId56"/>
    <p:sldId id="314" r:id="rId57"/>
    <p:sldId id="315" r:id="rId58"/>
    <p:sldId id="327" r:id="rId59"/>
    <p:sldId id="328" r:id="rId60"/>
    <p:sldId id="318" r:id="rId61"/>
    <p:sldId id="319" r:id="rId62"/>
    <p:sldId id="336" r:id="rId63"/>
    <p:sldId id="321" r:id="rId64"/>
    <p:sldId id="333" r:id="rId65"/>
    <p:sldId id="273" r:id="rId66"/>
    <p:sldId id="271" r:id="rId67"/>
  </p:sldIdLst>
  <p:sldSz cx="18288000" cy="10287000"/>
  <p:notesSz cx="6858000" cy="9144000"/>
  <p:embeddedFontLst>
    <p:embeddedFont>
      <p:font typeface="Arial Bold" panose="020B0704020202020204" pitchFamily="34" charset="0"/>
      <p:regular r:id="rId69"/>
      <p:bold r:id="rId70"/>
    </p:embeddedFont>
    <p:embeddedFont>
      <p:font typeface="Canva Sans Bold" panose="020B0604020202020204" charset="0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839"/>
    <a:srgbClr val="000000"/>
    <a:srgbClr val="242021"/>
    <a:srgbClr val="00A4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431" autoAdjust="0"/>
    <p:restoredTop sz="80199" autoAdjust="0"/>
  </p:normalViewPr>
  <p:slideViewPr>
    <p:cSldViewPr>
      <p:cViewPr varScale="1">
        <p:scale>
          <a:sx n="33" d="100"/>
          <a:sy n="33" d="100"/>
        </p:scale>
        <p:origin x="960" y="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0653F-6576-48B6-A76A-80DB9B5882B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0350A-5A02-4CE8-B4B9-E95BEAACD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2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68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Turbine pumps have a small intake area</a:t>
            </a:r>
          </a:p>
          <a:p>
            <a:r>
              <a:rPr lang="en-US" dirty="0"/>
              <a:t>Great idea to add external filtration for the turbine pump; 1/16” is a nice size (add on, not requirement)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21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secondary filter is placed after the pump but before the drip system's headworks filter. </a:t>
            </a:r>
          </a:p>
          <a:p>
            <a:r>
              <a:rPr lang="en-US" dirty="0"/>
              <a:t>If the water quality isn't as clean, this pressure filter serves as an add-on to provide additional coarse filtration. </a:t>
            </a:r>
          </a:p>
          <a:p>
            <a:r>
              <a:rPr lang="en-US" dirty="0"/>
              <a:t>It’s installed in-line between the pump and the headworks, ensuring that the water undergoes extra filtration before reaching the drip head.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34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Floats should always be on a separate float tree</a:t>
            </a:r>
          </a:p>
          <a:p>
            <a:r>
              <a:rPr lang="en-US" dirty="0"/>
              <a:t>Should never be mounted on pump line (because pump vibrates)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40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to adequately perform the functions required. </a:t>
            </a:r>
          </a:p>
          <a:p>
            <a:r>
              <a:rPr lang="en-US" dirty="0"/>
              <a:t> Timing on/off, flushing functions, timing to zones if needed.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62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more filter the better</a:t>
            </a:r>
          </a:p>
          <a:p>
            <a:r>
              <a:rPr lang="en-US" dirty="0"/>
              <a:t>ACCESS to components, ALWAYS </a:t>
            </a:r>
          </a:p>
          <a:p>
            <a:r>
              <a:rPr lang="en-US" dirty="0"/>
              <a:t>Auto </a:t>
            </a:r>
            <a:r>
              <a:rPr lang="en-US" b="1" dirty="0"/>
              <a:t>washdown</a:t>
            </a:r>
            <a:r>
              <a:rPr lang="en-US" dirty="0"/>
              <a:t> and auto </a:t>
            </a:r>
            <a:r>
              <a:rPr lang="en-US" b="1" dirty="0"/>
              <a:t>field flush</a:t>
            </a:r>
            <a:r>
              <a:rPr lang="en-US" dirty="0"/>
              <a:t> should be the MINIMUM, use best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13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more filter the better</a:t>
            </a:r>
          </a:p>
          <a:p>
            <a:r>
              <a:rPr lang="en-US" dirty="0"/>
              <a:t>ACCESS to components, ALWAYS </a:t>
            </a:r>
          </a:p>
          <a:p>
            <a:r>
              <a:rPr lang="en-US" dirty="0"/>
              <a:t>Auto </a:t>
            </a:r>
            <a:r>
              <a:rPr lang="en-US" b="1" dirty="0"/>
              <a:t>washdown</a:t>
            </a:r>
            <a:r>
              <a:rPr lang="en-US" dirty="0"/>
              <a:t> and auto </a:t>
            </a:r>
            <a:r>
              <a:rPr lang="en-US" b="1" dirty="0"/>
              <a:t>field flush</a:t>
            </a:r>
            <a:r>
              <a:rPr lang="en-US" dirty="0"/>
              <a:t> should be the MINIMUM, use best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66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choice to use screen or disk filter. The disk filter is 3D. The more filter area is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Internal solenoid valves NOT preferred</a:t>
            </a:r>
          </a:p>
          <a:p>
            <a:r>
              <a:rPr lang="en-US" dirty="0"/>
              <a:t>Prefer External solenoid valves. Better zone management, different timer settings possible. </a:t>
            </a:r>
          </a:p>
          <a:p>
            <a:r>
              <a:rPr lang="en-US" dirty="0"/>
              <a:t>May need air release valves, design dependent.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22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Filter headworks are scalable.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Multiple configurations available. 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Options include filters only, zone valves only, or filters/zone valves combo. 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Can be plumbed together like "train cars" based on the number of filters and zones required. </a:t>
            </a:r>
          </a:p>
          <a:p>
            <a:r>
              <a:rPr lang="en-US" dirty="0"/>
              <a:t>Jumbo headworks is 4.5’x7’, the size of a piece of plywood.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12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Drip tubing shouldn’t run over 50 PSI </a:t>
            </a:r>
          </a:p>
          <a:p>
            <a:r>
              <a:rPr lang="en-US" dirty="0"/>
              <a:t>Should be placed just before inlet manifold before each zone </a:t>
            </a:r>
          </a:p>
          <a:p>
            <a:r>
              <a:rPr lang="en-US" dirty="0"/>
              <a:t>If more than one zone is designed, Pressure Regulators are used at each zone </a:t>
            </a:r>
          </a:p>
          <a:p>
            <a:r>
              <a:rPr lang="en-US" dirty="0"/>
              <a:t>They have ratings on them for GPM and PSI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98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we are:</a:t>
            </a:r>
          </a:p>
          <a:p>
            <a:r>
              <a:rPr lang="en-US" dirty="0" err="1"/>
              <a:t>Anua</a:t>
            </a:r>
            <a:r>
              <a:rPr lang="en-US" dirty="0"/>
              <a:t> focuses holistically on People, Planet, and Solutions to ensure optimum outcomes. </a:t>
            </a:r>
          </a:p>
          <a:p>
            <a:r>
              <a:rPr lang="en-US" dirty="0"/>
              <a:t>We are People oriented. We listen and collaborate. We care about the planet. We preserve and sustain.</a:t>
            </a:r>
          </a:p>
          <a:p>
            <a:r>
              <a:rPr lang="en-US" dirty="0"/>
              <a:t>We offer solutions. Our One Place Solutions is simple and flexible.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4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adequate size, minimum isn’t the best. Flow EQ helps with size.</a:t>
            </a:r>
          </a:p>
          <a:p>
            <a:r>
              <a:rPr lang="en-US" dirty="0"/>
              <a:t>Access to the tank, risers to grade.</a:t>
            </a:r>
          </a:p>
          <a:p>
            <a:r>
              <a:rPr lang="en-US" dirty="0"/>
              <a:t>Access to the pump(s), unions near the lid.</a:t>
            </a:r>
          </a:p>
          <a:p>
            <a:r>
              <a:rPr lang="en-US" dirty="0"/>
              <a:t>Access to the floats, float trees with plenty of slack.</a:t>
            </a:r>
          </a:p>
          <a:p>
            <a:r>
              <a:rPr lang="en-US" dirty="0"/>
              <a:t>Access to secondary filters.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88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be positioned correctly on the landscape. </a:t>
            </a:r>
          </a:p>
          <a:p>
            <a:r>
              <a:rPr lang="en-US" dirty="0"/>
              <a:t>Should have air release valves. </a:t>
            </a:r>
          </a:p>
          <a:p>
            <a:r>
              <a:rPr lang="en-US" dirty="0"/>
              <a:t>Are widely 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52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more than one zone is designed, Check Valves are used to isolate individual zones.</a:t>
            </a:r>
          </a:p>
          <a:p>
            <a:r>
              <a:rPr lang="en-US" dirty="0"/>
              <a:t>All of these must be accessible for maintenance. (Basins or Boxes)</a:t>
            </a:r>
          </a:p>
          <a:p>
            <a:r>
              <a:rPr lang="en-US" dirty="0"/>
              <a:t>They will leak someday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20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most common are the Slip style for the headers </a:t>
            </a:r>
          </a:p>
          <a:p>
            <a:r>
              <a:rPr lang="en-US" dirty="0"/>
              <a:t>The couplings are next and used for joining a loop or splicing tubing </a:t>
            </a:r>
          </a:p>
          <a:p>
            <a:r>
              <a:rPr lang="en-US" dirty="0"/>
              <a:t>L’s are for loops and to go around things</a:t>
            </a:r>
          </a:p>
          <a:p>
            <a:r>
              <a:rPr lang="en-US" dirty="0"/>
              <a:t>The brown </a:t>
            </a:r>
            <a:r>
              <a:rPr lang="en-US" dirty="0" err="1"/>
              <a:t>locksilp</a:t>
            </a:r>
            <a:r>
              <a:rPr lang="en-US" dirty="0"/>
              <a:t> is for 17mm tubing and black is for 16mm.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63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1” x ¾” T and the slip fitting inserts and glues in. </a:t>
            </a:r>
          </a:p>
          <a:p>
            <a:r>
              <a:rPr lang="en-US" dirty="0"/>
              <a:t>The picture shown is a ½” socket x ¾” spigot is most popular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36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06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vacuum and release some air. </a:t>
            </a:r>
          </a:p>
          <a:p>
            <a:r>
              <a:rPr lang="en-US" dirty="0"/>
              <a:t>Kinetic means motion, once closed no more air is released.</a:t>
            </a:r>
          </a:p>
          <a:p>
            <a:r>
              <a:rPr lang="en-US" dirty="0"/>
              <a:t>Most importantly, vacuum breaking, drip tubing should NEVER be under negative pressure. </a:t>
            </a:r>
          </a:p>
          <a:p>
            <a:r>
              <a:rPr lang="en-US" dirty="0"/>
              <a:t>Need at least one of these at the high point of the pressure side manifold and the return side manifold (one at each side) for each zone.</a:t>
            </a:r>
          </a:p>
          <a:p>
            <a:r>
              <a:rPr lang="en-US" dirty="0"/>
              <a:t>These are the only points that accurately check the pressure in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20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vacuum and release air CONTINUOUSLY </a:t>
            </a:r>
          </a:p>
          <a:p>
            <a:r>
              <a:rPr lang="en-US" dirty="0"/>
              <a:t>Systems that have long runs, dips and valleys should use Continuous Air Release Valves </a:t>
            </a:r>
          </a:p>
          <a:p>
            <a:r>
              <a:rPr lang="en-US" dirty="0"/>
              <a:t>May be needed in multiple locations.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34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 release vacuum breaker must be accessible </a:t>
            </a:r>
          </a:p>
          <a:p>
            <a:r>
              <a:rPr lang="en-US" dirty="0"/>
              <a:t>The CORRECT place to check the system pressure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191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parts need to be accessible for maintenance </a:t>
            </a:r>
          </a:p>
          <a:p>
            <a:r>
              <a:rPr lang="en-US" dirty="0"/>
              <a:t>Check valve PMRs</a:t>
            </a:r>
          </a:p>
          <a:p>
            <a:r>
              <a:rPr lang="en-US" dirty="0"/>
              <a:t>Air Vac releases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93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Anua</a:t>
            </a:r>
            <a:r>
              <a:rPr lang="en-US" dirty="0"/>
              <a:t> offers a One Place solution to collect, treat, and disperse or reuse wastewater in a responsible and effective way.</a:t>
            </a:r>
          </a:p>
          <a:p>
            <a:r>
              <a:rPr lang="en-US" dirty="0"/>
              <a:t>We have manufacturing locations in Greensboro, NC since 1993 and in Boyne City, MI (Sim/Tech since 1998).</a:t>
            </a:r>
          </a:p>
          <a:p>
            <a:r>
              <a:rPr lang="en-US" dirty="0"/>
              <a:t>We have worldwide customers and distribution.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427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Diameters, 16mm &amp; 17mm others can be made. </a:t>
            </a:r>
          </a:p>
          <a:p>
            <a:r>
              <a:rPr lang="en-US" dirty="0"/>
              <a:t>Different nominal flow rates from Emitters </a:t>
            </a:r>
          </a:p>
          <a:p>
            <a:r>
              <a:rPr lang="en-US" dirty="0"/>
              <a:t>Flow rates on PC PRO Tubing are .6 gph or .9 gph with optimal PSI range 20-50, but over 60 PSI fitting malfunctioning may occur.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000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pressure releases water oozes out of the tube.</a:t>
            </a:r>
          </a:p>
          <a:p>
            <a:r>
              <a:rPr lang="en-US" dirty="0"/>
              <a:t>Compensating Chamber operates under pressure.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59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Geoshield</a:t>
            </a:r>
            <a:r>
              <a:rPr lang="en-US" dirty="0"/>
              <a:t>® antimicrobial lining prevents biofilm build-up inside tubing.</a:t>
            </a:r>
          </a:p>
          <a:p>
            <a:r>
              <a:rPr lang="en-US" dirty="0"/>
              <a:t>Allows flushing to work better, also at lower velocity.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133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Patented nano-</a:t>
            </a:r>
            <a:r>
              <a:rPr lang="en-US" dirty="0" err="1"/>
              <a:t>Rootguard</a:t>
            </a:r>
            <a:r>
              <a:rPr lang="en-US" dirty="0"/>
              <a:t>® band Protects against root intrusion </a:t>
            </a:r>
          </a:p>
          <a:p>
            <a:r>
              <a:rPr lang="en-US" dirty="0"/>
              <a:t>Pre-emergent and does not leach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817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styles of connections used.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30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with pump and treatment plant manufacturer for maintenance recommendations. </a:t>
            </a:r>
          </a:p>
          <a:p>
            <a:r>
              <a:rPr lang="en-US" dirty="0"/>
              <a:t>Check for solids build-up in pump chamber and treatment unit/septic tanks.  Pump out when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777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Maintain and clean auxiliary filters – septic tank filter, no-vault filter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469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Clean and/or replace headwork filters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979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Activate pump and open return line valve. Flush each zone for same time as dose.</a:t>
            </a:r>
          </a:p>
          <a:p>
            <a:r>
              <a:rPr lang="en-US" dirty="0"/>
              <a:t>Reset return line valve to original setting and check field pressure. (Check flow rate if system includes flow meter).</a:t>
            </a:r>
          </a:p>
          <a:p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1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vacuum breakers for proper operation. Clean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36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884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field for any signs of distribution issues – pooling of water, dry area in some and wet in other. </a:t>
            </a:r>
          </a:p>
          <a:p>
            <a:r>
              <a:rPr lang="en-US" dirty="0"/>
              <a:t>Record date, counters, ETM, field pressure(s), etc. in log.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294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Pressure Reducers (PMR) check valves or electric solenoid valves are used: </a:t>
            </a:r>
            <a:endParaRPr lang="en-US"/>
          </a:p>
          <a:p>
            <a:r>
              <a:rPr lang="en-US" dirty="0"/>
              <a:t>remove, disassemble and clean every two to three years to insure long life and continued operation. </a:t>
            </a:r>
          </a:p>
          <a:p>
            <a:r>
              <a:rPr lang="en-US" dirty="0"/>
              <a:t>Reset control system for auto operation.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8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Starting a design 1,000 </a:t>
            </a:r>
            <a:r>
              <a:rPr lang="en-US" dirty="0" err="1"/>
              <a:t>sqft</a:t>
            </a:r>
            <a:r>
              <a:rPr lang="en-US" dirty="0"/>
              <a:t> and smaller.</a:t>
            </a:r>
          </a:p>
          <a:p>
            <a:r>
              <a:rPr lang="en-US" dirty="0"/>
              <a:t>Critical parameters of parts, design basics, design calculations simplified.</a:t>
            </a:r>
          </a:p>
          <a:p>
            <a:r>
              <a:rPr lang="en-US" dirty="0"/>
              <a:t>Florida rules need to be followed.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266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A3E33-2D77-1522-157B-ACA6BEBA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12F6A4-00B5-76BE-A723-544C815F90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BEA604-0F74-17F2-45BA-9D043301DE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Starting a design 1,000 </a:t>
            </a:r>
            <a:r>
              <a:rPr lang="en-US" dirty="0" err="1"/>
              <a:t>sqft</a:t>
            </a:r>
            <a:r>
              <a:rPr lang="en-US" dirty="0"/>
              <a:t> and smaller.</a:t>
            </a:r>
          </a:p>
          <a:p>
            <a:r>
              <a:rPr lang="en-US" dirty="0"/>
              <a:t>Critical parameters of parts, design basics, design calculations simplified.</a:t>
            </a:r>
          </a:p>
          <a:p>
            <a:r>
              <a:rPr lang="en-US" dirty="0"/>
              <a:t>Florida rules need to be followed.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30089-E43D-F78A-6F0C-EDD67B950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0350A-5A02-4CE8-B4B9-E95BEAACDE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0559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383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1" is better for out, can use smaller for flush return</a:t>
            </a:r>
          </a:p>
          <a:p>
            <a:r>
              <a:rPr lang="en-US"/>
              <a:t>Distance less than 100' out and 100' back</a:t>
            </a:r>
          </a:p>
          <a:p>
            <a:r>
              <a:rPr lang="en-US"/>
              <a:t>Use 1.25" on pump to riser outlet</a:t>
            </a:r>
          </a:p>
          <a:p>
            <a:r>
              <a:rPr lang="en-US" dirty="0"/>
              <a:t>Elevation up to 20 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82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Florida rules: "</a:t>
            </a:r>
            <a:r>
              <a:rPr lang="en-US" b="1" i="1"/>
              <a:t>All systems shall incorporate an automatic mechanism for backwashing or flushing the drip lines and filters"</a:t>
            </a:r>
            <a:endParaRPr lang="en-US"/>
          </a:p>
          <a:p>
            <a:r>
              <a:rPr lang="en-US" dirty="0"/>
              <a:t>To be automatic it must be controlled, that means Solenoids</a:t>
            </a:r>
          </a:p>
          <a:p>
            <a:r>
              <a:rPr lang="en-US" dirty="0"/>
              <a:t>Some manufactures use switching flushing filters AND solenoids for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165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Specifications</a:t>
            </a:r>
          </a:p>
          <a:p>
            <a:r>
              <a:rPr lang="en-US" dirty="0"/>
              <a:t>3 floats minimum</a:t>
            </a:r>
          </a:p>
          <a:p>
            <a:r>
              <a:rPr lang="en-US" dirty="0"/>
              <a:t>Rule: "Drip irrigation systems shall be time-dosed over the 24-hour period. Demand control dosing shall override timed-dosing in periods of flow where timed dosing cannot accommodate the excessive flow."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527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WFPC-16-4-12</a:t>
            </a:r>
          </a:p>
          <a:p>
            <a:r>
              <a:rPr lang="en-US" dirty="0"/>
              <a:t>Max spacing 24” between Runs, Min Spacing 6” Between Runs</a:t>
            </a:r>
          </a:p>
          <a:p>
            <a:r>
              <a:rPr lang="en-US" dirty="0"/>
              <a:t>Best tube for small systems</a:t>
            </a:r>
          </a:p>
          <a:p>
            <a:r>
              <a:rPr lang="en-US" dirty="0"/>
              <a:t>Pump needs GPM above 4.5 GPM for 300’ of Drip Tube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572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Minimum Two Air Vacs </a:t>
            </a:r>
          </a:p>
          <a:p>
            <a:r>
              <a:rPr lang="en-US" dirty="0"/>
              <a:t>– Air vacs go on the high point of the pressure and the return lines</a:t>
            </a:r>
          </a:p>
          <a:p>
            <a:r>
              <a:rPr lang="en-US" dirty="0"/>
              <a:t> PMR after filter, 40 PSI is a good choice.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03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151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280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87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adequate size, minimum isn’t the best. Flow EQ helps with size.</a:t>
            </a:r>
          </a:p>
          <a:p>
            <a:r>
              <a:rPr lang="en-US" dirty="0"/>
              <a:t>Access to the tank, risers to grade.</a:t>
            </a:r>
          </a:p>
          <a:p>
            <a:r>
              <a:rPr lang="en-US" dirty="0"/>
              <a:t>Access to the pump(s), unions near the lid.</a:t>
            </a:r>
          </a:p>
          <a:p>
            <a:r>
              <a:rPr lang="en-US" dirty="0"/>
              <a:t>Access to the floats, float trees with plenty of slack.</a:t>
            </a:r>
          </a:p>
          <a:p>
            <a:r>
              <a:rPr lang="en-US" dirty="0"/>
              <a:t>Access to secondary filters.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77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adequate size, minimum isn’t the best. Flow EQ helps with size.</a:t>
            </a:r>
          </a:p>
          <a:p>
            <a:r>
              <a:rPr lang="en-US" dirty="0"/>
              <a:t>Access to the tank, risers to grade.</a:t>
            </a:r>
          </a:p>
          <a:p>
            <a:r>
              <a:rPr lang="en-US" dirty="0"/>
              <a:t>Access to the pump(s), unions near the lid.</a:t>
            </a:r>
          </a:p>
          <a:p>
            <a:r>
              <a:rPr lang="en-US" dirty="0"/>
              <a:t>Access to the floats, float trees with plenty of slack.</a:t>
            </a:r>
          </a:p>
          <a:p>
            <a:r>
              <a:rPr lang="en-US" dirty="0"/>
              <a:t>Access to secondary filters.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24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Turbine pumps are used for drip system instead of normal effluent pump.</a:t>
            </a:r>
          </a:p>
          <a:p>
            <a:r>
              <a:rPr lang="en-US" dirty="0"/>
              <a:t>Turbine pumps are sized to meet minimum pressure first then selected for GPM.</a:t>
            </a:r>
          </a:p>
          <a:p>
            <a:r>
              <a:rPr lang="en-US" dirty="0"/>
              <a:t>Pressure requirement of the system are first looked at and then the higher flow rate pump should be picked in that series.</a:t>
            </a:r>
          </a:p>
          <a:p>
            <a:r>
              <a:rPr lang="en-US" dirty="0"/>
              <a:t>Flows to a drip system should be at least greater than 4 GPM.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5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overcome system TDH to properly flush drip tubing.</a:t>
            </a:r>
          </a:p>
          <a:p>
            <a:r>
              <a:rPr lang="en-US" dirty="0"/>
              <a:t>Need to pump enough GPM to flush components.</a:t>
            </a:r>
          </a:p>
          <a:p>
            <a:r>
              <a:rPr lang="en-US" dirty="0"/>
              <a:t>Turbine pumps are designed for this type of flow, effluent pumps are not.</a:t>
            </a:r>
          </a:p>
          <a:p>
            <a:r>
              <a:rPr lang="en-US" dirty="0"/>
              <a:t>Rule of thumb, after TDH is satisfied, higher flow rate pump is preferred.</a:t>
            </a:r>
          </a:p>
          <a:p>
            <a:r>
              <a:rPr lang="en-US" dirty="0"/>
              <a:t>Velocity is your friend, but bigger isn’t always better.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0350A-5A02-4CE8-B4B9-E95BEAACDE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6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2.jpg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tm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7866"/>
            <a:ext cx="18288000" cy="9103266"/>
          </a:xfrm>
          <a:custGeom>
            <a:avLst/>
            <a:gdLst/>
            <a:ahLst/>
            <a:cxnLst/>
            <a:rect l="l" t="t" r="r" b="b"/>
            <a:pathLst>
              <a:path w="18960984" h="12632756">
                <a:moveTo>
                  <a:pt x="0" y="0"/>
                </a:moveTo>
                <a:lnTo>
                  <a:pt x="18960984" y="0"/>
                </a:lnTo>
                <a:lnTo>
                  <a:pt x="18960984" y="12632756"/>
                </a:lnTo>
                <a:lnTo>
                  <a:pt x="0" y="126327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18168" b="-1816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3203604" y="1526634"/>
            <a:ext cx="11602435" cy="2368831"/>
          </a:xfrm>
          <a:custGeom>
            <a:avLst/>
            <a:gdLst/>
            <a:ahLst/>
            <a:cxnLst/>
            <a:rect l="l" t="t" r="r" b="b"/>
            <a:pathLst>
              <a:path w="11602435" h="2368831">
                <a:moveTo>
                  <a:pt x="0" y="0"/>
                </a:moveTo>
                <a:lnTo>
                  <a:pt x="11602436" y="0"/>
                </a:lnTo>
                <a:lnTo>
                  <a:pt x="11602436" y="2368830"/>
                </a:lnTo>
                <a:lnTo>
                  <a:pt x="0" y="2368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53096" y="5925288"/>
            <a:ext cx="17981808" cy="226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en-US" sz="7000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A PRACTICAL</a:t>
            </a:r>
          </a:p>
          <a:p>
            <a:pPr algn="ctr">
              <a:lnSpc>
                <a:spcPts val="9150"/>
              </a:lnSpc>
            </a:pPr>
            <a:r>
              <a:rPr lang="en-US" sz="7000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GUIDE TO DRIP SYSTEMS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428999" y="2091522"/>
            <a:ext cx="12986069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229600" y="2296896"/>
            <a:ext cx="8475578" cy="7674291"/>
          </a:xfrm>
          <a:custGeom>
            <a:avLst/>
            <a:gdLst/>
            <a:ahLst/>
            <a:cxnLst/>
            <a:rect l="l" t="t" r="r" b="b"/>
            <a:pathLst>
              <a:path w="7521471" h="6810386">
                <a:moveTo>
                  <a:pt x="0" y="0"/>
                </a:moveTo>
                <a:lnTo>
                  <a:pt x="7521471" y="0"/>
                </a:lnTo>
                <a:lnTo>
                  <a:pt x="7521471" y="6810386"/>
                </a:lnTo>
                <a:lnTo>
                  <a:pt x="0" y="6810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429000" y="816126"/>
            <a:ext cx="892332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Drip Pump Tank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9909" y="3172368"/>
            <a:ext cx="7496580" cy="538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0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Use adequate size</a:t>
            </a:r>
            <a:endParaRPr lang="en-US" b="1" dirty="0"/>
          </a:p>
          <a:p>
            <a:pPr marL="1079500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Access to:</a:t>
            </a:r>
            <a:endParaRPr lang="en-US" sz="5000" b="1" dirty="0">
              <a:solidFill>
                <a:srgbClr val="1D1D1F"/>
              </a:solidFill>
              <a:latin typeface="Arial"/>
              <a:ea typeface="Arial"/>
              <a:cs typeface="Arial"/>
            </a:endParaRPr>
          </a:p>
          <a:p>
            <a:pPr marL="2159000" lvl="2" indent="-719455" algn="l">
              <a:lnSpc>
                <a:spcPts val="7000"/>
              </a:lnSpc>
              <a:buFont typeface="Wingdings" panose="020B0604020202020204" pitchFamily="34" charset="0"/>
              <a:buChar char="§"/>
            </a:pPr>
            <a:r>
              <a:rPr lang="en-US" sz="44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Tank</a:t>
            </a:r>
            <a:endParaRPr lang="en-US" sz="4400" b="1" dirty="0">
              <a:solidFill>
                <a:srgbClr val="1D1D1F"/>
              </a:solidFill>
              <a:latin typeface="Arial"/>
              <a:ea typeface="Arial"/>
              <a:cs typeface="Arial"/>
            </a:endParaRPr>
          </a:p>
          <a:p>
            <a:pPr marL="2159000" lvl="2" indent="-719455" algn="l">
              <a:lnSpc>
                <a:spcPts val="7000"/>
              </a:lnSpc>
              <a:buFont typeface="Wingdings" panose="020B0604020202020204" pitchFamily="34" charset="0"/>
              <a:buChar char="§"/>
            </a:pPr>
            <a:r>
              <a:rPr lang="en-US" sz="44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Pumps</a:t>
            </a:r>
            <a:endParaRPr lang="en-US" sz="4400" b="1" dirty="0">
              <a:solidFill>
                <a:srgbClr val="1D1D1F"/>
              </a:solidFill>
              <a:latin typeface="Arial"/>
              <a:ea typeface="Arial"/>
              <a:cs typeface="Arial"/>
            </a:endParaRPr>
          </a:p>
          <a:p>
            <a:pPr marL="2159000" lvl="2" indent="-719455" algn="l">
              <a:lnSpc>
                <a:spcPts val="7000"/>
              </a:lnSpc>
              <a:buFont typeface="Wingdings" panose="020B0604020202020204" pitchFamily="34" charset="0"/>
              <a:buChar char="§"/>
            </a:pPr>
            <a:r>
              <a:rPr lang="en-US" sz="44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Floats</a:t>
            </a:r>
            <a:endParaRPr lang="en-US" sz="4400" b="1" dirty="0">
              <a:solidFill>
                <a:srgbClr val="1D1D1F"/>
              </a:solidFill>
              <a:latin typeface="Arial"/>
              <a:ea typeface="Arial"/>
              <a:cs typeface="Arial"/>
            </a:endParaRPr>
          </a:p>
          <a:p>
            <a:pPr marL="2159000" lvl="2" indent="-719455" algn="l">
              <a:lnSpc>
                <a:spcPts val="7000"/>
              </a:lnSpc>
              <a:buFont typeface="Wingdings" panose="020B0604020202020204" pitchFamily="34" charset="0"/>
              <a:buChar char="§"/>
            </a:pPr>
            <a:r>
              <a:rPr lang="en-US" sz="44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Secondary filters</a:t>
            </a:r>
            <a:endParaRPr lang="en-US" sz="4400" b="1" dirty="0">
              <a:solidFill>
                <a:srgbClr val="1D1D1F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A4F6F3-FA1F-F251-1498-DD8E0EA14555}"/>
              </a:ext>
            </a:extLst>
          </p:cNvPr>
          <p:cNvGrpSpPr/>
          <p:nvPr/>
        </p:nvGrpSpPr>
        <p:grpSpPr>
          <a:xfrm>
            <a:off x="1894702" y="793427"/>
            <a:ext cx="1143000" cy="1309419"/>
            <a:chOff x="1894702" y="793427"/>
            <a:chExt cx="1143000" cy="13094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F4F1EF-CC5B-964A-4DF6-E351662F500D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8368FD-0BCC-4A47-15BA-7C6DDC9948CA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93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429000" y="2102648"/>
            <a:ext cx="876300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27789" y="816126"/>
            <a:ext cx="7020666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Turbine Pumps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E6A14D-2E40-254A-C92E-0621B058C773}"/>
              </a:ext>
            </a:extLst>
          </p:cNvPr>
          <p:cNvSpPr txBox="1"/>
          <p:nvPr/>
        </p:nvSpPr>
        <p:spPr>
          <a:xfrm>
            <a:off x="1259220" y="3162300"/>
            <a:ext cx="9189235" cy="440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0" lvl="1">
              <a:lnSpc>
                <a:spcPts val="7000"/>
              </a:lnSpc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Selection order:</a:t>
            </a:r>
            <a:endParaRPr lang="en-US" b="1" dirty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1454150" lvl="1" indent="-914400">
              <a:lnSpc>
                <a:spcPts val="7000"/>
              </a:lnSpc>
              <a:buAutoNum type="arabicPeriod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Must meet minimum system pressure</a:t>
            </a:r>
            <a:endParaRPr lang="en-US" sz="5000" b="1" dirty="0">
              <a:solidFill>
                <a:srgbClr val="1D1D1F"/>
              </a:solidFill>
              <a:latin typeface="Calibri"/>
              <a:ea typeface="Calibri"/>
              <a:cs typeface="Arial"/>
              <a:sym typeface="Arial"/>
            </a:endParaRPr>
          </a:p>
          <a:p>
            <a:pPr marL="1454150" lvl="1" indent="-914400">
              <a:lnSpc>
                <a:spcPts val="7000"/>
              </a:lnSpc>
              <a:buAutoNum type="arabicPeriod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Higher flow rate &gt; 4 GPM is better</a:t>
            </a:r>
            <a:endParaRPr lang="en-US" sz="5000" b="1" dirty="0">
              <a:solidFill>
                <a:srgbClr val="1D1D1F"/>
              </a:solidFill>
              <a:latin typeface="Arial"/>
              <a:ea typeface="+mn-lt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9F8125-9921-E30C-A4E0-DFDC75194A37}"/>
              </a:ext>
            </a:extLst>
          </p:cNvPr>
          <p:cNvGrpSpPr/>
          <p:nvPr/>
        </p:nvGrpSpPr>
        <p:grpSpPr>
          <a:xfrm>
            <a:off x="1894702" y="793427"/>
            <a:ext cx="1143000" cy="1309419"/>
            <a:chOff x="1894702" y="793427"/>
            <a:chExt cx="1143000" cy="13094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8AC4EA-A2C5-93C8-C0B5-2D1619E44D7A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062326-2DF8-F9D8-FEBF-1565926E4C73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1" name="Picture 10" descr="A close-up of a mechanical device&#10;&#10;Description automatically generated">
            <a:extLst>
              <a:ext uri="{FF2B5EF4-FFF2-40B4-BE49-F238E27FC236}">
                <a16:creationId xmlns:a16="http://schemas.microsoft.com/office/drawing/2014/main" id="{0B3467C9-B676-2D5A-84AB-0EBE6D430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-804225"/>
            <a:ext cx="9189235" cy="118954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429000" y="2091522"/>
            <a:ext cx="960120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29000" y="803056"/>
            <a:ext cx="7020666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Turbine Pumps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FC6A6-00D4-4B29-A977-53CEEF4B560F}"/>
              </a:ext>
            </a:extLst>
          </p:cNvPr>
          <p:cNvSpPr txBox="1"/>
          <p:nvPr/>
        </p:nvSpPr>
        <p:spPr>
          <a:xfrm>
            <a:off x="1229909" y="3172368"/>
            <a:ext cx="10733491" cy="440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Overcome system TDH to flush</a:t>
            </a: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Sufficient GPM required</a:t>
            </a: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After meeting TDH, higher flow rate preferred</a:t>
            </a: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Velocity aids performance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C93126-519A-875D-E303-9B8EBA792FA0}"/>
              </a:ext>
            </a:extLst>
          </p:cNvPr>
          <p:cNvGrpSpPr/>
          <p:nvPr/>
        </p:nvGrpSpPr>
        <p:grpSpPr>
          <a:xfrm>
            <a:off x="1894702" y="793427"/>
            <a:ext cx="1143000" cy="1309419"/>
            <a:chOff x="1894702" y="793427"/>
            <a:chExt cx="1143000" cy="13094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EE525E-B856-0AD8-5370-C05665CDB6C9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A46056-C3E1-CAE9-FD64-A8DEAD81FF73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0" name="Picture 9" descr="A close-up of a metal cylinder&#10;&#10;Description automatically generated">
            <a:extLst>
              <a:ext uri="{FF2B5EF4-FFF2-40B4-BE49-F238E27FC236}">
                <a16:creationId xmlns:a16="http://schemas.microsoft.com/office/drawing/2014/main" id="{D0BFA574-246F-645E-C436-3A7673A90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0"/>
            <a:ext cx="5639369" cy="1002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54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62935" y="3170127"/>
            <a:ext cx="10024265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642752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Sim/Tech</a:t>
            </a:r>
          </a:p>
          <a:p>
            <a:pPr algn="l"/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No-Vault Filters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A414E14-F425-0CDB-A6CE-23BD37AF884C}"/>
              </a:ext>
            </a:extLst>
          </p:cNvPr>
          <p:cNvSpPr txBox="1"/>
          <p:nvPr/>
        </p:nvSpPr>
        <p:spPr>
          <a:xfrm>
            <a:off x="1295400" y="4138036"/>
            <a:ext cx="8752291" cy="440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Turbine pumps have small intake area</a:t>
            </a: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External filtration, 1/16” great add-on</a:t>
            </a: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Not required</a:t>
            </a:r>
          </a:p>
        </p:txBody>
      </p:sp>
      <p:pic>
        <p:nvPicPr>
          <p:cNvPr id="7" name="Picture 6" descr="A metal cylinder with a black cover&#10;&#10;Description automatically generated">
            <a:extLst>
              <a:ext uri="{FF2B5EF4-FFF2-40B4-BE49-F238E27FC236}">
                <a16:creationId xmlns:a16="http://schemas.microsoft.com/office/drawing/2014/main" id="{31664164-F5FE-F9A0-C831-45EDA689C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378889"/>
            <a:ext cx="2763064" cy="947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76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CDEFC4-3FE7-EE90-67B5-40E0EAA91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2923" y="498053"/>
            <a:ext cx="3596483" cy="8978451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1862935" y="3128987"/>
            <a:ext cx="12234065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62935" y="498053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Sim/Tech</a:t>
            </a:r>
          </a:p>
          <a:p>
            <a:pPr algn="l"/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Pressure Filters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A414E14-F425-0CDB-A6CE-23BD37AF884C}"/>
              </a:ext>
            </a:extLst>
          </p:cNvPr>
          <p:cNvSpPr txBox="1"/>
          <p:nvPr/>
        </p:nvSpPr>
        <p:spPr>
          <a:xfrm>
            <a:off x="1277972" y="4041467"/>
            <a:ext cx="8229600" cy="5290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Secondary filter</a:t>
            </a:r>
            <a:endParaRPr lang="en-US" b="1" dirty="0"/>
          </a:p>
          <a:p>
            <a:pPr marL="1079500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Installed between pump and headworks filter</a:t>
            </a:r>
            <a:endParaRPr lang="en-US" sz="5000" b="1" dirty="0">
              <a:solidFill>
                <a:srgbClr val="1D1D1F"/>
              </a:solidFill>
              <a:latin typeface="Arial"/>
              <a:ea typeface="Arial"/>
              <a:cs typeface="Arial"/>
            </a:endParaRPr>
          </a:p>
          <a:p>
            <a:pPr marL="1682750" lvl="2" indent="-685800">
              <a:lnSpc>
                <a:spcPts val="7000"/>
              </a:lnSpc>
              <a:buFont typeface="Wingdings" panose="020B0604020202020204" pitchFamily="34" charset="0"/>
              <a:buChar char="§"/>
            </a:pPr>
            <a:r>
              <a:rPr lang="en-US" sz="44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Add-on for coarser filtration</a:t>
            </a:r>
            <a:endParaRPr lang="en-US" sz="4400" b="1" dirty="0">
              <a:solidFill>
                <a:srgbClr val="1D1D1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1CC61171-A091-DE24-F946-160E196AC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43095" y="3488476"/>
            <a:ext cx="3434704" cy="60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23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round object with wires&#10;&#10;Description automatically generated">
            <a:extLst>
              <a:ext uri="{FF2B5EF4-FFF2-40B4-BE49-F238E27FC236}">
                <a16:creationId xmlns:a16="http://schemas.microsoft.com/office/drawing/2014/main" id="{5092AD93-7971-5764-4AA1-96585F19DC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711"/>
          <a:stretch/>
        </p:blipFill>
        <p:spPr>
          <a:xfrm>
            <a:off x="9118042" y="2112686"/>
            <a:ext cx="7249646" cy="768238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Sim/Tech Float Tree Kit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A414E14-F425-0CDB-A6CE-23BD37AF884C}"/>
              </a:ext>
            </a:extLst>
          </p:cNvPr>
          <p:cNvSpPr txBox="1"/>
          <p:nvPr/>
        </p:nvSpPr>
        <p:spPr>
          <a:xfrm>
            <a:off x="1229908" y="3172368"/>
            <a:ext cx="7951013" cy="440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Floats:</a:t>
            </a:r>
            <a:endParaRPr lang="en-US" b="1" dirty="0"/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ALWAYS</a:t>
            </a:r>
            <a:r>
              <a:rPr lang="en-US" sz="44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 on a separate float tree</a:t>
            </a:r>
            <a:endParaRPr lang="en-US" sz="4400" b="1" dirty="0">
              <a:solidFill>
                <a:srgbClr val="1D1D1F"/>
              </a:solidFill>
              <a:latin typeface="Arial"/>
              <a:ea typeface="Arial"/>
              <a:cs typeface="Arial"/>
            </a:endParaRPr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NEVER</a:t>
            </a:r>
            <a:r>
              <a:rPr lang="en-US" sz="44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 mounted on pump line</a:t>
            </a:r>
            <a:endParaRPr lang="en-US" sz="4400" b="1" dirty="0">
              <a:solidFill>
                <a:srgbClr val="1D1D1F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696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2626414" y="3162300"/>
            <a:ext cx="13756586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626414" y="811267"/>
            <a:ext cx="1258092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7000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Control Panels </a:t>
            </a:r>
          </a:p>
          <a:p>
            <a:pPr algn="l"/>
            <a:r>
              <a:rPr lang="en-US" sz="7000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– Residential &amp; Commercial</a:t>
            </a:r>
          </a:p>
        </p:txBody>
      </p:sp>
      <p:pic>
        <p:nvPicPr>
          <p:cNvPr id="8" name="Content Placeholder 4" descr="A close-up of a white box&#10;&#10;Description automatically generated">
            <a:extLst>
              <a:ext uri="{FF2B5EF4-FFF2-40B4-BE49-F238E27FC236}">
                <a16:creationId xmlns:a16="http://schemas.microsoft.com/office/drawing/2014/main" id="{DDB3BEA6-C230-C6E6-18E0-EF47EF520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4037146"/>
            <a:ext cx="5029200" cy="5733099"/>
          </a:xfrm>
          <a:prstGeom prst="rect">
            <a:avLst/>
          </a:prstGeom>
        </p:spPr>
      </p:pic>
      <p:pic>
        <p:nvPicPr>
          <p:cNvPr id="9" name="Picture 8" descr="A white electrical box with buttons and switches&#10;&#10;Description automatically generated">
            <a:extLst>
              <a:ext uri="{FF2B5EF4-FFF2-40B4-BE49-F238E27FC236}">
                <a16:creationId xmlns:a16="http://schemas.microsoft.com/office/drawing/2014/main" id="{06EA4AB5-2393-18BC-613A-58FCB80A0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144" y="3700399"/>
            <a:ext cx="6449655" cy="60698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289982-9EC3-8FDF-B634-A4B6A99AE252}"/>
              </a:ext>
            </a:extLst>
          </p:cNvPr>
          <p:cNvGrpSpPr/>
          <p:nvPr/>
        </p:nvGrpSpPr>
        <p:grpSpPr>
          <a:xfrm>
            <a:off x="914400" y="788568"/>
            <a:ext cx="1143000" cy="1309419"/>
            <a:chOff x="1894702" y="793427"/>
            <a:chExt cx="1143000" cy="13094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CDD7AF-D138-5FD6-DDB3-B6DA0625759C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72F322-11F1-5063-712E-8B10D89EAAFF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547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2397978" y="2171700"/>
            <a:ext cx="14144678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397978" y="977644"/>
            <a:ext cx="1434511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DripFilterECO</a:t>
            </a:r>
            <a:r>
              <a:rPr lang="en-US" sz="6000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 – Residential Headworks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67144A-85F2-A032-86A8-DB87F3506553}"/>
              </a:ext>
            </a:extLst>
          </p:cNvPr>
          <p:cNvSpPr txBox="1">
            <a:spLocks/>
          </p:cNvSpPr>
          <p:nvPr/>
        </p:nvSpPr>
        <p:spPr>
          <a:xfrm>
            <a:off x="1752600" y="3238500"/>
            <a:ext cx="5833265" cy="54373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Auto washdown and field flush</a:t>
            </a:r>
            <a:endParaRPr lang="en-US" sz="50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een plastic container with pipes and valves&#10;&#10;Description automatically generated">
            <a:extLst>
              <a:ext uri="{FF2B5EF4-FFF2-40B4-BE49-F238E27FC236}">
                <a16:creationId xmlns:a16="http://schemas.microsoft.com/office/drawing/2014/main" id="{7572B02A-88E6-8C74-59A6-66743830B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4" y="2552702"/>
            <a:ext cx="7586513" cy="70217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858F735-27BA-D947-D854-E15CD62BEC2B}"/>
              </a:ext>
            </a:extLst>
          </p:cNvPr>
          <p:cNvGrpSpPr/>
          <p:nvPr/>
        </p:nvGrpSpPr>
        <p:grpSpPr>
          <a:xfrm>
            <a:off x="838200" y="862281"/>
            <a:ext cx="1143000" cy="1309419"/>
            <a:chOff x="1894702" y="793427"/>
            <a:chExt cx="1143000" cy="13094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4E1323-B6D5-9727-1BDF-F2669D034E35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473E7E-FB50-6E2F-68D3-2F1720A714A3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678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2390721" y="2068348"/>
            <a:ext cx="14144679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390721" y="901006"/>
            <a:ext cx="1434511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DripFilterECO</a:t>
            </a:r>
            <a:r>
              <a:rPr lang="en-US" sz="6000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 – Residential Headworks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67144A-85F2-A032-86A8-DB87F3506553}"/>
              </a:ext>
            </a:extLst>
          </p:cNvPr>
          <p:cNvSpPr txBox="1">
            <a:spLocks/>
          </p:cNvSpPr>
          <p:nvPr/>
        </p:nvSpPr>
        <p:spPr>
          <a:xfrm>
            <a:off x="1752600" y="3238500"/>
            <a:ext cx="5223665" cy="54373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More filter is better</a:t>
            </a:r>
          </a:p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Components:      </a:t>
            </a:r>
            <a:r>
              <a:rPr lang="en-US" sz="5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accessible</a:t>
            </a:r>
          </a:p>
        </p:txBody>
      </p:sp>
      <p:pic>
        <p:nvPicPr>
          <p:cNvPr id="7" name="Picture 6" descr="A green bucket with pipes and a red and white valve&#10;&#10;Description automatically generated">
            <a:extLst>
              <a:ext uri="{FF2B5EF4-FFF2-40B4-BE49-F238E27FC236}">
                <a16:creationId xmlns:a16="http://schemas.microsoft.com/office/drawing/2014/main" id="{82C727BE-2077-A33B-6253-26FF8FA5B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5200" y="2533829"/>
            <a:ext cx="7154769" cy="6705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0253AED-02E1-70FA-2923-419A15397910}"/>
              </a:ext>
            </a:extLst>
          </p:cNvPr>
          <p:cNvGrpSpPr/>
          <p:nvPr/>
        </p:nvGrpSpPr>
        <p:grpSpPr>
          <a:xfrm>
            <a:off x="884676" y="764372"/>
            <a:ext cx="1143000" cy="1309419"/>
            <a:chOff x="1894702" y="793427"/>
            <a:chExt cx="1143000" cy="13094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EC0E6F-35BA-BB9E-CAC6-0F19776FB82B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D7421B-A926-2265-63FE-977A7094C13B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8871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 close-up of a filter&#10;&#10;Description automatically generated">
            <a:extLst>
              <a:ext uri="{FF2B5EF4-FFF2-40B4-BE49-F238E27FC236}">
                <a16:creationId xmlns:a16="http://schemas.microsoft.com/office/drawing/2014/main" id="{2EC6ECF5-5413-A70E-A792-FBE78E4DC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7513"/>
            <a:ext cx="4772075" cy="6680905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1862935" y="3162300"/>
            <a:ext cx="9033665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69" y="419100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Screen Filters </a:t>
            </a:r>
          </a:p>
          <a:p>
            <a:pPr algn="l"/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vs. Disc Filters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A414E14-F425-0CDB-A6CE-23BD37AF884C}"/>
              </a:ext>
            </a:extLst>
          </p:cNvPr>
          <p:cNvSpPr txBox="1"/>
          <p:nvPr/>
        </p:nvSpPr>
        <p:spPr>
          <a:xfrm>
            <a:off x="1365870" y="3906350"/>
            <a:ext cx="3730125" cy="1716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130 microns</a:t>
            </a:r>
          </a:p>
        </p:txBody>
      </p:sp>
      <p:pic>
        <p:nvPicPr>
          <p:cNvPr id="9" name="Picture 8" descr="A blue spool of thread&#10;&#10;Description automatically generated">
            <a:extLst>
              <a:ext uri="{FF2B5EF4-FFF2-40B4-BE49-F238E27FC236}">
                <a16:creationId xmlns:a16="http://schemas.microsoft.com/office/drawing/2014/main" id="{FFE02C43-E172-56C9-23FB-4BB116B33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250956"/>
            <a:ext cx="4113916" cy="961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7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897071" y="3490199"/>
            <a:ext cx="7242962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897070" y="817350"/>
            <a:ext cx="14485927" cy="1638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9999" b="1" dirty="0">
                <a:solidFill>
                  <a:srgbClr val="006139"/>
                </a:solidFill>
                <a:latin typeface="Arial Bold"/>
                <a:ea typeface="Arial Bold"/>
                <a:cs typeface="Arial Bold"/>
                <a:sym typeface="Arial Bold"/>
              </a:rPr>
              <a:t>WELCOME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97070" y="3997769"/>
            <a:ext cx="709452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000" b="1" dirty="0">
                <a:solidFill>
                  <a:srgbClr val="006139"/>
                </a:solidFill>
                <a:latin typeface="Arial Bold"/>
                <a:ea typeface="Arial Bold"/>
                <a:cs typeface="Arial Bold"/>
                <a:sym typeface="Arial Bold"/>
              </a:rPr>
              <a:t>Sean McGuigan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97071" y="5133466"/>
            <a:ext cx="7761888" cy="3420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4514"/>
              </a:lnSpc>
              <a:buFont typeface="Arial" panose="020B0604020202020204" pitchFamily="34" charset="0"/>
              <a:buChar char="•"/>
            </a:pPr>
            <a:r>
              <a:rPr lang="en-US" sz="3499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25+ years </a:t>
            </a:r>
          </a:p>
          <a:p>
            <a:pPr marL="457200" indent="-457200" algn="l">
              <a:lnSpc>
                <a:spcPts val="4514"/>
              </a:lnSpc>
              <a:buFont typeface="Arial" panose="020B0604020202020204" pitchFamily="34" charset="0"/>
              <a:buChar char="•"/>
            </a:pPr>
            <a:r>
              <a:rPr lang="en-US" sz="3499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Patented inventor</a:t>
            </a:r>
          </a:p>
          <a:p>
            <a:pPr marL="457200" indent="-457200" algn="l">
              <a:lnSpc>
                <a:spcPts val="4514"/>
              </a:lnSpc>
              <a:buFont typeface="Arial" panose="020B0604020202020204" pitchFamily="34" charset="0"/>
              <a:buChar char="•"/>
            </a:pPr>
            <a:r>
              <a:rPr lang="en-US" sz="3499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Technical Sales Manager </a:t>
            </a:r>
          </a:p>
          <a:p>
            <a:pPr marL="457200" indent="-457200" algn="l">
              <a:lnSpc>
                <a:spcPts val="4514"/>
              </a:lnSpc>
              <a:buFont typeface="Arial" panose="020B0604020202020204" pitchFamily="34" charset="0"/>
              <a:buChar char="•"/>
            </a:pPr>
            <a:r>
              <a:rPr lang="en-US" sz="3499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Septic licenses in three states</a:t>
            </a:r>
          </a:p>
          <a:p>
            <a:pPr marL="457200" indent="-457200" algn="l">
              <a:lnSpc>
                <a:spcPts val="4514"/>
              </a:lnSpc>
              <a:buFont typeface="Arial" panose="020B0604020202020204" pitchFamily="34" charset="0"/>
              <a:buChar char="•"/>
            </a:pPr>
            <a:r>
              <a:rPr lang="en-US" sz="3499" b="1" dirty="0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Specialties: designing, quoting, and training on treatment systems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97071" y="2639801"/>
            <a:ext cx="1448592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5000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Your presenter today is</a:t>
            </a:r>
          </a:p>
        </p:txBody>
      </p:sp>
      <p:pic>
        <p:nvPicPr>
          <p:cNvPr id="12" name="Picture 11" descr="A person with a beard and mustache in a garden">
            <a:extLst>
              <a:ext uri="{FF2B5EF4-FFF2-40B4-BE49-F238E27FC236}">
                <a16:creationId xmlns:a16="http://schemas.microsoft.com/office/drawing/2014/main" id="{81115F16-C12B-B8C2-5B60-8D4535B75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257301"/>
            <a:ext cx="5827586" cy="75437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Solenoid Valves (External)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A414E14-F425-0CDB-A6CE-23BD37AF884C}"/>
              </a:ext>
            </a:extLst>
          </p:cNvPr>
          <p:cNvSpPr txBox="1"/>
          <p:nvPr/>
        </p:nvSpPr>
        <p:spPr>
          <a:xfrm>
            <a:off x="1229908" y="3172368"/>
            <a:ext cx="8246443" cy="5290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Better zone management</a:t>
            </a:r>
            <a:endParaRPr lang="en-US" sz="5000" b="1" dirty="0">
              <a:latin typeface="Arial"/>
              <a:ea typeface="Arial"/>
              <a:cs typeface="Arial"/>
            </a:endParaRPr>
          </a:p>
          <a:p>
            <a:pPr marL="1079500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Air release valves may be needed</a:t>
            </a:r>
            <a:endParaRPr lang="en-US" sz="5000" b="1" dirty="0">
              <a:latin typeface="Arial"/>
              <a:ea typeface="Arial"/>
              <a:cs typeface="Arial"/>
            </a:endParaRPr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Design dependent</a:t>
            </a:r>
            <a:endParaRPr lang="en-US" sz="4400" b="1" dirty="0">
              <a:latin typeface="Arial"/>
              <a:ea typeface="Arial"/>
              <a:cs typeface="Arial"/>
            </a:endParaRPr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Less maintenance</a:t>
            </a:r>
            <a:endParaRPr lang="en-US" sz="4400" b="1" dirty="0">
              <a:latin typeface="Arial"/>
              <a:ea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B7C86-F07E-3072-E7A6-FB18CCB35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135" y="2100224"/>
            <a:ext cx="6214265" cy="7610425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68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plastic container with white pipes and wires&#10;&#10;Description automatically generated">
            <a:extLst>
              <a:ext uri="{FF2B5EF4-FFF2-40B4-BE49-F238E27FC236}">
                <a16:creationId xmlns:a16="http://schemas.microsoft.com/office/drawing/2014/main" id="{B27BC096-2A58-9ADF-036B-645C5C7C6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6731" r="22917" b="4797"/>
          <a:stretch/>
        </p:blipFill>
        <p:spPr>
          <a:xfrm>
            <a:off x="0" y="495299"/>
            <a:ext cx="13411194" cy="9591633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12682816" y="3771900"/>
            <a:ext cx="4576483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1075597" y="690544"/>
            <a:ext cx="1833489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6000" b="1" dirty="0" err="1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DripFilterECO</a:t>
            </a:r>
            <a:r>
              <a:rPr lang="en-US" sz="6000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algn="r"/>
            <a:r>
              <a:rPr lang="en-US" sz="6000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– Commercial</a:t>
            </a:r>
          </a:p>
          <a:p>
            <a:pPr algn="r"/>
            <a:r>
              <a:rPr lang="en-US" sz="6000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Headworks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67144A-85F2-A032-86A8-DB87F3506553}"/>
              </a:ext>
            </a:extLst>
          </p:cNvPr>
          <p:cNvSpPr txBox="1">
            <a:spLocks/>
          </p:cNvSpPr>
          <p:nvPr/>
        </p:nvSpPr>
        <p:spPr>
          <a:xfrm>
            <a:off x="12682815" y="4517821"/>
            <a:ext cx="4576483" cy="259864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0" b="1" dirty="0">
                <a:latin typeface="Arial"/>
                <a:cs typeface="Arial"/>
              </a:rPr>
              <a:t>Filter headworks are scalable</a:t>
            </a:r>
            <a:endParaRPr lang="en-US" sz="5000" b="1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359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plastic pipe with a cap&#10;&#10;Description automatically generated">
            <a:extLst>
              <a:ext uri="{FF2B5EF4-FFF2-40B4-BE49-F238E27FC236}">
                <a16:creationId xmlns:a16="http://schemas.microsoft.com/office/drawing/2014/main" id="{A16DE44B-6860-AD64-97C4-63B9A66B9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4381500"/>
            <a:ext cx="10210799" cy="4399489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1170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50" b="1" dirty="0">
                <a:solidFill>
                  <a:srgbClr val="1D1D1F"/>
                </a:solidFill>
                <a:latin typeface="Arial Bold"/>
                <a:cs typeface="Arial Bold"/>
                <a:sym typeface="Arial Bold"/>
              </a:rPr>
              <a:t>Flowmeters</a:t>
            </a:r>
            <a:endParaRPr lang="en-US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A414E14-F425-0CDB-A6CE-23BD37AF884C}"/>
              </a:ext>
            </a:extLst>
          </p:cNvPr>
          <p:cNvSpPr txBox="1"/>
          <p:nvPr/>
        </p:nvSpPr>
        <p:spPr>
          <a:xfrm>
            <a:off x="1229908" y="3172368"/>
            <a:ext cx="8752291" cy="1735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  <a:sym typeface="Arial"/>
              </a:rPr>
              <a:t>Use for system monitoring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8972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352800" y="2095500"/>
            <a:ext cx="1310640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52800" y="774764"/>
            <a:ext cx="1258092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Pressure Regulators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A414E14-F425-0CDB-A6CE-23BD37AF884C}"/>
              </a:ext>
            </a:extLst>
          </p:cNvPr>
          <p:cNvSpPr txBox="1"/>
          <p:nvPr/>
        </p:nvSpPr>
        <p:spPr>
          <a:xfrm>
            <a:off x="1229908" y="3172368"/>
            <a:ext cx="15153092" cy="2614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Accessible for maintenance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Drip tubing &lt; 50 PSI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Use for each zone</a:t>
            </a:r>
          </a:p>
        </p:txBody>
      </p:sp>
      <p:pic>
        <p:nvPicPr>
          <p:cNvPr id="7" name="Content Placeholder 14" descr="A black and white device&#10;&#10;Description automatically generated">
            <a:extLst>
              <a:ext uri="{FF2B5EF4-FFF2-40B4-BE49-F238E27FC236}">
                <a16:creationId xmlns:a16="http://schemas.microsoft.com/office/drawing/2014/main" id="{68DC8212-561C-8A44-7EF5-C49409C86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3172367"/>
            <a:ext cx="2859986" cy="6339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DAACC-A1E3-31F0-9AC8-57F3DBBBD2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5039" y="4991454"/>
            <a:ext cx="2687721" cy="5410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79410B-5B75-55E4-73C0-02C6AB0ABE98}"/>
              </a:ext>
            </a:extLst>
          </p:cNvPr>
          <p:cNvGrpSpPr/>
          <p:nvPr/>
        </p:nvGrpSpPr>
        <p:grpSpPr>
          <a:xfrm>
            <a:off x="1894702" y="793427"/>
            <a:ext cx="1143000" cy="1309419"/>
            <a:chOff x="1894702" y="793427"/>
            <a:chExt cx="1143000" cy="13094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EC691F-8E6E-EFC3-E6F3-161DC1FC52F4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EB8188-5476-34F3-0242-53344E4E75D3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17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 of a diagram of a machine&#10;&#10;Description automatically generated">
            <a:extLst>
              <a:ext uri="{FF2B5EF4-FFF2-40B4-BE49-F238E27FC236}">
                <a16:creationId xmlns:a16="http://schemas.microsoft.com/office/drawing/2014/main" id="{13788E53-4BA6-4033-5A10-44C6D97B7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9071"/>
            <a:ext cx="14249400" cy="1025050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64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Diverter Valves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A414E14-F425-0CDB-A6CE-23BD37AF884C}"/>
              </a:ext>
            </a:extLst>
          </p:cNvPr>
          <p:cNvSpPr txBox="1"/>
          <p:nvPr/>
        </p:nvSpPr>
        <p:spPr>
          <a:xfrm>
            <a:off x="1229909" y="3172368"/>
            <a:ext cx="7685492" cy="440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Need proper positioning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Need air release valves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Widely used </a:t>
            </a:r>
          </a:p>
        </p:txBody>
      </p:sp>
      <p:pic>
        <p:nvPicPr>
          <p:cNvPr id="11" name="Picture 10" descr="A green bucket with white pipes and a red handle&#10;&#10;Description automatically generated">
            <a:extLst>
              <a:ext uri="{FF2B5EF4-FFF2-40B4-BE49-F238E27FC236}">
                <a16:creationId xmlns:a16="http://schemas.microsoft.com/office/drawing/2014/main" id="{A6FFA183-7E5B-3203-8ECD-575D23F1C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279777"/>
            <a:ext cx="7442521" cy="763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29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uple of grey plastic fittings&#10;&#10;Description automatically generated">
            <a:extLst>
              <a:ext uri="{FF2B5EF4-FFF2-40B4-BE49-F238E27FC236}">
                <a16:creationId xmlns:a16="http://schemas.microsoft.com/office/drawing/2014/main" id="{FE8AA500-E865-DA4A-D5F5-7EB0E69A3B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71" t="18319" r="19618" b="23582"/>
          <a:stretch/>
        </p:blipFill>
        <p:spPr>
          <a:xfrm>
            <a:off x="6530640" y="6591300"/>
            <a:ext cx="6412095" cy="3428999"/>
          </a:xfrm>
          <a:prstGeom prst="rect">
            <a:avLst/>
          </a:prstGeom>
        </p:spPr>
      </p:pic>
      <p:pic>
        <p:nvPicPr>
          <p:cNvPr id="9" name="Picture 8" descr="A couple of white plastic fittings&#10;&#10;Description automatically generated">
            <a:extLst>
              <a:ext uri="{FF2B5EF4-FFF2-40B4-BE49-F238E27FC236}">
                <a16:creationId xmlns:a16="http://schemas.microsoft.com/office/drawing/2014/main" id="{22C98357-779D-336E-F1EA-56F30955ED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12" b="3005"/>
          <a:stretch/>
        </p:blipFill>
        <p:spPr>
          <a:xfrm>
            <a:off x="11582400" y="2255667"/>
            <a:ext cx="4876800" cy="5021431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1170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50" b="1" dirty="0">
                <a:solidFill>
                  <a:srgbClr val="1D1D1F"/>
                </a:solidFill>
                <a:latin typeface="Arial Bold"/>
                <a:cs typeface="Arial Bold"/>
                <a:sym typeface="Arial Bold"/>
              </a:rPr>
              <a:t>Check Valves</a:t>
            </a:r>
            <a:endParaRPr lang="en-US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A414E14-F425-0CDB-A6CE-23BD37AF884C}"/>
              </a:ext>
            </a:extLst>
          </p:cNvPr>
          <p:cNvSpPr txBox="1"/>
          <p:nvPr/>
        </p:nvSpPr>
        <p:spPr>
          <a:xfrm>
            <a:off x="1895452" y="3172368"/>
            <a:ext cx="9001148" cy="3951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Bef>
                <a:spcPct val="20000"/>
              </a:spcBef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More than one zone</a:t>
            </a:r>
            <a:endParaRPr lang="en-US" sz="5000" b="1" dirty="0">
              <a:latin typeface="Arial"/>
              <a:ea typeface="Arial"/>
              <a:cs typeface="Arial"/>
            </a:endParaRPr>
          </a:p>
          <a:p>
            <a:pPr marL="1143000" lvl="1" indent="-685800">
              <a:spcBef>
                <a:spcPct val="20000"/>
              </a:spcBef>
              <a:buFont typeface="Wingdings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Use to isolate individual zones</a:t>
            </a:r>
            <a:endParaRPr lang="en-US" sz="4400" b="1" dirty="0">
              <a:latin typeface="Arial"/>
              <a:ea typeface="Arial"/>
              <a:cs typeface="Arial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Must be accessible for maintenance</a:t>
            </a:r>
            <a:endParaRPr lang="en-US" sz="4400" b="1" dirty="0">
              <a:latin typeface="Calibri"/>
              <a:ea typeface="Calibri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480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352800" y="2095500"/>
            <a:ext cx="1310640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52800" y="745329"/>
            <a:ext cx="1258092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 err="1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Lockslip</a:t>
            </a: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 Fittings</a:t>
            </a:r>
          </a:p>
        </p:txBody>
      </p:sp>
      <p:pic>
        <p:nvPicPr>
          <p:cNvPr id="11" name="Picture 10" descr="A black plastic connector with a white background&#10;&#10;Description automatically generated">
            <a:extLst>
              <a:ext uri="{FF2B5EF4-FFF2-40B4-BE49-F238E27FC236}">
                <a16:creationId xmlns:a16="http://schemas.microsoft.com/office/drawing/2014/main" id="{2D0A03C2-65C4-E567-2D55-882BF991A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6469467"/>
            <a:ext cx="6563491" cy="2785837"/>
          </a:xfrm>
          <a:prstGeom prst="rect">
            <a:avLst/>
          </a:prstGeom>
        </p:spPr>
      </p:pic>
      <p:pic>
        <p:nvPicPr>
          <p:cNvPr id="6" name="Picture 5" descr="A brown plastic pipe connection&#10;&#10;Description automatically generated">
            <a:extLst>
              <a:ext uri="{FF2B5EF4-FFF2-40B4-BE49-F238E27FC236}">
                <a16:creationId xmlns:a16="http://schemas.microsoft.com/office/drawing/2014/main" id="{D8C8419E-6DDF-123B-8EBD-697EADACD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314700"/>
            <a:ext cx="7363232" cy="2428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DD8F45-EFF7-9E75-BCFC-1B29908913C6}"/>
              </a:ext>
            </a:extLst>
          </p:cNvPr>
          <p:cNvSpPr txBox="1"/>
          <p:nvPr/>
        </p:nvSpPr>
        <p:spPr>
          <a:xfrm>
            <a:off x="1799492" y="2687969"/>
            <a:ext cx="932570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Slip style headers most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Couplings</a:t>
            </a:r>
          </a:p>
          <a:p>
            <a:pPr marL="1143000" lvl="1" indent="-685800">
              <a:buFont typeface="Wingdings" panose="05000000000000000000" pitchFamily="2" charset="2"/>
              <a:buChar char="§"/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Joining a loop</a:t>
            </a:r>
          </a:p>
          <a:p>
            <a:pPr marL="1143000" lvl="1" indent="-685800">
              <a:buFont typeface="Wingdings" panose="05000000000000000000" pitchFamily="2" charset="2"/>
              <a:buChar char="§"/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Splicing tubing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L’s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For loops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Go around things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8D37DA-7BED-9955-B5A2-2AE4180EBC4A}"/>
              </a:ext>
            </a:extLst>
          </p:cNvPr>
          <p:cNvGrpSpPr/>
          <p:nvPr/>
        </p:nvGrpSpPr>
        <p:grpSpPr>
          <a:xfrm>
            <a:off x="1894702" y="793427"/>
            <a:ext cx="1143000" cy="1309419"/>
            <a:chOff x="1894702" y="793427"/>
            <a:chExt cx="1143000" cy="13094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4B68D9-311D-C6A9-BAC5-B436B8E6572F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A17A5E-BE72-B011-26C5-024415497F84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7102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ipe&#10;&#10;Description automatically generated">
            <a:extLst>
              <a:ext uri="{FF2B5EF4-FFF2-40B4-BE49-F238E27FC236}">
                <a16:creationId xmlns:a16="http://schemas.microsoft.com/office/drawing/2014/main" id="{36EC6E5E-CC77-5A0A-8DB0-E3A255809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16537" r="22083" b="20500"/>
          <a:stretch/>
        </p:blipFill>
        <p:spPr>
          <a:xfrm>
            <a:off x="2286000" y="2440690"/>
            <a:ext cx="12191999" cy="709808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352800" y="2095500"/>
            <a:ext cx="1310640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52800" y="799770"/>
            <a:ext cx="1258092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Manifold Connection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3A3DEF-C260-CC48-954B-A8034C92C933}"/>
              </a:ext>
            </a:extLst>
          </p:cNvPr>
          <p:cNvGrpSpPr/>
          <p:nvPr/>
        </p:nvGrpSpPr>
        <p:grpSpPr>
          <a:xfrm>
            <a:off x="1894702" y="793427"/>
            <a:ext cx="1143000" cy="1309419"/>
            <a:chOff x="1894702" y="793427"/>
            <a:chExt cx="1143000" cy="13094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7A7D46-FA10-E31E-A1D0-25EABDAEA3CA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650F74-5251-B4D3-A6B9-02A702DEFD70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9611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EB0D3F-18A0-DC7B-B07F-A7A70F762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0" b="29920"/>
          <a:stretch/>
        </p:blipFill>
        <p:spPr>
          <a:xfrm>
            <a:off x="0" y="2705100"/>
            <a:ext cx="18288000" cy="758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AutoShape 2"/>
          <p:cNvSpPr/>
          <p:nvPr/>
        </p:nvSpPr>
        <p:spPr>
          <a:xfrm flipV="1">
            <a:off x="3352800" y="2095500"/>
            <a:ext cx="1310640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52800" y="816126"/>
            <a:ext cx="1258092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latin typeface="Arial Bold"/>
                <a:ea typeface="Arial Bold"/>
                <a:cs typeface="Arial Bold"/>
                <a:sym typeface="Arial Bold"/>
              </a:rPr>
              <a:t>Manifold Connection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C97D5D-0D92-7AF8-C52F-E74A220869A7}"/>
              </a:ext>
            </a:extLst>
          </p:cNvPr>
          <p:cNvGrpSpPr/>
          <p:nvPr/>
        </p:nvGrpSpPr>
        <p:grpSpPr>
          <a:xfrm>
            <a:off x="1894702" y="793427"/>
            <a:ext cx="1143000" cy="1309419"/>
            <a:chOff x="1894702" y="793427"/>
            <a:chExt cx="1143000" cy="13094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9BAB59-7966-AD89-96BF-B39CA2E21043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2B1DB2-2ADA-D839-90C1-1B821E49E960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10" name="Picture 9" descr="A floor with a white frame&#10;&#10;Description automatically generated with medium confidence">
            <a:extLst>
              <a:ext uri="{FF2B5EF4-FFF2-40B4-BE49-F238E27FC236}">
                <a16:creationId xmlns:a16="http://schemas.microsoft.com/office/drawing/2014/main" id="{8E637FF5-5A2D-921A-FCF7-737650733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6" b="35892"/>
          <a:stretch/>
        </p:blipFill>
        <p:spPr>
          <a:xfrm>
            <a:off x="0" y="2705100"/>
            <a:ext cx="182880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29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xelated image of a teardrop&#10;&#10;Description automatically generated">
            <a:extLst>
              <a:ext uri="{FF2B5EF4-FFF2-40B4-BE49-F238E27FC236}">
                <a16:creationId xmlns:a16="http://schemas.microsoft.com/office/drawing/2014/main" id="{354DDDC4-5942-453B-8DC5-F4290F20C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34" y="1005571"/>
            <a:ext cx="14506631" cy="3352796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AE164B44-3D7F-E596-06D0-F918A38FC5A1}"/>
              </a:ext>
            </a:extLst>
          </p:cNvPr>
          <p:cNvSpPr/>
          <p:nvPr/>
        </p:nvSpPr>
        <p:spPr>
          <a:xfrm flipV="1">
            <a:off x="1862935" y="29337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9" name="Graphic 8" descr="Cycle with people with solid fill">
            <a:extLst>
              <a:ext uri="{FF2B5EF4-FFF2-40B4-BE49-F238E27FC236}">
                <a16:creationId xmlns:a16="http://schemas.microsoft.com/office/drawing/2014/main" id="{727B6609-1081-6B48-FF5C-6ECD7F0A6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2600" y="4651853"/>
            <a:ext cx="3712197" cy="3712197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AB5CF5E6-C2D4-7950-87BC-690495EFE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 descr="A green globe and a check mark&#10;&#10;Description automatically generated">
            <a:extLst>
              <a:ext uri="{FF2B5EF4-FFF2-40B4-BE49-F238E27FC236}">
                <a16:creationId xmlns:a16="http://schemas.microsoft.com/office/drawing/2014/main" id="{1CD69CE8-E1D1-FA1A-DFBD-E48ACCE6B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27" b="46660"/>
          <a:stretch/>
        </p:blipFill>
        <p:spPr>
          <a:xfrm>
            <a:off x="7467600" y="5069466"/>
            <a:ext cx="2548207" cy="2912236"/>
          </a:xfrm>
          <a:prstGeom prst="rect">
            <a:avLst/>
          </a:prstGeom>
        </p:spPr>
      </p:pic>
      <p:pic>
        <p:nvPicPr>
          <p:cNvPr id="17" name="Picture 16" descr="A green globe and a check mark&#10;&#10;Description automatically generated">
            <a:extLst>
              <a:ext uri="{FF2B5EF4-FFF2-40B4-BE49-F238E27FC236}">
                <a16:creationId xmlns:a16="http://schemas.microsoft.com/office/drawing/2014/main" id="{7DB3C63E-65A7-E3C9-B105-A05EF2D37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511"/>
          <a:stretch/>
        </p:blipFill>
        <p:spPr>
          <a:xfrm>
            <a:off x="12874952" y="5096680"/>
            <a:ext cx="2971800" cy="2822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CC1BE-D6A0-4540-E4E7-D2826580BF0E}"/>
              </a:ext>
            </a:extLst>
          </p:cNvPr>
          <p:cNvSpPr txBox="1"/>
          <p:nvPr/>
        </p:nvSpPr>
        <p:spPr>
          <a:xfrm>
            <a:off x="674999" y="8054831"/>
            <a:ext cx="571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pPr algn="ctr"/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Oriented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7F3E15-3254-67D9-5363-D149FC1435A4}"/>
              </a:ext>
            </a:extLst>
          </p:cNvPr>
          <p:cNvSpPr txBox="1"/>
          <p:nvPr/>
        </p:nvSpPr>
        <p:spPr>
          <a:xfrm>
            <a:off x="6150903" y="8096147"/>
            <a:ext cx="518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Preserve</a:t>
            </a:r>
          </a:p>
          <a:p>
            <a:pPr algn="ctr"/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Sustain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588EE-9EE5-F7BD-1A51-B98B7AB73CA8}"/>
              </a:ext>
            </a:extLst>
          </p:cNvPr>
          <p:cNvSpPr txBox="1"/>
          <p:nvPr/>
        </p:nvSpPr>
        <p:spPr>
          <a:xfrm>
            <a:off x="11770052" y="8054831"/>
            <a:ext cx="518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One Place Solutions</a:t>
            </a:r>
          </a:p>
        </p:txBody>
      </p:sp>
    </p:spTree>
    <p:extLst>
      <p:ext uri="{BB962C8B-B14F-4D97-AF65-F5344CB8AC3E}">
        <p14:creationId xmlns:p14="http://schemas.microsoft.com/office/powerpoint/2010/main" val="1861425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432586" y="2095500"/>
            <a:ext cx="13026614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32586" y="793427"/>
            <a:ext cx="1258092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 err="1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Lockslip</a:t>
            </a: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 Loops &amp; Risers</a:t>
            </a:r>
          </a:p>
        </p:txBody>
      </p:sp>
      <p:pic>
        <p:nvPicPr>
          <p:cNvPr id="6" name="Picture 5" descr="A close-up of a curved metal tube&#10;&#10;Description automatically generated">
            <a:extLst>
              <a:ext uri="{FF2B5EF4-FFF2-40B4-BE49-F238E27FC236}">
                <a16:creationId xmlns:a16="http://schemas.microsoft.com/office/drawing/2014/main" id="{636A4CC7-F22F-1DCB-2D2B-3B4470E6C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502" y="2628900"/>
            <a:ext cx="6373800" cy="7068910"/>
          </a:xfrm>
          <a:prstGeom prst="rect">
            <a:avLst/>
          </a:prstGeom>
        </p:spPr>
      </p:pic>
      <p:pic>
        <p:nvPicPr>
          <p:cNvPr id="9" name="Picture 8" descr="A close-up of a curved pipe&#10;&#10;Description automatically generated">
            <a:extLst>
              <a:ext uri="{FF2B5EF4-FFF2-40B4-BE49-F238E27FC236}">
                <a16:creationId xmlns:a16="http://schemas.microsoft.com/office/drawing/2014/main" id="{8A65CE4B-3A12-74FA-80F6-F3751773E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26664"/>
            <a:ext cx="4267200" cy="62370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4D4CAC3-52E2-FE97-CE11-44621D20C37E}"/>
              </a:ext>
            </a:extLst>
          </p:cNvPr>
          <p:cNvGrpSpPr/>
          <p:nvPr/>
        </p:nvGrpSpPr>
        <p:grpSpPr>
          <a:xfrm>
            <a:off x="1894702" y="793427"/>
            <a:ext cx="1143000" cy="1309419"/>
            <a:chOff x="1894702" y="793427"/>
            <a:chExt cx="1143000" cy="13094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649100-CE01-02E3-09BB-7ACCC000D1C7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DFBD54-EFA6-3994-65F1-A8CBDFA6F276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4938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green and black plastic water valve&#10;&#10;Description automatically generated with medium confidence">
            <a:extLst>
              <a:ext uri="{FF2B5EF4-FFF2-40B4-BE49-F238E27FC236}">
                <a16:creationId xmlns:a16="http://schemas.microsoft.com/office/drawing/2014/main" id="{3FCE93D1-EF7E-E0BF-5300-B96C23F7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00" t="857" r="4000" b="1499"/>
          <a:stretch/>
        </p:blipFill>
        <p:spPr>
          <a:xfrm>
            <a:off x="14097000" y="3715101"/>
            <a:ext cx="2362200" cy="5797801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2438400" y="2090760"/>
            <a:ext cx="1394460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438400" y="977190"/>
            <a:ext cx="1806733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Kinetic Air Release Vacuum Breakers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67144A-85F2-A032-86A8-DB87F3506553}"/>
              </a:ext>
            </a:extLst>
          </p:cNvPr>
          <p:cNvSpPr txBox="1">
            <a:spLocks/>
          </p:cNvSpPr>
          <p:nvPr/>
        </p:nvSpPr>
        <p:spPr>
          <a:xfrm>
            <a:off x="2057401" y="2933700"/>
            <a:ext cx="9144000" cy="543736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Drip tubing should </a:t>
            </a:r>
            <a:r>
              <a:rPr lang="en-US" sz="5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be under negative pressure</a:t>
            </a:r>
          </a:p>
          <a:p>
            <a:r>
              <a:rPr lang="en-US" sz="5000" b="1" dirty="0">
                <a:latin typeface="Arial"/>
                <a:cs typeface="Arial"/>
              </a:rPr>
              <a:t>Need </a:t>
            </a:r>
            <a:r>
              <a:rPr lang="en-US" sz="5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5000" b="1" dirty="0">
                <a:latin typeface="Arial"/>
                <a:cs typeface="Arial"/>
              </a:rPr>
              <a:t> per zone:</a:t>
            </a:r>
          </a:p>
          <a:p>
            <a:pPr lvl="1">
              <a:buFont typeface="Wingdings" pitchFamily="34" charset="0"/>
              <a:buChar char="§"/>
            </a:pPr>
            <a:r>
              <a:rPr lang="en-US" sz="4600" b="1" dirty="0">
                <a:latin typeface="Arial"/>
                <a:cs typeface="Arial"/>
              </a:rPr>
              <a:t>  </a:t>
            </a:r>
            <a:r>
              <a:rPr lang="en-US" sz="4400" b="1" dirty="0">
                <a:latin typeface="Arial"/>
                <a:cs typeface="Arial"/>
              </a:rPr>
              <a:t>High point of pressure side</a:t>
            </a:r>
          </a:p>
          <a:p>
            <a:pPr lvl="1">
              <a:buFont typeface="Wingdings" pitchFamily="34" charset="0"/>
              <a:buChar char="§"/>
            </a:pPr>
            <a:r>
              <a:rPr lang="en-US" sz="4400" b="1" dirty="0">
                <a:latin typeface="Arial"/>
                <a:cs typeface="Arial"/>
              </a:rPr>
              <a:t>  Return side of manifold</a:t>
            </a:r>
          </a:p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Only points to accurately check system pressures </a:t>
            </a:r>
          </a:p>
        </p:txBody>
      </p:sp>
      <p:pic>
        <p:nvPicPr>
          <p:cNvPr id="7" name="Picture 6" descr="A close-up of a green and black pipe&#10;&#10;Description automatically generated">
            <a:extLst>
              <a:ext uri="{FF2B5EF4-FFF2-40B4-BE49-F238E27FC236}">
                <a16:creationId xmlns:a16="http://schemas.microsoft.com/office/drawing/2014/main" id="{71F1C7E9-C746-5738-E44A-34D46635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21" t="1101" r="3256" b="1101"/>
          <a:stretch/>
        </p:blipFill>
        <p:spPr>
          <a:xfrm>
            <a:off x="11211792" y="2521282"/>
            <a:ext cx="2518579" cy="55940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66EF2B-3268-3932-2712-BA2A21DEC817}"/>
              </a:ext>
            </a:extLst>
          </p:cNvPr>
          <p:cNvGrpSpPr/>
          <p:nvPr/>
        </p:nvGrpSpPr>
        <p:grpSpPr>
          <a:xfrm>
            <a:off x="914400" y="784145"/>
            <a:ext cx="1143000" cy="1309419"/>
            <a:chOff x="1894702" y="793427"/>
            <a:chExt cx="1143000" cy="13094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E75904E-5A92-E902-56AF-82594EEC9AA6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52963E-50E6-1993-7B7F-AD5A7F753A7D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8394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2514599" y="3162300"/>
            <a:ext cx="13910465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481942" y="914276"/>
            <a:ext cx="18067330" cy="2154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Continuous Air Release</a:t>
            </a:r>
          </a:p>
          <a:p>
            <a:pPr algn="l"/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Vacuum Breaker Valve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67144A-85F2-A032-86A8-DB87F3506553}"/>
              </a:ext>
            </a:extLst>
          </p:cNvPr>
          <p:cNvSpPr txBox="1">
            <a:spLocks/>
          </p:cNvSpPr>
          <p:nvPr/>
        </p:nvSpPr>
        <p:spPr>
          <a:xfrm>
            <a:off x="2057400" y="3756703"/>
            <a:ext cx="9525000" cy="543736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b="1" dirty="0">
                <a:latin typeface="Arial"/>
                <a:cs typeface="Arial"/>
              </a:rPr>
              <a:t>CONTINUOUSLY releases air and breaks vacuum</a:t>
            </a:r>
          </a:p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Used for systems with: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cs typeface="Arial"/>
              </a:rPr>
              <a:t>  Long runs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cs typeface="Arial"/>
              </a:rPr>
              <a:t>  Dips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cs typeface="Arial"/>
              </a:rPr>
              <a:t>  Valleys</a:t>
            </a:r>
          </a:p>
        </p:txBody>
      </p:sp>
      <p:pic>
        <p:nvPicPr>
          <p:cNvPr id="5" name="Picture 4" descr="A green and black pipe&#10;&#10;Description automatically generated">
            <a:extLst>
              <a:ext uri="{FF2B5EF4-FFF2-40B4-BE49-F238E27FC236}">
                <a16:creationId xmlns:a16="http://schemas.microsoft.com/office/drawing/2014/main" id="{B0ED67EB-3F8B-ADD3-0968-571E29746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973" y="3776659"/>
            <a:ext cx="2178619" cy="55703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54514C-1CE4-FBAA-BD2B-DE4CDCFECA50}"/>
              </a:ext>
            </a:extLst>
          </p:cNvPr>
          <p:cNvGrpSpPr/>
          <p:nvPr/>
        </p:nvGrpSpPr>
        <p:grpSpPr>
          <a:xfrm>
            <a:off x="914400" y="764372"/>
            <a:ext cx="1143000" cy="1309419"/>
            <a:chOff x="1894702" y="793427"/>
            <a:chExt cx="1143000" cy="13094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DE74A8-B197-9311-C016-814C60071BC8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D401B7-6EA3-353D-C90E-2899C2D03332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8346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pe in a black container&#10;&#10;Description automatically generated with medium confidence">
            <a:extLst>
              <a:ext uri="{FF2B5EF4-FFF2-40B4-BE49-F238E27FC236}">
                <a16:creationId xmlns:a16="http://schemas.microsoft.com/office/drawing/2014/main" id="{710A2BB1-63B7-A20A-CE13-76640C596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1"/>
            <a:ext cx="18288000" cy="1028700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352800" y="2095500"/>
            <a:ext cx="1310640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52800" y="793427"/>
            <a:ext cx="1258092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Air Release/Vacuum Breakers</a:t>
            </a: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29AC7D38-3152-638B-86C4-72377AEF162B}"/>
              </a:ext>
            </a:extLst>
          </p:cNvPr>
          <p:cNvSpPr txBox="1">
            <a:spLocks/>
          </p:cNvSpPr>
          <p:nvPr/>
        </p:nvSpPr>
        <p:spPr>
          <a:xfrm>
            <a:off x="1676400" y="7277100"/>
            <a:ext cx="13906500" cy="3421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dirty="0">
                <a:solidFill>
                  <a:schemeClr val="bg1"/>
                </a:solidFill>
              </a:rPr>
              <a:t>Must be accessible</a:t>
            </a:r>
          </a:p>
          <a:p>
            <a:r>
              <a:rPr lang="en-US" sz="5000" dirty="0">
                <a:solidFill>
                  <a:schemeClr val="bg1"/>
                </a:solidFill>
              </a:rPr>
              <a:t>CORRECT place to check system pressure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7597BA-A8BB-1CE2-021B-073128544BFC}"/>
              </a:ext>
            </a:extLst>
          </p:cNvPr>
          <p:cNvGrpSpPr/>
          <p:nvPr/>
        </p:nvGrpSpPr>
        <p:grpSpPr>
          <a:xfrm>
            <a:off x="1782771" y="793427"/>
            <a:ext cx="1189029" cy="1309419"/>
            <a:chOff x="1848673" y="793427"/>
            <a:chExt cx="1189029" cy="13094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672A08-7718-604A-93EF-F78C99FA1742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286D6A-EF95-E72D-A9F5-8F6C925231B6}"/>
                </a:ext>
              </a:extLst>
            </p:cNvPr>
            <p:cNvSpPr txBox="1"/>
            <p:nvPr/>
          </p:nvSpPr>
          <p:spPr>
            <a:xfrm>
              <a:off x="1848673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6555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Valve Boxes</a:t>
            </a:r>
          </a:p>
        </p:txBody>
      </p:sp>
      <p:pic>
        <p:nvPicPr>
          <p:cNvPr id="5" name="Picture 4" descr="A green plastic container with holes&#10;&#10;Description automatically generated">
            <a:extLst>
              <a:ext uri="{FF2B5EF4-FFF2-40B4-BE49-F238E27FC236}">
                <a16:creationId xmlns:a16="http://schemas.microsoft.com/office/drawing/2014/main" id="{1D7BCE61-2BAD-FD23-EF66-9B7C44CAC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735" y="2705100"/>
            <a:ext cx="6705601" cy="6705601"/>
          </a:xfrm>
          <a:prstGeom prst="rect">
            <a:avLst/>
          </a:prstGeom>
        </p:spPr>
      </p:pic>
      <p:pic>
        <p:nvPicPr>
          <p:cNvPr id="9" name="Picture 8" descr="A green plastic base with holes&#10;&#10;Description automatically generated">
            <a:extLst>
              <a:ext uri="{FF2B5EF4-FFF2-40B4-BE49-F238E27FC236}">
                <a16:creationId xmlns:a16="http://schemas.microsoft.com/office/drawing/2014/main" id="{9673AA4D-4BF7-2236-C2F9-E2A25809A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2870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79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 of a diagram of a machine&#10;&#10;Description automatically generated">
            <a:extLst>
              <a:ext uri="{FF2B5EF4-FFF2-40B4-BE49-F238E27FC236}">
                <a16:creationId xmlns:a16="http://schemas.microsoft.com/office/drawing/2014/main" id="{909F3883-719E-02D4-6C40-09BBD470D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9071"/>
            <a:ext cx="14249400" cy="102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71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ll of black and purple pipes&#10;&#10;Description automatically generated">
            <a:extLst>
              <a:ext uri="{FF2B5EF4-FFF2-40B4-BE49-F238E27FC236}">
                <a16:creationId xmlns:a16="http://schemas.microsoft.com/office/drawing/2014/main" id="{3E030DEF-A3EB-3B82-5C8B-1719963C3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534" y="2933700"/>
            <a:ext cx="8382000" cy="585342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457986" y="2095500"/>
            <a:ext cx="13001214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57986" y="816126"/>
            <a:ext cx="1258092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 err="1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WaterflowPRO</a:t>
            </a: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 Drip Tubing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A414E14-F425-0CDB-A6CE-23BD37AF884C}"/>
              </a:ext>
            </a:extLst>
          </p:cNvPr>
          <p:cNvSpPr txBox="1"/>
          <p:nvPr/>
        </p:nvSpPr>
        <p:spPr>
          <a:xfrm>
            <a:off x="1229909" y="3172368"/>
            <a:ext cx="7609292" cy="440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PC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0.6 or 0.9 GPH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Optimal PSI 20-50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12” or 24” emitter spacing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E6B405-D7EB-6629-D95C-3DB4CD137BAC}"/>
              </a:ext>
            </a:extLst>
          </p:cNvPr>
          <p:cNvGrpSpPr/>
          <p:nvPr/>
        </p:nvGrpSpPr>
        <p:grpSpPr>
          <a:xfrm>
            <a:off x="1894702" y="793427"/>
            <a:ext cx="1143000" cy="1309419"/>
            <a:chOff x="1894702" y="793427"/>
            <a:chExt cx="1143000" cy="13094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C7DC51-E4A4-A0DB-6079-2A3D554711BE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B8B9B9-B050-4586-07F9-10FE9B69F621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1139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evice&#10;&#10;Description automatically generated">
            <a:extLst>
              <a:ext uri="{FF2B5EF4-FFF2-40B4-BE49-F238E27FC236}">
                <a16:creationId xmlns:a16="http://schemas.microsoft.com/office/drawing/2014/main" id="{AB333D4C-5B3A-DFA3-B813-3A8AA929B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0391"/>
            <a:ext cx="12344400" cy="1234440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508830" y="2095500"/>
            <a:ext cx="1295037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508830" y="816126"/>
            <a:ext cx="1258092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 err="1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WaterflowPRO</a:t>
            </a: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 Drip Tubing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34F1E8-DEB5-6D25-7032-0F15633F2406}"/>
              </a:ext>
            </a:extLst>
          </p:cNvPr>
          <p:cNvGrpSpPr/>
          <p:nvPr/>
        </p:nvGrpSpPr>
        <p:grpSpPr>
          <a:xfrm>
            <a:off x="1894702" y="793427"/>
            <a:ext cx="1143000" cy="1309419"/>
            <a:chOff x="1894702" y="793427"/>
            <a:chExt cx="1143000" cy="13094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50E7C2-E602-7A58-6E1E-9085911CD42D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E0AFC-1BEA-26A2-2A6D-144CE52CE9EA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3721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581400" y="2095500"/>
            <a:ext cx="1287780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505200" y="764372"/>
            <a:ext cx="10972799" cy="117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50" b="1" dirty="0" err="1">
                <a:solidFill>
                  <a:srgbClr val="1D1D1F"/>
                </a:solidFill>
                <a:latin typeface="Arial"/>
                <a:ea typeface="+mn-lt"/>
                <a:cs typeface="+mn-lt"/>
                <a:sym typeface="Arial Bold"/>
              </a:rPr>
              <a:t>Geoshield</a:t>
            </a:r>
            <a:r>
              <a:rPr lang="en-US" sz="6950" b="1" baseline="30000" dirty="0">
                <a:solidFill>
                  <a:srgbClr val="1D1D1F"/>
                </a:solidFill>
                <a:latin typeface="Arial"/>
                <a:ea typeface="+mn-lt"/>
                <a:cs typeface="+mn-lt"/>
                <a:sym typeface="Arial Bold"/>
              </a:rPr>
              <a:t>®</a:t>
            </a:r>
            <a:endParaRPr lang="en-US" baseline="30000" dirty="0">
              <a:latin typeface="Arial"/>
              <a:cs typeface="Arial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A414E14-F425-0CDB-A6CE-23BD37AF884C}"/>
              </a:ext>
            </a:extLst>
          </p:cNvPr>
          <p:cNvSpPr txBox="1"/>
          <p:nvPr/>
        </p:nvSpPr>
        <p:spPr>
          <a:xfrm>
            <a:off x="1229908" y="3172368"/>
            <a:ext cx="15153092" cy="2614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Antimicrobial lining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Prevents biofilm build-up inside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Flushing works better even at lower velocity</a:t>
            </a:r>
          </a:p>
        </p:txBody>
      </p:sp>
      <p:pic>
        <p:nvPicPr>
          <p:cNvPr id="7" name="Content Placeholder 7" descr="A black and red object&#10;&#10;Description automatically generated">
            <a:extLst>
              <a:ext uri="{FF2B5EF4-FFF2-40B4-BE49-F238E27FC236}">
                <a16:creationId xmlns:a16="http://schemas.microsoft.com/office/drawing/2014/main" id="{C480758C-D144-E969-6B6A-46E487350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035524"/>
            <a:ext cx="10287000" cy="28575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11240E-0B47-B088-9685-9A941454A5AD}"/>
              </a:ext>
            </a:extLst>
          </p:cNvPr>
          <p:cNvCxnSpPr>
            <a:cxnSpLocks/>
          </p:cNvCxnSpPr>
          <p:nvPr/>
        </p:nvCxnSpPr>
        <p:spPr>
          <a:xfrm>
            <a:off x="11811000" y="7234420"/>
            <a:ext cx="0" cy="171647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6732086-8C04-5354-C88B-F508FB6ECFD3}"/>
              </a:ext>
            </a:extLst>
          </p:cNvPr>
          <p:cNvSpPr txBox="1">
            <a:spLocks/>
          </p:cNvSpPr>
          <p:nvPr/>
        </p:nvSpPr>
        <p:spPr>
          <a:xfrm>
            <a:off x="10134600" y="8960644"/>
            <a:ext cx="4038600" cy="595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err="1">
                <a:solidFill>
                  <a:schemeClr val="tx1"/>
                </a:solidFill>
                <a:latin typeface="Arial"/>
                <a:cs typeface="Arial"/>
              </a:rPr>
              <a:t>Geoshield</a:t>
            </a:r>
            <a:r>
              <a:rPr lang="en-US" sz="3200" baseline="30000" dirty="0">
                <a:solidFill>
                  <a:schemeClr val="tx1"/>
                </a:solidFill>
                <a:latin typeface="Arial"/>
                <a:cs typeface="Arial"/>
              </a:rPr>
              <a:t>®</a:t>
            </a:r>
            <a:r>
              <a:rPr lang="en-US" sz="3200" dirty="0">
                <a:solidFill>
                  <a:schemeClr val="tx1"/>
                </a:solidFill>
                <a:latin typeface="Arial"/>
                <a:cs typeface="Arial"/>
              </a:rPr>
              <a:t> lining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CF2CC0-39BA-D606-059C-6D1B718F8C3B}"/>
              </a:ext>
            </a:extLst>
          </p:cNvPr>
          <p:cNvGrpSpPr/>
          <p:nvPr/>
        </p:nvGrpSpPr>
        <p:grpSpPr>
          <a:xfrm>
            <a:off x="1894702" y="793427"/>
            <a:ext cx="1143000" cy="1309419"/>
            <a:chOff x="1894702" y="793427"/>
            <a:chExt cx="1143000" cy="13094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B1482D-6A65-D7F3-B586-5F209AE31B90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EF52E1-C4CD-F382-D9AB-CEA52FB529BA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5131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505200" y="2095500"/>
            <a:ext cx="1295400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505200" y="764372"/>
            <a:ext cx="1097279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 err="1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Rootguard</a:t>
            </a:r>
            <a:r>
              <a:rPr lang="en-US" sz="7200" b="1" baseline="30000" dirty="0">
                <a:solidFill>
                  <a:srgbClr val="1D1D1F"/>
                </a:solidFill>
                <a:latin typeface="Arial"/>
                <a:ea typeface="+mn-lt"/>
                <a:cs typeface="+mn-lt"/>
                <a:sym typeface="Arial Bold"/>
              </a:rPr>
              <a:t>®</a:t>
            </a: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A414E14-F425-0CDB-A6CE-23BD37AF884C}"/>
              </a:ext>
            </a:extLst>
          </p:cNvPr>
          <p:cNvSpPr txBox="1"/>
          <p:nvPr/>
        </p:nvSpPr>
        <p:spPr>
          <a:xfrm>
            <a:off x="1229908" y="3172368"/>
            <a:ext cx="15153092" cy="1716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Patented nano-</a:t>
            </a:r>
            <a:r>
              <a:rPr lang="en-US" sz="5000" b="1" dirty="0" err="1">
                <a:latin typeface="Arial"/>
                <a:ea typeface="Arial"/>
                <a:cs typeface="Arial"/>
                <a:sym typeface="Arial"/>
              </a:rPr>
              <a:t>Rootguard</a:t>
            </a:r>
            <a:r>
              <a:rPr lang="en-US" sz="5400" b="1" baseline="30000" dirty="0">
                <a:solidFill>
                  <a:srgbClr val="1D1D1F"/>
                </a:solidFill>
                <a:latin typeface="Arial"/>
                <a:ea typeface="+mn-lt"/>
                <a:cs typeface="+mn-lt"/>
                <a:sym typeface="Arial Bold"/>
              </a:rPr>
              <a:t>®</a:t>
            </a: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 band prevents root intrusion</a:t>
            </a:r>
          </a:p>
        </p:txBody>
      </p:sp>
      <p:pic>
        <p:nvPicPr>
          <p:cNvPr id="5" name="Picture 4" descr="A black and blue tube with a blue and gold pattern&#10;&#10;Description automatically generated with medium confidence">
            <a:extLst>
              <a:ext uri="{FF2B5EF4-FFF2-40B4-BE49-F238E27FC236}">
                <a16:creationId xmlns:a16="http://schemas.microsoft.com/office/drawing/2014/main" id="{BBA25FDE-BF8D-2A73-F108-A6352830C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543300"/>
            <a:ext cx="11344213" cy="63811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2E0902-85C5-DD93-7B56-B1120D8DE827}"/>
              </a:ext>
            </a:extLst>
          </p:cNvPr>
          <p:cNvGrpSpPr/>
          <p:nvPr/>
        </p:nvGrpSpPr>
        <p:grpSpPr>
          <a:xfrm>
            <a:off x="1894702" y="793427"/>
            <a:ext cx="1143000" cy="1309419"/>
            <a:chOff x="1894702" y="793427"/>
            <a:chExt cx="1143000" cy="13094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A77220-8532-4612-BCF1-F178DD0C1021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FC5943-941E-BDA2-0764-D1852A50DFD3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0244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C0B1C401-FC3D-B8BD-D4F8-A7C29AFB2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" b="782"/>
          <a:stretch/>
        </p:blipFill>
        <p:spPr>
          <a:xfrm>
            <a:off x="0" y="342900"/>
            <a:ext cx="1828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-up of a stethoscope&#10;&#10;Description automatically generated">
            <a:extLst>
              <a:ext uri="{FF2B5EF4-FFF2-40B4-BE49-F238E27FC236}">
                <a16:creationId xmlns:a16="http://schemas.microsoft.com/office/drawing/2014/main" id="{4C3DEA15-4E4E-9CF1-8CC6-975050B57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95" y="3771900"/>
            <a:ext cx="7418745" cy="5118934"/>
          </a:xfrm>
          <a:prstGeom prst="rect">
            <a:avLst/>
          </a:prstGeom>
        </p:spPr>
      </p:pic>
      <p:pic>
        <p:nvPicPr>
          <p:cNvPr id="6" name="Picture 5" descr="A long black pipe with a yellow circle&#10;&#10;Description automatically generated with medium confidence">
            <a:extLst>
              <a:ext uri="{FF2B5EF4-FFF2-40B4-BE49-F238E27FC236}">
                <a16:creationId xmlns:a16="http://schemas.microsoft.com/office/drawing/2014/main" id="{66AE10B2-989A-3C4B-D46D-47E412A58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918500"/>
            <a:ext cx="4809459" cy="8450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F76C57-92DB-DC68-F823-DFA285266DC0}"/>
              </a:ext>
            </a:extLst>
          </p:cNvPr>
          <p:cNvGrpSpPr/>
          <p:nvPr/>
        </p:nvGrpSpPr>
        <p:grpSpPr>
          <a:xfrm>
            <a:off x="1894702" y="793427"/>
            <a:ext cx="1143000" cy="1309419"/>
            <a:chOff x="1894702" y="793427"/>
            <a:chExt cx="1143000" cy="130941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BE3F12-6D77-B241-EDE6-627D15633F97}"/>
                </a:ext>
              </a:extLst>
            </p:cNvPr>
            <p:cNvSpPr/>
            <p:nvPr/>
          </p:nvSpPr>
          <p:spPr>
            <a:xfrm>
              <a:off x="1894702" y="816126"/>
              <a:ext cx="1143000" cy="1286720"/>
            </a:xfrm>
            <a:prstGeom prst="rect">
              <a:avLst/>
            </a:prstGeom>
            <a:solidFill>
              <a:srgbClr val="05683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30CC16-DBE2-90E0-7480-A61D8D4A02FB}"/>
                </a:ext>
              </a:extLst>
            </p:cNvPr>
            <p:cNvSpPr txBox="1"/>
            <p:nvPr/>
          </p:nvSpPr>
          <p:spPr>
            <a:xfrm>
              <a:off x="1894702" y="793427"/>
              <a:ext cx="1143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313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ater splashing in the air&#10;&#10;Description automatically generated">
            <a:extLst>
              <a:ext uri="{FF2B5EF4-FFF2-40B4-BE49-F238E27FC236}">
                <a16:creationId xmlns:a16="http://schemas.microsoft.com/office/drawing/2014/main" id="{E50E9E20-DEEF-066B-877C-8A800FCA8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4" b="90000" l="10000" r="90000">
                        <a14:foregroundMark x1="59740" y1="5741" x2="54010" y2="4167"/>
                        <a14:foregroundMark x1="54010" y1="4167" x2="27813" y2="13889"/>
                        <a14:foregroundMark x1="27813" y1="13889" x2="21094" y2="43148"/>
                        <a14:foregroundMark x1="21094" y1="43148" x2="39844" y2="78333"/>
                        <a14:foregroundMark x1="39844" y1="78333" x2="38854" y2="88426"/>
                        <a14:foregroundMark x1="38854" y1="88426" x2="49948" y2="97130"/>
                        <a14:foregroundMark x1="49948" y1="97130" x2="59010" y2="97963"/>
                        <a14:foregroundMark x1="59010" y1="97963" x2="65885" y2="89907"/>
                        <a14:foregroundMark x1="65885" y1="89907" x2="60521" y2="60370"/>
                        <a14:foregroundMark x1="60521" y1="60370" x2="48281" y2="44907"/>
                        <a14:foregroundMark x1="48281" y1="44907" x2="61719" y2="16852"/>
                        <a14:foregroundMark x1="61719" y1="16852" x2="60313" y2="8611"/>
                        <a14:foregroundMark x1="60313" y1="8611" x2="59531" y2="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16" t="5342" r="39710" b="9749"/>
          <a:stretch/>
        </p:blipFill>
        <p:spPr>
          <a:xfrm>
            <a:off x="0" y="-3463"/>
            <a:ext cx="59436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3079758" y="5563498"/>
            <a:ext cx="13417082" cy="0"/>
          </a:xfrm>
          <a:prstGeom prst="line">
            <a:avLst/>
          </a:prstGeom>
          <a:ln w="114300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62400" y="3507943"/>
            <a:ext cx="13065164" cy="1446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Maintenance Routine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62819" y="3398405"/>
            <a:ext cx="192135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  <a:spcBef>
                <a:spcPct val="0"/>
              </a:spcBef>
            </a:pPr>
            <a:r>
              <a:rPr lang="en-US" sz="11000" b="1" dirty="0">
                <a:solidFill>
                  <a:srgbClr val="006139"/>
                </a:solidFill>
                <a:latin typeface="Arial Bold"/>
                <a:ea typeface="Arial Bold"/>
                <a:cs typeface="Arial Bold"/>
                <a:sym typeface="Arial Bold"/>
              </a:rPr>
              <a:t>2.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31643" y="6125794"/>
            <a:ext cx="10163026" cy="1174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Inspection &amp; Cleaning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2F4600F-9896-BE29-7B38-5C3A4CC1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91" y="7239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868E452-26A1-17C7-60E4-173867B6B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09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Maintenance Routine</a:t>
            </a:r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8391404" y="2868806"/>
            <a:ext cx="6847292" cy="6205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Pump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Auxiliary Filters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Headwork Filters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Flushing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Vacuum Breakers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Inspection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Valves</a:t>
            </a:r>
          </a:p>
        </p:txBody>
      </p:sp>
      <p:pic>
        <p:nvPicPr>
          <p:cNvPr id="10" name="Picture 9" descr="A green and white symbol with a gear and a wrench&#10;&#10;Description automatically generated">
            <a:extLst>
              <a:ext uri="{FF2B5EF4-FFF2-40B4-BE49-F238E27FC236}">
                <a16:creationId xmlns:a16="http://schemas.microsoft.com/office/drawing/2014/main" id="{A5DDB911-150C-4535-73C8-41E48397A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3"/>
          <a:stretch/>
        </p:blipFill>
        <p:spPr>
          <a:xfrm>
            <a:off x="685667" y="2782238"/>
            <a:ext cx="7501867" cy="7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79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117427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Pump</a:t>
            </a:r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229908" y="3172368"/>
            <a:ext cx="11974740" cy="5307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Follow pump and treatment manufacturer maintenance guidelines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Monitor and remove solids from pump and treatment units as needed</a:t>
            </a:r>
          </a:p>
        </p:txBody>
      </p:sp>
      <p:pic>
        <p:nvPicPr>
          <p:cNvPr id="12" name="Picture 11" descr="A white poles with blue stripes&#10;&#10;Description automatically generated">
            <a:extLst>
              <a:ext uri="{FF2B5EF4-FFF2-40B4-BE49-F238E27FC236}">
                <a16:creationId xmlns:a16="http://schemas.microsoft.com/office/drawing/2014/main" id="{7886E96A-9A27-7135-73FF-8C11ABBAC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515" y="444149"/>
            <a:ext cx="1441134" cy="9398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8E530-C505-8FFA-A04C-C2E982D7513A}"/>
              </a:ext>
            </a:extLst>
          </p:cNvPr>
          <p:cNvSpPr txBox="1"/>
          <p:nvPr/>
        </p:nvSpPr>
        <p:spPr>
          <a:xfrm>
            <a:off x="9601200" y="8233403"/>
            <a:ext cx="4604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SimTech Tru Core Sludge Sampler </a:t>
            </a:r>
          </a:p>
        </p:txBody>
      </p:sp>
      <p:pic>
        <p:nvPicPr>
          <p:cNvPr id="11" name="Graphic 10" descr="Arrow Down with solid fill">
            <a:extLst>
              <a:ext uri="{FF2B5EF4-FFF2-40B4-BE49-F238E27FC236}">
                <a16:creationId xmlns:a16="http://schemas.microsoft.com/office/drawing/2014/main" id="{F5B8D400-32C0-61F7-50E9-26814D98D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653758">
            <a:off x="12673552" y="6659070"/>
            <a:ext cx="1627909" cy="16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00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98377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Auxiliary Filters</a:t>
            </a:r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229908" y="3172368"/>
            <a:ext cx="11974740" cy="2614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Clean auxiliary filters</a:t>
            </a:r>
            <a:endParaRPr lang="en-US" b="1" dirty="0"/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Septic tank</a:t>
            </a:r>
            <a:endParaRPr lang="en-US" sz="4400" b="1" dirty="0">
              <a:latin typeface="Arial"/>
              <a:ea typeface="Arial"/>
              <a:cs typeface="Arial"/>
            </a:endParaRPr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No-Vault</a:t>
            </a:r>
            <a:endParaRPr lang="en-US" sz="5000" b="1" dirty="0">
              <a:latin typeface="Arial"/>
              <a:ea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B7B6C-35D6-BFDA-7A19-57F6E26183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607"/>
          <a:stretch/>
        </p:blipFill>
        <p:spPr>
          <a:xfrm>
            <a:off x="12401962" y="382014"/>
            <a:ext cx="3187038" cy="9522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0CA14E-B8B5-1C25-A0F9-11A21B58F60F}"/>
              </a:ext>
            </a:extLst>
          </p:cNvPr>
          <p:cNvSpPr txBox="1"/>
          <p:nvPr/>
        </p:nvSpPr>
        <p:spPr>
          <a:xfrm>
            <a:off x="8250091" y="7236904"/>
            <a:ext cx="3840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40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Pleated Gravity Filters </a:t>
            </a:r>
          </a:p>
        </p:txBody>
      </p:sp>
      <p:pic>
        <p:nvPicPr>
          <p:cNvPr id="7" name="Graphic 6" descr="Arrow Down with solid fill">
            <a:extLst>
              <a:ext uri="{FF2B5EF4-FFF2-40B4-BE49-F238E27FC236}">
                <a16:creationId xmlns:a16="http://schemas.microsoft.com/office/drawing/2014/main" id="{D513A3A6-8168-3ADA-03CC-80DDEB3D6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653758">
            <a:off x="10689905" y="6077197"/>
            <a:ext cx="1627909" cy="16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64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plastic container with pipes and a gauge&#10;&#10;Description automatically generated">
            <a:extLst>
              <a:ext uri="{FF2B5EF4-FFF2-40B4-BE49-F238E27FC236}">
                <a16:creationId xmlns:a16="http://schemas.microsoft.com/office/drawing/2014/main" id="{3F0E6873-B5B7-E0CB-E0D6-293F09F7F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35" y="808142"/>
            <a:ext cx="9169968" cy="867071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1862935" y="3086100"/>
            <a:ext cx="5147465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431352"/>
            <a:ext cx="12580929" cy="348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Headwork </a:t>
            </a:r>
          </a:p>
          <a:p>
            <a:pPr algn="l"/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Filters</a:t>
            </a:r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295400" y="4068280"/>
            <a:ext cx="5749135" cy="2614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Clean/replace headwork filters</a:t>
            </a:r>
          </a:p>
        </p:txBody>
      </p:sp>
    </p:spTree>
    <p:extLst>
      <p:ext uri="{BB962C8B-B14F-4D97-AF65-F5344CB8AC3E}">
        <p14:creationId xmlns:p14="http://schemas.microsoft.com/office/powerpoint/2010/main" val="40835667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8466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1" y="764372"/>
            <a:ext cx="8667290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Flushing</a:t>
            </a:r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229909" y="2499937"/>
            <a:ext cx="8249912" cy="7102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Flushing:</a:t>
            </a:r>
            <a:endParaRPr lang="en-US" b="1" dirty="0"/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Activate pump</a:t>
            </a:r>
            <a:endParaRPr lang="en-US" sz="4400" b="1" dirty="0">
              <a:latin typeface="Arial"/>
              <a:ea typeface="Arial"/>
              <a:cs typeface="Arial"/>
            </a:endParaRPr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Open return line valve</a:t>
            </a:r>
            <a:endParaRPr lang="en-US" sz="4400" b="1" dirty="0">
              <a:latin typeface="Arial"/>
              <a:ea typeface="Arial"/>
              <a:cs typeface="Arial"/>
            </a:endParaRPr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Flush each zone same duration as dose</a:t>
            </a:r>
            <a:endParaRPr lang="en-US" sz="4400" b="1" dirty="0">
              <a:latin typeface="Arial"/>
              <a:ea typeface="Arial"/>
              <a:cs typeface="Arial"/>
            </a:endParaRPr>
          </a:p>
          <a:p>
            <a:pPr marL="1079500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Reset return line valve</a:t>
            </a:r>
            <a:endParaRPr lang="en-US" sz="5000" b="1" dirty="0">
              <a:latin typeface="Arial"/>
              <a:ea typeface="Arial"/>
              <a:cs typeface="Arial"/>
            </a:endParaRPr>
          </a:p>
          <a:p>
            <a:pPr marL="1079500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Check field pressure and flow rate</a:t>
            </a:r>
            <a:endParaRPr lang="en-US" sz="5000" b="1" dirty="0">
              <a:latin typeface="Arial"/>
              <a:ea typeface="Arial"/>
              <a:cs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A9D0A0-44EC-A098-43A7-C6CC5D901549}"/>
              </a:ext>
            </a:extLst>
          </p:cNvPr>
          <p:cNvGrpSpPr/>
          <p:nvPr/>
        </p:nvGrpSpPr>
        <p:grpSpPr>
          <a:xfrm>
            <a:off x="9906000" y="1637247"/>
            <a:ext cx="5342756" cy="7621053"/>
            <a:chOff x="9807778" y="2332970"/>
            <a:chExt cx="5342756" cy="762105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89FEDC-6885-CE1C-7293-BBDF59003194}"/>
                </a:ext>
              </a:extLst>
            </p:cNvPr>
            <p:cNvSpPr/>
            <p:nvPr/>
          </p:nvSpPr>
          <p:spPr>
            <a:xfrm>
              <a:off x="9807778" y="9196336"/>
              <a:ext cx="2634809" cy="757687"/>
            </a:xfrm>
            <a:prstGeom prst="rect">
              <a:avLst/>
            </a:prstGeom>
            <a:solidFill>
              <a:srgbClr val="00A4E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6CE1B4C-F1E3-06C2-D6EA-FF94B87DC83C}"/>
                </a:ext>
              </a:extLst>
            </p:cNvPr>
            <p:cNvSpPr txBox="1"/>
            <p:nvPr/>
          </p:nvSpPr>
          <p:spPr>
            <a:xfrm>
              <a:off x="9897197" y="9282791"/>
              <a:ext cx="2634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PRESSURE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09FCDA4-CF6F-2795-0ADE-D8203E79BF5A}"/>
                </a:ext>
              </a:extLst>
            </p:cNvPr>
            <p:cNvGrpSpPr/>
            <p:nvPr/>
          </p:nvGrpSpPr>
          <p:grpSpPr>
            <a:xfrm>
              <a:off x="10998560" y="2332970"/>
              <a:ext cx="4151974" cy="7587497"/>
              <a:chOff x="10998560" y="2332970"/>
              <a:chExt cx="4151974" cy="7587497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EC45E96-6E8A-768B-6F08-DC76E0E69E30}"/>
                  </a:ext>
                </a:extLst>
              </p:cNvPr>
              <p:cNvGrpSpPr/>
              <p:nvPr/>
            </p:nvGrpSpPr>
            <p:grpSpPr>
              <a:xfrm>
                <a:off x="10998560" y="4116299"/>
                <a:ext cx="3759371" cy="757687"/>
                <a:chOff x="11467782" y="2890326"/>
                <a:chExt cx="3759371" cy="757687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768C351-3113-FB18-139F-F7FF1EC21972}"/>
                    </a:ext>
                  </a:extLst>
                </p:cNvPr>
                <p:cNvSpPr/>
                <p:nvPr/>
              </p:nvSpPr>
              <p:spPr>
                <a:xfrm>
                  <a:off x="11467782" y="2890326"/>
                  <a:ext cx="3737792" cy="757687"/>
                </a:xfrm>
                <a:prstGeom prst="rect">
                  <a:avLst/>
                </a:prstGeom>
                <a:solidFill>
                  <a:srgbClr val="00A4E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BE903218-68C9-0DF4-46B8-EBFAF693764B}"/>
                    </a:ext>
                  </a:extLst>
                </p:cNvPr>
                <p:cNvSpPr txBox="1"/>
                <p:nvPr/>
              </p:nvSpPr>
              <p:spPr>
                <a:xfrm>
                  <a:off x="11489362" y="2915735"/>
                  <a:ext cx="373779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OPEN RETURN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0F65CCA-9107-9B9B-8011-E6172A3E719E}"/>
                  </a:ext>
                </a:extLst>
              </p:cNvPr>
              <p:cNvGrpSpPr/>
              <p:nvPr/>
            </p:nvGrpSpPr>
            <p:grpSpPr>
              <a:xfrm>
                <a:off x="11266075" y="2332970"/>
                <a:ext cx="3884459" cy="7587497"/>
                <a:chOff x="11266075" y="2332970"/>
                <a:chExt cx="3884459" cy="7587497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463598B-3786-4B4D-FC01-68E2B96D63CA}"/>
                    </a:ext>
                  </a:extLst>
                </p:cNvPr>
                <p:cNvSpPr/>
                <p:nvPr/>
              </p:nvSpPr>
              <p:spPr>
                <a:xfrm>
                  <a:off x="13300567" y="9162780"/>
                  <a:ext cx="1849967" cy="757687"/>
                </a:xfrm>
                <a:prstGeom prst="rect">
                  <a:avLst/>
                </a:prstGeom>
                <a:solidFill>
                  <a:srgbClr val="00A4E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9734B6E-BE74-EA57-6F1E-1C6842D21607}"/>
                    </a:ext>
                  </a:extLst>
                </p:cNvPr>
                <p:cNvSpPr txBox="1"/>
                <p:nvPr/>
              </p:nvSpPr>
              <p:spPr>
                <a:xfrm>
                  <a:off x="13489104" y="9199462"/>
                  <a:ext cx="166143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FLOW</a:t>
                  </a:r>
                </a:p>
              </p:txBody>
            </p: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C1E03620-B999-E207-44EE-D10322BE5FB1}"/>
                    </a:ext>
                  </a:extLst>
                </p:cNvPr>
                <p:cNvGrpSpPr/>
                <p:nvPr/>
              </p:nvGrpSpPr>
              <p:grpSpPr>
                <a:xfrm>
                  <a:off x="11266075" y="2332970"/>
                  <a:ext cx="2930103" cy="6841374"/>
                  <a:chOff x="11266075" y="2332970"/>
                  <a:chExt cx="2930103" cy="6841374"/>
                </a:xfrm>
              </p:grpSpPr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672D240C-FBDA-DC0F-3EA2-1A530BFBCD4B}"/>
                      </a:ext>
                    </a:extLst>
                  </p:cNvPr>
                  <p:cNvSpPr/>
                  <p:nvPr/>
                </p:nvSpPr>
                <p:spPr>
                  <a:xfrm>
                    <a:off x="11870153" y="5799340"/>
                    <a:ext cx="1828041" cy="757687"/>
                  </a:xfrm>
                  <a:prstGeom prst="rect">
                    <a:avLst/>
                  </a:prstGeom>
                  <a:solidFill>
                    <a:srgbClr val="00A4E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C2981FA8-FEE0-1C62-D804-F62C68FCFA08}"/>
                      </a:ext>
                    </a:extLst>
                  </p:cNvPr>
                  <p:cNvGrpSpPr/>
                  <p:nvPr/>
                </p:nvGrpSpPr>
                <p:grpSpPr>
                  <a:xfrm>
                    <a:off x="11870153" y="2332970"/>
                    <a:ext cx="2016083" cy="1701287"/>
                    <a:chOff x="12290695" y="2958285"/>
                    <a:chExt cx="2016083" cy="1701287"/>
                  </a:xfrm>
                </p:grpSpPr>
                <p:pic>
                  <p:nvPicPr>
                    <p:cNvPr id="18" name="Graphic 17" descr="Arrow Down with solid fill">
                      <a:extLst>
                        <a:ext uri="{FF2B5EF4-FFF2-40B4-BE49-F238E27FC236}">
                          <a16:creationId xmlns:a16="http://schemas.microsoft.com/office/drawing/2014/main" id="{22B631B5-BE7A-A54E-ADA7-1757E830E2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96DAC541-7B7A-43D3-8B79-37D633B846F1}">
                          <asvg:svgBlip xmlns:asvg="http://schemas.microsoft.com/office/drawing/2016/SVG/main" r:embed="rId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69474" y="3745172"/>
                      <a:ext cx="914400" cy="9144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A5D9CB93-82DC-8ECB-AE26-DCB010BAF9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90695" y="2958285"/>
                      <a:ext cx="2016083" cy="757687"/>
                      <a:chOff x="12290695" y="2958285"/>
                      <a:chExt cx="2016083" cy="757687"/>
                    </a:xfrm>
                  </p:grpSpPr>
                  <p:sp>
                    <p:nvSpPr>
                      <p:cNvPr id="11" name="Rectangle 10">
                        <a:extLst>
                          <a:ext uri="{FF2B5EF4-FFF2-40B4-BE49-F238E27FC236}">
                            <a16:creationId xmlns:a16="http://schemas.microsoft.com/office/drawing/2014/main" id="{467E3150-ECAF-A7CE-F297-F578D6F2B0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90695" y="2958285"/>
                        <a:ext cx="1828800" cy="757687"/>
                      </a:xfrm>
                      <a:prstGeom prst="rect">
                        <a:avLst/>
                      </a:prstGeom>
                      <a:solidFill>
                        <a:srgbClr val="00A4E4"/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3" name="TextBox 62">
                        <a:extLst>
                          <a:ext uri="{FF2B5EF4-FFF2-40B4-BE49-F238E27FC236}">
                            <a16:creationId xmlns:a16="http://schemas.microsoft.com/office/drawing/2014/main" id="{2FFD5803-C2DE-43F2-94D2-D93A177E637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2477979" y="3028529"/>
                        <a:ext cx="1828799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36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PUMP</a:t>
                        </a:r>
                      </a:p>
                    </p:txBody>
                  </p:sp>
                </p:grpSp>
              </p:grp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0696400F-CAAF-4147-4411-2078E2CF3ECB}"/>
                      </a:ext>
                    </a:extLst>
                  </p:cNvPr>
                  <p:cNvSpPr/>
                  <p:nvPr/>
                </p:nvSpPr>
                <p:spPr>
                  <a:xfrm>
                    <a:off x="11855524" y="7511054"/>
                    <a:ext cx="1828041" cy="757687"/>
                  </a:xfrm>
                  <a:prstGeom prst="rect">
                    <a:avLst/>
                  </a:prstGeom>
                  <a:solidFill>
                    <a:srgbClr val="00A4E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9" name="Graphic 18" descr="Arrow Down with solid fill">
                    <a:extLst>
                      <a:ext uri="{FF2B5EF4-FFF2-40B4-BE49-F238E27FC236}">
                        <a16:creationId xmlns:a16="http://schemas.microsoft.com/office/drawing/2014/main" id="{2E5FD53D-8322-C046-B739-112C6562CF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 rot="2551653">
                    <a:off x="11266075" y="823303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22" name="Graphic 21" descr="Arrow Down with solid fill">
                    <a:extLst>
                      <a:ext uri="{FF2B5EF4-FFF2-40B4-BE49-F238E27FC236}">
                        <a16:creationId xmlns:a16="http://schemas.microsoft.com/office/drawing/2014/main" id="{C0241B78-D0ED-5838-F2FC-3A4C9CD26C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 rot="19287438">
                    <a:off x="13281778" y="8259944"/>
                    <a:ext cx="914400" cy="914400"/>
                  </a:xfrm>
                  <a:prstGeom prst="rect">
                    <a:avLst/>
                  </a:prstGeom>
                </p:spPr>
              </p:pic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BE023311-3E87-DBA0-5239-CAAE104C8B41}"/>
                      </a:ext>
                    </a:extLst>
                  </p:cNvPr>
                  <p:cNvSpPr txBox="1"/>
                  <p:nvPr/>
                </p:nvSpPr>
                <p:spPr>
                  <a:xfrm>
                    <a:off x="11974635" y="7562439"/>
                    <a:ext cx="1828799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RESET</a:t>
                    </a:r>
                  </a:p>
                </p:txBody>
              </p:sp>
              <p:pic>
                <p:nvPicPr>
                  <p:cNvPr id="71" name="Graphic 70" descr="Arrow Down with solid fill">
                    <a:extLst>
                      <a:ext uri="{FF2B5EF4-FFF2-40B4-BE49-F238E27FC236}">
                        <a16:creationId xmlns:a16="http://schemas.microsoft.com/office/drawing/2014/main" id="{0FD6DAED-AC27-12ED-49F8-D6C1494677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26973" y="4891771"/>
                    <a:ext cx="914400" cy="914400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33F5B2E-B4AF-1D0B-55BB-7E0EC6FEE21A}"/>
                      </a:ext>
                    </a:extLst>
                  </p:cNvPr>
                  <p:cNvSpPr txBox="1"/>
                  <p:nvPr/>
                </p:nvSpPr>
                <p:spPr>
                  <a:xfrm>
                    <a:off x="11953056" y="5850245"/>
                    <a:ext cx="1828799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FLUSH</a:t>
                    </a:r>
                  </a:p>
                </p:txBody>
              </p:sp>
              <p:pic>
                <p:nvPicPr>
                  <p:cNvPr id="17" name="Graphic 16" descr="Arrow Down with solid fill">
                    <a:extLst>
                      <a:ext uri="{FF2B5EF4-FFF2-40B4-BE49-F238E27FC236}">
                        <a16:creationId xmlns:a16="http://schemas.microsoft.com/office/drawing/2014/main" id="{5B6C81EB-3770-DF02-D791-09F8620C6A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60346" y="6584616"/>
                    <a:ext cx="914400" cy="914400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507466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Vacuum Breakers</a:t>
            </a:r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229908" y="3172368"/>
            <a:ext cx="4660857" cy="3512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Check for proper operation</a:t>
            </a:r>
          </a:p>
          <a:p>
            <a:pPr marL="1079501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Clean</a:t>
            </a:r>
          </a:p>
        </p:txBody>
      </p:sp>
      <p:pic>
        <p:nvPicPr>
          <p:cNvPr id="7" name="Picture 6" descr="A close-up of a green and black pipe&#10;&#10;Description automatically generated">
            <a:extLst>
              <a:ext uri="{FF2B5EF4-FFF2-40B4-BE49-F238E27FC236}">
                <a16:creationId xmlns:a16="http://schemas.microsoft.com/office/drawing/2014/main" id="{ACC888D4-3DE8-F6C1-4161-DF96463247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21" t="1101" r="3256" b="1101"/>
          <a:stretch/>
        </p:blipFill>
        <p:spPr>
          <a:xfrm>
            <a:off x="6323751" y="3354766"/>
            <a:ext cx="2340847" cy="5199260"/>
          </a:xfrm>
          <a:prstGeom prst="rect">
            <a:avLst/>
          </a:prstGeom>
        </p:spPr>
      </p:pic>
      <p:pic>
        <p:nvPicPr>
          <p:cNvPr id="8" name="Content Placeholder 4" descr="A green and black plastic water valve&#10;&#10;Description automatically generated with medium confidence">
            <a:extLst>
              <a:ext uri="{FF2B5EF4-FFF2-40B4-BE49-F238E27FC236}">
                <a16:creationId xmlns:a16="http://schemas.microsoft.com/office/drawing/2014/main" id="{6D3E50E4-604F-67F4-05E7-C22DD45652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00" t="857" r="4000" b="1499"/>
          <a:stretch/>
        </p:blipFill>
        <p:spPr>
          <a:xfrm>
            <a:off x="9906000" y="3205067"/>
            <a:ext cx="2226480" cy="5464690"/>
          </a:xfrm>
          <a:prstGeom prst="rect">
            <a:avLst/>
          </a:prstGeom>
        </p:spPr>
      </p:pic>
      <p:pic>
        <p:nvPicPr>
          <p:cNvPr id="9" name="Picture 8" descr="A green and black pipe&#10;&#10;Description automatically generated">
            <a:extLst>
              <a:ext uri="{FF2B5EF4-FFF2-40B4-BE49-F238E27FC236}">
                <a16:creationId xmlns:a16="http://schemas.microsoft.com/office/drawing/2014/main" id="{E2953CBC-3673-701C-34AA-97079D8DA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057" y="3031786"/>
            <a:ext cx="2226480" cy="569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Inspection</a:t>
            </a:r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229657" y="6261871"/>
            <a:ext cx="7848600" cy="2597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Fields</a:t>
            </a:r>
            <a:endParaRPr lang="en-US" b="1" dirty="0">
              <a:solidFill>
                <a:srgbClr val="056839"/>
              </a:solidFill>
            </a:endParaRPr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Pooling of water</a:t>
            </a:r>
            <a:endParaRPr lang="en-US" sz="4400" b="1" dirty="0">
              <a:latin typeface="Arial"/>
              <a:ea typeface="Arial"/>
              <a:cs typeface="Arial"/>
            </a:endParaRPr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Dry and wet areas</a:t>
            </a:r>
            <a:endParaRPr lang="en-US" sz="4400" b="1" dirty="0">
              <a:latin typeface="Arial"/>
              <a:ea typeface="Arial"/>
              <a:cs typeface="Arial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D4FAF760-D51C-13F5-BA63-B77453456D1D}"/>
              </a:ext>
            </a:extLst>
          </p:cNvPr>
          <p:cNvSpPr txBox="1"/>
          <p:nvPr/>
        </p:nvSpPr>
        <p:spPr>
          <a:xfrm>
            <a:off x="8180277" y="3167979"/>
            <a:ext cx="7848600" cy="439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Record in log</a:t>
            </a:r>
            <a:endParaRPr lang="en-US" sz="5000" b="1" dirty="0">
              <a:solidFill>
                <a:srgbClr val="056839"/>
              </a:solidFill>
              <a:latin typeface="Arial"/>
              <a:ea typeface="Arial"/>
              <a:cs typeface="Arial"/>
            </a:endParaRPr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Date</a:t>
            </a:r>
            <a:endParaRPr lang="en-US" sz="4400" b="1" dirty="0">
              <a:latin typeface="Arial"/>
              <a:ea typeface="Arial"/>
              <a:cs typeface="Arial"/>
            </a:endParaRPr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Counters</a:t>
            </a:r>
            <a:endParaRPr lang="en-US" sz="4400" b="1" dirty="0">
              <a:latin typeface="Arial"/>
              <a:ea typeface="Arial"/>
              <a:cs typeface="Arial"/>
            </a:endParaRPr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ETM</a:t>
            </a:r>
            <a:endParaRPr lang="en-US" sz="4400" b="1" dirty="0">
              <a:latin typeface="Arial"/>
              <a:ea typeface="Arial"/>
              <a:cs typeface="Arial"/>
            </a:endParaRPr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Field pressures, etc.</a:t>
            </a:r>
            <a:endParaRPr lang="en-US" sz="4400" b="1" dirty="0">
              <a:latin typeface="Arial"/>
              <a:ea typeface="Arial"/>
              <a:cs typeface="Arial"/>
            </a:endParaRPr>
          </a:p>
        </p:txBody>
      </p:sp>
      <p:pic>
        <p:nvPicPr>
          <p:cNvPr id="10" name="Picture 9" descr="A green outline of a person with a pencil and a helmet&#10;&#10;Description automatically generated">
            <a:extLst>
              <a:ext uri="{FF2B5EF4-FFF2-40B4-BE49-F238E27FC236}">
                <a16:creationId xmlns:a16="http://schemas.microsoft.com/office/drawing/2014/main" id="{D767BCA8-785A-F546-0838-BB3AFE98DF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502" r="679" b="31180"/>
          <a:stretch/>
        </p:blipFill>
        <p:spPr>
          <a:xfrm>
            <a:off x="2971800" y="2587897"/>
            <a:ext cx="3459256" cy="4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346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machine with black pipes&#10;&#10;Description automatically generated with medium confidence">
            <a:extLst>
              <a:ext uri="{FF2B5EF4-FFF2-40B4-BE49-F238E27FC236}">
                <a16:creationId xmlns:a16="http://schemas.microsoft.com/office/drawing/2014/main" id="{4CD89844-449B-7CB7-9774-6911BAD28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790700"/>
            <a:ext cx="9856849" cy="826297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1862935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Solenoid Valves</a:t>
            </a:r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295400" y="3191826"/>
            <a:ext cx="7848600" cy="440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Remove, disassemble and clean</a:t>
            </a:r>
            <a:endParaRPr lang="en-US" b="1" dirty="0"/>
          </a:p>
          <a:p>
            <a:pPr marL="1682750" lvl="2" indent="-685800">
              <a:lnSpc>
                <a:spcPts val="7000"/>
              </a:lnSpc>
              <a:buClr>
                <a:schemeClr val="tx1"/>
              </a:buClr>
              <a:buFont typeface="Wingdings" panose="020B0604020202020204" pitchFamily="34" charset="0"/>
              <a:buChar char="§"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Every </a:t>
            </a: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– 3</a:t>
            </a: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 years</a:t>
            </a:r>
            <a:endParaRPr lang="en-US" sz="4400" b="1" dirty="0">
              <a:latin typeface="Arial"/>
              <a:ea typeface="Arial"/>
              <a:cs typeface="Arial"/>
            </a:endParaRPr>
          </a:p>
          <a:p>
            <a:pPr marL="1079500" lvl="1" indent="-539750" algn="l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Reset control system for auto operation</a:t>
            </a:r>
            <a:endParaRPr lang="en-US" sz="5000" b="1"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195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-up of water bubbles&#10;&#10;Description automatically generated">
            <a:extLst>
              <a:ext uri="{FF2B5EF4-FFF2-40B4-BE49-F238E27FC236}">
                <a16:creationId xmlns:a16="http://schemas.microsoft.com/office/drawing/2014/main" id="{88F3BED5-F63D-25A1-F6ED-2711284F4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17"/>
            <a:ext cx="18288000" cy="1029423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39026" y="1652388"/>
            <a:ext cx="13009948" cy="18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TODAY’S GOALS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11675" y="4593431"/>
            <a:ext cx="6116538" cy="4664869"/>
            <a:chOff x="-211535" y="-123825"/>
            <a:chExt cx="8155384" cy="6219825"/>
          </a:xfrm>
        </p:grpSpPr>
        <p:sp>
          <p:nvSpPr>
            <p:cNvPr id="8" name="AutoShape 8"/>
            <p:cNvSpPr/>
            <p:nvPr/>
          </p:nvSpPr>
          <p:spPr>
            <a:xfrm>
              <a:off x="521764" y="2361616"/>
              <a:ext cx="5869579" cy="0"/>
            </a:xfrm>
            <a:prstGeom prst="line">
              <a:avLst/>
            </a:prstGeom>
            <a:ln w="63500" cap="flat">
              <a:solidFill>
                <a:srgbClr val="019CD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35660" y="30454"/>
              <a:ext cx="6708189" cy="1988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9"/>
                </a:lnSpc>
              </a:pPr>
              <a:r>
                <a:rPr lang="en-US" sz="4950" b="1" dirty="0">
                  <a:solidFill>
                    <a:srgbClr val="0568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Drip System Basics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211535" y="2819400"/>
              <a:ext cx="6708189" cy="327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 algn="l">
                <a:lnSpc>
                  <a:spcPts val="4799"/>
                </a:lnSpc>
                <a:buFont typeface="Arial"/>
                <a:buChar char="•"/>
              </a:pPr>
              <a:r>
                <a:rPr lang="en-US" sz="3999" b="1" dirty="0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Overview</a:t>
              </a:r>
            </a:p>
            <a:p>
              <a:pPr marL="863599" lvl="1" indent="-431800" algn="l">
                <a:lnSpc>
                  <a:spcPts val="4799"/>
                </a:lnSpc>
                <a:buFont typeface="Arial"/>
                <a:buChar char="•"/>
              </a:pPr>
              <a:r>
                <a:rPr lang="en-US" sz="3999" b="1" dirty="0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System Components &amp; Functions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1043528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6000" b="1" dirty="0">
                  <a:latin typeface="Arial Bold"/>
                  <a:ea typeface="Arial Bold"/>
                  <a:cs typeface="Arial Bold"/>
                  <a:sym typeface="Arial Bold"/>
                </a:rPr>
                <a:t>1.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086534" y="4593431"/>
            <a:ext cx="6150742" cy="3401400"/>
            <a:chOff x="-269408" y="-123825"/>
            <a:chExt cx="8200989" cy="4535200"/>
          </a:xfrm>
        </p:grpSpPr>
        <p:sp>
          <p:nvSpPr>
            <p:cNvPr id="13" name="AutoShape 13"/>
            <p:cNvSpPr/>
            <p:nvPr/>
          </p:nvSpPr>
          <p:spPr>
            <a:xfrm>
              <a:off x="521764" y="2361616"/>
              <a:ext cx="5869579" cy="0"/>
            </a:xfrm>
            <a:prstGeom prst="line">
              <a:avLst/>
            </a:prstGeom>
            <a:ln w="63500" cap="flat">
              <a:solidFill>
                <a:srgbClr val="019CD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23392" y="30454"/>
              <a:ext cx="6708189" cy="1988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9"/>
                </a:lnSpc>
              </a:pPr>
              <a:r>
                <a:rPr lang="en-US" sz="4950" b="1" dirty="0">
                  <a:solidFill>
                    <a:srgbClr val="0568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Maintenance</a:t>
              </a:r>
              <a:endParaRPr lang="en-US" sz="4950" b="1" dirty="0">
                <a:solidFill>
                  <a:srgbClr val="056839"/>
                </a:solidFill>
                <a:latin typeface="Arial Bold"/>
                <a:ea typeface="Arial Bold"/>
                <a:cs typeface="Arial Bold"/>
              </a:endParaRPr>
            </a:p>
            <a:p>
              <a:pPr algn="l">
                <a:lnSpc>
                  <a:spcPts val="5999"/>
                </a:lnSpc>
              </a:pPr>
              <a:r>
                <a:rPr lang="en-US" sz="4950" b="1" dirty="0">
                  <a:solidFill>
                    <a:srgbClr val="0568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Routine</a:t>
              </a:r>
              <a:endParaRPr lang="en-US" sz="4950" b="1" dirty="0">
                <a:solidFill>
                  <a:srgbClr val="056839"/>
                </a:solidFill>
                <a:latin typeface="Arial Bold"/>
                <a:ea typeface="Arial Bold"/>
                <a:cs typeface="Arial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269408" y="2819400"/>
              <a:ext cx="6708189" cy="1591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 algn="l">
                <a:lnSpc>
                  <a:spcPts val="4799"/>
                </a:lnSpc>
                <a:buFont typeface="Arial"/>
                <a:buChar char="•"/>
              </a:pPr>
              <a:r>
                <a:rPr lang="en-US" sz="3999" b="1" dirty="0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Inspection &amp; Cleaning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23825"/>
              <a:ext cx="1043528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6000" b="1" dirty="0">
                  <a:latin typeface="Arial Bold"/>
                  <a:ea typeface="Arial Bold"/>
                  <a:cs typeface="Arial Bold"/>
                  <a:sym typeface="Arial Bold"/>
                </a:rPr>
                <a:t>2.</a:t>
              </a:r>
              <a:endParaRPr lang="en-US" sz="6000" b="1" dirty="0">
                <a:latin typeface="Arial Bold"/>
                <a:ea typeface="Arial Bold"/>
                <a:cs typeface="Arial Bold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46C7ECB-58CA-822A-F5A9-FD6F19C4279A}"/>
              </a:ext>
            </a:extLst>
          </p:cNvPr>
          <p:cNvGrpSpPr/>
          <p:nvPr/>
        </p:nvGrpSpPr>
        <p:grpSpPr>
          <a:xfrm>
            <a:off x="11395597" y="4540687"/>
            <a:ext cx="6350996" cy="4802111"/>
            <a:chOff x="11632204" y="4562475"/>
            <a:chExt cx="6350996" cy="4802111"/>
          </a:xfrm>
        </p:grpSpPr>
        <p:sp>
          <p:nvSpPr>
            <p:cNvPr id="4" name="AutoShape 4"/>
            <p:cNvSpPr/>
            <p:nvPr/>
          </p:nvSpPr>
          <p:spPr>
            <a:xfrm>
              <a:off x="12326862" y="6457512"/>
              <a:ext cx="4402185" cy="0"/>
            </a:xfrm>
            <a:prstGeom prst="line">
              <a:avLst/>
            </a:prstGeom>
            <a:ln w="47625" cap="flat">
              <a:solidFill>
                <a:srgbClr val="019CD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51626" y="4685328"/>
              <a:ext cx="5031142" cy="1509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99"/>
                </a:lnSpc>
              </a:pPr>
              <a:r>
                <a:rPr lang="en-US" sz="4950" b="1" dirty="0">
                  <a:solidFill>
                    <a:srgbClr val="0568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Essential </a:t>
              </a:r>
              <a:endParaRPr lang="en-US" dirty="0">
                <a:sym typeface="Arial Bold"/>
              </a:endParaRPr>
            </a:p>
            <a:p>
              <a:pPr algn="l">
                <a:lnSpc>
                  <a:spcPts val="5999"/>
                </a:lnSpc>
              </a:pPr>
              <a:r>
                <a:rPr lang="en-US" sz="4950" b="1" dirty="0">
                  <a:solidFill>
                    <a:srgbClr val="0568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Design Basics</a:t>
              </a:r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632204" y="6926483"/>
              <a:ext cx="6350996" cy="24381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62965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50" b="1" dirty="0">
                  <a:solidFill>
                    <a:srgbClr val="1D1D1F"/>
                  </a:solidFill>
                  <a:latin typeface="Arial"/>
                  <a:ea typeface="Calibri"/>
                  <a:cs typeface="Arial"/>
                </a:rPr>
                <a:t>Walkthrough</a:t>
              </a:r>
              <a:endParaRPr lang="en-US" sz="3950" b="1" dirty="0">
                <a:solidFill>
                  <a:srgbClr val="1D1D1F"/>
                </a:solidFill>
                <a:latin typeface="Arial"/>
                <a:ea typeface="Calibri"/>
                <a:cs typeface="Arial"/>
                <a:sym typeface="Arial"/>
              </a:endParaRPr>
            </a:p>
            <a:p>
              <a:pPr marL="862965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50" b="1" dirty="0">
                  <a:solidFill>
                    <a:srgbClr val="1D1D1F"/>
                  </a:solidFill>
                  <a:latin typeface="Arial"/>
                  <a:ea typeface="Calibri"/>
                  <a:cs typeface="Arial"/>
                  <a:sym typeface="Arial"/>
                </a:rPr>
                <a:t>Critical Parameters of Parts</a:t>
              </a:r>
              <a:endParaRPr lang="en-US" sz="3950" b="1" dirty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  <a:p>
              <a:pPr marL="862965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50" b="1" dirty="0">
                  <a:solidFill>
                    <a:srgbClr val="1D1D1F"/>
                  </a:solidFill>
                  <a:latin typeface="Arial"/>
                  <a:ea typeface="Calibri"/>
                  <a:cs typeface="Arial"/>
                  <a:sym typeface="Arial"/>
                </a:rPr>
                <a:t>Design &amp; Calculations</a:t>
              </a:r>
              <a:endParaRPr lang="en-US" sz="3950" b="1" dirty="0">
                <a:ea typeface="Calibri"/>
                <a:cs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845953" y="4562475"/>
              <a:ext cx="782646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6000" b="1" dirty="0">
                  <a:latin typeface="Arial Bold"/>
                  <a:ea typeface="Arial Bold"/>
                  <a:cs typeface="Arial Bold"/>
                  <a:sym typeface="Arial Bold"/>
                </a:rPr>
                <a:t>3.</a:t>
              </a:r>
              <a:endParaRPr lang="en-US" sz="6000" b="1" dirty="0">
                <a:latin typeface="Arial Bold"/>
                <a:ea typeface="Arial Bold"/>
                <a:cs typeface="Arial Bold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ater splashing in the air&#10;&#10;Description automatically generated">
            <a:extLst>
              <a:ext uri="{FF2B5EF4-FFF2-40B4-BE49-F238E27FC236}">
                <a16:creationId xmlns:a16="http://schemas.microsoft.com/office/drawing/2014/main" id="{E50E9E20-DEEF-066B-877C-8A800FCA8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4" b="90000" l="10000" r="90000">
                        <a14:foregroundMark x1="59740" y1="5741" x2="54010" y2="4167"/>
                        <a14:foregroundMark x1="54010" y1="4167" x2="27813" y2="13889"/>
                        <a14:foregroundMark x1="27813" y1="13889" x2="21094" y2="43148"/>
                        <a14:foregroundMark x1="21094" y1="43148" x2="39844" y2="78333"/>
                        <a14:foregroundMark x1="39844" y1="78333" x2="38854" y2="88426"/>
                        <a14:foregroundMark x1="38854" y1="88426" x2="49948" y2="97130"/>
                        <a14:foregroundMark x1="49948" y1="97130" x2="59010" y2="97963"/>
                        <a14:foregroundMark x1="59010" y1="97963" x2="65885" y2="89907"/>
                        <a14:foregroundMark x1="65885" y1="89907" x2="60521" y2="60370"/>
                        <a14:foregroundMark x1="60521" y1="60370" x2="48281" y2="44907"/>
                        <a14:foregroundMark x1="48281" y1="44907" x2="61719" y2="16852"/>
                        <a14:foregroundMark x1="61719" y1="16852" x2="60313" y2="8611"/>
                        <a14:foregroundMark x1="60313" y1="8611" x2="59531" y2="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16" t="5342" r="39710" b="9749"/>
          <a:stretch/>
        </p:blipFill>
        <p:spPr>
          <a:xfrm>
            <a:off x="0" y="-3463"/>
            <a:ext cx="59436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3079758" y="5563498"/>
            <a:ext cx="13417082" cy="0"/>
          </a:xfrm>
          <a:prstGeom prst="line">
            <a:avLst/>
          </a:prstGeom>
          <a:ln w="114300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33800" y="3494215"/>
            <a:ext cx="13750964" cy="1416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000" b="1" dirty="0">
                <a:solidFill>
                  <a:srgbClr val="056839"/>
                </a:solidFill>
                <a:latin typeface="Arial Bold"/>
                <a:ea typeface="Arial Bold"/>
                <a:cs typeface="Arial Bold"/>
                <a:sym typeface="Arial Bold"/>
              </a:rPr>
              <a:t>Essential Design Basics</a:t>
            </a:r>
            <a:endParaRPr lang="en-US" sz="9000" b="1" dirty="0">
              <a:solidFill>
                <a:srgbClr val="056839"/>
              </a:solidFill>
              <a:latin typeface="Arial Bold"/>
              <a:ea typeface="Arial Bold"/>
              <a:cs typeface="Arial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34219" y="3384677"/>
            <a:ext cx="1921357" cy="156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  <a:spcBef>
                <a:spcPct val="0"/>
              </a:spcBef>
            </a:pPr>
            <a:r>
              <a:rPr lang="en-US" sz="10000" b="1" dirty="0">
                <a:latin typeface="Arial Bold"/>
                <a:ea typeface="Arial Bold"/>
                <a:cs typeface="Arial Bold"/>
                <a:sym typeface="Arial Bold"/>
              </a:rPr>
              <a:t>3.</a:t>
            </a:r>
            <a:endParaRPr lang="en-US" sz="10000" b="1" dirty="0">
              <a:latin typeface="Arial Bold"/>
              <a:ea typeface="Arial Bold"/>
              <a:cs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852364" y="6110587"/>
            <a:ext cx="11669876" cy="1174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799"/>
              </a:lnSpc>
            </a:pPr>
            <a:r>
              <a:rPr lang="en-US" sz="6950" b="1" dirty="0">
                <a:solidFill>
                  <a:srgbClr val="000000"/>
                </a:solidFill>
                <a:latin typeface="Arial"/>
                <a:sym typeface="Canva Sans Bold"/>
              </a:rPr>
              <a:t>Walkthrough</a:t>
            </a:r>
            <a:endParaRPr lang="en-US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2F4600F-9896-BE29-7B38-5C3A4CC1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91" y="7239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868E452-26A1-17C7-60E4-173867B6B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968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50" b="1" dirty="0">
                <a:solidFill>
                  <a:srgbClr val="1D1D1F"/>
                </a:solidFill>
                <a:latin typeface="Arial Bold"/>
                <a:cs typeface="Arial Bold"/>
                <a:sym typeface="Arial Bold"/>
              </a:rPr>
              <a:t>Design Walkthrough</a:t>
            </a:r>
            <a:endParaRPr lang="en-US" dirty="0"/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7648295" y="3167979"/>
            <a:ext cx="8668564" cy="5307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0" lvl="1">
              <a:lnSpc>
                <a:spcPts val="7000"/>
              </a:lnSpc>
              <a:buClr>
                <a:schemeClr val="tx1"/>
              </a:buClr>
            </a:pPr>
            <a:r>
              <a:rPr lang="en-US" sz="5000" b="1" dirty="0">
                <a:latin typeface="Arial"/>
                <a:ea typeface="Arial"/>
                <a:cs typeface="Arial"/>
              </a:rPr>
              <a:t>For designs &lt; 2,000sq.ft</a:t>
            </a:r>
          </a:p>
          <a:p>
            <a:pPr marL="1079500" lvl="1" indent="-539750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</a:rPr>
              <a:t>Critical parameters of parts</a:t>
            </a: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</a:rPr>
              <a:t>Design Basics</a:t>
            </a:r>
            <a:endParaRPr lang="en-US" sz="5000" b="1" dirty="0">
              <a:latin typeface="Arial"/>
              <a:ea typeface="Arial"/>
              <a:cs typeface="Arial"/>
              <a:sym typeface="Arial"/>
            </a:endParaRPr>
          </a:p>
          <a:p>
            <a:pPr marL="1079500" lvl="1" indent="-539750">
              <a:lnSpc>
                <a:spcPts val="7000"/>
              </a:lnSpc>
              <a:buClr>
                <a:prstClr val="black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Arial"/>
                <a:cs typeface="Arial"/>
                <a:sym typeface="Arial"/>
              </a:rPr>
              <a:t>Calculations simplified</a:t>
            </a:r>
            <a:endParaRPr lang="en-US" sz="5000" b="1" dirty="0">
              <a:latin typeface="Arial"/>
              <a:cs typeface="Arial"/>
            </a:endParaRPr>
          </a:p>
          <a:p>
            <a:pPr marL="539750" lvl="1">
              <a:lnSpc>
                <a:spcPts val="7000"/>
              </a:lnSpc>
              <a:buClr>
                <a:srgbClr val="000000"/>
              </a:buClr>
            </a:pPr>
            <a:endParaRPr lang="en-US" sz="5000" b="1" dirty="0">
              <a:latin typeface="Arial"/>
              <a:ea typeface="Arial"/>
              <a:cs typeface="Arial"/>
            </a:endParaRPr>
          </a:p>
        </p:txBody>
      </p:sp>
      <p:pic>
        <p:nvPicPr>
          <p:cNvPr id="7" name="Picture 6" descr="A green icon with a person walking up the stairs&#10;&#10;Description automatically generated">
            <a:extLst>
              <a:ext uri="{FF2B5EF4-FFF2-40B4-BE49-F238E27FC236}">
                <a16:creationId xmlns:a16="http://schemas.microsoft.com/office/drawing/2014/main" id="{CF3906D6-C27B-25C3-AC78-3678D5995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6" t="-1252" r="3186" b="20867"/>
          <a:stretch/>
        </p:blipFill>
        <p:spPr>
          <a:xfrm>
            <a:off x="-457200" y="3167979"/>
            <a:ext cx="8209990" cy="55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34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88479-C128-E284-AD82-F3D76637B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6BE6C27F-B4E1-1A2C-14D1-F422B1A158C3}"/>
              </a:ext>
            </a:extLst>
          </p:cNvPr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A56F8F1-B744-79C0-461A-85E17E57E90F}"/>
              </a:ext>
            </a:extLst>
          </p:cNvPr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A79E114-EBD8-570C-C4BE-2B9D59BAD106}"/>
              </a:ext>
            </a:extLst>
          </p:cNvPr>
          <p:cNvSpPr txBox="1"/>
          <p:nvPr/>
        </p:nvSpPr>
        <p:spPr>
          <a:xfrm>
            <a:off x="1897070" y="764372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50" b="1" i="0" u="none" strike="noStrike" kern="1200" cap="none" spc="0" normalizeH="0" baseline="0" noProof="0" dirty="0">
                <a:ln>
                  <a:noFill/>
                </a:ln>
                <a:solidFill>
                  <a:srgbClr val="1D1D1F"/>
                </a:solidFill>
                <a:effectLst/>
                <a:uLnTx/>
                <a:uFillTx/>
                <a:latin typeface="Arial Bold"/>
                <a:ea typeface="+mn-ea"/>
                <a:cs typeface="Arial Bold"/>
                <a:sym typeface="Arial Bold"/>
              </a:rPr>
              <a:t>Worksheet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999" b="1" i="0" u="none" strike="noStrike" kern="1200" cap="none" spc="0" normalizeH="0" baseline="0" noProof="0" dirty="0">
              <a:ln>
                <a:noFill/>
              </a:ln>
              <a:solidFill>
                <a:srgbClr val="1D1D1F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A2D9ED-EDB7-5887-0B67-EA5BB08F0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" r="50000"/>
          <a:stretch>
            <a:fillRect/>
          </a:stretch>
        </p:blipFill>
        <p:spPr>
          <a:xfrm>
            <a:off x="8837070" y="-16271"/>
            <a:ext cx="9450930" cy="1030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970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 of a diagram of a machine&#10;&#10;Description automatically generated">
            <a:extLst>
              <a:ext uri="{FF2B5EF4-FFF2-40B4-BE49-F238E27FC236}">
                <a16:creationId xmlns:a16="http://schemas.microsoft.com/office/drawing/2014/main" id="{909F3883-719E-02D4-6C40-09BBD470D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9071"/>
            <a:ext cx="14249400" cy="102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97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ater splashing in the air&#10;&#10;Description automatically generated">
            <a:extLst>
              <a:ext uri="{FF2B5EF4-FFF2-40B4-BE49-F238E27FC236}">
                <a16:creationId xmlns:a16="http://schemas.microsoft.com/office/drawing/2014/main" id="{E50E9E20-DEEF-066B-877C-8A800FCA8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4" b="90000" l="10000" r="90000">
                        <a14:foregroundMark x1="59740" y1="5741" x2="54010" y2="4167"/>
                        <a14:foregroundMark x1="54010" y1="4167" x2="27813" y2="13889"/>
                        <a14:foregroundMark x1="27813" y1="13889" x2="21094" y2="43148"/>
                        <a14:foregroundMark x1="21094" y1="43148" x2="39844" y2="78333"/>
                        <a14:foregroundMark x1="39844" y1="78333" x2="38854" y2="88426"/>
                        <a14:foregroundMark x1="38854" y1="88426" x2="49948" y2="97130"/>
                        <a14:foregroundMark x1="49948" y1="97130" x2="59010" y2="97963"/>
                        <a14:foregroundMark x1="59010" y1="97963" x2="65885" y2="89907"/>
                        <a14:foregroundMark x1="65885" y1="89907" x2="60521" y2="60370"/>
                        <a14:foregroundMark x1="60521" y1="60370" x2="48281" y2="44907"/>
                        <a14:foregroundMark x1="48281" y1="44907" x2="61719" y2="16852"/>
                        <a14:foregroundMark x1="61719" y1="16852" x2="60313" y2="8611"/>
                        <a14:foregroundMark x1="60313" y1="8611" x2="59531" y2="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16" t="5342" r="39710" b="9749"/>
          <a:stretch/>
        </p:blipFill>
        <p:spPr>
          <a:xfrm>
            <a:off x="0" y="-3463"/>
            <a:ext cx="59436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3079758" y="5563498"/>
            <a:ext cx="13417082" cy="0"/>
          </a:xfrm>
          <a:prstGeom prst="line">
            <a:avLst/>
          </a:prstGeom>
          <a:ln w="114300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33800" y="3494215"/>
            <a:ext cx="13750964" cy="1416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000" b="1" dirty="0">
                <a:solidFill>
                  <a:srgbClr val="056839"/>
                </a:solidFill>
                <a:latin typeface="Arial Bold"/>
                <a:ea typeface="Arial Bold"/>
                <a:cs typeface="Arial Bold"/>
                <a:sym typeface="Arial Bold"/>
              </a:rPr>
              <a:t>Essential Design Basics</a:t>
            </a:r>
            <a:endParaRPr lang="en-US" sz="9000" b="1" dirty="0">
              <a:solidFill>
                <a:srgbClr val="056839"/>
              </a:solidFill>
              <a:latin typeface="Arial Bold"/>
              <a:ea typeface="Arial Bold"/>
              <a:cs typeface="Arial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34219" y="3384677"/>
            <a:ext cx="1921357" cy="156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  <a:spcBef>
                <a:spcPct val="0"/>
              </a:spcBef>
            </a:pPr>
            <a:r>
              <a:rPr lang="en-US" sz="10000" b="1" dirty="0">
                <a:latin typeface="Arial Bold"/>
                <a:ea typeface="Arial Bold"/>
                <a:cs typeface="Arial Bold"/>
                <a:sym typeface="Arial Bold"/>
              </a:rPr>
              <a:t>3.</a:t>
            </a:r>
            <a:endParaRPr lang="en-US" sz="10000" b="1" dirty="0">
              <a:latin typeface="Arial Bold"/>
              <a:ea typeface="Arial Bold"/>
              <a:cs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852364" y="6110587"/>
            <a:ext cx="11669876" cy="1174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799"/>
              </a:lnSpc>
            </a:pPr>
            <a:r>
              <a:rPr lang="en-US" sz="6950" b="1" dirty="0">
                <a:solidFill>
                  <a:srgbClr val="000000"/>
                </a:solidFill>
                <a:latin typeface="Arial"/>
                <a:sym typeface="Canva Sans Bold"/>
              </a:rPr>
              <a:t>Critical Parameters of Parts</a:t>
            </a:r>
            <a:endParaRPr lang="en-US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2F4600F-9896-BE29-7B38-5C3A4CC1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91" y="7239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868E452-26A1-17C7-60E4-173867B6B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68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50" b="1" dirty="0">
                <a:solidFill>
                  <a:srgbClr val="1D1D1F"/>
                </a:solidFill>
                <a:latin typeface="Arial Bold"/>
                <a:cs typeface="Arial Bold"/>
                <a:sym typeface="Arial Bold"/>
              </a:rPr>
              <a:t>Design Parts</a:t>
            </a:r>
            <a:endParaRPr lang="en-US" sz="6950" b="1" dirty="0">
              <a:solidFill>
                <a:srgbClr val="1D1D1F"/>
              </a:solidFill>
              <a:latin typeface="Arial Bold"/>
              <a:cs typeface="Arial Bold"/>
            </a:endParaRPr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316718" y="2796191"/>
            <a:ext cx="13476692" cy="6205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  <a:sym typeface="Arial"/>
              </a:rPr>
              <a:t>Turbine pump</a:t>
            </a:r>
            <a:endParaRPr lang="en-US" b="1" dirty="0">
              <a:latin typeface="Calibri"/>
              <a:ea typeface="Calibri"/>
              <a:cs typeface="Calibri"/>
              <a:sym typeface="Arial"/>
            </a:endParaRP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</a:rPr>
              <a:t>PVC plumbing</a:t>
            </a: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</a:rPr>
              <a:t>Automatic headworks</a:t>
            </a: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</a:rPr>
              <a:t>Panel</a:t>
            </a: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</a:rPr>
              <a:t>Drip tube</a:t>
            </a: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</a:rPr>
              <a:t>Air vacuum release</a:t>
            </a: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</a:rPr>
              <a:t>PMR valve</a:t>
            </a:r>
          </a:p>
        </p:txBody>
      </p:sp>
      <p:pic>
        <p:nvPicPr>
          <p:cNvPr id="8" name="Picture 7" descr="A green outline of a person with a clipboard and tools&#10;&#10;Description automatically generated">
            <a:extLst>
              <a:ext uri="{FF2B5EF4-FFF2-40B4-BE49-F238E27FC236}">
                <a16:creationId xmlns:a16="http://schemas.microsoft.com/office/drawing/2014/main" id="{053D117B-C67E-A60E-4E9F-58274A6AE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7" b="21481"/>
          <a:stretch/>
        </p:blipFill>
        <p:spPr>
          <a:xfrm>
            <a:off x="9653826" y="2445846"/>
            <a:ext cx="6243127" cy="690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502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C8C9FB84-5F1E-77B8-8879-72D1A9A49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18285714" cy="10285714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1862935" y="3172368"/>
            <a:ext cx="3471065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378453"/>
            <a:ext cx="12580929" cy="3473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50" b="1" dirty="0">
                <a:solidFill>
                  <a:srgbClr val="1D1D1F"/>
                </a:solidFill>
                <a:latin typeface="Arial Bold"/>
                <a:cs typeface="Arial Bold"/>
                <a:sym typeface="Arial Bold"/>
              </a:rPr>
              <a:t>Turbine</a:t>
            </a:r>
          </a:p>
          <a:p>
            <a:r>
              <a:rPr lang="en-US" sz="6950" b="1" dirty="0">
                <a:solidFill>
                  <a:srgbClr val="1D1D1F"/>
                </a:solidFill>
                <a:latin typeface="Arial Bold"/>
                <a:cs typeface="Arial Bold"/>
                <a:sym typeface="Arial Bold"/>
              </a:rPr>
              <a:t>Pump</a:t>
            </a:r>
            <a:endParaRPr lang="en-US" dirty="0"/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295400" y="4199645"/>
            <a:ext cx="3646892" cy="1735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  <a:sym typeface="Arial"/>
              </a:rPr>
              <a:t>20 GPM is </a:t>
            </a:r>
            <a:r>
              <a:rPr lang="en-US" sz="5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  <a:sym typeface="Arial"/>
              </a:rPr>
              <a:t>BEST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7482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86185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50" b="1" dirty="0">
                <a:solidFill>
                  <a:srgbClr val="1D1D1F"/>
                </a:solidFill>
                <a:latin typeface="Arial Bold"/>
                <a:cs typeface="Arial Bold"/>
                <a:sym typeface="Arial Bold"/>
              </a:rPr>
              <a:t>PVC Plumbing</a:t>
            </a:r>
            <a:endParaRPr lang="en-US" sz="6950" b="1" dirty="0">
              <a:solidFill>
                <a:srgbClr val="1D1D1F"/>
              </a:solidFill>
              <a:latin typeface="Arial Bold"/>
              <a:cs typeface="Arial Bold"/>
            </a:endParaRPr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246717" y="2802574"/>
            <a:ext cx="13476692" cy="6205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</a:rPr>
              <a:t>Out: 1.25" </a:t>
            </a:r>
            <a:r>
              <a:rPr lang="en-US" sz="5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BEST</a:t>
            </a: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</a:rPr>
              <a:t>Flush return: ≤ 1" OK </a:t>
            </a: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</a:rPr>
              <a:t>Distance:</a:t>
            </a:r>
          </a:p>
          <a:p>
            <a:pPr marL="1682750" lvl="2" indent="-685800">
              <a:lnSpc>
                <a:spcPts val="7000"/>
              </a:lnSpc>
              <a:buClr>
                <a:srgbClr val="000000"/>
              </a:buClr>
              <a:buFont typeface="Arial,Sans-Serif"/>
              <a:buChar char="-"/>
            </a:pPr>
            <a:r>
              <a:rPr lang="en-US" sz="5000" b="1" dirty="0">
                <a:latin typeface="Arial"/>
                <a:cs typeface="Arial"/>
              </a:rPr>
              <a:t>100' out</a:t>
            </a:r>
          </a:p>
          <a:p>
            <a:pPr marL="1682750" lvl="2" indent="-685800">
              <a:lnSpc>
                <a:spcPts val="7000"/>
              </a:lnSpc>
              <a:buFont typeface="Arial,Sans-Serif"/>
              <a:buChar char="-"/>
            </a:pPr>
            <a:r>
              <a:rPr lang="en-US" sz="5000" b="1" dirty="0">
                <a:latin typeface="Arial"/>
                <a:cs typeface="Arial"/>
              </a:rPr>
              <a:t>100' back</a:t>
            </a: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</a:rPr>
              <a:t>Pump to riser: 1.25"</a:t>
            </a: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</a:rPr>
              <a:t>Elevation up to 20ft</a:t>
            </a:r>
          </a:p>
        </p:txBody>
      </p:sp>
      <p:pic>
        <p:nvPicPr>
          <p:cNvPr id="9" name="Picture 8" descr="A black round object with white tubes&#10;&#10;Description automatically generated">
            <a:extLst>
              <a:ext uri="{FF2B5EF4-FFF2-40B4-BE49-F238E27FC236}">
                <a16:creationId xmlns:a16="http://schemas.microsoft.com/office/drawing/2014/main" id="{A29A7AEF-1857-7E35-C5C4-5FA615C4F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-1240" r="11239" b="24915"/>
          <a:stretch/>
        </p:blipFill>
        <p:spPr>
          <a:xfrm>
            <a:off x="9053676" y="952500"/>
            <a:ext cx="9253374" cy="81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688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4833311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50" b="1" dirty="0">
                <a:solidFill>
                  <a:srgbClr val="1D1D1F"/>
                </a:solidFill>
                <a:latin typeface="Arial Bold"/>
                <a:cs typeface="Arial Bold"/>
                <a:sym typeface="Arial Bold"/>
              </a:rPr>
              <a:t>Automatic Headworks</a:t>
            </a:r>
            <a:endParaRPr lang="en-US" dirty="0"/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118419" y="2628900"/>
            <a:ext cx="10945283" cy="440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</a:rPr>
              <a:t>Automatic = controlled (Solenoids)</a:t>
            </a: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</a:rPr>
              <a:t>Some manufacturers use switching flushing filters AND solenoids for field</a:t>
            </a:r>
          </a:p>
        </p:txBody>
      </p:sp>
      <p:pic>
        <p:nvPicPr>
          <p:cNvPr id="9" name="Picture 8" descr="A black round object with white pipes&#10;&#10;Description automatically generated">
            <a:extLst>
              <a:ext uri="{FF2B5EF4-FFF2-40B4-BE49-F238E27FC236}">
                <a16:creationId xmlns:a16="http://schemas.microsoft.com/office/drawing/2014/main" id="{33BE29A3-C5BE-BEA6-E8E3-F593A39A2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8"/>
          <a:stretch/>
        </p:blipFill>
        <p:spPr>
          <a:xfrm>
            <a:off x="9946813" y="2148444"/>
            <a:ext cx="8341187" cy="576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85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50" b="1" dirty="0">
                <a:solidFill>
                  <a:srgbClr val="1D1D1F"/>
                </a:solidFill>
                <a:latin typeface="Arial Bold"/>
                <a:cs typeface="Arial Bold"/>
                <a:sym typeface="Arial Bold"/>
              </a:rPr>
              <a:t>Panel</a:t>
            </a:r>
            <a:endParaRPr lang="en-US" sz="6950" b="1" dirty="0">
              <a:solidFill>
                <a:srgbClr val="1D1D1F"/>
              </a:solidFill>
              <a:latin typeface="Arial Bold"/>
              <a:cs typeface="Arial Bold"/>
            </a:endParaRPr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229908" y="2767254"/>
            <a:ext cx="8936274" cy="2614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Calibri"/>
                <a:cs typeface="Arial"/>
              </a:rPr>
              <a:t>Specifications</a:t>
            </a:r>
          </a:p>
          <a:p>
            <a:pPr marL="1536700" lvl="2" indent="-539750">
              <a:lnSpc>
                <a:spcPts val="7000"/>
              </a:lnSpc>
              <a:buClr>
                <a:srgbClr val="000000"/>
              </a:buClr>
              <a:buFont typeface="Wingdings"/>
              <a:buChar char="§"/>
            </a:pPr>
            <a:r>
              <a:rPr lang="en-US" sz="5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Calibri"/>
                <a:cs typeface="Arial"/>
              </a:rPr>
              <a:t>3</a:t>
            </a:r>
            <a:r>
              <a:rPr lang="en-US" sz="5000" b="1" dirty="0">
                <a:latin typeface="Arial"/>
                <a:ea typeface="Calibri"/>
                <a:cs typeface="Arial"/>
              </a:rPr>
              <a:t> floats MINIMUM</a:t>
            </a:r>
          </a:p>
          <a:p>
            <a:pPr marL="1536700" lvl="2" indent="-539750">
              <a:lnSpc>
                <a:spcPts val="7000"/>
              </a:lnSpc>
              <a:buClr>
                <a:srgbClr val="000000"/>
              </a:buClr>
              <a:buFont typeface="Wingdings"/>
              <a:buChar char="§"/>
            </a:pPr>
            <a:r>
              <a:rPr lang="en-US" sz="5000" b="1" dirty="0">
                <a:latin typeface="Arial"/>
                <a:ea typeface="Calibri"/>
                <a:cs typeface="Arial"/>
              </a:rPr>
              <a:t>Time-dosed over 24hr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7C4C96-EBE3-63BA-E493-9369C961A5B2}"/>
              </a:ext>
            </a:extLst>
          </p:cNvPr>
          <p:cNvGrpSpPr/>
          <p:nvPr/>
        </p:nvGrpSpPr>
        <p:grpSpPr>
          <a:xfrm>
            <a:off x="10972800" y="2791308"/>
            <a:ext cx="3737791" cy="5935771"/>
            <a:chOff x="10976667" y="2665947"/>
            <a:chExt cx="3737791" cy="593577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347FC14-4C25-02D6-817B-B0F8B8F8EE39}"/>
                </a:ext>
              </a:extLst>
            </p:cNvPr>
            <p:cNvGrpSpPr/>
            <p:nvPr/>
          </p:nvGrpSpPr>
          <p:grpSpPr>
            <a:xfrm>
              <a:off x="10976667" y="4449276"/>
              <a:ext cx="3737791" cy="757687"/>
              <a:chOff x="11489362" y="2890326"/>
              <a:chExt cx="3737791" cy="75768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E6499BE-D758-6ADC-B104-71E982C765BE}"/>
                  </a:ext>
                </a:extLst>
              </p:cNvPr>
              <p:cNvSpPr/>
              <p:nvPr/>
            </p:nvSpPr>
            <p:spPr>
              <a:xfrm>
                <a:off x="12324746" y="2890326"/>
                <a:ext cx="1828041" cy="757687"/>
              </a:xfrm>
              <a:prstGeom prst="rect">
                <a:avLst/>
              </a:prstGeom>
              <a:solidFill>
                <a:srgbClr val="00A4E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CF9219-F426-F19E-B664-447C20F7C7F0}"/>
                  </a:ext>
                </a:extLst>
              </p:cNvPr>
              <p:cNvSpPr txBox="1"/>
              <p:nvPr/>
            </p:nvSpPr>
            <p:spPr>
              <a:xfrm>
                <a:off x="11489362" y="2915735"/>
                <a:ext cx="37377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24 HR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EA6EE4-E6F6-085B-C60B-C7278819331E}"/>
                </a:ext>
              </a:extLst>
            </p:cNvPr>
            <p:cNvGrpSpPr/>
            <p:nvPr/>
          </p:nvGrpSpPr>
          <p:grpSpPr>
            <a:xfrm>
              <a:off x="11364505" y="2665947"/>
              <a:ext cx="3103568" cy="5935771"/>
              <a:chOff x="11407978" y="2332970"/>
              <a:chExt cx="3103568" cy="593577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7820223-7DDC-488D-E654-813E95537ED0}"/>
                  </a:ext>
                </a:extLst>
              </p:cNvPr>
              <p:cNvSpPr/>
              <p:nvPr/>
            </p:nvSpPr>
            <p:spPr>
              <a:xfrm>
                <a:off x="11407978" y="5799340"/>
                <a:ext cx="2666999" cy="757687"/>
              </a:xfrm>
              <a:prstGeom prst="rect">
                <a:avLst/>
              </a:prstGeom>
              <a:solidFill>
                <a:srgbClr val="00A4E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4B9B5B5-9A65-2223-152D-4EC08C5B83B6}"/>
                  </a:ext>
                </a:extLst>
              </p:cNvPr>
              <p:cNvGrpSpPr/>
              <p:nvPr/>
            </p:nvGrpSpPr>
            <p:grpSpPr>
              <a:xfrm>
                <a:off x="11484046" y="2332970"/>
                <a:ext cx="2812694" cy="1701287"/>
                <a:chOff x="11904588" y="2958285"/>
                <a:chExt cx="2812694" cy="1701287"/>
              </a:xfrm>
            </p:grpSpPr>
            <p:pic>
              <p:nvPicPr>
                <p:cNvPr id="24" name="Graphic 23" descr="Arrow Down with solid fill">
                  <a:extLst>
                    <a:ext uri="{FF2B5EF4-FFF2-40B4-BE49-F238E27FC236}">
                      <a16:creationId xmlns:a16="http://schemas.microsoft.com/office/drawing/2014/main" id="{D2DE694E-42A6-CE10-97AE-1395F2E97B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9474" y="3745172"/>
                  <a:ext cx="914400" cy="914400"/>
                </a:xfrm>
                <a:prstGeom prst="rect">
                  <a:avLst/>
                </a:prstGeom>
              </p:spPr>
            </p:pic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818D1BEC-9640-7255-EFCB-FCC21CB9F0B2}"/>
                    </a:ext>
                  </a:extLst>
                </p:cNvPr>
                <p:cNvGrpSpPr/>
                <p:nvPr/>
              </p:nvGrpSpPr>
              <p:grpSpPr>
                <a:xfrm>
                  <a:off x="11904588" y="2958285"/>
                  <a:ext cx="2812694" cy="757687"/>
                  <a:chOff x="11904588" y="2958285"/>
                  <a:chExt cx="2812694" cy="757687"/>
                </a:xfrm>
              </p:grpSpPr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29A2F6B3-EB0D-B4D4-B8F2-4F4E35AA8542}"/>
                      </a:ext>
                    </a:extLst>
                  </p:cNvPr>
                  <p:cNvSpPr/>
                  <p:nvPr/>
                </p:nvSpPr>
                <p:spPr>
                  <a:xfrm>
                    <a:off x="11904588" y="2958285"/>
                    <a:ext cx="2812694" cy="757687"/>
                  </a:xfrm>
                  <a:prstGeom prst="rect">
                    <a:avLst/>
                  </a:prstGeom>
                  <a:solidFill>
                    <a:srgbClr val="00A4E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FA381AC-5D51-0A3B-D34D-DBBD550C3FF0}"/>
                      </a:ext>
                    </a:extLst>
                  </p:cNvPr>
                  <p:cNvSpPr txBox="1"/>
                  <p:nvPr/>
                </p:nvSpPr>
                <p:spPr>
                  <a:xfrm>
                    <a:off x="12192416" y="3010711"/>
                    <a:ext cx="243274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 FLOATS</a:t>
                    </a:r>
                  </a:p>
                </p:txBody>
              </p:sp>
            </p:grp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1945977-60BB-84E6-3D06-9D56CDAA8372}"/>
                  </a:ext>
                </a:extLst>
              </p:cNvPr>
              <p:cNvSpPr/>
              <p:nvPr/>
            </p:nvSpPr>
            <p:spPr>
              <a:xfrm>
                <a:off x="11407978" y="7511054"/>
                <a:ext cx="2666999" cy="757687"/>
              </a:xfrm>
              <a:prstGeom prst="rect">
                <a:avLst/>
              </a:prstGeom>
              <a:solidFill>
                <a:srgbClr val="00A4E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0ABF72-82AD-E191-FFD6-11CEC399072F}"/>
                  </a:ext>
                </a:extLst>
              </p:cNvPr>
              <p:cNvSpPr txBox="1"/>
              <p:nvPr/>
            </p:nvSpPr>
            <p:spPr>
              <a:xfrm>
                <a:off x="11484046" y="7581035"/>
                <a:ext cx="26669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Alarm</a:t>
                </a:r>
              </a:p>
            </p:txBody>
          </p:sp>
          <p:pic>
            <p:nvPicPr>
              <p:cNvPr id="21" name="Graphic 20" descr="Arrow Down with solid fill">
                <a:extLst>
                  <a:ext uri="{FF2B5EF4-FFF2-40B4-BE49-F238E27FC236}">
                    <a16:creationId xmlns:a16="http://schemas.microsoft.com/office/drawing/2014/main" id="{4098D77F-4E41-B1BD-1941-841081DADD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326973" y="489177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CE22F0-84FB-1826-73A0-C001AB75BF8A}"/>
                  </a:ext>
                </a:extLst>
              </p:cNvPr>
              <p:cNvSpPr txBox="1"/>
              <p:nvPr/>
            </p:nvSpPr>
            <p:spPr>
              <a:xfrm>
                <a:off x="11728250" y="5850132"/>
                <a:ext cx="27832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EXCESS</a:t>
                </a:r>
              </a:p>
            </p:txBody>
          </p:sp>
          <p:pic>
            <p:nvPicPr>
              <p:cNvPr id="23" name="Graphic 22" descr="Arrow Down with solid fill">
                <a:extLst>
                  <a:ext uri="{FF2B5EF4-FFF2-40B4-BE49-F238E27FC236}">
                    <a16:creationId xmlns:a16="http://schemas.microsoft.com/office/drawing/2014/main" id="{C2889715-0C37-6EAF-FB7D-AEDB4E8DAB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360346" y="6584616"/>
                <a:ext cx="914400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8145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ater splashing in the air&#10;&#10;Description automatically generated">
            <a:extLst>
              <a:ext uri="{FF2B5EF4-FFF2-40B4-BE49-F238E27FC236}">
                <a16:creationId xmlns:a16="http://schemas.microsoft.com/office/drawing/2014/main" id="{E50E9E20-DEEF-066B-877C-8A800FCA8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4" b="90000" l="10000" r="90000">
                        <a14:foregroundMark x1="59740" y1="5741" x2="54010" y2="4167"/>
                        <a14:foregroundMark x1="54010" y1="4167" x2="27813" y2="13889"/>
                        <a14:foregroundMark x1="27813" y1="13889" x2="21094" y2="43148"/>
                        <a14:foregroundMark x1="21094" y1="43148" x2="39844" y2="78333"/>
                        <a14:foregroundMark x1="39844" y1="78333" x2="38854" y2="88426"/>
                        <a14:foregroundMark x1="38854" y1="88426" x2="49948" y2="97130"/>
                        <a14:foregroundMark x1="49948" y1="97130" x2="59010" y2="97963"/>
                        <a14:foregroundMark x1="59010" y1="97963" x2="65885" y2="89907"/>
                        <a14:foregroundMark x1="65885" y1="89907" x2="60521" y2="60370"/>
                        <a14:foregroundMark x1="60521" y1="60370" x2="48281" y2="44907"/>
                        <a14:foregroundMark x1="48281" y1="44907" x2="61719" y2="16852"/>
                        <a14:foregroundMark x1="61719" y1="16852" x2="60313" y2="8611"/>
                        <a14:foregroundMark x1="60313" y1="8611" x2="59531" y2="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16" t="5342" r="39710" b="9749"/>
          <a:stretch/>
        </p:blipFill>
        <p:spPr>
          <a:xfrm>
            <a:off x="0" y="-3463"/>
            <a:ext cx="59436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3079758" y="5563498"/>
            <a:ext cx="13417082" cy="0"/>
          </a:xfrm>
          <a:prstGeom prst="line">
            <a:avLst/>
          </a:prstGeom>
          <a:ln w="114300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384636" y="3477484"/>
            <a:ext cx="12351196" cy="144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50" b="1" dirty="0">
                <a:solidFill>
                  <a:srgbClr val="056839"/>
                </a:solidFill>
                <a:latin typeface="Arial Bold"/>
                <a:ea typeface="Arial Bold"/>
                <a:cs typeface="Arial Bold"/>
                <a:sym typeface="Arial Bold"/>
              </a:rPr>
              <a:t>Drip System Basics</a:t>
            </a:r>
            <a:endParaRPr lang="en-US" sz="9950" b="1" dirty="0">
              <a:solidFill>
                <a:srgbClr val="056839"/>
              </a:solidFill>
              <a:latin typeface="Arial Bold"/>
              <a:ea typeface="Arial Bold"/>
              <a:cs typeface="Arial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585055" y="3367946"/>
            <a:ext cx="192135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  <a:spcBef>
                <a:spcPct val="0"/>
              </a:spcBef>
            </a:pPr>
            <a:r>
              <a:rPr lang="en-US" sz="11000" b="1" dirty="0">
                <a:latin typeface="Arial Bold"/>
                <a:ea typeface="Arial Bold"/>
                <a:cs typeface="Arial Bold"/>
                <a:sym typeface="Arial Bold"/>
              </a:rPr>
              <a:t>1.</a:t>
            </a:r>
            <a:endParaRPr lang="en-US" sz="11000" b="1" dirty="0">
              <a:latin typeface="Arial Bold"/>
              <a:ea typeface="Arial Bold"/>
              <a:cs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430000" y="6132817"/>
            <a:ext cx="4095452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Overview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2F4600F-9896-BE29-7B38-5C3A4CC1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91" y="7239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868E452-26A1-17C7-60E4-173867B6B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running machine&#10;&#10;Description automatically generated">
            <a:extLst>
              <a:ext uri="{FF2B5EF4-FFF2-40B4-BE49-F238E27FC236}">
                <a16:creationId xmlns:a16="http://schemas.microsoft.com/office/drawing/2014/main" id="{C48B09C4-6298-58BB-830D-A34F67C5C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5" t="2345" r="28940" b="50000"/>
          <a:stretch/>
        </p:blipFill>
        <p:spPr>
          <a:xfrm>
            <a:off x="9715500" y="2955201"/>
            <a:ext cx="7543800" cy="496120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2580929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50" b="1" dirty="0">
                <a:solidFill>
                  <a:srgbClr val="1D1D1F"/>
                </a:solidFill>
                <a:latin typeface="Arial Bold"/>
                <a:cs typeface="Arial Bold"/>
                <a:sym typeface="Arial Bold"/>
              </a:rPr>
              <a:t>Drip Tube</a:t>
            </a:r>
            <a:endParaRPr lang="en-US" dirty="0"/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229908" y="3172368"/>
            <a:ext cx="13476692" cy="5307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endParaRPr lang="en-US" b="1" dirty="0">
              <a:latin typeface="Calibri"/>
              <a:ea typeface="Calibri"/>
              <a:cs typeface="Calibri"/>
            </a:endParaRP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Calibri"/>
                <a:cs typeface="Arial"/>
              </a:rPr>
              <a:t>Spacing between runs:</a:t>
            </a:r>
          </a:p>
          <a:p>
            <a:pPr marL="1536700" lvl="2" indent="-539750">
              <a:lnSpc>
                <a:spcPts val="7000"/>
              </a:lnSpc>
              <a:buClr>
                <a:srgbClr val="000000"/>
              </a:buClr>
              <a:buFont typeface="Wingdings"/>
              <a:buChar char="§"/>
            </a:pPr>
            <a:r>
              <a:rPr lang="en-US" sz="4400" b="1" dirty="0">
                <a:latin typeface="Arial"/>
                <a:ea typeface="Calibri"/>
                <a:cs typeface="Arial"/>
              </a:rPr>
              <a:t>MAX 24"</a:t>
            </a:r>
          </a:p>
          <a:p>
            <a:pPr marL="1536700" lvl="2" indent="-539750">
              <a:lnSpc>
                <a:spcPts val="7000"/>
              </a:lnSpc>
              <a:buClr>
                <a:srgbClr val="000000"/>
              </a:buClr>
              <a:buFont typeface="Wingdings"/>
              <a:buChar char="§"/>
            </a:pPr>
            <a:r>
              <a:rPr lang="en-US" sz="4400" b="1" dirty="0">
                <a:latin typeface="Arial"/>
                <a:ea typeface="Calibri"/>
                <a:cs typeface="Arial"/>
              </a:rPr>
              <a:t>MIN 6“ or less</a:t>
            </a: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Calibri"/>
                <a:cs typeface="Arial"/>
              </a:rPr>
              <a:t>BEST</a:t>
            </a:r>
            <a:r>
              <a:rPr lang="en-US" sz="5000" b="1" dirty="0">
                <a:latin typeface="Arial"/>
                <a:ea typeface="Calibri"/>
                <a:cs typeface="Arial"/>
              </a:rPr>
              <a:t> for small systems</a:t>
            </a:r>
          </a:p>
          <a:p>
            <a:pPr marL="539750" lvl="1">
              <a:lnSpc>
                <a:spcPts val="7000"/>
              </a:lnSpc>
              <a:buClr>
                <a:srgbClr val="000000"/>
              </a:buClr>
            </a:pPr>
            <a:endParaRPr lang="en-US" sz="5000" b="1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6513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97070" y="2095500"/>
            <a:ext cx="14562130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97070" y="764372"/>
            <a:ext cx="15460131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50" b="1" dirty="0">
                <a:solidFill>
                  <a:srgbClr val="1D1D1F"/>
                </a:solidFill>
                <a:latin typeface="Arial Bold"/>
                <a:cs typeface="Arial Bold"/>
                <a:sym typeface="Arial Bold"/>
              </a:rPr>
              <a:t>Air Vacuum Release, PMR Valve</a:t>
            </a:r>
            <a:endParaRPr lang="en-US" dirty="0"/>
          </a:p>
          <a:p>
            <a:pPr algn="l">
              <a:lnSpc>
                <a:spcPts val="9799"/>
              </a:lnSpc>
            </a:pPr>
            <a:endParaRPr lang="en-US" sz="6999" b="1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D2B4A2-36B7-F741-0363-1C204311054F}"/>
              </a:ext>
            </a:extLst>
          </p:cNvPr>
          <p:cNvSpPr txBox="1"/>
          <p:nvPr/>
        </p:nvSpPr>
        <p:spPr>
          <a:xfrm>
            <a:off x="1229908" y="3172368"/>
            <a:ext cx="13476692" cy="439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0" lvl="1" indent="-539750">
              <a:lnSpc>
                <a:spcPts val="7000"/>
              </a:lnSpc>
              <a:buClr>
                <a:schemeClr val="tx1"/>
              </a:buClr>
              <a:buFont typeface="Arial"/>
              <a:buChar char="•"/>
            </a:pPr>
            <a:r>
              <a:rPr lang="en-US" sz="5000" b="1" dirty="0">
                <a:latin typeface="Arial"/>
                <a:cs typeface="Arial"/>
                <a:sym typeface="Arial"/>
              </a:rPr>
              <a:t>MINIMUM </a:t>
            </a:r>
            <a:r>
              <a:rPr lang="en-US" sz="5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  <a:sym typeface="Arial"/>
              </a:rPr>
              <a:t>2</a:t>
            </a:r>
            <a:r>
              <a:rPr lang="en-US" sz="5000" b="1" dirty="0">
                <a:latin typeface="Arial"/>
                <a:cs typeface="Arial"/>
                <a:sym typeface="Arial"/>
              </a:rPr>
              <a:t> Air Vacs</a:t>
            </a:r>
          </a:p>
          <a:p>
            <a:pPr marL="1536700" lvl="2" indent="-539750">
              <a:lnSpc>
                <a:spcPts val="7000"/>
              </a:lnSpc>
              <a:buClr>
                <a:srgbClr val="000000"/>
              </a:buClr>
              <a:buFont typeface="Wingdings"/>
              <a:buChar char="§"/>
            </a:pPr>
            <a:r>
              <a:rPr lang="en-US" sz="4400" b="1" dirty="0">
                <a:latin typeface="Arial"/>
                <a:ea typeface="Calibri"/>
                <a:cs typeface="Arial"/>
              </a:rPr>
              <a:t>High point of pressure</a:t>
            </a:r>
          </a:p>
          <a:p>
            <a:pPr marL="1536700" lvl="2" indent="-539750">
              <a:lnSpc>
                <a:spcPts val="7000"/>
              </a:lnSpc>
              <a:buClr>
                <a:srgbClr val="000000"/>
              </a:buClr>
              <a:buFont typeface="Wingdings"/>
              <a:buChar char="§"/>
            </a:pPr>
            <a:r>
              <a:rPr lang="en-US" sz="4400" b="1" dirty="0">
                <a:latin typeface="Arial"/>
                <a:ea typeface="Calibri"/>
                <a:cs typeface="Arial"/>
              </a:rPr>
              <a:t>Return lines</a:t>
            </a:r>
          </a:p>
          <a:p>
            <a:pPr marL="1079500" lvl="1" indent="-539750">
              <a:lnSpc>
                <a:spcPts val="7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000" b="1" dirty="0">
                <a:latin typeface="Arial"/>
                <a:ea typeface="Calibri"/>
                <a:cs typeface="Arial"/>
              </a:rPr>
              <a:t>PMR after filter</a:t>
            </a:r>
          </a:p>
          <a:p>
            <a:pPr marL="996950" lvl="2">
              <a:lnSpc>
                <a:spcPts val="7000"/>
              </a:lnSpc>
              <a:buClr>
                <a:srgbClr val="000000"/>
              </a:buClr>
            </a:pPr>
            <a:endParaRPr lang="en-US" sz="4400" b="1" dirty="0">
              <a:latin typeface="Arial"/>
              <a:ea typeface="Calibri"/>
              <a:cs typeface="Arial"/>
            </a:endParaRPr>
          </a:p>
        </p:txBody>
      </p:sp>
      <p:pic>
        <p:nvPicPr>
          <p:cNvPr id="7" name="Picture 6" descr="A microphone on a stand&#10;&#10;Description automatically generated">
            <a:extLst>
              <a:ext uri="{FF2B5EF4-FFF2-40B4-BE49-F238E27FC236}">
                <a16:creationId xmlns:a16="http://schemas.microsoft.com/office/drawing/2014/main" id="{002C3067-BC9F-CC7A-3B51-43901EE0F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2" t="7127" r="35796" b="39782"/>
          <a:stretch/>
        </p:blipFill>
        <p:spPr>
          <a:xfrm>
            <a:off x="9830212" y="2876834"/>
            <a:ext cx="5562600" cy="6610350"/>
          </a:xfrm>
          <a:prstGeom prst="rect">
            <a:avLst/>
          </a:prstGeom>
        </p:spPr>
      </p:pic>
      <p:pic>
        <p:nvPicPr>
          <p:cNvPr id="8" name="Picture 7" descr="A close-up of a green and black pipe&#10;&#10;Description automatically generated">
            <a:extLst>
              <a:ext uri="{FF2B5EF4-FFF2-40B4-BE49-F238E27FC236}">
                <a16:creationId xmlns:a16="http://schemas.microsoft.com/office/drawing/2014/main" id="{91D49D5D-0071-CC7E-FFAC-976755D1C4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21" t="1101" r="3256" b="1101"/>
          <a:stretch/>
        </p:blipFill>
        <p:spPr>
          <a:xfrm>
            <a:off x="9627135" y="2552755"/>
            <a:ext cx="1752600" cy="389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264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Diagram of a heating system&#10;&#10;Description automatically generated">
            <a:extLst>
              <a:ext uri="{FF2B5EF4-FFF2-40B4-BE49-F238E27FC236}">
                <a16:creationId xmlns:a16="http://schemas.microsoft.com/office/drawing/2014/main" id="{971C48E4-E5E9-76C6-386D-DDCAE00FA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12115800" cy="1015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104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 of a diagram of a machine&#10;&#10;Description automatically generated">
            <a:extLst>
              <a:ext uri="{FF2B5EF4-FFF2-40B4-BE49-F238E27FC236}">
                <a16:creationId xmlns:a16="http://schemas.microsoft.com/office/drawing/2014/main" id="{B608C8F8-EAA6-AE78-AF10-D31C5544D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36497"/>
            <a:ext cx="14249400" cy="1025050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386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form&#10;&#10;Description automatically generated">
            <a:extLst>
              <a:ext uri="{FF2B5EF4-FFF2-40B4-BE49-F238E27FC236}">
                <a16:creationId xmlns:a16="http://schemas.microsoft.com/office/drawing/2014/main" id="{1BCBDBAF-AEDA-D52B-A549-D7EA73923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46957"/>
            <a:ext cx="15773400" cy="1014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216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dy of water with rocks and a rocky shore&#10;&#10;Description automatically generated">
            <a:extLst>
              <a:ext uri="{FF2B5EF4-FFF2-40B4-BE49-F238E27FC236}">
                <a16:creationId xmlns:a16="http://schemas.microsoft.com/office/drawing/2014/main" id="{6695549D-1227-9ED8-C011-B78527970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17"/>
            <a:ext cx="18288000" cy="1029423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106515" y="3314700"/>
            <a:ext cx="10074970" cy="1580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10000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THANK YOU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33999" y="6173755"/>
            <a:ext cx="7620000" cy="455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4400" b="1" spc="480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FOR YOUR ATTENTION</a:t>
            </a:r>
          </a:p>
        </p:txBody>
      </p:sp>
      <p:sp>
        <p:nvSpPr>
          <p:cNvPr id="4" name="AutoShape 4"/>
          <p:cNvSpPr/>
          <p:nvPr/>
        </p:nvSpPr>
        <p:spPr>
          <a:xfrm>
            <a:off x="7493906" y="5259355"/>
            <a:ext cx="3300186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718C6096-59C0-ED77-E565-5580CE5D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664" t="-114" r="20445" b="493"/>
          <a:stretch/>
        </p:blipFill>
        <p:spPr>
          <a:xfrm>
            <a:off x="16088809" y="7866552"/>
            <a:ext cx="1174253" cy="140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664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804811" y="2720355"/>
            <a:ext cx="19897621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6000" b="1" dirty="0">
                <a:solidFill>
                  <a:srgbClr val="1D1D1F"/>
                </a:solidFill>
                <a:latin typeface="Arial Bold"/>
                <a:ea typeface="Arial Bold"/>
                <a:cs typeface="Arial Bold"/>
                <a:sym typeface="Arial Bold"/>
              </a:rPr>
              <a:t>Contact Me For Anything Septic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819400" y="5295900"/>
            <a:ext cx="14950393" cy="4257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ts val="432"/>
              </a:spcBef>
              <a:spcAft>
                <a:spcPts val="864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56839"/>
                </a:solidFill>
                <a:effectLst/>
                <a:uLnTx/>
                <a:uFillTx/>
                <a:latin typeface="Arial" charset="0"/>
                <a:ea typeface="Verdana" panose="020B0604030504040204" pitchFamily="34" charset="0"/>
                <a:cs typeface="Arial" charset="0"/>
              </a:rPr>
              <a:t>e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A5DA"/>
                </a:solidFill>
                <a:effectLst/>
                <a:uLnTx/>
                <a:uFillTx/>
                <a:latin typeface="Arial" charset="0"/>
                <a:ea typeface="Verdana" panose="020B0604030504040204" pitchFamily="34" charset="0"/>
                <a:cs typeface="Arial" charset="0"/>
              </a:rPr>
              <a:t>	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Verdana" panose="020B0604030504040204" pitchFamily="34" charset="0"/>
                <a:cs typeface="Arial" charset="0"/>
              </a:rPr>
              <a:t>sean.mcguigan@anua-us.com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ts val="432"/>
              </a:spcBef>
              <a:spcAft>
                <a:spcPts val="864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56839"/>
                </a:solidFill>
                <a:effectLst/>
                <a:uLnTx/>
                <a:uFillTx/>
                <a:latin typeface="Arial" charset="0"/>
                <a:ea typeface="Verdana" panose="020B0604030504040204" pitchFamily="34" charset="0"/>
                <a:cs typeface="Arial" charset="0"/>
              </a:rPr>
              <a:t>t	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A5DA"/>
                </a:solidFill>
                <a:effectLst/>
                <a:uLnTx/>
                <a:uFillTx/>
                <a:latin typeface="Arial" charset="0"/>
                <a:ea typeface="Verdana" panose="020B0604030504040204" pitchFamily="34" charset="0"/>
                <a:cs typeface="Arial" charset="0"/>
              </a:rPr>
              <a:t>	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Verdana" panose="020B0604030504040204" pitchFamily="34" charset="0"/>
                <a:cs typeface="Arial" charset="0"/>
              </a:rPr>
              <a:t>603.348.7579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ts val="432"/>
              </a:spcBef>
              <a:spcAft>
                <a:spcPts val="864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56839"/>
                </a:solidFill>
                <a:effectLst/>
                <a:uLnTx/>
                <a:uFillTx/>
                <a:latin typeface="Arial" charset="0"/>
                <a:ea typeface="Verdana" panose="020B0604030504040204" pitchFamily="34" charset="0"/>
                <a:cs typeface="Arial" charset="0"/>
              </a:rPr>
              <a:t>w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Verdana" panose="020B0604030504040204" pitchFamily="34" charset="0"/>
                <a:cs typeface="Arial" charset="0"/>
              </a:rPr>
              <a:t>	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Verdana" panose="020B0604030504040204" pitchFamily="34" charset="0"/>
                <a:cs typeface="Arial" charset="0"/>
              </a:rPr>
              <a:t>geoflow.com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ts val="432"/>
              </a:spcBef>
              <a:spcAft>
                <a:spcPts val="864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altLang="en-US" sz="5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		simtechfilter.com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ts val="432"/>
              </a:spcBef>
              <a:spcAft>
                <a:spcPts val="864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Verdana" panose="020B0604030504040204" pitchFamily="34" charset="0"/>
                <a:cs typeface="Arial" charset="0"/>
              </a:rPr>
              <a:t>		anuainternational.com</a:t>
            </a:r>
          </a:p>
          <a:p>
            <a:pPr algn="ctr">
              <a:lnSpc>
                <a:spcPts val="3359"/>
              </a:lnSpc>
            </a:pPr>
            <a:endParaRPr lang="en-US" sz="2400" b="1" spc="480" dirty="0">
              <a:solidFill>
                <a:srgbClr val="1D1D1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5897904" y="4686300"/>
            <a:ext cx="6492192" cy="0"/>
          </a:xfrm>
          <a:prstGeom prst="line">
            <a:avLst/>
          </a:prstGeom>
          <a:ln w="47625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D9F0710-1915-EDD1-341B-FB3D993DC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1" y="965118"/>
            <a:ext cx="8580096" cy="17552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 of a water pump&#10;&#10;Description automatically generated">
            <a:extLst>
              <a:ext uri="{FF2B5EF4-FFF2-40B4-BE49-F238E27FC236}">
                <a16:creationId xmlns:a16="http://schemas.microsoft.com/office/drawing/2014/main" id="{46F1B386-30A1-DDAE-B9BF-CD96D87A2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ater splashing in the air&#10;&#10;Description automatically generated">
            <a:extLst>
              <a:ext uri="{FF2B5EF4-FFF2-40B4-BE49-F238E27FC236}">
                <a16:creationId xmlns:a16="http://schemas.microsoft.com/office/drawing/2014/main" id="{A6CBD3F3-ED8D-F872-DDD6-B52CB4244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4" b="90000" l="10000" r="90000">
                        <a14:foregroundMark x1="59740" y1="5741" x2="54010" y2="4167"/>
                        <a14:foregroundMark x1="54010" y1="4167" x2="27813" y2="13889"/>
                        <a14:foregroundMark x1="27813" y1="13889" x2="21094" y2="43148"/>
                        <a14:foregroundMark x1="21094" y1="43148" x2="39844" y2="78333"/>
                        <a14:foregroundMark x1="39844" y1="78333" x2="38854" y2="88426"/>
                        <a14:foregroundMark x1="38854" y1="88426" x2="49948" y2="97130"/>
                        <a14:foregroundMark x1="49948" y1="97130" x2="59010" y2="97963"/>
                        <a14:foregroundMark x1="59010" y1="97963" x2="65885" y2="89907"/>
                        <a14:foregroundMark x1="65885" y1="89907" x2="60521" y2="60370"/>
                        <a14:foregroundMark x1="60521" y1="60370" x2="48281" y2="44907"/>
                        <a14:foregroundMark x1="48281" y1="44907" x2="61719" y2="16852"/>
                        <a14:foregroundMark x1="61719" y1="16852" x2="60313" y2="8611"/>
                        <a14:foregroundMark x1="60313" y1="8611" x2="59531" y2="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16" t="5342" r="39710" b="9749"/>
          <a:stretch/>
        </p:blipFill>
        <p:spPr>
          <a:xfrm>
            <a:off x="0" y="-3463"/>
            <a:ext cx="59436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3079758" y="5575522"/>
            <a:ext cx="13417082" cy="0"/>
          </a:xfrm>
          <a:prstGeom prst="line">
            <a:avLst/>
          </a:prstGeom>
          <a:ln w="114300" cap="flat">
            <a:solidFill>
              <a:srgbClr val="019C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384636" y="3477484"/>
            <a:ext cx="12351196" cy="144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50" b="1" dirty="0">
                <a:solidFill>
                  <a:srgbClr val="056839"/>
                </a:solidFill>
                <a:latin typeface="Arial Bold"/>
                <a:ea typeface="Arial Bold"/>
                <a:cs typeface="Arial Bold"/>
                <a:sym typeface="Arial Bold"/>
              </a:rPr>
              <a:t>Drip System Basics</a:t>
            </a:r>
            <a:endParaRPr lang="en-US" sz="9950" b="1" dirty="0">
              <a:solidFill>
                <a:srgbClr val="056839"/>
              </a:solidFill>
              <a:latin typeface="Arial Bold"/>
              <a:ea typeface="Arial Bold"/>
              <a:cs typeface="Arial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585055" y="3367946"/>
            <a:ext cx="192135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  <a:spcBef>
                <a:spcPct val="0"/>
              </a:spcBef>
            </a:pPr>
            <a:r>
              <a:rPr lang="en-US" sz="11000" b="1" dirty="0">
                <a:latin typeface="Arial Bold"/>
                <a:ea typeface="Arial Bold"/>
                <a:cs typeface="Arial Bold"/>
                <a:sym typeface="Arial Bold"/>
              </a:rPr>
              <a:t>1.</a:t>
            </a:r>
            <a:endParaRPr lang="en-US" sz="11000" b="1" dirty="0">
              <a:latin typeface="Arial Bold"/>
              <a:ea typeface="Arial Bold"/>
              <a:cs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47638" y="6261643"/>
            <a:ext cx="9023449" cy="215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System Components</a:t>
            </a:r>
          </a:p>
          <a:p>
            <a:pPr algn="ctr"/>
            <a:r>
              <a:rPr lang="en-US" sz="6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&amp; Functions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 of a diagram of a machine&#10;&#10;Description automatically generated">
            <a:extLst>
              <a:ext uri="{FF2B5EF4-FFF2-40B4-BE49-F238E27FC236}">
                <a16:creationId xmlns:a16="http://schemas.microsoft.com/office/drawing/2014/main" id="{13788E53-4BA6-4033-5A10-44C6D97B7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9071"/>
            <a:ext cx="14249400" cy="1025050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212364" y="7862386"/>
            <a:ext cx="1046936" cy="1395914"/>
          </a:xfrm>
          <a:custGeom>
            <a:avLst/>
            <a:gdLst/>
            <a:ahLst/>
            <a:cxnLst/>
            <a:rect l="l" t="t" r="r" b="b"/>
            <a:pathLst>
              <a:path w="1046936" h="1395914">
                <a:moveTo>
                  <a:pt x="0" y="0"/>
                </a:moveTo>
                <a:lnTo>
                  <a:pt x="1046936" y="0"/>
                </a:lnTo>
                <a:lnTo>
                  <a:pt x="1046936" y="1395914"/>
                </a:lnTo>
                <a:lnTo>
                  <a:pt x="0" y="13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5896</TotalTime>
  <Words>2365</Words>
  <Application>Microsoft Office PowerPoint</Application>
  <PresentationFormat>Custom</PresentationFormat>
  <Paragraphs>456</Paragraphs>
  <Slides>66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Wingdings</vt:lpstr>
      <vt:lpstr>Arial Bold</vt:lpstr>
      <vt:lpstr>Aptos</vt:lpstr>
      <vt:lpstr>Canva Sans Bold</vt:lpstr>
      <vt:lpstr>Arial,Sans-Serif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Geoflow ppt</dc:title>
  <dc:creator>Michael McGuigan</dc:creator>
  <cp:lastModifiedBy>Michael McGuigan</cp:lastModifiedBy>
  <cp:revision>692</cp:revision>
  <dcterms:created xsi:type="dcterms:W3CDTF">2006-08-16T00:00:00Z</dcterms:created>
  <dcterms:modified xsi:type="dcterms:W3CDTF">2026-01-28T17:11:35Z</dcterms:modified>
  <dc:identifier>DAGQSsrEXZQ</dc:identifier>
</cp:coreProperties>
</file>