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41"/>
  </p:notesMasterIdLst>
  <p:sldIdLst>
    <p:sldId id="256" r:id="rId2"/>
    <p:sldId id="388" r:id="rId3"/>
    <p:sldId id="389" r:id="rId4"/>
    <p:sldId id="450" r:id="rId5"/>
    <p:sldId id="451" r:id="rId6"/>
    <p:sldId id="385" r:id="rId7"/>
    <p:sldId id="440" r:id="rId8"/>
    <p:sldId id="442" r:id="rId9"/>
    <p:sldId id="443" r:id="rId10"/>
    <p:sldId id="452" r:id="rId11"/>
    <p:sldId id="446" r:id="rId12"/>
    <p:sldId id="444" r:id="rId13"/>
    <p:sldId id="447" r:id="rId14"/>
    <p:sldId id="445" r:id="rId15"/>
    <p:sldId id="448" r:id="rId16"/>
    <p:sldId id="420" r:id="rId17"/>
    <p:sldId id="449" r:id="rId18"/>
    <p:sldId id="391" r:id="rId19"/>
    <p:sldId id="329" r:id="rId20"/>
    <p:sldId id="326" r:id="rId21"/>
    <p:sldId id="438" r:id="rId22"/>
    <p:sldId id="427" r:id="rId23"/>
    <p:sldId id="441" r:id="rId24"/>
    <p:sldId id="453" r:id="rId25"/>
    <p:sldId id="300" r:id="rId26"/>
    <p:sldId id="437" r:id="rId27"/>
    <p:sldId id="454" r:id="rId28"/>
    <p:sldId id="259" r:id="rId29"/>
    <p:sldId id="264" r:id="rId30"/>
    <p:sldId id="265" r:id="rId31"/>
    <p:sldId id="425" r:id="rId32"/>
    <p:sldId id="280" r:id="rId33"/>
    <p:sldId id="434" r:id="rId34"/>
    <p:sldId id="435" r:id="rId35"/>
    <p:sldId id="436" r:id="rId36"/>
    <p:sldId id="439" r:id="rId37"/>
    <p:sldId id="455" r:id="rId38"/>
    <p:sldId id="412" r:id="rId39"/>
    <p:sldId id="257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4690" autoAdjust="0"/>
  </p:normalViewPr>
  <p:slideViewPr>
    <p:cSldViewPr snapToGrid="0">
      <p:cViewPr varScale="1">
        <p:scale>
          <a:sx n="77" d="100"/>
          <a:sy n="77" d="100"/>
        </p:scale>
        <p:origin x="81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45FB3-608F-4DC9-93E7-36556CB13786}" type="datetimeFigureOut">
              <a:rPr lang="en-AU" smtClean="0"/>
              <a:t>30/01/2026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73AEC-C1BA-4020-AB59-0800453B8A7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5785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D2E9-9863-441D-B828-83FDB7484347}" type="datetimeFigureOut">
              <a:rPr lang="en-AU" smtClean="0"/>
              <a:pPr/>
              <a:t>30/01/2026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D97C-2FD3-4369-B791-7D7EA10653A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355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D2E9-9863-441D-B828-83FDB7484347}" type="datetimeFigureOut">
              <a:rPr lang="en-AU" smtClean="0"/>
              <a:pPr/>
              <a:t>30/01/2026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D97C-2FD3-4369-B791-7D7EA10653A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8862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D2E9-9863-441D-B828-83FDB7484347}" type="datetimeFigureOut">
              <a:rPr lang="en-AU" smtClean="0"/>
              <a:pPr/>
              <a:t>30/01/2026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D97C-2FD3-4369-B791-7D7EA10653AE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3071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D2E9-9863-441D-B828-83FDB7484347}" type="datetimeFigureOut">
              <a:rPr lang="en-AU" smtClean="0"/>
              <a:pPr/>
              <a:t>30/01/2026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D97C-2FD3-4369-B791-7D7EA10653A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277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D2E9-9863-441D-B828-83FDB7484347}" type="datetimeFigureOut">
              <a:rPr lang="en-AU" smtClean="0"/>
              <a:pPr/>
              <a:t>30/01/2026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D97C-2FD3-4369-B791-7D7EA10653AE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301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D2E9-9863-441D-B828-83FDB7484347}" type="datetimeFigureOut">
              <a:rPr lang="en-AU" smtClean="0"/>
              <a:pPr/>
              <a:t>30/01/2026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D97C-2FD3-4369-B791-7D7EA10653A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4284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D2E9-9863-441D-B828-83FDB7484347}" type="datetimeFigureOut">
              <a:rPr lang="en-AU" smtClean="0"/>
              <a:pPr/>
              <a:t>30/01/2026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D97C-2FD3-4369-B791-7D7EA10653A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6893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D2E9-9863-441D-B828-83FDB7484347}" type="datetimeFigureOut">
              <a:rPr lang="en-AU" smtClean="0"/>
              <a:pPr/>
              <a:t>30/01/2026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D97C-2FD3-4369-B791-7D7EA10653A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6546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D2E9-9863-441D-B828-83FDB7484347}" type="datetimeFigureOut">
              <a:rPr lang="en-AU" smtClean="0"/>
              <a:pPr/>
              <a:t>30/01/2026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D97C-2FD3-4369-B791-7D7EA10653A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8783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D2E9-9863-441D-B828-83FDB7484347}" type="datetimeFigureOut">
              <a:rPr lang="en-AU" smtClean="0"/>
              <a:pPr/>
              <a:t>30/01/2026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D97C-2FD3-4369-B791-7D7EA10653A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5810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D2E9-9863-441D-B828-83FDB7484347}" type="datetimeFigureOut">
              <a:rPr lang="en-AU" smtClean="0"/>
              <a:pPr/>
              <a:t>30/01/2026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D97C-2FD3-4369-B791-7D7EA10653A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348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D2E9-9863-441D-B828-83FDB7484347}" type="datetimeFigureOut">
              <a:rPr lang="en-AU" smtClean="0"/>
              <a:pPr/>
              <a:t>30/01/2026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D97C-2FD3-4369-B791-7D7EA10653A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6272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D2E9-9863-441D-B828-83FDB7484347}" type="datetimeFigureOut">
              <a:rPr lang="en-AU" smtClean="0"/>
              <a:pPr/>
              <a:t>30/01/2026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D97C-2FD3-4369-B791-7D7EA10653A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1234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D2E9-9863-441D-B828-83FDB7484347}" type="datetimeFigureOut">
              <a:rPr lang="en-AU" smtClean="0"/>
              <a:pPr/>
              <a:t>30/01/2026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D97C-2FD3-4369-B791-7D7EA10653A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6884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D2E9-9863-441D-B828-83FDB7484347}" type="datetimeFigureOut">
              <a:rPr lang="en-AU" smtClean="0"/>
              <a:pPr/>
              <a:t>30/01/2026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D97C-2FD3-4369-B791-7D7EA10653A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3535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3D97C-2FD3-4369-B791-7D7EA10653AE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DD2E9-9863-441D-B828-83FDB7484347}" type="datetimeFigureOut">
              <a:rPr lang="en-AU" smtClean="0"/>
              <a:pPr/>
              <a:t>30/01/2026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4315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DD2E9-9863-441D-B828-83FDB7484347}" type="datetimeFigureOut">
              <a:rPr lang="en-AU" smtClean="0"/>
              <a:pPr/>
              <a:t>30/01/2026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EE3D97C-2FD3-4369-B791-7D7EA10653A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7829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oodfordfolkfestival.com/lake-video/" TargetMode="External"/><Relationship Id="rId2" Type="http://schemas.openxmlformats.org/officeDocument/2006/relationships/hyperlink" Target="http://www.waterscapesaustralia.com.au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CEDCB-4124-4F7E-AF38-633EBE571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333" y="1291728"/>
            <a:ext cx="8884023" cy="1646302"/>
          </a:xfrm>
        </p:spPr>
        <p:txBody>
          <a:bodyPr/>
          <a:lstStyle/>
          <a:p>
            <a:pPr algn="l"/>
            <a:r>
              <a:rPr lang="en-US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Chlorinate or Not to Chlorinate, Advantages and Disadvantages of Different Disinfection Types</a:t>
            </a:r>
            <a:endParaRPr lang="en-AU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B03A27-B631-467D-8C69-69CBB13F78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417" y="4709537"/>
            <a:ext cx="10101510" cy="1096899"/>
          </a:xfrm>
        </p:spPr>
        <p:txBody>
          <a:bodyPr>
            <a:normAutofit/>
          </a:bodyPr>
          <a:lstStyle/>
          <a:p>
            <a:pPr algn="l"/>
            <a:r>
              <a:rPr lang="en-AU" sz="2400" dirty="0">
                <a:solidFill>
                  <a:srgbClr val="7030A0"/>
                </a:solidFill>
              </a:rPr>
              <a:t>Ben Kele 		Managing Director of Arris Pty Ltd</a:t>
            </a:r>
          </a:p>
          <a:p>
            <a:pPr algn="l"/>
            <a:endParaRPr lang="en-AU" sz="2000" dirty="0"/>
          </a:p>
          <a:p>
            <a:pPr algn="l"/>
            <a:endParaRPr lang="en-AU" sz="2000" dirty="0">
              <a:solidFill>
                <a:schemeClr val="accent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3381D3-21AA-4628-81CD-2B99C627A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611" y="502327"/>
            <a:ext cx="1748644" cy="16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86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779EA-0A4F-F2B9-E8A0-B14DB922F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03C234-0D45-5CE7-19F7-D1A967AB1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30" y="216816"/>
            <a:ext cx="8565823" cy="642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77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22EE9-DAC1-4FBF-2CF9-7675578F6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Chlorine Tablets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D193E-7D7F-EEFC-B68C-1156D1359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/>
          <a:lstStyle/>
          <a:p>
            <a:r>
              <a:rPr lang="en-US" dirty="0"/>
              <a:t>Low Maintenance</a:t>
            </a:r>
          </a:p>
          <a:p>
            <a:r>
              <a:rPr lang="en-US" dirty="0"/>
              <a:t>Low Cost</a:t>
            </a:r>
          </a:p>
          <a:p>
            <a:r>
              <a:rPr lang="en-US" dirty="0"/>
              <a:t>Do provide a disinfection residual</a:t>
            </a:r>
          </a:p>
          <a:p>
            <a:r>
              <a:rPr lang="en-US" dirty="0"/>
              <a:t>Limited control over dosing rate</a:t>
            </a:r>
          </a:p>
          <a:p>
            <a:r>
              <a:rPr lang="en-US" dirty="0"/>
              <a:t>Often over chlorinate when 1</a:t>
            </a:r>
            <a:r>
              <a:rPr lang="en-US" baseline="30000" dirty="0"/>
              <a:t>st</a:t>
            </a:r>
            <a:r>
              <a:rPr lang="en-US" dirty="0"/>
              <a:t> installed and are totally consumed before the service agent next visits</a:t>
            </a:r>
          </a:p>
          <a:p>
            <a:r>
              <a:rPr lang="en-US" dirty="0"/>
              <a:t>Efforts to have householders involved in the maintenance/replenishment of the tablets have not been successful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71128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93080-750E-224F-5332-372E99C3A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858" y="314226"/>
            <a:ext cx="8596668" cy="992957"/>
          </a:xfrm>
        </p:spPr>
        <p:txBody>
          <a:bodyPr/>
          <a:lstStyle/>
          <a:p>
            <a:pPr algn="ctr"/>
            <a:r>
              <a:rPr lang="en-US" dirty="0"/>
              <a:t>Liquid Chlorine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39446C-3930-5249-0117-58BDE575B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9327" y="1939760"/>
            <a:ext cx="5060623" cy="3795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336D85-A77E-F450-8F6E-8E571A4D7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537" y="1917765"/>
            <a:ext cx="5085761" cy="381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79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2F582-52A0-AE09-0F2F-8E49DFDD9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Liquid Chlorine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02B86-DE66-E6F3-D3D0-66E5D76BA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10684"/>
            <a:ext cx="8596668" cy="3880773"/>
          </a:xfrm>
        </p:spPr>
        <p:txBody>
          <a:bodyPr/>
          <a:lstStyle/>
          <a:p>
            <a:r>
              <a:rPr lang="en-US" dirty="0"/>
              <a:t>Relatively expensive</a:t>
            </a:r>
          </a:p>
          <a:p>
            <a:pPr lvl="1"/>
            <a:r>
              <a:rPr lang="en-US" dirty="0"/>
              <a:t>Dosing pump replacements</a:t>
            </a:r>
          </a:p>
          <a:p>
            <a:pPr lvl="1"/>
            <a:r>
              <a:rPr lang="en-US" dirty="0"/>
              <a:t>Pipeline replacements</a:t>
            </a:r>
          </a:p>
          <a:p>
            <a:r>
              <a:rPr lang="en-US" dirty="0"/>
              <a:t>Higher level of maintenance</a:t>
            </a:r>
          </a:p>
          <a:p>
            <a:pPr lvl="1"/>
            <a:r>
              <a:rPr lang="en-US" dirty="0"/>
              <a:t>Calibration of probes/sensors</a:t>
            </a:r>
          </a:p>
          <a:p>
            <a:pPr lvl="1"/>
            <a:r>
              <a:rPr lang="en-US" dirty="0"/>
              <a:t>Replacement of liquid chlorine</a:t>
            </a:r>
          </a:p>
          <a:p>
            <a:r>
              <a:rPr lang="en-US" dirty="0"/>
              <a:t>May require pH adjustment</a:t>
            </a:r>
          </a:p>
          <a:p>
            <a:r>
              <a:rPr lang="en-US" dirty="0"/>
              <a:t>Difficult for domestic on-site wastewater</a:t>
            </a:r>
          </a:p>
          <a:p>
            <a:r>
              <a:rPr lang="en-US" dirty="0"/>
              <a:t>More common for Commercial/Industrial sites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7087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FFA58-A26C-9791-01A8-3EDDB5F9C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12122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Chlorine Dosing Skids</a:t>
            </a:r>
            <a:endParaRPr lang="en-AU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95215BF-63AA-340A-F900-93D2601F8A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67" y="2237782"/>
            <a:ext cx="4730262" cy="3547696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812DA4-8911-1D7E-62BE-7DBA4ED19E5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1680" y="1488281"/>
            <a:ext cx="3782322" cy="50466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495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4564F-CE4D-A398-1264-B6A2E5173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98689"/>
          </a:xfrm>
        </p:spPr>
        <p:txBody>
          <a:bodyPr/>
          <a:lstStyle/>
          <a:p>
            <a:pPr algn="ctr"/>
            <a:r>
              <a:rPr lang="en-US" dirty="0"/>
              <a:t>Chlorine Disinfection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FAA18-DA19-3555-0F5B-011D30BB5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02836"/>
            <a:ext cx="8596668" cy="4315626"/>
          </a:xfrm>
        </p:spPr>
        <p:txBody>
          <a:bodyPr/>
          <a:lstStyle/>
          <a:p>
            <a:r>
              <a:rPr lang="en-US" dirty="0"/>
              <a:t>Provides a disinfection residual</a:t>
            </a:r>
          </a:p>
          <a:p>
            <a:r>
              <a:rPr lang="en-US" dirty="0"/>
              <a:t>Many different treatment technologies available</a:t>
            </a:r>
          </a:p>
          <a:p>
            <a:r>
              <a:rPr lang="en-US" dirty="0"/>
              <a:t>Application in On-site Wastewater is common; can be required by Regulation</a:t>
            </a:r>
          </a:p>
          <a:p>
            <a:pPr lvl="1"/>
            <a:r>
              <a:rPr lang="en-US" dirty="0"/>
              <a:t>But success is variable</a:t>
            </a:r>
          </a:p>
          <a:p>
            <a:pPr lvl="1"/>
            <a:r>
              <a:rPr lang="en-US" dirty="0"/>
              <a:t>Mainly due to maintenance issues</a:t>
            </a:r>
          </a:p>
          <a:p>
            <a:r>
              <a:rPr lang="en-US" dirty="0"/>
              <a:t>Often associated with sodium ions that are not beneficial to clay and loam soils; sodicity risk</a:t>
            </a:r>
          </a:p>
          <a:p>
            <a:r>
              <a:rPr lang="en-US" dirty="0"/>
              <a:t>Chlorine can produce disinfection byproducts, such as chlorinated hydrocarbons, that are mutagenic and cancerogenic </a:t>
            </a:r>
          </a:p>
          <a:p>
            <a:r>
              <a:rPr lang="en-US" dirty="0"/>
              <a:t>Needs to be used correctly to avoid workplace health and safety concerns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39958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1D45E-3A56-6BA3-6B38-4A8C20C08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585" y="680622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U</a:t>
            </a:r>
            <a:r>
              <a:rPr lang="en-AU" dirty="0"/>
              <a:t>V Disinfection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380A21E-2C88-EC65-AEEC-73629BD8DF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70" y="1791300"/>
            <a:ext cx="5574577" cy="3138486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88D8291-4F2C-FB7C-2C97-5D4448E031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32" y="1791300"/>
            <a:ext cx="4184650" cy="3138487"/>
          </a:xfrm>
        </p:spPr>
      </p:pic>
    </p:spTree>
    <p:extLst>
      <p:ext uri="{BB962C8B-B14F-4D97-AF65-F5344CB8AC3E}">
        <p14:creationId xmlns:p14="http://schemas.microsoft.com/office/powerpoint/2010/main" val="380590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91ADD-43FE-8359-B45F-EAE2DC35F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26969"/>
          </a:xfrm>
        </p:spPr>
        <p:txBody>
          <a:bodyPr/>
          <a:lstStyle/>
          <a:p>
            <a:pPr algn="ctr"/>
            <a:r>
              <a:rPr lang="en-US" dirty="0"/>
              <a:t>UV Disinfection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1B7E7-1710-6D77-A887-85DCE0BE7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23447"/>
            <a:ext cx="8596668" cy="4713402"/>
          </a:xfrm>
        </p:spPr>
        <p:txBody>
          <a:bodyPr/>
          <a:lstStyle/>
          <a:p>
            <a:r>
              <a:rPr lang="en-US" dirty="0"/>
              <a:t>Uses ultraviolet light to disinfect via disrupting genetic material of microorganisms</a:t>
            </a:r>
            <a:endParaRPr lang="en-AU" dirty="0"/>
          </a:p>
          <a:p>
            <a:r>
              <a:rPr lang="en-AU" dirty="0"/>
              <a:t>Effective against bacteria, viruses, protozoa, helminths, and algae</a:t>
            </a:r>
          </a:p>
          <a:p>
            <a:r>
              <a:rPr lang="en-AU" dirty="0"/>
              <a:t>No disinfection residual</a:t>
            </a:r>
          </a:p>
          <a:p>
            <a:r>
              <a:rPr lang="en-AU" dirty="0"/>
              <a:t>Requires the water to have a low total suspended solids, and a high clarity (low turbidity)</a:t>
            </a:r>
          </a:p>
          <a:p>
            <a:r>
              <a:rPr lang="en-AU" dirty="0"/>
              <a:t>Commonly used around the world</a:t>
            </a:r>
          </a:p>
          <a:p>
            <a:r>
              <a:rPr lang="en-AU" dirty="0"/>
              <a:t>Preferred disinfection technique in Europe</a:t>
            </a:r>
          </a:p>
          <a:p>
            <a:r>
              <a:rPr lang="en-AU" dirty="0"/>
              <a:t>Requires power</a:t>
            </a:r>
          </a:p>
          <a:p>
            <a:r>
              <a:rPr lang="en-AU" dirty="0"/>
              <a:t>Maintenance involves keeping the bulb/s clean, replacing the bulbs, ballast, etc</a:t>
            </a:r>
          </a:p>
          <a:p>
            <a:pPr lvl="1"/>
            <a:r>
              <a:rPr lang="en-US" dirty="0" err="1"/>
              <a:t>Specialised</a:t>
            </a:r>
            <a:r>
              <a:rPr lang="en-US" dirty="0"/>
              <a:t> maintenance typically required yearly</a:t>
            </a:r>
          </a:p>
        </p:txBody>
      </p:sp>
    </p:spTree>
    <p:extLst>
      <p:ext uri="{BB962C8B-B14F-4D97-AF65-F5344CB8AC3E}">
        <p14:creationId xmlns:p14="http://schemas.microsoft.com/office/powerpoint/2010/main" val="3300754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CF35F5-2713-7480-FD31-7AD682E95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163" y="510618"/>
            <a:ext cx="8596668" cy="1320800"/>
          </a:xfrm>
        </p:spPr>
        <p:txBody>
          <a:bodyPr/>
          <a:lstStyle/>
          <a:p>
            <a:pPr algn="ctr"/>
            <a:r>
              <a:rPr lang="en-GB" dirty="0"/>
              <a:t>Ozone Disinfection</a:t>
            </a:r>
            <a:endParaRPr lang="en-A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550F44-84E4-E028-3AA2-E031783AD1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2917" y="1506194"/>
            <a:ext cx="4587049" cy="4395441"/>
          </a:xfrm>
        </p:spPr>
        <p:txBody>
          <a:bodyPr/>
          <a:lstStyle/>
          <a:p>
            <a:r>
              <a:rPr lang="en-GB" dirty="0"/>
              <a:t>Used to:</a:t>
            </a:r>
          </a:p>
          <a:p>
            <a:pPr lvl="1"/>
            <a:r>
              <a:rPr lang="en-GB" dirty="0"/>
              <a:t>Disinfect</a:t>
            </a:r>
          </a:p>
          <a:p>
            <a:pPr lvl="1"/>
            <a:r>
              <a:rPr lang="en-GB" dirty="0"/>
              <a:t>Remove Colours</a:t>
            </a:r>
          </a:p>
          <a:p>
            <a:pPr lvl="1"/>
            <a:r>
              <a:rPr lang="en-GB" dirty="0"/>
              <a:t>Remove Odours</a:t>
            </a:r>
          </a:p>
          <a:p>
            <a:pPr lvl="1"/>
            <a:r>
              <a:rPr lang="en-GB" dirty="0"/>
              <a:t>Reduce BOD/COD</a:t>
            </a:r>
          </a:p>
          <a:p>
            <a:r>
              <a:rPr lang="en-GB" dirty="0"/>
              <a:t>Made at the site via an ozone generator</a:t>
            </a:r>
          </a:p>
          <a:p>
            <a:r>
              <a:rPr lang="en-GB" dirty="0"/>
              <a:t>Set up in a batching mode with a contact tank</a:t>
            </a:r>
          </a:p>
          <a:p>
            <a:r>
              <a:rPr lang="en-GB" dirty="0"/>
              <a:t>Or in a mixing chamber; higher dose rate</a:t>
            </a:r>
          </a:p>
          <a:p>
            <a:endParaRPr lang="en-AU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B0C8266-C508-418E-6482-CA33C507FE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1864412"/>
            <a:ext cx="5993139" cy="3374136"/>
          </a:xfrm>
        </p:spPr>
      </p:pic>
    </p:spTree>
    <p:extLst>
      <p:ext uri="{BB962C8B-B14F-4D97-AF65-F5344CB8AC3E}">
        <p14:creationId xmlns:p14="http://schemas.microsoft.com/office/powerpoint/2010/main" val="248409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/>
              <a:t>Ozone Equipment</a:t>
            </a:r>
          </a:p>
        </p:txBody>
      </p:sp>
      <p:pic>
        <p:nvPicPr>
          <p:cNvPr id="5122" name="Picture 2" descr="D:\Photo's Multiple Cameras\Ben Phone 2016\Camera\20190102_1723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7849" y="1524095"/>
            <a:ext cx="6155637" cy="4616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27B92-4D76-2C68-BB00-DC32F3A72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478" y="243840"/>
            <a:ext cx="8596668" cy="1320800"/>
          </a:xfrm>
        </p:spPr>
        <p:txBody>
          <a:bodyPr/>
          <a:lstStyle/>
          <a:p>
            <a:pPr algn="ctr"/>
            <a:r>
              <a:rPr lang="en-GB" dirty="0"/>
              <a:t>Queensland Comparison to Texas</a:t>
            </a:r>
            <a:endParaRPr lang="en-AU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266AECB-2850-5C71-7966-917E98A45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78" t="9075" r="1777" b="4059"/>
          <a:stretch/>
        </p:blipFill>
        <p:spPr>
          <a:xfrm>
            <a:off x="1444752" y="1314947"/>
            <a:ext cx="6620256" cy="532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50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/>
              <a:t>Impact of Ozone</a:t>
            </a:r>
          </a:p>
        </p:txBody>
      </p:sp>
      <p:pic>
        <p:nvPicPr>
          <p:cNvPr id="2050" name="Picture 2" descr="D:\Photo's Multiple Cameras\Ben Phone 2016\Camera\20141226_1631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744" y="1353671"/>
            <a:ext cx="4621805" cy="2599765"/>
          </a:xfrm>
          <a:prstGeom prst="rect">
            <a:avLst/>
          </a:prstGeom>
          <a:noFill/>
        </p:spPr>
      </p:pic>
      <p:pic>
        <p:nvPicPr>
          <p:cNvPr id="5" name="Picture 2" descr="D:\Photo's Multiple Cameras\Ben Phone 2016\Camera\20150101_1252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7128" y="1380658"/>
            <a:ext cx="4605699" cy="259070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11624" y="4168588"/>
            <a:ext cx="71717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AU" dirty="0"/>
              <a:t> Disinfects bacteria, viruses, protozoa and algae</a:t>
            </a:r>
          </a:p>
          <a:p>
            <a:pPr>
              <a:buFont typeface="Arial" pitchFamily="34" charset="0"/>
              <a:buChar char="•"/>
            </a:pPr>
            <a:r>
              <a:rPr lang="en-AU" dirty="0"/>
              <a:t> Removes colours and odours</a:t>
            </a:r>
          </a:p>
          <a:p>
            <a:pPr>
              <a:buFont typeface="Arial" pitchFamily="34" charset="0"/>
              <a:buChar char="•"/>
            </a:pPr>
            <a:r>
              <a:rPr lang="en-AU" dirty="0"/>
              <a:t> Reduces BOD &amp; COD</a:t>
            </a:r>
          </a:p>
          <a:p>
            <a:pPr>
              <a:buFont typeface="Arial" pitchFamily="34" charset="0"/>
              <a:buChar char="•"/>
            </a:pPr>
            <a:r>
              <a:rPr lang="en-AU" dirty="0"/>
              <a:t> Acts as a Flocculent</a:t>
            </a:r>
          </a:p>
          <a:p>
            <a:endParaRPr lang="en-A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EBBF5-3F10-DBF3-2A65-E08EE5EE8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97116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Ozone Disinfection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25A7C-B588-F9F8-E7E4-81258F736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59311"/>
            <a:ext cx="8596668" cy="4513588"/>
          </a:xfrm>
        </p:spPr>
        <p:txBody>
          <a:bodyPr/>
          <a:lstStyle/>
          <a:p>
            <a:r>
              <a:rPr lang="en-US" dirty="0"/>
              <a:t>Relatively expensive </a:t>
            </a:r>
          </a:p>
          <a:p>
            <a:r>
              <a:rPr lang="en-US" dirty="0"/>
              <a:t>Requires a relatively large amount of power</a:t>
            </a:r>
          </a:p>
          <a:p>
            <a:r>
              <a:rPr lang="en-US" dirty="0"/>
              <a:t>Oxygen concentrator requires a relatively large amount of maintenance and controlled conditions</a:t>
            </a:r>
          </a:p>
          <a:p>
            <a:r>
              <a:rPr lang="en-US" dirty="0"/>
              <a:t>No disinfection residual</a:t>
            </a:r>
          </a:p>
          <a:p>
            <a:r>
              <a:rPr lang="en-US" dirty="0"/>
              <a:t>Some disinfection by-products in the presence of bromide</a:t>
            </a:r>
          </a:p>
          <a:p>
            <a:pPr lvl="1"/>
            <a:r>
              <a:rPr lang="en-US" dirty="0"/>
              <a:t>Bromate formation</a:t>
            </a:r>
          </a:p>
          <a:p>
            <a:r>
              <a:rPr lang="en-US" dirty="0"/>
              <a:t>Effective against bacteria, viruses, helminths, algae, and most protozoa</a:t>
            </a:r>
          </a:p>
          <a:p>
            <a:r>
              <a:rPr lang="en-US" dirty="0"/>
              <a:t>Total suspended solids and clarity of the water can be poor</a:t>
            </a:r>
          </a:p>
          <a:p>
            <a:r>
              <a:rPr lang="en-AU" dirty="0"/>
              <a:t>Multiple other treatment benefits</a:t>
            </a:r>
          </a:p>
          <a:p>
            <a:pPr lvl="1"/>
            <a:r>
              <a:rPr lang="en-AU" dirty="0"/>
              <a:t>BOD/COD reduction, colours, TSS, odours, pharmaceuticals and personal care products, and acts as flocculant</a:t>
            </a:r>
          </a:p>
        </p:txBody>
      </p:sp>
    </p:spTree>
    <p:extLst>
      <p:ext uri="{BB962C8B-B14F-4D97-AF65-F5344CB8AC3E}">
        <p14:creationId xmlns:p14="http://schemas.microsoft.com/office/powerpoint/2010/main" val="616313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D4DDA-D201-E44A-5CD7-06B4303B2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PFAS Treatment</a:t>
            </a:r>
            <a:endParaRPr lang="en-AU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D455B7-7171-342E-DEB3-A3C46212D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605" y="1380704"/>
            <a:ext cx="6890077" cy="5167558"/>
          </a:xfrm>
        </p:spPr>
      </p:pic>
    </p:spTree>
    <p:extLst>
      <p:ext uri="{BB962C8B-B14F-4D97-AF65-F5344CB8AC3E}">
        <p14:creationId xmlns:p14="http://schemas.microsoft.com/office/powerpoint/2010/main" val="2338687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C7E3E7-DB38-52CA-D065-1C5C930DB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Hydrogen Peroxide</a:t>
            </a:r>
            <a:endParaRPr lang="en-A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B03C04-4AC2-5EF2-EAE2-E0C83D643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916103"/>
            <a:ext cx="4184035" cy="3880772"/>
          </a:xfrm>
        </p:spPr>
        <p:txBody>
          <a:bodyPr/>
          <a:lstStyle/>
          <a:p>
            <a:r>
              <a:rPr lang="en-US" dirty="0"/>
              <a:t>Strong oxidizer </a:t>
            </a:r>
          </a:p>
          <a:p>
            <a:r>
              <a:rPr lang="en-US" dirty="0"/>
              <a:t>Very similar to Ozone</a:t>
            </a:r>
          </a:p>
          <a:p>
            <a:r>
              <a:rPr lang="en-US" dirty="0"/>
              <a:t>Can be purchased in a liquid form</a:t>
            </a:r>
          </a:p>
          <a:p>
            <a:r>
              <a:rPr lang="en-US" dirty="0"/>
              <a:t>Literally rocket fuel</a:t>
            </a:r>
          </a:p>
          <a:p>
            <a:r>
              <a:rPr lang="en-US" dirty="0"/>
              <a:t>Similar chemical handling procedures to liquid chlorine</a:t>
            </a:r>
          </a:p>
          <a:p>
            <a:r>
              <a:rPr lang="en-US" dirty="0"/>
              <a:t>Effective against bacteria, viruses, helminths, algae, and some protozoa</a:t>
            </a:r>
          </a:p>
          <a:p>
            <a:r>
              <a:rPr lang="en-US" dirty="0"/>
              <a:t>No disinfection residual</a:t>
            </a:r>
            <a:endParaRPr lang="en-AU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0927FFD-D313-B2DD-002F-3B5A7068E0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55039" y="2063703"/>
            <a:ext cx="4729523" cy="286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30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516CC-A556-739E-17AF-8F3CEE658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Electrochemical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6215DD-0DB6-EB2C-2AC5-BA7E256D2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858931"/>
            <a:ext cx="4184035" cy="3880772"/>
          </a:xfrm>
        </p:spPr>
        <p:txBody>
          <a:bodyPr/>
          <a:lstStyle/>
          <a:p>
            <a:r>
              <a:rPr lang="en-US" dirty="0"/>
              <a:t>Use cathodes and electricity to make a variety of disinfection chemicals</a:t>
            </a:r>
          </a:p>
          <a:p>
            <a:pPr lvl="1"/>
            <a:r>
              <a:rPr lang="en-US" dirty="0"/>
              <a:t>Ozone</a:t>
            </a:r>
          </a:p>
          <a:p>
            <a:pPr lvl="1"/>
            <a:r>
              <a:rPr lang="en-US" dirty="0"/>
              <a:t>Hydroden peroxide</a:t>
            </a:r>
          </a:p>
          <a:p>
            <a:pPr lvl="1"/>
            <a:r>
              <a:rPr lang="en-US" dirty="0"/>
              <a:t>Forms of chlorine</a:t>
            </a:r>
          </a:p>
          <a:p>
            <a:pPr lvl="1"/>
            <a:r>
              <a:rPr lang="en-US" dirty="0"/>
              <a:t>Acids</a:t>
            </a:r>
          </a:p>
          <a:p>
            <a:r>
              <a:rPr lang="en-US" dirty="0"/>
              <a:t>Requires power</a:t>
            </a:r>
          </a:p>
          <a:p>
            <a:r>
              <a:rPr lang="en-US" dirty="0"/>
              <a:t>Specialized maintenance</a:t>
            </a:r>
          </a:p>
          <a:p>
            <a:r>
              <a:rPr lang="en-US" dirty="0"/>
              <a:t>Solids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C63B701-F666-39AB-FFE7-CD7B476DCE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80214" y="1472130"/>
            <a:ext cx="4100837" cy="477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43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1647"/>
          </a:xfrm>
        </p:spPr>
        <p:txBody>
          <a:bodyPr/>
          <a:lstStyle/>
          <a:p>
            <a:r>
              <a:rPr lang="en-AU" dirty="0"/>
              <a:t>High Velocity Sonic Disintegrator (HVSD)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2158" y="1389529"/>
            <a:ext cx="4184035" cy="5047130"/>
          </a:xfrm>
        </p:spPr>
        <p:txBody>
          <a:bodyPr/>
          <a:lstStyle/>
          <a:p>
            <a:r>
              <a:rPr lang="en-AU" dirty="0"/>
              <a:t>Novel form of disinfection using sound waves and pressure</a:t>
            </a:r>
          </a:p>
          <a:p>
            <a:r>
              <a:rPr lang="en-AU" dirty="0"/>
              <a:t>Effective against bacteria, viruses, protozoa &amp; nematodes</a:t>
            </a:r>
          </a:p>
          <a:p>
            <a:r>
              <a:rPr lang="en-AU" dirty="0"/>
              <a:t>No disinfection residual</a:t>
            </a:r>
          </a:p>
          <a:p>
            <a:r>
              <a:rPr lang="en-AU" b="1" dirty="0"/>
              <a:t>Very </a:t>
            </a:r>
            <a:r>
              <a:rPr lang="en-AU" dirty="0"/>
              <a:t>loud</a:t>
            </a:r>
          </a:p>
          <a:p>
            <a:pPr lvl="1"/>
            <a:r>
              <a:rPr lang="en-AU" dirty="0"/>
              <a:t>Over 160 decibels</a:t>
            </a:r>
          </a:p>
          <a:p>
            <a:r>
              <a:rPr lang="en-AU" dirty="0"/>
              <a:t>Invented in 2003/2004</a:t>
            </a:r>
          </a:p>
          <a:p>
            <a:pPr lvl="1"/>
            <a:r>
              <a:rPr lang="en-AU" dirty="0"/>
              <a:t>Limited numbers installed</a:t>
            </a:r>
          </a:p>
          <a:p>
            <a:pPr lvl="1"/>
            <a:r>
              <a:rPr lang="en-AU" dirty="0"/>
              <a:t>Servicing/maintenance issues</a:t>
            </a:r>
          </a:p>
          <a:p>
            <a:r>
              <a:rPr lang="en-AU" dirty="0"/>
              <a:t>Has shown good disinfection rates over time</a:t>
            </a:r>
          </a:p>
          <a:p>
            <a:r>
              <a:rPr lang="en-AU" dirty="0"/>
              <a:t>End of life will most likely replace with an ozone unit</a:t>
            </a:r>
          </a:p>
        </p:txBody>
      </p:sp>
      <p:pic>
        <p:nvPicPr>
          <p:cNvPr id="48130" name="Picture 2" descr="D:\Backups Multiple\Document &amp; Pictures\Picture Package\'07_02_12_01\DCIM\101MSDCF\DSC004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9524" y="2133600"/>
            <a:ext cx="4464920" cy="33486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84536-C58B-79BD-5ED6-0F0DD2642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Natural Disinfection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32DE9-8021-3E58-E019-72DD39F05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30651"/>
            <a:ext cx="8596668" cy="3880773"/>
          </a:xfrm>
        </p:spPr>
        <p:txBody>
          <a:bodyPr/>
          <a:lstStyle/>
          <a:p>
            <a:r>
              <a:rPr lang="en-US" dirty="0"/>
              <a:t>Most common form of disinfection for </a:t>
            </a:r>
            <a:r>
              <a:rPr lang="en-US" dirty="0" err="1"/>
              <a:t>faecal</a:t>
            </a:r>
            <a:r>
              <a:rPr lang="en-US" dirty="0"/>
              <a:t> indicator bacteria</a:t>
            </a:r>
          </a:p>
          <a:p>
            <a:r>
              <a:rPr lang="en-US" dirty="0"/>
              <a:t>Temperature</a:t>
            </a:r>
          </a:p>
          <a:p>
            <a:r>
              <a:rPr lang="en-US" dirty="0"/>
              <a:t>Natural sunlight</a:t>
            </a:r>
          </a:p>
          <a:p>
            <a:r>
              <a:rPr lang="en-US" dirty="0"/>
              <a:t>Other microorganisms</a:t>
            </a:r>
          </a:p>
          <a:p>
            <a:pPr lvl="1"/>
            <a:r>
              <a:rPr lang="en-US" dirty="0"/>
              <a:t>Soil biota</a:t>
            </a:r>
          </a:p>
          <a:p>
            <a:r>
              <a:rPr lang="en-US" dirty="0"/>
              <a:t>Natural conditions typically not conducive for </a:t>
            </a:r>
            <a:r>
              <a:rPr lang="en-US" dirty="0" err="1"/>
              <a:t>faecal</a:t>
            </a:r>
            <a:r>
              <a:rPr lang="en-US" dirty="0"/>
              <a:t> bacteria to replicate</a:t>
            </a:r>
          </a:p>
          <a:p>
            <a:r>
              <a:rPr lang="en-US" dirty="0"/>
              <a:t>Viruses, protozoa, helminths, and cyanobacteria are much more variable</a:t>
            </a:r>
          </a:p>
          <a:p>
            <a:pPr lvl="1"/>
            <a:r>
              <a:rPr lang="en-US" dirty="0"/>
              <a:t>Some bacteria as well, such as </a:t>
            </a:r>
            <a:r>
              <a:rPr lang="en-US" i="1" dirty="0"/>
              <a:t>Salmonella</a:t>
            </a:r>
          </a:p>
          <a:p>
            <a:r>
              <a:rPr lang="en-US" dirty="0"/>
              <a:t>Used by soil based, sand filters, and constructed wetlands in on-site wastewater treatment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27859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EE45E-A30D-5DF7-B537-96E0AB6EE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Natural Disinfection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837B6-5AEF-4F36-2C91-3B37D4F3EE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1069" y="2367628"/>
            <a:ext cx="4184035" cy="3880772"/>
          </a:xfrm>
        </p:spPr>
        <p:txBody>
          <a:bodyPr/>
          <a:lstStyle/>
          <a:p>
            <a:r>
              <a:rPr lang="en-US" dirty="0"/>
              <a:t>Temperature</a:t>
            </a:r>
          </a:p>
          <a:p>
            <a:r>
              <a:rPr lang="en-US" dirty="0"/>
              <a:t>Air (oxygen)</a:t>
            </a:r>
          </a:p>
          <a:p>
            <a:r>
              <a:rPr lang="en-US" dirty="0"/>
              <a:t>Competition from other microorganisms</a:t>
            </a:r>
          </a:p>
          <a:p>
            <a:r>
              <a:rPr lang="en-US" dirty="0"/>
              <a:t>Sunlight</a:t>
            </a:r>
          </a:p>
          <a:p>
            <a:endParaRPr lang="en-AU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54B964-AA32-7758-D59D-67AD7ECA9E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03404" y="1798423"/>
            <a:ext cx="5172085" cy="388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875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4228" y="259977"/>
            <a:ext cx="8596668" cy="1320800"/>
          </a:xfrm>
        </p:spPr>
        <p:txBody>
          <a:bodyPr/>
          <a:lstStyle/>
          <a:p>
            <a:pPr algn="ctr"/>
            <a:r>
              <a:rPr lang="en-AU" dirty="0"/>
              <a:t>Lake </a:t>
            </a:r>
            <a:r>
              <a:rPr lang="en-AU" dirty="0" err="1"/>
              <a:t>Gkula</a:t>
            </a:r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13193" y="1030942"/>
            <a:ext cx="8596668" cy="4858870"/>
          </a:xfrm>
        </p:spPr>
        <p:txBody>
          <a:bodyPr/>
          <a:lstStyle/>
          <a:p>
            <a:r>
              <a:rPr lang="en-AU" dirty="0"/>
              <a:t>Designed &amp; built by Patrick Handley of Waterscapes Australia</a:t>
            </a:r>
          </a:p>
          <a:p>
            <a:pPr lvl="1"/>
            <a:r>
              <a:rPr lang="en-AU" dirty="0">
                <a:hlinkClick r:id="rId2"/>
              </a:rPr>
              <a:t>http://www.waterscapesaustralia.com.au/</a:t>
            </a:r>
            <a:endParaRPr lang="en-AU" dirty="0"/>
          </a:p>
          <a:p>
            <a:r>
              <a:rPr lang="en-AU" dirty="0"/>
              <a:t>Lake </a:t>
            </a:r>
            <a:r>
              <a:rPr lang="en-AU" dirty="0" err="1"/>
              <a:t>Gkula</a:t>
            </a:r>
            <a:r>
              <a:rPr lang="en-AU" dirty="0"/>
              <a:t> is named after local Indigenous man Uncle Noel Blair of the </a:t>
            </a:r>
            <a:r>
              <a:rPr lang="en-AU" dirty="0" err="1"/>
              <a:t>Jinibara</a:t>
            </a:r>
            <a:r>
              <a:rPr lang="en-AU" dirty="0"/>
              <a:t> people and it means Koala</a:t>
            </a:r>
          </a:p>
          <a:p>
            <a:pPr lvl="1"/>
            <a:r>
              <a:rPr lang="en-AU" dirty="0">
                <a:hlinkClick r:id="rId3"/>
              </a:rPr>
              <a:t>https://woodfordfolkfestival.com/lake-video/</a:t>
            </a:r>
            <a:endParaRPr lang="en-AU" dirty="0"/>
          </a:p>
          <a:p>
            <a:r>
              <a:rPr lang="en-AU" dirty="0"/>
              <a:t>Volume is approximately 13 million litres or 3 million gallons</a:t>
            </a:r>
          </a:p>
          <a:p>
            <a:r>
              <a:rPr lang="en-AU" dirty="0"/>
              <a:t>Natural swimming Lake</a:t>
            </a:r>
          </a:p>
          <a:p>
            <a:r>
              <a:rPr lang="en-AU" dirty="0"/>
              <a:t>No disinfection chemicals</a:t>
            </a:r>
          </a:p>
          <a:p>
            <a:pPr lvl="1"/>
            <a:r>
              <a:rPr lang="en-AU" dirty="0"/>
              <a:t>No chlorine, ozone or Ultraviolet light disinfection</a:t>
            </a:r>
          </a:p>
          <a:p>
            <a:r>
              <a:rPr lang="en-AU" dirty="0"/>
              <a:t>Water filtered by up-flow rock filters and beneficial microorganisms</a:t>
            </a:r>
          </a:p>
          <a:p>
            <a:r>
              <a:rPr lang="en-AU" dirty="0"/>
              <a:t>Lake stocked with fish, reptiles, birds, eels, and mollusc’s </a:t>
            </a:r>
          </a:p>
          <a:p>
            <a:r>
              <a:rPr lang="en-AU" dirty="0"/>
              <a:t>Planted with native plants</a:t>
            </a:r>
          </a:p>
          <a:p>
            <a:endParaRPr lang="en-AU" dirty="0"/>
          </a:p>
          <a:p>
            <a:endParaRPr lang="en-A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/>
              <a:t>Up-flow Filters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26626" name="Picture 2" descr="https://ucfe728c16828b72a16215d7ea03.previews.dropboxusercontent.com/p/thumb/AAwaMTqlYLFwBDivIa1sfw7yKnQAN9XShEDXFqfpQQVV1oBnoJ9DH-TEIAhts3l3UfIKLreKqjM313jKSSxgcGUcnWAkCZdqDJKh9YMP5lwmIwOaoW91rE7arhZL_FTTV4a8PZ2dtbvJ4bJMAxtcepdGwblTcM6f-_8rPLvAZ19f0Mlo3TzvVVN3h_vyhC5KcIoB6M3y04Z8IydeEvrekaXWBetbnwiKqj-wjrw8yC4-GMTvfEIHdPQ_uxYYp_lPNjjH2GotCdTS4EfnWxs1c9JvewqFotiCyFiA2-NRWdD30Pqw8faZTBPxGYo5DjnUcsZWu1semGJF8gXuY_1K4CF3KBCKv8oA_ogH9p_7orAUZ4n97rdS2j9Czvq9I1VvrYA/p.jpeg?fv_content=true&amp;size_mode=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727" y="1748120"/>
            <a:ext cx="5103904" cy="3827928"/>
          </a:xfrm>
          <a:prstGeom prst="rect">
            <a:avLst/>
          </a:prstGeom>
          <a:noFill/>
        </p:spPr>
      </p:pic>
      <p:pic>
        <p:nvPicPr>
          <p:cNvPr id="26628" name="Picture 4" descr="https://uc2b0ca05f43ef5a2f3f17818115.previews.dropboxusercontent.com/p/thumb/AAzLdI4w-Ajb3rqzbRiphEhiGNWHp8eySm542U1-54EzUQsPVbaOKxD76e3i6TGmrHC52rj5TXKSnPa5tqUfervh4YsPTewz8HWSnlCAO9E7oOZL02v1FtAVoA_5Vnm4C9pGF0FaHzAiEnGWl7QYmHpEAaW20vz-2CBQUtX8iTi5WwS-QzAA63scP4NTnFI4uCRgI3GNQ1wTXhCEr0ZwJxhBJjHcTVP0KbXgf_N992LichS5eDI-AcRe0j1DK9iZ27IFr9jnA4u2RUJ-vNEuMBjlDeYha2crZ2K9u24pYOV2LWSePEjYXAyELO3QWLylYgTjHogHmKJ_uSOPBATCfgFqSkBEi3mjvYW8LWpXUfxmMmOiJUVujQ9bp9VTBX_UAN0/p.jpeg?fv_content=true&amp;size_mode=5"/>
          <p:cNvPicPr>
            <a:picLocks noChangeAspect="1" noChangeArrowheads="1"/>
          </p:cNvPicPr>
          <p:nvPr/>
        </p:nvPicPr>
        <p:blipFill>
          <a:blip r:embed="rId3" cstate="print"/>
          <a:srcRect t="16632" r="5211" b="4076"/>
          <a:stretch>
            <a:fillRect/>
          </a:stretch>
        </p:blipFill>
        <p:spPr bwMode="auto">
          <a:xfrm>
            <a:off x="5346138" y="1757082"/>
            <a:ext cx="4586755" cy="38368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3C071-E6AD-18E4-E125-0B6E89758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30" y="143256"/>
            <a:ext cx="8596668" cy="1320800"/>
          </a:xfrm>
        </p:spPr>
        <p:txBody>
          <a:bodyPr/>
          <a:lstStyle/>
          <a:p>
            <a:pPr algn="ctr"/>
            <a:r>
              <a:rPr lang="en-GB" dirty="0"/>
              <a:t>Size Also Applies to the Wildlife</a:t>
            </a:r>
            <a:endParaRPr lang="en-AU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F0D3D6-550B-4AC2-B35B-9DE46B84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898" b="19533"/>
          <a:stretch/>
        </p:blipFill>
        <p:spPr>
          <a:xfrm>
            <a:off x="2835702" y="904611"/>
            <a:ext cx="4330146" cy="581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663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7" name="Picture 6" descr="https://woodfordfolkfestival.com/wp-content/uploads/2019/12/lakewaterflow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247" y="0"/>
            <a:ext cx="761103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i="1" dirty="0"/>
              <a:t>Escherichia Coli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7993" y="1577883"/>
            <a:ext cx="4322971" cy="4042988"/>
          </a:xfrm>
        </p:spPr>
        <p:txBody>
          <a:bodyPr/>
          <a:lstStyle/>
          <a:p>
            <a:r>
              <a:rPr lang="en-AU" dirty="0"/>
              <a:t>With no chemical or Ultra Violet disinfection process the colony forming units of </a:t>
            </a:r>
            <a:r>
              <a:rPr lang="en-AU" i="1" dirty="0" err="1"/>
              <a:t>E.coli</a:t>
            </a:r>
            <a:r>
              <a:rPr lang="en-AU" dirty="0"/>
              <a:t> are very low</a:t>
            </a:r>
          </a:p>
          <a:p>
            <a:pPr lvl="1"/>
            <a:r>
              <a:rPr lang="en-AU" dirty="0"/>
              <a:t>Especially as wild-life &amp; swimmers will be constantly adding low levels of </a:t>
            </a:r>
            <a:r>
              <a:rPr lang="en-AU" i="1" dirty="0" err="1"/>
              <a:t>E.coli</a:t>
            </a:r>
            <a:endParaRPr lang="en-AU" dirty="0"/>
          </a:p>
          <a:p>
            <a:r>
              <a:rPr lang="en-AU" dirty="0"/>
              <a:t>During the commissioning period the numbers of </a:t>
            </a:r>
            <a:r>
              <a:rPr lang="en-AU" dirty="0" err="1"/>
              <a:t>cfu’s</a:t>
            </a:r>
            <a:r>
              <a:rPr lang="en-AU" dirty="0"/>
              <a:t> was higher but once the beneficial microorganisms established on the up-flow rock filters the numbers of </a:t>
            </a:r>
            <a:r>
              <a:rPr lang="en-AU" i="1" dirty="0" err="1"/>
              <a:t>E.coli</a:t>
            </a:r>
            <a:r>
              <a:rPr lang="en-AU" dirty="0"/>
              <a:t> quickly decreased</a:t>
            </a: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3335" y="1837764"/>
            <a:ext cx="5304970" cy="319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4181" y="457200"/>
            <a:ext cx="8596668" cy="1320800"/>
          </a:xfrm>
        </p:spPr>
        <p:txBody>
          <a:bodyPr/>
          <a:lstStyle/>
          <a:p>
            <a:pPr algn="ctr"/>
            <a:r>
              <a:rPr lang="en-AU" dirty="0"/>
              <a:t>Faecal Coliforms Plates Done </a:t>
            </a:r>
            <a:r>
              <a:rPr lang="en-AU" i="1" dirty="0"/>
              <a:t>in-situ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988FA1-2008-442B-9FDE-8B9898E190A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1830" b="18170"/>
          <a:stretch>
            <a:fillRect/>
          </a:stretch>
        </p:blipFill>
        <p:spPr>
          <a:xfrm>
            <a:off x="0" y="1371600"/>
            <a:ext cx="3854014" cy="548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F0ADE8-FDC9-43B3-8E09-0DAC6B99235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8105" b="11895"/>
          <a:stretch>
            <a:fillRect/>
          </a:stretch>
        </p:blipFill>
        <p:spPr>
          <a:xfrm>
            <a:off x="3862170" y="1371600"/>
            <a:ext cx="3854014" cy="54864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A856C9D-C7A5-4476-86E0-19B63418AD1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94" y="1353764"/>
            <a:ext cx="3093235" cy="550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6E6517-4649-754B-1509-353075EFA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5" y="665899"/>
            <a:ext cx="12086429" cy="552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43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33850E-E254-8A1A-67F2-C6DF6165B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11" y="0"/>
            <a:ext cx="10455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53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BBCEAB-74FA-5B8C-1ACE-0B066D686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83" y="0"/>
            <a:ext cx="10083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198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D26107-A2A2-6187-3A58-3F7AA8299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Natural Disinfection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92BAD-AAA0-BA44-064D-5842B8582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51542"/>
            <a:ext cx="8596668" cy="3880773"/>
          </a:xfrm>
        </p:spPr>
        <p:txBody>
          <a:bodyPr/>
          <a:lstStyle/>
          <a:p>
            <a:r>
              <a:rPr lang="en-US" dirty="0"/>
              <a:t>Low cost</a:t>
            </a:r>
          </a:p>
          <a:p>
            <a:r>
              <a:rPr lang="en-US" dirty="0"/>
              <a:t>Low maintenance requirements</a:t>
            </a:r>
          </a:p>
          <a:p>
            <a:r>
              <a:rPr lang="en-US" dirty="0"/>
              <a:t>No disinfection residual</a:t>
            </a:r>
          </a:p>
          <a:p>
            <a:r>
              <a:rPr lang="en-US" dirty="0"/>
              <a:t>Design is very important</a:t>
            </a:r>
          </a:p>
          <a:p>
            <a:pPr lvl="1"/>
            <a:r>
              <a:rPr lang="en-US" dirty="0"/>
              <a:t>Hydraulic short-circuits can cause major issues</a:t>
            </a:r>
          </a:p>
          <a:p>
            <a:pPr lvl="1"/>
            <a:r>
              <a:rPr lang="en-US" dirty="0"/>
              <a:t>Old tree roots, sandy soils,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No adverse impacts to the soil linked to disinfection</a:t>
            </a:r>
          </a:p>
          <a:p>
            <a:r>
              <a:rPr lang="en-US" dirty="0"/>
              <a:t>Minimal control if something goes wrong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780466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84EF9-4164-29FC-BC3A-1244125CD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Multiple Barrier Approach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F1E5E-E5C5-BD74-AF3E-0EF57D1E3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/>
          <a:lstStyle/>
          <a:p>
            <a:r>
              <a:rPr lang="en-US" dirty="0"/>
              <a:t>Any disinfection system can fail</a:t>
            </a:r>
          </a:p>
          <a:p>
            <a:r>
              <a:rPr lang="en-US" dirty="0"/>
              <a:t>Plan to manage potential failure in your designs</a:t>
            </a:r>
          </a:p>
          <a:p>
            <a:r>
              <a:rPr lang="en-US" dirty="0"/>
              <a:t>A multiple barrier approach is considered best practice</a:t>
            </a:r>
          </a:p>
          <a:p>
            <a:pPr lvl="1"/>
            <a:r>
              <a:rPr lang="en-US" dirty="0"/>
              <a:t>Multiple treatment techniques that provide disinfection</a:t>
            </a:r>
          </a:p>
          <a:p>
            <a:pPr lvl="1"/>
            <a:r>
              <a:rPr lang="en-US" dirty="0"/>
              <a:t>Complete disinfection is not required by each technique</a:t>
            </a:r>
          </a:p>
          <a:p>
            <a:pPr lvl="1"/>
            <a:r>
              <a:rPr lang="en-US" dirty="0"/>
              <a:t>Log reductions</a:t>
            </a:r>
          </a:p>
          <a:p>
            <a:r>
              <a:rPr lang="en-US" dirty="0"/>
              <a:t>Use a risk assessment to minimize the chances of non-disinfected water coming into contact with people and sensitive environments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733957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F0DB35-CDDF-0695-447E-66B1DC36EB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68" y="1195070"/>
            <a:ext cx="5731510" cy="56629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21EA73B-A28E-2B1B-7EB6-FDD4A600D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910" y="357030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Woodfordia Treatment Chain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628937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1000">
              <a:schemeClr val="accent2">
                <a:lumMod val="0"/>
                <a:lumOff val="100000"/>
              </a:schemeClr>
            </a:gs>
            <a:gs pos="18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CEDCB-4124-4F7E-AF38-633EBE571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701" y="354298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AU" sz="6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B03A27-B631-467D-8C69-69CBB13F7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endParaRPr lang="en-AU" sz="2000" dirty="0">
              <a:solidFill>
                <a:srgbClr val="7030A0"/>
              </a:solidFill>
            </a:endParaRPr>
          </a:p>
          <a:p>
            <a:pPr algn="l">
              <a:buFont typeface="Wingdings" pitchFamily="2" charset="2"/>
              <a:buChar char="Ø"/>
            </a:pPr>
            <a:endParaRPr lang="en-AU" sz="2000" dirty="0">
              <a:solidFill>
                <a:srgbClr val="7030A0"/>
              </a:solidFill>
            </a:endParaRPr>
          </a:p>
          <a:p>
            <a:pPr algn="l">
              <a:buFont typeface="Wingdings" pitchFamily="2" charset="2"/>
              <a:buChar char="Ø"/>
            </a:pPr>
            <a:endParaRPr lang="en-AU" sz="2000" dirty="0">
              <a:solidFill>
                <a:srgbClr val="7030A0"/>
              </a:solidFill>
            </a:endParaRPr>
          </a:p>
          <a:p>
            <a:pPr lvl="1" algn="l">
              <a:buFont typeface="Wingdings" pitchFamily="2" charset="2"/>
              <a:buChar char="Ø"/>
            </a:pPr>
            <a:endParaRPr lang="en-AU" dirty="0">
              <a:solidFill>
                <a:srgbClr val="7030A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AD0037-052A-40E1-DC9A-6F767C0FE115}"/>
              </a:ext>
            </a:extLst>
          </p:cNvPr>
          <p:cNvSpPr txBox="1"/>
          <p:nvPr/>
        </p:nvSpPr>
        <p:spPr>
          <a:xfrm>
            <a:off x="1088701" y="1825927"/>
            <a:ext cx="92080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7030A0"/>
                </a:solidFill>
              </a:rPr>
              <a:t>All disinfection techniques have advantages and disadvantages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7030A0"/>
                </a:solidFill>
              </a:rPr>
              <a:t>Understanding these and incorporating them into your design and/or risk assessment is important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7030A0"/>
                </a:solidFill>
              </a:rPr>
              <a:t>A multiple barrier approach is good risk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7030A0"/>
                </a:solidFill>
              </a:rPr>
              <a:t>Natural disinfection processes are not to be underestimated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958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uge 6ft 5in muscle-bound kangaroo ...">
            <a:extLst>
              <a:ext uri="{FF2B5EF4-FFF2-40B4-BE49-F238E27FC236}">
                <a16:creationId xmlns:a16="http://schemas.microsoft.com/office/drawing/2014/main" id="{A3ADE493-360F-67EB-DCAD-2FDCFED97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94" y="322450"/>
            <a:ext cx="4567383" cy="284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ogs#kangaroo#nature#animals | TikTok">
            <a:extLst>
              <a:ext uri="{FF2B5EF4-FFF2-40B4-BE49-F238E27FC236}">
                <a16:creationId xmlns:a16="http://schemas.microsoft.com/office/drawing/2014/main" id="{5EC040BC-3B25-EE39-9049-90466A240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101" y="709331"/>
            <a:ext cx="2311636" cy="412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his kangaroo was chased into the water ...">
            <a:extLst>
              <a:ext uri="{FF2B5EF4-FFF2-40B4-BE49-F238E27FC236}">
                <a16:creationId xmlns:a16="http://schemas.microsoft.com/office/drawing/2014/main" id="{27B0CD33-ECDE-08FC-33CF-27C5855B7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73" y="3324458"/>
            <a:ext cx="3972674" cy="322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352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626E3-4A65-771C-6577-893917D82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087" y="386510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It’s Not Just the Animals</a:t>
            </a:r>
            <a:endParaRPr lang="en-AU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D5D6B50-E4C4-BE7F-EEC1-CEB60DDD08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3733" y="1841553"/>
            <a:ext cx="4690830" cy="3518122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698449C-1073-0557-4F50-DFE7F7767A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534" y="1518328"/>
            <a:ext cx="5552764" cy="4164572"/>
          </a:xfrm>
        </p:spPr>
      </p:pic>
    </p:spTree>
    <p:extLst>
      <p:ext uri="{BB962C8B-B14F-4D97-AF65-F5344CB8AC3E}">
        <p14:creationId xmlns:p14="http://schemas.microsoft.com/office/powerpoint/2010/main" val="2526185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9DEEF-0BCB-0D48-25F8-6F6DF543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966" y="736172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Disinfection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6F8A4-C568-547A-EB26-8AB5211DD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200" y="1595057"/>
            <a:ext cx="8596668" cy="5074713"/>
          </a:xfrm>
        </p:spPr>
        <p:txBody>
          <a:bodyPr>
            <a:normAutofit/>
          </a:bodyPr>
          <a:lstStyle/>
          <a:p>
            <a:r>
              <a:rPr lang="en-US" sz="2400" dirty="0"/>
              <a:t>Processes used to remove potential pathogens</a:t>
            </a:r>
          </a:p>
          <a:p>
            <a:pPr lvl="1"/>
            <a:r>
              <a:rPr lang="en-US" sz="2200" dirty="0"/>
              <a:t>Other microorganisms (including beneficial ones)</a:t>
            </a:r>
          </a:p>
          <a:p>
            <a:r>
              <a:rPr lang="en-US" sz="2400" dirty="0"/>
              <a:t>Many different techniques</a:t>
            </a:r>
          </a:p>
          <a:p>
            <a:r>
              <a:rPr lang="en-US" sz="2400" dirty="0"/>
              <a:t>On-site Wastewater tends to mimic what’s used in the Municipal sector</a:t>
            </a:r>
          </a:p>
          <a:p>
            <a:r>
              <a:rPr lang="en-US" sz="2400" dirty="0"/>
              <a:t>Often used when surface irrigation/dispersal is used compared to subsurface application</a:t>
            </a:r>
          </a:p>
          <a:p>
            <a:r>
              <a:rPr lang="en-US" sz="2400" dirty="0"/>
              <a:t>The aim is to produce a treated water that is safe to disperse in regards to public and environmental health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28090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101D0-4FF9-A7FB-74F3-D1647CC89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Chlorine Disinfection 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E079E-0C9A-666C-9C77-10F0929DC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74090"/>
            <a:ext cx="8596668" cy="3880773"/>
          </a:xfrm>
        </p:spPr>
        <p:txBody>
          <a:bodyPr/>
          <a:lstStyle/>
          <a:p>
            <a:r>
              <a:rPr lang="en-US" dirty="0" err="1"/>
              <a:t>Oxidising</a:t>
            </a:r>
            <a:r>
              <a:rPr lang="en-US" dirty="0"/>
              <a:t> agent</a:t>
            </a:r>
          </a:p>
          <a:p>
            <a:r>
              <a:rPr lang="en-US" dirty="0"/>
              <a:t>Can be used via tablets, liquid, or gas forms</a:t>
            </a:r>
          </a:p>
          <a:p>
            <a:pPr lvl="1"/>
            <a:r>
              <a:rPr lang="en-US" dirty="0"/>
              <a:t>Have not personally seen gas used for on-site systems</a:t>
            </a:r>
          </a:p>
          <a:p>
            <a:r>
              <a:rPr lang="en-US" dirty="0"/>
              <a:t>Has different chemical compositions</a:t>
            </a:r>
          </a:p>
          <a:p>
            <a:pPr lvl="1"/>
            <a:r>
              <a:rPr lang="en-US" dirty="0"/>
              <a:t>Sodium hypochlorite, calcium hypochlorite, or chlorine dioxide</a:t>
            </a:r>
          </a:p>
          <a:p>
            <a:r>
              <a:rPr lang="en-US" dirty="0"/>
              <a:t>Disinfects mainly bacteria, algae, limited protozoa, but not effective against most viruses</a:t>
            </a:r>
          </a:p>
          <a:p>
            <a:r>
              <a:rPr lang="en-US" dirty="0"/>
              <a:t>Commonly used in many parts of the world, including Australia</a:t>
            </a:r>
          </a:p>
          <a:p>
            <a:pPr lvl="1"/>
            <a:r>
              <a:rPr lang="en-US" dirty="0"/>
              <a:t>Not as common in Europe</a:t>
            </a:r>
          </a:p>
          <a:p>
            <a:pPr lvl="1"/>
            <a:r>
              <a:rPr lang="en-US" dirty="0"/>
              <a:t>Rarely in New Zealand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47189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718216-5CC2-164E-8AF5-237F2A189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Chlorine Tablets</a:t>
            </a:r>
            <a:endParaRPr lang="en-AU" dirty="0"/>
          </a:p>
        </p:txBody>
      </p:sp>
      <p:pic>
        <p:nvPicPr>
          <p:cNvPr id="1026" name="Picture 2" descr="Jumbo Chlorine Pool Tabs 20 lbs ...">
            <a:extLst>
              <a:ext uri="{FF2B5EF4-FFF2-40B4-BE49-F238E27FC236}">
                <a16:creationId xmlns:a16="http://schemas.microsoft.com/office/drawing/2014/main" id="{7F1A7247-8FA7-8B63-418E-99ED5FD7B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32" y="2162705"/>
            <a:ext cx="3459686" cy="345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E24086-1BDF-3B7E-E6FC-A30AD8F93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726" y="2326422"/>
            <a:ext cx="4854989" cy="313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34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88AC-F6DA-A9BE-F5FD-083EB66E4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11810"/>
          </a:xfrm>
        </p:spPr>
        <p:txBody>
          <a:bodyPr/>
          <a:lstStyle/>
          <a:p>
            <a:pPr algn="ctr"/>
            <a:r>
              <a:rPr lang="en-US" dirty="0"/>
              <a:t>Chlorine Tablets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481CE8-FD6D-4598-CE9C-7119747F5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49" y="1901072"/>
            <a:ext cx="4074473" cy="30558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423378-5D18-7358-37B6-F6D62722C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5332" y="1975450"/>
            <a:ext cx="4793095" cy="359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8522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25969</TotalTime>
  <Words>1100</Words>
  <Application>Microsoft Office PowerPoint</Application>
  <PresentationFormat>Widescreen</PresentationFormat>
  <Paragraphs>179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Trebuchet MS</vt:lpstr>
      <vt:lpstr>Wingdings</vt:lpstr>
      <vt:lpstr>Wingdings 3</vt:lpstr>
      <vt:lpstr>Facet</vt:lpstr>
      <vt:lpstr>To Chlorinate or Not to Chlorinate, Advantages and Disadvantages of Different Disinfection Types</vt:lpstr>
      <vt:lpstr>Queensland Comparison to Texas</vt:lpstr>
      <vt:lpstr>Size Also Applies to the Wildlife</vt:lpstr>
      <vt:lpstr>PowerPoint Presentation</vt:lpstr>
      <vt:lpstr>It’s Not Just the Animals</vt:lpstr>
      <vt:lpstr>Disinfection</vt:lpstr>
      <vt:lpstr>Chlorine Disinfection </vt:lpstr>
      <vt:lpstr>Chlorine Tablets</vt:lpstr>
      <vt:lpstr>Chlorine Tablets</vt:lpstr>
      <vt:lpstr>PowerPoint Presentation</vt:lpstr>
      <vt:lpstr>Chlorine Tablets</vt:lpstr>
      <vt:lpstr>Liquid Chlorine</vt:lpstr>
      <vt:lpstr>Liquid Chlorine</vt:lpstr>
      <vt:lpstr>Chlorine Dosing Skids</vt:lpstr>
      <vt:lpstr>Chlorine Disinfection</vt:lpstr>
      <vt:lpstr>UV Disinfection</vt:lpstr>
      <vt:lpstr>UV Disinfection</vt:lpstr>
      <vt:lpstr>Ozone Disinfection</vt:lpstr>
      <vt:lpstr>Ozone Equipment</vt:lpstr>
      <vt:lpstr>Impact of Ozone</vt:lpstr>
      <vt:lpstr>Ozone Disinfection</vt:lpstr>
      <vt:lpstr>PFAS Treatment</vt:lpstr>
      <vt:lpstr>Hydrogen Peroxide</vt:lpstr>
      <vt:lpstr>Electrochemical</vt:lpstr>
      <vt:lpstr>High Velocity Sonic Disintegrator (HVSD)</vt:lpstr>
      <vt:lpstr>Natural Disinfection</vt:lpstr>
      <vt:lpstr>Natural Disinfection</vt:lpstr>
      <vt:lpstr>Lake Gkula</vt:lpstr>
      <vt:lpstr>Up-flow Filters</vt:lpstr>
      <vt:lpstr>PowerPoint Presentation</vt:lpstr>
      <vt:lpstr>Escherichia Coli </vt:lpstr>
      <vt:lpstr>Faecal Coliforms Plates Done in-situ</vt:lpstr>
      <vt:lpstr>PowerPoint Presentation</vt:lpstr>
      <vt:lpstr>PowerPoint Presentation</vt:lpstr>
      <vt:lpstr>PowerPoint Presentation</vt:lpstr>
      <vt:lpstr>Natural Disinfection</vt:lpstr>
      <vt:lpstr>Multiple Barrier Approach</vt:lpstr>
      <vt:lpstr>Woodfordia Treatment Chain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Arris Arris</dc:creator>
  <cp:lastModifiedBy>Arris Arris</cp:lastModifiedBy>
  <cp:revision>1638</cp:revision>
  <dcterms:created xsi:type="dcterms:W3CDTF">2018-08-28T07:58:50Z</dcterms:created>
  <dcterms:modified xsi:type="dcterms:W3CDTF">2026-01-29T14:40:44Z</dcterms:modified>
</cp:coreProperties>
</file>