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handoutMasterIdLst>
    <p:handoutMasterId r:id="rId72"/>
  </p:handoutMasterIdLst>
  <p:sldIdLst>
    <p:sldId id="382" r:id="rId2"/>
    <p:sldId id="445" r:id="rId3"/>
    <p:sldId id="448" r:id="rId4"/>
    <p:sldId id="449" r:id="rId5"/>
    <p:sldId id="447" r:id="rId6"/>
    <p:sldId id="453" r:id="rId7"/>
    <p:sldId id="426" r:id="rId8"/>
    <p:sldId id="435" r:id="rId9"/>
    <p:sldId id="454" r:id="rId10"/>
    <p:sldId id="455" r:id="rId11"/>
    <p:sldId id="429" r:id="rId12"/>
    <p:sldId id="428" r:id="rId13"/>
    <p:sldId id="430" r:id="rId14"/>
    <p:sldId id="436" r:id="rId15"/>
    <p:sldId id="452" r:id="rId16"/>
    <p:sldId id="431" r:id="rId17"/>
    <p:sldId id="433" r:id="rId18"/>
    <p:sldId id="432" r:id="rId19"/>
    <p:sldId id="427" r:id="rId20"/>
    <p:sldId id="438" r:id="rId21"/>
    <p:sldId id="440" r:id="rId22"/>
    <p:sldId id="458" r:id="rId23"/>
    <p:sldId id="457" r:id="rId24"/>
    <p:sldId id="456" r:id="rId25"/>
    <p:sldId id="441" r:id="rId26"/>
    <p:sldId id="434" r:id="rId27"/>
    <p:sldId id="393" r:id="rId28"/>
    <p:sldId id="372" r:id="rId29"/>
    <p:sldId id="383" r:id="rId30"/>
    <p:sldId id="384" r:id="rId31"/>
    <p:sldId id="373" r:id="rId32"/>
    <p:sldId id="385" r:id="rId33"/>
    <p:sldId id="420" r:id="rId34"/>
    <p:sldId id="422" r:id="rId35"/>
    <p:sldId id="450" r:id="rId36"/>
    <p:sldId id="376" r:id="rId37"/>
    <p:sldId id="379" r:id="rId38"/>
    <p:sldId id="378" r:id="rId39"/>
    <p:sldId id="377" r:id="rId40"/>
    <p:sldId id="388" r:id="rId41"/>
    <p:sldId id="391" r:id="rId42"/>
    <p:sldId id="459" r:id="rId43"/>
    <p:sldId id="389" r:id="rId44"/>
    <p:sldId id="380" r:id="rId45"/>
    <p:sldId id="398" r:id="rId46"/>
    <p:sldId id="390" r:id="rId47"/>
    <p:sldId id="394" r:id="rId48"/>
    <p:sldId id="437" r:id="rId49"/>
    <p:sldId id="369" r:id="rId50"/>
    <p:sldId id="397" r:id="rId51"/>
    <p:sldId id="415" r:id="rId52"/>
    <p:sldId id="413" r:id="rId53"/>
    <p:sldId id="402" r:id="rId54"/>
    <p:sldId id="396" r:id="rId55"/>
    <p:sldId id="399" r:id="rId56"/>
    <p:sldId id="401" r:id="rId57"/>
    <p:sldId id="404" r:id="rId58"/>
    <p:sldId id="403" r:id="rId59"/>
    <p:sldId id="414" r:id="rId60"/>
    <p:sldId id="405" r:id="rId61"/>
    <p:sldId id="417" r:id="rId62"/>
    <p:sldId id="407" r:id="rId63"/>
    <p:sldId id="408" r:id="rId64"/>
    <p:sldId id="409" r:id="rId65"/>
    <p:sldId id="411" r:id="rId66"/>
    <p:sldId id="412" r:id="rId67"/>
    <p:sldId id="395" r:id="rId68"/>
    <p:sldId id="460" r:id="rId69"/>
    <p:sldId id="33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6" autoAdjust="0"/>
    <p:restoredTop sz="84746" autoAdjust="0"/>
  </p:normalViewPr>
  <p:slideViewPr>
    <p:cSldViewPr>
      <p:cViewPr varScale="1">
        <p:scale>
          <a:sx n="86" d="100"/>
          <a:sy n="86" d="100"/>
        </p:scale>
        <p:origin x="2388" y="300"/>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213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56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706730-E2C5-4658-B945-CC3D8F2BBC7A}" type="datetimeFigureOut">
              <a:rPr lang="en-US" smtClean="0"/>
              <a:pPr/>
              <a:t>1/22/2026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4487C-0BC3-4621-8E20-74D3E9A7BDCC}" type="slidenum">
              <a:rPr lang="en-US" smtClean="0"/>
              <a:pPr/>
              <a:t>‹#›</a:t>
            </a:fld>
            <a:endParaRPr lang="en-US"/>
          </a:p>
        </p:txBody>
      </p:sp>
    </p:spTree>
    <p:extLst>
      <p:ext uri="{BB962C8B-B14F-4D97-AF65-F5344CB8AC3E}">
        <p14:creationId xmlns:p14="http://schemas.microsoft.com/office/powerpoint/2010/main" val="82870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Glad to see familiar faces</a:t>
            </a:r>
          </a:p>
          <a:p>
            <a:r>
              <a:rPr lang="en-US" dirty="0"/>
              <a:t>You are the ones tasked with fixing whatever mess I left behind</a:t>
            </a:r>
          </a:p>
          <a:p>
            <a:r>
              <a:rPr lang="en-US" dirty="0"/>
              <a:t>Today I’ll be looking to share some things that I came across throughout my career that may help you moving forward. I guess we’ll call it “lessons from the trenches.” </a:t>
            </a:r>
          </a:p>
        </p:txBody>
      </p:sp>
      <p:sp>
        <p:nvSpPr>
          <p:cNvPr id="4" name="Slide Number Placeholder 3"/>
          <p:cNvSpPr>
            <a:spLocks noGrp="1"/>
          </p:cNvSpPr>
          <p:nvPr>
            <p:ph type="sldNum" sz="quarter" idx="5"/>
          </p:nvPr>
        </p:nvSpPr>
        <p:spPr/>
        <p:txBody>
          <a:bodyPr/>
          <a:lstStyle/>
          <a:p>
            <a:fld id="{55D4487C-0BC3-4621-8E20-74D3E9A7BDCC}" type="slidenum">
              <a:rPr lang="en-US" smtClean="0"/>
              <a:pPr/>
              <a:t>1</a:t>
            </a:fld>
            <a:endParaRPr lang="en-US"/>
          </a:p>
        </p:txBody>
      </p:sp>
    </p:spTree>
    <p:extLst>
      <p:ext uri="{BB962C8B-B14F-4D97-AF65-F5344CB8AC3E}">
        <p14:creationId xmlns:p14="http://schemas.microsoft.com/office/powerpoint/2010/main" val="4009828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7F40C-CFF3-6032-2EE6-E98DCBC35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AF971-CA43-17BF-5EE7-417C2B8F2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B6954-B2DF-9E3B-8DDE-836AEA090CCB}"/>
              </a:ext>
            </a:extLst>
          </p:cNvPr>
          <p:cNvSpPr>
            <a:spLocks noGrp="1"/>
          </p:cNvSpPr>
          <p:nvPr>
            <p:ph type="body" idx="1"/>
          </p:nvPr>
        </p:nvSpPr>
        <p:spPr/>
        <p:txBody>
          <a:bodyPr>
            <a:normAutofit/>
          </a:bodyPr>
          <a:lstStyle/>
          <a:p>
            <a:r>
              <a:rPr lang="en-US" dirty="0"/>
              <a:t>Found this online; funneling the effluent… WRONG</a:t>
            </a:r>
          </a:p>
          <a:p>
            <a:endParaRPr lang="en-US" dirty="0"/>
          </a:p>
          <a:p>
            <a:r>
              <a:rPr lang="en-US" dirty="0"/>
              <a:t>Must be correct, because everything on the internet is correct… right?</a:t>
            </a:r>
          </a:p>
        </p:txBody>
      </p:sp>
      <p:sp>
        <p:nvSpPr>
          <p:cNvPr id="4" name="Slide Number Placeholder 3">
            <a:extLst>
              <a:ext uri="{FF2B5EF4-FFF2-40B4-BE49-F238E27FC236}">
                <a16:creationId xmlns:a16="http://schemas.microsoft.com/office/drawing/2014/main" id="{2B1A9C08-D26C-EB73-30FD-F6DCB91E6E8D}"/>
              </a:ext>
            </a:extLst>
          </p:cNvPr>
          <p:cNvSpPr>
            <a:spLocks noGrp="1"/>
          </p:cNvSpPr>
          <p:nvPr>
            <p:ph type="sldNum" sz="quarter" idx="10"/>
          </p:nvPr>
        </p:nvSpPr>
        <p:spPr/>
        <p:txBody>
          <a:bodyPr/>
          <a:lstStyle/>
          <a:p>
            <a:fld id="{8E33D115-91A3-4297-807B-5E9F3F7C2E1F}" type="slidenum">
              <a:rPr lang="en-US" smtClean="0"/>
              <a:pPr/>
              <a:t>10</a:t>
            </a:fld>
            <a:endParaRPr lang="en-US" dirty="0"/>
          </a:p>
        </p:txBody>
      </p:sp>
    </p:spTree>
    <p:extLst>
      <p:ext uri="{BB962C8B-B14F-4D97-AF65-F5344CB8AC3E}">
        <p14:creationId xmlns:p14="http://schemas.microsoft.com/office/powerpoint/2010/main" val="406993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01E14-47F7-C6BC-ADF5-DC15950CB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4E9DF-BF9D-A54E-D79A-1E1D48954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78394-920B-0E1B-F99B-F8A41C548548}"/>
              </a:ext>
            </a:extLst>
          </p:cNvPr>
          <p:cNvSpPr>
            <a:spLocks noGrp="1"/>
          </p:cNvSpPr>
          <p:nvPr>
            <p:ph type="body" idx="1"/>
          </p:nvPr>
        </p:nvSpPr>
        <p:spPr/>
        <p:txBody>
          <a:bodyPr>
            <a:normAutofit/>
          </a:bodyPr>
          <a:lstStyle/>
          <a:p>
            <a:r>
              <a:rPr lang="en-US" dirty="0"/>
              <a:t>Here’s a photo of an actual installation in Kansas</a:t>
            </a:r>
          </a:p>
        </p:txBody>
      </p:sp>
      <p:sp>
        <p:nvSpPr>
          <p:cNvPr id="4" name="Slide Number Placeholder 3">
            <a:extLst>
              <a:ext uri="{FF2B5EF4-FFF2-40B4-BE49-F238E27FC236}">
                <a16:creationId xmlns:a16="http://schemas.microsoft.com/office/drawing/2014/main" id="{DABBF058-7A7F-3719-A2BF-471DE8F8E588}"/>
              </a:ext>
            </a:extLst>
          </p:cNvPr>
          <p:cNvSpPr>
            <a:spLocks noGrp="1"/>
          </p:cNvSpPr>
          <p:nvPr>
            <p:ph type="sldNum" sz="quarter" idx="10"/>
          </p:nvPr>
        </p:nvSpPr>
        <p:spPr/>
        <p:txBody>
          <a:bodyPr/>
          <a:lstStyle/>
          <a:p>
            <a:fld id="{8E33D115-91A3-4297-807B-5E9F3F7C2E1F}" type="slidenum">
              <a:rPr lang="en-US" smtClean="0"/>
              <a:pPr/>
              <a:t>11</a:t>
            </a:fld>
            <a:endParaRPr lang="en-US" dirty="0"/>
          </a:p>
        </p:txBody>
      </p:sp>
    </p:spTree>
    <p:extLst>
      <p:ext uri="{BB962C8B-B14F-4D97-AF65-F5344CB8AC3E}">
        <p14:creationId xmlns:p14="http://schemas.microsoft.com/office/powerpoint/2010/main" val="1130727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43AB-E254-4BDF-A721-BACACD2B7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BD0A3-35B6-8C7F-E2DE-2EF423D1A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135B8-3013-90E4-23DE-0D6186B319A8}"/>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B0A7E44-E77D-4E96-62DC-FF0A94AAA0D7}"/>
              </a:ext>
            </a:extLst>
          </p:cNvPr>
          <p:cNvSpPr>
            <a:spLocks noGrp="1"/>
          </p:cNvSpPr>
          <p:nvPr>
            <p:ph type="sldNum" sz="quarter" idx="10"/>
          </p:nvPr>
        </p:nvSpPr>
        <p:spPr/>
        <p:txBody>
          <a:bodyPr/>
          <a:lstStyle/>
          <a:p>
            <a:fld id="{8E33D115-91A3-4297-807B-5E9F3F7C2E1F}" type="slidenum">
              <a:rPr lang="en-US" smtClean="0"/>
              <a:pPr/>
              <a:t>12</a:t>
            </a:fld>
            <a:endParaRPr lang="en-US" dirty="0"/>
          </a:p>
        </p:txBody>
      </p:sp>
    </p:spTree>
    <p:extLst>
      <p:ext uri="{BB962C8B-B14F-4D97-AF65-F5344CB8AC3E}">
        <p14:creationId xmlns:p14="http://schemas.microsoft.com/office/powerpoint/2010/main" val="739664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769B-893E-4A3D-8432-7A9191A20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0AE3-71A3-0E75-0D55-E67F55649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A024D-0BC4-EC27-569F-A2ED9C500D98}"/>
              </a:ext>
            </a:extLst>
          </p:cNvPr>
          <p:cNvSpPr>
            <a:spLocks noGrp="1"/>
          </p:cNvSpPr>
          <p:nvPr>
            <p:ph type="body" idx="1"/>
          </p:nvPr>
        </p:nvSpPr>
        <p:spPr/>
        <p:txBody>
          <a:bodyPr>
            <a:normAutofit/>
          </a:bodyPr>
          <a:lstStyle/>
          <a:p>
            <a:r>
              <a:rPr lang="en-US" dirty="0"/>
              <a:t>Oklahoma lagoon installation</a:t>
            </a:r>
          </a:p>
        </p:txBody>
      </p:sp>
      <p:sp>
        <p:nvSpPr>
          <p:cNvPr id="4" name="Slide Number Placeholder 3">
            <a:extLst>
              <a:ext uri="{FF2B5EF4-FFF2-40B4-BE49-F238E27FC236}">
                <a16:creationId xmlns:a16="http://schemas.microsoft.com/office/drawing/2014/main" id="{DBF11CF1-B3B3-72AB-D120-043CEECAB8C7}"/>
              </a:ext>
            </a:extLst>
          </p:cNvPr>
          <p:cNvSpPr>
            <a:spLocks noGrp="1"/>
          </p:cNvSpPr>
          <p:nvPr>
            <p:ph type="sldNum" sz="quarter" idx="10"/>
          </p:nvPr>
        </p:nvSpPr>
        <p:spPr/>
        <p:txBody>
          <a:bodyPr/>
          <a:lstStyle/>
          <a:p>
            <a:fld id="{8E33D115-91A3-4297-807B-5E9F3F7C2E1F}" type="slidenum">
              <a:rPr lang="en-US" smtClean="0"/>
              <a:pPr/>
              <a:t>13</a:t>
            </a:fld>
            <a:endParaRPr lang="en-US" dirty="0"/>
          </a:p>
        </p:txBody>
      </p:sp>
    </p:spTree>
    <p:extLst>
      <p:ext uri="{BB962C8B-B14F-4D97-AF65-F5344CB8AC3E}">
        <p14:creationId xmlns:p14="http://schemas.microsoft.com/office/powerpoint/2010/main" val="353923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C2F9-1297-D4DA-D200-7FD76FADC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2D085-6B9B-5BEE-BDE4-74F73894B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96385-E479-B824-1270-44682101D64A}"/>
              </a:ext>
            </a:extLst>
          </p:cNvPr>
          <p:cNvSpPr>
            <a:spLocks noGrp="1"/>
          </p:cNvSpPr>
          <p:nvPr>
            <p:ph type="body" idx="1"/>
          </p:nvPr>
        </p:nvSpPr>
        <p:spPr/>
        <p:txBody>
          <a:bodyPr>
            <a:normAutofit/>
          </a:bodyPr>
          <a:lstStyle/>
          <a:p>
            <a:r>
              <a:rPr lang="en-US" dirty="0"/>
              <a:t>Minnesota?</a:t>
            </a:r>
          </a:p>
        </p:txBody>
      </p:sp>
      <p:sp>
        <p:nvSpPr>
          <p:cNvPr id="4" name="Slide Number Placeholder 3">
            <a:extLst>
              <a:ext uri="{FF2B5EF4-FFF2-40B4-BE49-F238E27FC236}">
                <a16:creationId xmlns:a16="http://schemas.microsoft.com/office/drawing/2014/main" id="{B50929F9-EFD5-1E88-4A77-22CB9AE61FE3}"/>
              </a:ext>
            </a:extLst>
          </p:cNvPr>
          <p:cNvSpPr>
            <a:spLocks noGrp="1"/>
          </p:cNvSpPr>
          <p:nvPr>
            <p:ph type="sldNum" sz="quarter" idx="10"/>
          </p:nvPr>
        </p:nvSpPr>
        <p:spPr/>
        <p:txBody>
          <a:bodyPr/>
          <a:lstStyle/>
          <a:p>
            <a:fld id="{8E33D115-91A3-4297-807B-5E9F3F7C2E1F}" type="slidenum">
              <a:rPr lang="en-US" smtClean="0"/>
              <a:pPr/>
              <a:t>14</a:t>
            </a:fld>
            <a:endParaRPr lang="en-US" dirty="0"/>
          </a:p>
        </p:txBody>
      </p:sp>
    </p:spTree>
    <p:extLst>
      <p:ext uri="{BB962C8B-B14F-4D97-AF65-F5344CB8AC3E}">
        <p14:creationId xmlns:p14="http://schemas.microsoft.com/office/powerpoint/2010/main" val="567397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DA5CC-831B-9A6A-B110-AA8B7A642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2FDC9-10E4-A83A-C68A-F78A55542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54236-5862-09C5-6C54-FC50002890BF}"/>
              </a:ext>
            </a:extLst>
          </p:cNvPr>
          <p:cNvSpPr>
            <a:spLocks noGrp="1"/>
          </p:cNvSpPr>
          <p:nvPr>
            <p:ph type="body" idx="1"/>
          </p:nvPr>
        </p:nvSpPr>
        <p:spPr/>
        <p:txBody>
          <a:bodyPr>
            <a:normAutofit/>
          </a:bodyPr>
          <a:lstStyle/>
          <a:p>
            <a:r>
              <a:rPr lang="en-US" dirty="0"/>
              <a:t>Installer thinking that he is doing a good thing</a:t>
            </a:r>
          </a:p>
        </p:txBody>
      </p:sp>
      <p:sp>
        <p:nvSpPr>
          <p:cNvPr id="4" name="Slide Number Placeholder 3">
            <a:extLst>
              <a:ext uri="{FF2B5EF4-FFF2-40B4-BE49-F238E27FC236}">
                <a16:creationId xmlns:a16="http://schemas.microsoft.com/office/drawing/2014/main" id="{AB7DBAC6-242B-889C-F37F-E560649A0743}"/>
              </a:ext>
            </a:extLst>
          </p:cNvPr>
          <p:cNvSpPr>
            <a:spLocks noGrp="1"/>
          </p:cNvSpPr>
          <p:nvPr>
            <p:ph type="sldNum" sz="quarter" idx="10"/>
          </p:nvPr>
        </p:nvSpPr>
        <p:spPr/>
        <p:txBody>
          <a:bodyPr/>
          <a:lstStyle/>
          <a:p>
            <a:fld id="{8E33D115-91A3-4297-807B-5E9F3F7C2E1F}" type="slidenum">
              <a:rPr lang="en-US" smtClean="0"/>
              <a:pPr/>
              <a:t>15</a:t>
            </a:fld>
            <a:endParaRPr lang="en-US" dirty="0"/>
          </a:p>
        </p:txBody>
      </p:sp>
    </p:spTree>
    <p:extLst>
      <p:ext uri="{BB962C8B-B14F-4D97-AF65-F5344CB8AC3E}">
        <p14:creationId xmlns:p14="http://schemas.microsoft.com/office/powerpoint/2010/main" val="1489403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ECFD5-60E6-7E93-07CE-480B3128E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35F2F-272B-08D7-3359-E1ABFBBF6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546AD-7CE7-D03B-5073-8F2BC1F6EC08}"/>
              </a:ext>
            </a:extLst>
          </p:cNvPr>
          <p:cNvSpPr>
            <a:spLocks noGrp="1"/>
          </p:cNvSpPr>
          <p:nvPr>
            <p:ph type="body" idx="1"/>
          </p:nvPr>
        </p:nvSpPr>
        <p:spPr/>
        <p:txBody>
          <a:bodyPr>
            <a:normAutofit/>
          </a:bodyPr>
          <a:lstStyle/>
          <a:p>
            <a:r>
              <a:rPr lang="en-US" dirty="0"/>
              <a:t>Another one from MN</a:t>
            </a:r>
          </a:p>
        </p:txBody>
      </p:sp>
      <p:sp>
        <p:nvSpPr>
          <p:cNvPr id="4" name="Slide Number Placeholder 3">
            <a:extLst>
              <a:ext uri="{FF2B5EF4-FFF2-40B4-BE49-F238E27FC236}">
                <a16:creationId xmlns:a16="http://schemas.microsoft.com/office/drawing/2014/main" id="{5792A20F-33F5-CE10-1E99-37A701125891}"/>
              </a:ext>
            </a:extLst>
          </p:cNvPr>
          <p:cNvSpPr>
            <a:spLocks noGrp="1"/>
          </p:cNvSpPr>
          <p:nvPr>
            <p:ph type="sldNum" sz="quarter" idx="10"/>
          </p:nvPr>
        </p:nvSpPr>
        <p:spPr/>
        <p:txBody>
          <a:bodyPr/>
          <a:lstStyle/>
          <a:p>
            <a:fld id="{8E33D115-91A3-4297-807B-5E9F3F7C2E1F}" type="slidenum">
              <a:rPr lang="en-US" smtClean="0"/>
              <a:pPr/>
              <a:t>16</a:t>
            </a:fld>
            <a:endParaRPr lang="en-US" dirty="0"/>
          </a:p>
        </p:txBody>
      </p:sp>
    </p:spTree>
    <p:extLst>
      <p:ext uri="{BB962C8B-B14F-4D97-AF65-F5344CB8AC3E}">
        <p14:creationId xmlns:p14="http://schemas.microsoft.com/office/powerpoint/2010/main" val="413240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6860-F6C3-673C-C2C8-4DC60A381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EDD88-3550-DBB1-3DE5-0BBC98B82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DE774-0575-A64F-49D5-9F835B55168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00F3CFD-1E53-385A-31F2-6F25D2E5490D}"/>
              </a:ext>
            </a:extLst>
          </p:cNvPr>
          <p:cNvSpPr>
            <a:spLocks noGrp="1"/>
          </p:cNvSpPr>
          <p:nvPr>
            <p:ph type="sldNum" sz="quarter" idx="10"/>
          </p:nvPr>
        </p:nvSpPr>
        <p:spPr/>
        <p:txBody>
          <a:bodyPr/>
          <a:lstStyle/>
          <a:p>
            <a:fld id="{8E33D115-91A3-4297-807B-5E9F3F7C2E1F}" type="slidenum">
              <a:rPr lang="en-US" smtClean="0"/>
              <a:pPr/>
              <a:t>17</a:t>
            </a:fld>
            <a:endParaRPr lang="en-US" dirty="0"/>
          </a:p>
        </p:txBody>
      </p:sp>
    </p:spTree>
    <p:extLst>
      <p:ext uri="{BB962C8B-B14F-4D97-AF65-F5344CB8AC3E}">
        <p14:creationId xmlns:p14="http://schemas.microsoft.com/office/powerpoint/2010/main" val="478798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4F6A3-ACAF-5E60-6D06-6F2C03611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058C2-E053-6293-1B93-68859B9DD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FD765-D04E-9C25-2BFC-8AAD29622A13}"/>
              </a:ext>
            </a:extLst>
          </p:cNvPr>
          <p:cNvSpPr>
            <a:spLocks noGrp="1"/>
          </p:cNvSpPr>
          <p:nvPr>
            <p:ph type="body" idx="1"/>
          </p:nvPr>
        </p:nvSpPr>
        <p:spPr/>
        <p:txBody>
          <a:bodyPr>
            <a:normAutofit/>
          </a:bodyPr>
          <a:lstStyle/>
          <a:p>
            <a:r>
              <a:rPr lang="en-US" dirty="0"/>
              <a:t>So, no sewer available. Where does the OWTS get installed?</a:t>
            </a:r>
          </a:p>
        </p:txBody>
      </p:sp>
      <p:sp>
        <p:nvSpPr>
          <p:cNvPr id="4" name="Slide Number Placeholder 3">
            <a:extLst>
              <a:ext uri="{FF2B5EF4-FFF2-40B4-BE49-F238E27FC236}">
                <a16:creationId xmlns:a16="http://schemas.microsoft.com/office/drawing/2014/main" id="{5CA17DB4-FF50-6E3D-AA0E-A64B0DAD5800}"/>
              </a:ext>
            </a:extLst>
          </p:cNvPr>
          <p:cNvSpPr>
            <a:spLocks noGrp="1"/>
          </p:cNvSpPr>
          <p:nvPr>
            <p:ph type="sldNum" sz="quarter" idx="10"/>
          </p:nvPr>
        </p:nvSpPr>
        <p:spPr/>
        <p:txBody>
          <a:bodyPr/>
          <a:lstStyle/>
          <a:p>
            <a:fld id="{8E33D115-91A3-4297-807B-5E9F3F7C2E1F}" type="slidenum">
              <a:rPr lang="en-US" smtClean="0"/>
              <a:pPr/>
              <a:t>18</a:t>
            </a:fld>
            <a:endParaRPr lang="en-US" dirty="0"/>
          </a:p>
        </p:txBody>
      </p:sp>
    </p:spTree>
    <p:extLst>
      <p:ext uri="{BB962C8B-B14F-4D97-AF65-F5344CB8AC3E}">
        <p14:creationId xmlns:p14="http://schemas.microsoft.com/office/powerpoint/2010/main" val="3904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92F2F-4EF6-72E2-852D-0B1CDD2F4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F172E-D550-75D4-4C4F-B5C5BAF7A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33790-E989-3EBC-7935-E8C51C5BB2B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FCB1AFE2-0EA0-667B-6B84-4C1CC42D90DC}"/>
              </a:ext>
            </a:extLst>
          </p:cNvPr>
          <p:cNvSpPr>
            <a:spLocks noGrp="1"/>
          </p:cNvSpPr>
          <p:nvPr>
            <p:ph type="sldNum" sz="quarter" idx="10"/>
          </p:nvPr>
        </p:nvSpPr>
        <p:spPr/>
        <p:txBody>
          <a:bodyPr/>
          <a:lstStyle/>
          <a:p>
            <a:fld id="{8E33D115-91A3-4297-807B-5E9F3F7C2E1F}" type="slidenum">
              <a:rPr lang="en-US" smtClean="0"/>
              <a:pPr/>
              <a:t>19</a:t>
            </a:fld>
            <a:endParaRPr lang="en-US" dirty="0"/>
          </a:p>
        </p:txBody>
      </p:sp>
    </p:spTree>
    <p:extLst>
      <p:ext uri="{BB962C8B-B14F-4D97-AF65-F5344CB8AC3E}">
        <p14:creationId xmlns:p14="http://schemas.microsoft.com/office/powerpoint/2010/main" val="357275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9D8C1-1066-02E9-8049-D119C293D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96887-5EED-0F3E-514B-7D245E7DA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5AE6C-4910-DF84-FB5A-D90AB6E53FD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852574F-DE42-ED37-6BD2-2C26119CF4A7}"/>
              </a:ext>
            </a:extLst>
          </p:cNvPr>
          <p:cNvSpPr>
            <a:spLocks noGrp="1"/>
          </p:cNvSpPr>
          <p:nvPr>
            <p:ph type="sldNum" sz="quarter" idx="10"/>
          </p:nvPr>
        </p:nvSpPr>
        <p:spPr/>
        <p:txBody>
          <a:bodyPr/>
          <a:lstStyle/>
          <a:p>
            <a:fld id="{8E33D115-91A3-4297-807B-5E9F3F7C2E1F}" type="slidenum">
              <a:rPr lang="en-US" smtClean="0"/>
              <a:pPr/>
              <a:t>2</a:t>
            </a:fld>
            <a:endParaRPr lang="en-US" dirty="0"/>
          </a:p>
        </p:txBody>
      </p:sp>
    </p:spTree>
    <p:extLst>
      <p:ext uri="{BB962C8B-B14F-4D97-AF65-F5344CB8AC3E}">
        <p14:creationId xmlns:p14="http://schemas.microsoft.com/office/powerpoint/2010/main" val="1808152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ED7F9-B384-DBFC-A8CE-D6E3C0183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62463-DDEE-EC0F-2311-ED45AE247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8F0AF-9917-5D12-7CA5-FC7A8022873D}"/>
              </a:ext>
            </a:extLst>
          </p:cNvPr>
          <p:cNvSpPr>
            <a:spLocks noGrp="1"/>
          </p:cNvSpPr>
          <p:nvPr>
            <p:ph type="body" idx="1"/>
          </p:nvPr>
        </p:nvSpPr>
        <p:spPr/>
        <p:txBody>
          <a:bodyPr>
            <a:normAutofit/>
          </a:bodyPr>
          <a:lstStyle/>
          <a:p>
            <a:r>
              <a:rPr lang="en-US" dirty="0"/>
              <a:t>One of my all-time favorites!</a:t>
            </a:r>
          </a:p>
        </p:txBody>
      </p:sp>
      <p:sp>
        <p:nvSpPr>
          <p:cNvPr id="4" name="Slide Number Placeholder 3">
            <a:extLst>
              <a:ext uri="{FF2B5EF4-FFF2-40B4-BE49-F238E27FC236}">
                <a16:creationId xmlns:a16="http://schemas.microsoft.com/office/drawing/2014/main" id="{6FB6F4C8-EB99-067C-E630-34F6C8BAF30A}"/>
              </a:ext>
            </a:extLst>
          </p:cNvPr>
          <p:cNvSpPr>
            <a:spLocks noGrp="1"/>
          </p:cNvSpPr>
          <p:nvPr>
            <p:ph type="sldNum" sz="quarter" idx="10"/>
          </p:nvPr>
        </p:nvSpPr>
        <p:spPr/>
        <p:txBody>
          <a:bodyPr/>
          <a:lstStyle/>
          <a:p>
            <a:fld id="{8E33D115-91A3-4297-807B-5E9F3F7C2E1F}" type="slidenum">
              <a:rPr lang="en-US" smtClean="0"/>
              <a:pPr/>
              <a:t>20</a:t>
            </a:fld>
            <a:endParaRPr lang="en-US" dirty="0"/>
          </a:p>
        </p:txBody>
      </p:sp>
    </p:spTree>
    <p:extLst>
      <p:ext uri="{BB962C8B-B14F-4D97-AF65-F5344CB8AC3E}">
        <p14:creationId xmlns:p14="http://schemas.microsoft.com/office/powerpoint/2010/main" val="1615591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53136-72E5-2CAD-E9DB-F59DAAC51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6D1D3-0D3A-AE0B-DFEF-F20A0C2489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F6FD8-E525-57AA-E47D-DFF767A1B74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E3AA2DA-1CEF-D1B0-2CE9-C8FF37CB52D6}"/>
              </a:ext>
            </a:extLst>
          </p:cNvPr>
          <p:cNvSpPr>
            <a:spLocks noGrp="1"/>
          </p:cNvSpPr>
          <p:nvPr>
            <p:ph type="sldNum" sz="quarter" idx="10"/>
          </p:nvPr>
        </p:nvSpPr>
        <p:spPr/>
        <p:txBody>
          <a:bodyPr/>
          <a:lstStyle/>
          <a:p>
            <a:fld id="{8E33D115-91A3-4297-807B-5E9F3F7C2E1F}" type="slidenum">
              <a:rPr lang="en-US" smtClean="0"/>
              <a:pPr/>
              <a:t>21</a:t>
            </a:fld>
            <a:endParaRPr lang="en-US" dirty="0"/>
          </a:p>
        </p:txBody>
      </p:sp>
    </p:spTree>
    <p:extLst>
      <p:ext uri="{BB962C8B-B14F-4D97-AF65-F5344CB8AC3E}">
        <p14:creationId xmlns:p14="http://schemas.microsoft.com/office/powerpoint/2010/main" val="320665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one of my favorite quotes (next slide)</a:t>
            </a:r>
          </a:p>
        </p:txBody>
      </p:sp>
      <p:sp>
        <p:nvSpPr>
          <p:cNvPr id="4" name="Slide Number Placeholder 3"/>
          <p:cNvSpPr>
            <a:spLocks noGrp="1"/>
          </p:cNvSpPr>
          <p:nvPr>
            <p:ph type="sldNum" sz="quarter" idx="5"/>
          </p:nvPr>
        </p:nvSpPr>
        <p:spPr/>
        <p:txBody>
          <a:bodyPr/>
          <a:lstStyle/>
          <a:p>
            <a:fld id="{55D4487C-0BC3-4621-8E20-74D3E9A7BDCC}" type="slidenum">
              <a:rPr lang="en-US" smtClean="0"/>
              <a:pPr/>
              <a:t>24</a:t>
            </a:fld>
            <a:endParaRPr lang="en-US"/>
          </a:p>
        </p:txBody>
      </p:sp>
    </p:spTree>
    <p:extLst>
      <p:ext uri="{BB962C8B-B14F-4D97-AF65-F5344CB8AC3E}">
        <p14:creationId xmlns:p14="http://schemas.microsoft.com/office/powerpoint/2010/main" val="3631746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E6CA-8CCD-7C21-6367-44D0421B6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3FBE0-890D-98A2-FAC0-1639FF598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492AB-822B-DA6C-848A-1376147DE95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9080F0C-C911-4BFA-F271-268EB518851B}"/>
              </a:ext>
            </a:extLst>
          </p:cNvPr>
          <p:cNvSpPr>
            <a:spLocks noGrp="1"/>
          </p:cNvSpPr>
          <p:nvPr>
            <p:ph type="sldNum" sz="quarter" idx="10"/>
          </p:nvPr>
        </p:nvSpPr>
        <p:spPr/>
        <p:txBody>
          <a:bodyPr/>
          <a:lstStyle/>
          <a:p>
            <a:fld id="{8E33D115-91A3-4297-807B-5E9F3F7C2E1F}" type="slidenum">
              <a:rPr lang="en-US" smtClean="0"/>
              <a:pPr/>
              <a:t>25</a:t>
            </a:fld>
            <a:endParaRPr lang="en-US" dirty="0"/>
          </a:p>
        </p:txBody>
      </p:sp>
    </p:spTree>
    <p:extLst>
      <p:ext uri="{BB962C8B-B14F-4D97-AF65-F5344CB8AC3E}">
        <p14:creationId xmlns:p14="http://schemas.microsoft.com/office/powerpoint/2010/main" val="2070760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0BA65-1D20-3F4E-E40C-ED7BFD85B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870E2-CDC4-7FAF-E070-579CD51B6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2FA9D-2F1F-C6D0-F00C-CC49E0B792DB}"/>
              </a:ext>
            </a:extLst>
          </p:cNvPr>
          <p:cNvSpPr>
            <a:spLocks noGrp="1"/>
          </p:cNvSpPr>
          <p:nvPr>
            <p:ph type="body" idx="1"/>
          </p:nvPr>
        </p:nvSpPr>
        <p:spPr/>
        <p:txBody>
          <a:bodyPr>
            <a:normAutofit/>
          </a:bodyPr>
          <a:lstStyle/>
          <a:p>
            <a:r>
              <a:rPr lang="en-US" dirty="0"/>
              <a:t>When you ask the homeowner, do you know where your sewage goes?</a:t>
            </a:r>
          </a:p>
          <a:p>
            <a:endParaRPr lang="en-US" dirty="0"/>
          </a:p>
          <a:p>
            <a:r>
              <a:rPr lang="en-US" dirty="0"/>
              <a:t>BTW, I think this guy needs a longer plunger</a:t>
            </a:r>
          </a:p>
        </p:txBody>
      </p:sp>
      <p:sp>
        <p:nvSpPr>
          <p:cNvPr id="4" name="Slide Number Placeholder 3">
            <a:extLst>
              <a:ext uri="{FF2B5EF4-FFF2-40B4-BE49-F238E27FC236}">
                <a16:creationId xmlns:a16="http://schemas.microsoft.com/office/drawing/2014/main" id="{689A2788-3A05-D1E5-37FA-6ECC4CC02033}"/>
              </a:ext>
            </a:extLst>
          </p:cNvPr>
          <p:cNvSpPr>
            <a:spLocks noGrp="1"/>
          </p:cNvSpPr>
          <p:nvPr>
            <p:ph type="sldNum" sz="quarter" idx="10"/>
          </p:nvPr>
        </p:nvSpPr>
        <p:spPr/>
        <p:txBody>
          <a:bodyPr/>
          <a:lstStyle/>
          <a:p>
            <a:fld id="{8E33D115-91A3-4297-807B-5E9F3F7C2E1F}" type="slidenum">
              <a:rPr lang="en-US" smtClean="0"/>
              <a:pPr/>
              <a:t>26</a:t>
            </a:fld>
            <a:endParaRPr lang="en-US" dirty="0"/>
          </a:p>
        </p:txBody>
      </p:sp>
    </p:spTree>
    <p:extLst>
      <p:ext uri="{BB962C8B-B14F-4D97-AF65-F5344CB8AC3E}">
        <p14:creationId xmlns:p14="http://schemas.microsoft.com/office/powerpoint/2010/main" val="3476553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what causes a system failure?</a:t>
            </a:r>
          </a:p>
        </p:txBody>
      </p:sp>
      <p:sp>
        <p:nvSpPr>
          <p:cNvPr id="4" name="Slide Number Placeholder 3"/>
          <p:cNvSpPr>
            <a:spLocks noGrp="1"/>
          </p:cNvSpPr>
          <p:nvPr>
            <p:ph type="sldNum" sz="quarter" idx="10"/>
          </p:nvPr>
        </p:nvSpPr>
        <p:spPr/>
        <p:txBody>
          <a:bodyPr/>
          <a:lstStyle/>
          <a:p>
            <a:fld id="{8E33D115-91A3-4297-807B-5E9F3F7C2E1F}" type="slidenum">
              <a:rPr lang="en-US" smtClean="0"/>
              <a:pPr/>
              <a:t>27</a:t>
            </a:fld>
            <a:endParaRPr lang="en-US" dirty="0"/>
          </a:p>
        </p:txBody>
      </p:sp>
    </p:spTree>
    <p:extLst>
      <p:ext uri="{BB962C8B-B14F-4D97-AF65-F5344CB8AC3E}">
        <p14:creationId xmlns:p14="http://schemas.microsoft.com/office/powerpoint/2010/main" val="4265706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33D115-91A3-4297-807B-5E9F3F7C2E1F}" type="slidenum">
              <a:rPr lang="en-US" smtClean="0"/>
              <a:pPr/>
              <a:t>28</a:t>
            </a:fld>
            <a:endParaRPr lang="en-US" dirty="0"/>
          </a:p>
        </p:txBody>
      </p:sp>
    </p:spTree>
    <p:extLst>
      <p:ext uri="{BB962C8B-B14F-4D97-AF65-F5344CB8AC3E}">
        <p14:creationId xmlns:p14="http://schemas.microsoft.com/office/powerpoint/2010/main" val="1334230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33D115-91A3-4297-807B-5E9F3F7C2E1F}" type="slidenum">
              <a:rPr lang="en-US" smtClean="0"/>
              <a:pPr/>
              <a:t>29</a:t>
            </a:fld>
            <a:endParaRPr lang="en-US" dirty="0"/>
          </a:p>
        </p:txBody>
      </p:sp>
    </p:spTree>
    <p:extLst>
      <p:ext uri="{BB962C8B-B14F-4D97-AF65-F5344CB8AC3E}">
        <p14:creationId xmlns:p14="http://schemas.microsoft.com/office/powerpoint/2010/main" val="1942898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33D115-91A3-4297-807B-5E9F3F7C2E1F}" type="slidenum">
              <a:rPr lang="en-US" smtClean="0"/>
              <a:pPr/>
              <a:t>30</a:t>
            </a:fld>
            <a:endParaRPr lang="en-US" dirty="0"/>
          </a:p>
        </p:txBody>
      </p:sp>
    </p:spTree>
    <p:extLst>
      <p:ext uri="{BB962C8B-B14F-4D97-AF65-F5344CB8AC3E}">
        <p14:creationId xmlns:p14="http://schemas.microsoft.com/office/powerpoint/2010/main" val="570731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33D115-91A3-4297-807B-5E9F3F7C2E1F}" type="slidenum">
              <a:rPr lang="en-US" smtClean="0"/>
              <a:pPr/>
              <a:t>32</a:t>
            </a:fld>
            <a:endParaRPr lang="en-US" dirty="0"/>
          </a:p>
        </p:txBody>
      </p:sp>
    </p:spTree>
    <p:extLst>
      <p:ext uri="{BB962C8B-B14F-4D97-AF65-F5344CB8AC3E}">
        <p14:creationId xmlns:p14="http://schemas.microsoft.com/office/powerpoint/2010/main" val="291619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D662-1778-40DA-85D6-22981C675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6B062-3A6F-142A-1D21-913FD30CB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730A3-B193-2B59-8FEF-02836629C50C}"/>
              </a:ext>
            </a:extLst>
          </p:cNvPr>
          <p:cNvSpPr>
            <a:spLocks noGrp="1"/>
          </p:cNvSpPr>
          <p:nvPr>
            <p:ph type="body" idx="1"/>
          </p:nvPr>
        </p:nvSpPr>
        <p:spPr/>
        <p:txBody>
          <a:bodyPr>
            <a:normAutofit/>
          </a:bodyPr>
          <a:lstStyle/>
          <a:p>
            <a:r>
              <a:rPr lang="en-US" dirty="0"/>
              <a:t>Advice?!?!?</a:t>
            </a:r>
          </a:p>
        </p:txBody>
      </p:sp>
      <p:sp>
        <p:nvSpPr>
          <p:cNvPr id="4" name="Slide Number Placeholder 3">
            <a:extLst>
              <a:ext uri="{FF2B5EF4-FFF2-40B4-BE49-F238E27FC236}">
                <a16:creationId xmlns:a16="http://schemas.microsoft.com/office/drawing/2014/main" id="{101E278E-FFBF-3CDE-A82C-22707EEFCFAB}"/>
              </a:ext>
            </a:extLst>
          </p:cNvPr>
          <p:cNvSpPr>
            <a:spLocks noGrp="1"/>
          </p:cNvSpPr>
          <p:nvPr>
            <p:ph type="sldNum" sz="quarter" idx="10"/>
          </p:nvPr>
        </p:nvSpPr>
        <p:spPr/>
        <p:txBody>
          <a:bodyPr/>
          <a:lstStyle/>
          <a:p>
            <a:fld id="{8E33D115-91A3-4297-807B-5E9F3F7C2E1F}" type="slidenum">
              <a:rPr lang="en-US" smtClean="0"/>
              <a:pPr/>
              <a:t>3</a:t>
            </a:fld>
            <a:endParaRPr lang="en-US" dirty="0"/>
          </a:p>
        </p:txBody>
      </p:sp>
    </p:spTree>
    <p:extLst>
      <p:ext uri="{BB962C8B-B14F-4D97-AF65-F5344CB8AC3E}">
        <p14:creationId xmlns:p14="http://schemas.microsoft.com/office/powerpoint/2010/main" val="1761407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33D115-91A3-4297-807B-5E9F3F7C2E1F}" type="slidenum">
              <a:rPr lang="en-US" smtClean="0"/>
              <a:pPr/>
              <a:t>33</a:t>
            </a:fld>
            <a:endParaRPr lang="en-US" dirty="0"/>
          </a:p>
        </p:txBody>
      </p:sp>
    </p:spTree>
    <p:extLst>
      <p:ext uri="{BB962C8B-B14F-4D97-AF65-F5344CB8AC3E}">
        <p14:creationId xmlns:p14="http://schemas.microsoft.com/office/powerpoint/2010/main" val="3116409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33D115-91A3-4297-807B-5E9F3F7C2E1F}" type="slidenum">
              <a:rPr lang="en-US" smtClean="0"/>
              <a:pPr/>
              <a:t>34</a:t>
            </a:fld>
            <a:endParaRPr lang="en-US" dirty="0"/>
          </a:p>
        </p:txBody>
      </p:sp>
    </p:spTree>
    <p:extLst>
      <p:ext uri="{BB962C8B-B14F-4D97-AF65-F5344CB8AC3E}">
        <p14:creationId xmlns:p14="http://schemas.microsoft.com/office/powerpoint/2010/main" val="3241149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F5B0C-C6A6-E527-F591-E5DB4E6AE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BD385-2332-84E8-4C46-3BA63675D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05FA0-44FC-8F72-ED1D-D698A8A8FAC5}"/>
              </a:ext>
            </a:extLst>
          </p:cNvPr>
          <p:cNvSpPr>
            <a:spLocks noGrp="1"/>
          </p:cNvSpPr>
          <p:nvPr>
            <p:ph type="body" idx="1"/>
          </p:nvPr>
        </p:nvSpPr>
        <p:spPr/>
        <p:txBody>
          <a:bodyPr>
            <a:normAutofit/>
          </a:bodyPr>
          <a:lstStyle/>
          <a:p>
            <a:r>
              <a:rPr lang="en-US" dirty="0"/>
              <a:t>So again, I was asked what crazy things I came across during my career:</a:t>
            </a:r>
          </a:p>
          <a:p>
            <a:endParaRPr lang="en-US" dirty="0"/>
          </a:p>
          <a:p>
            <a:r>
              <a:rPr lang="en-US" dirty="0"/>
              <a:t>Pesci: Tales from the Crypt movie – basically says, “WTF is this POS”</a:t>
            </a:r>
          </a:p>
          <a:p>
            <a:endParaRPr lang="en-US" dirty="0"/>
          </a:p>
          <a:p>
            <a:r>
              <a:rPr lang="en-US" dirty="0"/>
              <a:t>Each of the following can obviously cause system failure</a:t>
            </a:r>
          </a:p>
        </p:txBody>
      </p:sp>
      <p:sp>
        <p:nvSpPr>
          <p:cNvPr id="4" name="Slide Number Placeholder 3">
            <a:extLst>
              <a:ext uri="{FF2B5EF4-FFF2-40B4-BE49-F238E27FC236}">
                <a16:creationId xmlns:a16="http://schemas.microsoft.com/office/drawing/2014/main" id="{5B3160A7-FD43-BFA0-58D8-9E2CAE5AC625}"/>
              </a:ext>
            </a:extLst>
          </p:cNvPr>
          <p:cNvSpPr>
            <a:spLocks noGrp="1"/>
          </p:cNvSpPr>
          <p:nvPr>
            <p:ph type="sldNum" sz="quarter" idx="10"/>
          </p:nvPr>
        </p:nvSpPr>
        <p:spPr/>
        <p:txBody>
          <a:bodyPr/>
          <a:lstStyle/>
          <a:p>
            <a:fld id="{8E33D115-91A3-4297-807B-5E9F3F7C2E1F}" type="slidenum">
              <a:rPr lang="en-US" smtClean="0"/>
              <a:pPr/>
              <a:t>35</a:t>
            </a:fld>
            <a:endParaRPr lang="en-US" dirty="0"/>
          </a:p>
        </p:txBody>
      </p:sp>
    </p:spTree>
    <p:extLst>
      <p:ext uri="{BB962C8B-B14F-4D97-AF65-F5344CB8AC3E}">
        <p14:creationId xmlns:p14="http://schemas.microsoft.com/office/powerpoint/2010/main" val="3805936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Compaction of infiltrative surface</a:t>
            </a:r>
          </a:p>
        </p:txBody>
      </p:sp>
      <p:sp>
        <p:nvSpPr>
          <p:cNvPr id="4" name="Slide Number Placeholder 3"/>
          <p:cNvSpPr>
            <a:spLocks noGrp="1"/>
          </p:cNvSpPr>
          <p:nvPr>
            <p:ph type="sldNum" sz="quarter" idx="5"/>
          </p:nvPr>
        </p:nvSpPr>
        <p:spPr/>
        <p:txBody>
          <a:bodyPr/>
          <a:lstStyle/>
          <a:p>
            <a:fld id="{55D4487C-0BC3-4621-8E20-74D3E9A7BDCC}" type="slidenum">
              <a:rPr lang="en-US" smtClean="0"/>
              <a:pPr/>
              <a:t>36</a:t>
            </a:fld>
            <a:endParaRPr lang="en-US"/>
          </a:p>
        </p:txBody>
      </p:sp>
    </p:spTree>
    <p:extLst>
      <p:ext uri="{BB962C8B-B14F-4D97-AF65-F5344CB8AC3E}">
        <p14:creationId xmlns:p14="http://schemas.microsoft.com/office/powerpoint/2010/main" val="2285839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Infiltrative surface &gt;6’</a:t>
            </a:r>
          </a:p>
        </p:txBody>
      </p:sp>
      <p:sp>
        <p:nvSpPr>
          <p:cNvPr id="4" name="Slide Number Placeholder 3"/>
          <p:cNvSpPr>
            <a:spLocks noGrp="1"/>
          </p:cNvSpPr>
          <p:nvPr>
            <p:ph type="sldNum" sz="quarter" idx="5"/>
          </p:nvPr>
        </p:nvSpPr>
        <p:spPr/>
        <p:txBody>
          <a:bodyPr/>
          <a:lstStyle/>
          <a:p>
            <a:fld id="{55D4487C-0BC3-4621-8E20-74D3E9A7BDCC}" type="slidenum">
              <a:rPr lang="en-US" smtClean="0"/>
              <a:pPr/>
              <a:t>37</a:t>
            </a:fld>
            <a:endParaRPr lang="en-US"/>
          </a:p>
        </p:txBody>
      </p:sp>
    </p:spTree>
    <p:extLst>
      <p:ext uri="{BB962C8B-B14F-4D97-AF65-F5344CB8AC3E}">
        <p14:creationId xmlns:p14="http://schemas.microsoft.com/office/powerpoint/2010/main" val="2465816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Dirty stone</a:t>
            </a:r>
          </a:p>
        </p:txBody>
      </p:sp>
      <p:sp>
        <p:nvSpPr>
          <p:cNvPr id="4" name="Slide Number Placeholder 3"/>
          <p:cNvSpPr>
            <a:spLocks noGrp="1"/>
          </p:cNvSpPr>
          <p:nvPr>
            <p:ph type="sldNum" sz="quarter" idx="5"/>
          </p:nvPr>
        </p:nvSpPr>
        <p:spPr/>
        <p:txBody>
          <a:bodyPr/>
          <a:lstStyle/>
          <a:p>
            <a:fld id="{55D4487C-0BC3-4621-8E20-74D3E9A7BDCC}" type="slidenum">
              <a:rPr lang="en-US" smtClean="0"/>
              <a:pPr/>
              <a:t>38</a:t>
            </a:fld>
            <a:endParaRPr lang="en-US"/>
          </a:p>
        </p:txBody>
      </p:sp>
    </p:spTree>
    <p:extLst>
      <p:ext uri="{BB962C8B-B14F-4D97-AF65-F5344CB8AC3E}">
        <p14:creationId xmlns:p14="http://schemas.microsoft.com/office/powerpoint/2010/main" val="2613994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Piping improperly bedded</a:t>
            </a:r>
          </a:p>
        </p:txBody>
      </p:sp>
      <p:sp>
        <p:nvSpPr>
          <p:cNvPr id="4" name="Slide Number Placeholder 3"/>
          <p:cNvSpPr>
            <a:spLocks noGrp="1"/>
          </p:cNvSpPr>
          <p:nvPr>
            <p:ph type="sldNum" sz="quarter" idx="5"/>
          </p:nvPr>
        </p:nvSpPr>
        <p:spPr/>
        <p:txBody>
          <a:bodyPr/>
          <a:lstStyle/>
          <a:p>
            <a:fld id="{55D4487C-0BC3-4621-8E20-74D3E9A7BDCC}" type="slidenum">
              <a:rPr lang="en-US" smtClean="0"/>
              <a:pPr/>
              <a:t>39</a:t>
            </a:fld>
            <a:endParaRPr lang="en-US"/>
          </a:p>
        </p:txBody>
      </p:sp>
    </p:spTree>
    <p:extLst>
      <p:ext uri="{BB962C8B-B14F-4D97-AF65-F5344CB8AC3E}">
        <p14:creationId xmlns:p14="http://schemas.microsoft.com/office/powerpoint/2010/main" val="322767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comp. of a tank leaking into the 2</a:t>
            </a:r>
            <a:r>
              <a:rPr lang="en-US" baseline="30000" dirty="0"/>
              <a:t>nd</a:t>
            </a:r>
            <a:r>
              <a:rPr lang="en-US" dirty="0"/>
              <a:t> comp/PC</a:t>
            </a:r>
          </a:p>
        </p:txBody>
      </p:sp>
      <p:sp>
        <p:nvSpPr>
          <p:cNvPr id="4" name="Slide Number Placeholder 3"/>
          <p:cNvSpPr>
            <a:spLocks noGrp="1"/>
          </p:cNvSpPr>
          <p:nvPr>
            <p:ph type="sldNum" sz="quarter" idx="5"/>
          </p:nvPr>
        </p:nvSpPr>
        <p:spPr/>
        <p:txBody>
          <a:bodyPr/>
          <a:lstStyle/>
          <a:p>
            <a:fld id="{55D4487C-0BC3-4621-8E20-74D3E9A7BDCC}" type="slidenum">
              <a:rPr lang="en-US" smtClean="0"/>
              <a:pPr/>
              <a:t>40</a:t>
            </a:fld>
            <a:endParaRPr lang="en-US"/>
          </a:p>
        </p:txBody>
      </p:sp>
    </p:spTree>
    <p:extLst>
      <p:ext uri="{BB962C8B-B14F-4D97-AF65-F5344CB8AC3E}">
        <p14:creationId xmlns:p14="http://schemas.microsoft.com/office/powerpoint/2010/main" val="900356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Up-side-down ADV</a:t>
            </a:r>
          </a:p>
        </p:txBody>
      </p:sp>
      <p:sp>
        <p:nvSpPr>
          <p:cNvPr id="4" name="Slide Number Placeholder 3"/>
          <p:cNvSpPr>
            <a:spLocks noGrp="1"/>
          </p:cNvSpPr>
          <p:nvPr>
            <p:ph type="sldNum" sz="quarter" idx="5"/>
          </p:nvPr>
        </p:nvSpPr>
        <p:spPr/>
        <p:txBody>
          <a:bodyPr/>
          <a:lstStyle/>
          <a:p>
            <a:fld id="{55D4487C-0BC3-4621-8E20-74D3E9A7BDCC}" type="slidenum">
              <a:rPr lang="en-US" smtClean="0"/>
              <a:pPr/>
              <a:t>41</a:t>
            </a:fld>
            <a:endParaRPr lang="en-US"/>
          </a:p>
        </p:txBody>
      </p:sp>
    </p:spTree>
    <p:extLst>
      <p:ext uri="{BB962C8B-B14F-4D97-AF65-F5344CB8AC3E}">
        <p14:creationId xmlns:p14="http://schemas.microsoft.com/office/powerpoint/2010/main" val="2374600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Effluent filter; impossible to remove. </a:t>
            </a:r>
          </a:p>
          <a:p>
            <a:endParaRPr lang="en-US" dirty="0"/>
          </a:p>
          <a:p>
            <a:r>
              <a:rPr lang="en-US" dirty="0"/>
              <a:t>Placed in tee prior to installation?</a:t>
            </a:r>
          </a:p>
        </p:txBody>
      </p:sp>
      <p:sp>
        <p:nvSpPr>
          <p:cNvPr id="4" name="Slide Number Placeholder 3"/>
          <p:cNvSpPr>
            <a:spLocks noGrp="1"/>
          </p:cNvSpPr>
          <p:nvPr>
            <p:ph type="sldNum" sz="quarter" idx="5"/>
          </p:nvPr>
        </p:nvSpPr>
        <p:spPr/>
        <p:txBody>
          <a:bodyPr/>
          <a:lstStyle/>
          <a:p>
            <a:fld id="{55D4487C-0BC3-4621-8E20-74D3E9A7BDCC}" type="slidenum">
              <a:rPr lang="en-US" smtClean="0"/>
              <a:pPr/>
              <a:t>42</a:t>
            </a:fld>
            <a:endParaRPr lang="en-US"/>
          </a:p>
        </p:txBody>
      </p:sp>
    </p:spTree>
    <p:extLst>
      <p:ext uri="{BB962C8B-B14F-4D97-AF65-F5344CB8AC3E}">
        <p14:creationId xmlns:p14="http://schemas.microsoft.com/office/powerpoint/2010/main" val="169102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487B4-0447-850E-B378-32850CF07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5ACC1-B3D1-6DC7-931A-6227D0968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59F97-1D52-89D7-E09C-D653DA54822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8B4B38B-0C06-01C7-BD06-46A51801A543}"/>
              </a:ext>
            </a:extLst>
          </p:cNvPr>
          <p:cNvSpPr>
            <a:spLocks noGrp="1"/>
          </p:cNvSpPr>
          <p:nvPr>
            <p:ph type="sldNum" sz="quarter" idx="10"/>
          </p:nvPr>
        </p:nvSpPr>
        <p:spPr/>
        <p:txBody>
          <a:bodyPr/>
          <a:lstStyle/>
          <a:p>
            <a:fld id="{8E33D115-91A3-4297-807B-5E9F3F7C2E1F}" type="slidenum">
              <a:rPr lang="en-US" smtClean="0"/>
              <a:pPr/>
              <a:t>4</a:t>
            </a:fld>
            <a:endParaRPr lang="en-US" dirty="0"/>
          </a:p>
        </p:txBody>
      </p:sp>
    </p:spTree>
    <p:extLst>
      <p:ext uri="{BB962C8B-B14F-4D97-AF65-F5344CB8AC3E}">
        <p14:creationId xmlns:p14="http://schemas.microsoft.com/office/powerpoint/2010/main" val="641518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I start with this one?</a:t>
            </a:r>
          </a:p>
        </p:txBody>
      </p:sp>
      <p:sp>
        <p:nvSpPr>
          <p:cNvPr id="4" name="Slide Number Placeholder 3"/>
          <p:cNvSpPr>
            <a:spLocks noGrp="1"/>
          </p:cNvSpPr>
          <p:nvPr>
            <p:ph type="sldNum" sz="quarter" idx="5"/>
          </p:nvPr>
        </p:nvSpPr>
        <p:spPr/>
        <p:txBody>
          <a:bodyPr/>
          <a:lstStyle/>
          <a:p>
            <a:fld id="{55D4487C-0BC3-4621-8E20-74D3E9A7BDCC}" type="slidenum">
              <a:rPr lang="en-US" smtClean="0"/>
              <a:pPr/>
              <a:t>43</a:t>
            </a:fld>
            <a:endParaRPr lang="en-US"/>
          </a:p>
        </p:txBody>
      </p:sp>
    </p:spTree>
    <p:extLst>
      <p:ext uri="{BB962C8B-B14F-4D97-AF65-F5344CB8AC3E}">
        <p14:creationId xmlns:p14="http://schemas.microsoft.com/office/powerpoint/2010/main" val="4289614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Tahoma" charset="0"/>
              </a:defRPr>
            </a:lvl1pPr>
            <a:lvl2pPr marL="757066" indent="-291179">
              <a:defRPr>
                <a:solidFill>
                  <a:schemeClr val="tx1"/>
                </a:solidFill>
                <a:latin typeface="Tahoma" charset="0"/>
              </a:defRPr>
            </a:lvl2pPr>
            <a:lvl3pPr marL="1164717" indent="-232943">
              <a:defRPr>
                <a:solidFill>
                  <a:schemeClr val="tx1"/>
                </a:solidFill>
                <a:latin typeface="Tahoma" charset="0"/>
              </a:defRPr>
            </a:lvl3pPr>
            <a:lvl4pPr marL="1630604" indent="-232943">
              <a:defRPr>
                <a:solidFill>
                  <a:schemeClr val="tx1"/>
                </a:solidFill>
                <a:latin typeface="Tahoma" charset="0"/>
              </a:defRPr>
            </a:lvl4pPr>
            <a:lvl5pPr marL="2096491" indent="-232943">
              <a:defRPr>
                <a:solidFill>
                  <a:schemeClr val="tx1"/>
                </a:solidFill>
                <a:latin typeface="Tahoma" charset="0"/>
              </a:defRPr>
            </a:lvl5pPr>
            <a:lvl6pPr marL="2562377" indent="-232943" eaLnBrk="0" fontAlgn="base" hangingPunct="0">
              <a:spcBef>
                <a:spcPct val="0"/>
              </a:spcBef>
              <a:spcAft>
                <a:spcPct val="0"/>
              </a:spcAft>
              <a:defRPr>
                <a:solidFill>
                  <a:schemeClr val="tx1"/>
                </a:solidFill>
                <a:latin typeface="Tahoma" charset="0"/>
              </a:defRPr>
            </a:lvl6pPr>
            <a:lvl7pPr marL="3028264" indent="-232943" eaLnBrk="0" fontAlgn="base" hangingPunct="0">
              <a:spcBef>
                <a:spcPct val="0"/>
              </a:spcBef>
              <a:spcAft>
                <a:spcPct val="0"/>
              </a:spcAft>
              <a:defRPr>
                <a:solidFill>
                  <a:schemeClr val="tx1"/>
                </a:solidFill>
                <a:latin typeface="Tahoma" charset="0"/>
              </a:defRPr>
            </a:lvl7pPr>
            <a:lvl8pPr marL="3494151" indent="-232943" eaLnBrk="0" fontAlgn="base" hangingPunct="0">
              <a:spcBef>
                <a:spcPct val="0"/>
              </a:spcBef>
              <a:spcAft>
                <a:spcPct val="0"/>
              </a:spcAft>
              <a:defRPr>
                <a:solidFill>
                  <a:schemeClr val="tx1"/>
                </a:solidFill>
                <a:latin typeface="Tahoma" charset="0"/>
              </a:defRPr>
            </a:lvl8pPr>
            <a:lvl9pPr marL="3960038" indent="-232943" eaLnBrk="0" fontAlgn="base" hangingPunct="0">
              <a:spcBef>
                <a:spcPct val="0"/>
              </a:spcBef>
              <a:spcAft>
                <a:spcPct val="0"/>
              </a:spcAft>
              <a:defRPr>
                <a:solidFill>
                  <a:schemeClr val="tx1"/>
                </a:solidFill>
                <a:latin typeface="Tahoma" charset="0"/>
              </a:defRPr>
            </a:lvl9pPr>
          </a:lstStyle>
          <a:p>
            <a:fld id="{A2AC69DF-1A5A-4F09-BCE8-369A2D25A79B}" type="slidenum">
              <a:rPr lang="en-US" smtClean="0">
                <a:latin typeface="Arial" charset="0"/>
              </a:rPr>
              <a:pPr/>
              <a:t>44</a:t>
            </a:fld>
            <a:endParaRPr lang="en-US" dirty="0">
              <a:latin typeface="Arial"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dirty="0"/>
              <a:t>STA/soils compacted. Sites should be restricted to traffic</a:t>
            </a:r>
          </a:p>
        </p:txBody>
      </p:sp>
    </p:spTree>
    <p:extLst>
      <p:ext uri="{BB962C8B-B14F-4D97-AF65-F5344CB8AC3E}">
        <p14:creationId xmlns:p14="http://schemas.microsoft.com/office/powerpoint/2010/main" val="3005805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Tahoma" charset="0"/>
              </a:defRPr>
            </a:lvl1pPr>
            <a:lvl2pPr marL="757066" indent="-291179">
              <a:defRPr>
                <a:solidFill>
                  <a:schemeClr val="tx1"/>
                </a:solidFill>
                <a:latin typeface="Tahoma" charset="0"/>
              </a:defRPr>
            </a:lvl2pPr>
            <a:lvl3pPr marL="1164717" indent="-232943">
              <a:defRPr>
                <a:solidFill>
                  <a:schemeClr val="tx1"/>
                </a:solidFill>
                <a:latin typeface="Tahoma" charset="0"/>
              </a:defRPr>
            </a:lvl3pPr>
            <a:lvl4pPr marL="1630604" indent="-232943">
              <a:defRPr>
                <a:solidFill>
                  <a:schemeClr val="tx1"/>
                </a:solidFill>
                <a:latin typeface="Tahoma" charset="0"/>
              </a:defRPr>
            </a:lvl4pPr>
            <a:lvl5pPr marL="2096491" indent="-232943">
              <a:defRPr>
                <a:solidFill>
                  <a:schemeClr val="tx1"/>
                </a:solidFill>
                <a:latin typeface="Tahoma" charset="0"/>
              </a:defRPr>
            </a:lvl5pPr>
            <a:lvl6pPr marL="2562377" indent="-232943" eaLnBrk="0" fontAlgn="base" hangingPunct="0">
              <a:spcBef>
                <a:spcPct val="0"/>
              </a:spcBef>
              <a:spcAft>
                <a:spcPct val="0"/>
              </a:spcAft>
              <a:defRPr>
                <a:solidFill>
                  <a:schemeClr val="tx1"/>
                </a:solidFill>
                <a:latin typeface="Tahoma" charset="0"/>
              </a:defRPr>
            </a:lvl6pPr>
            <a:lvl7pPr marL="3028264" indent="-232943" eaLnBrk="0" fontAlgn="base" hangingPunct="0">
              <a:spcBef>
                <a:spcPct val="0"/>
              </a:spcBef>
              <a:spcAft>
                <a:spcPct val="0"/>
              </a:spcAft>
              <a:defRPr>
                <a:solidFill>
                  <a:schemeClr val="tx1"/>
                </a:solidFill>
                <a:latin typeface="Tahoma" charset="0"/>
              </a:defRPr>
            </a:lvl7pPr>
            <a:lvl8pPr marL="3494151" indent="-232943" eaLnBrk="0" fontAlgn="base" hangingPunct="0">
              <a:spcBef>
                <a:spcPct val="0"/>
              </a:spcBef>
              <a:spcAft>
                <a:spcPct val="0"/>
              </a:spcAft>
              <a:defRPr>
                <a:solidFill>
                  <a:schemeClr val="tx1"/>
                </a:solidFill>
                <a:latin typeface="Tahoma" charset="0"/>
              </a:defRPr>
            </a:lvl8pPr>
            <a:lvl9pPr marL="3960038" indent="-232943" eaLnBrk="0" fontAlgn="base" hangingPunct="0">
              <a:spcBef>
                <a:spcPct val="0"/>
              </a:spcBef>
              <a:spcAft>
                <a:spcPct val="0"/>
              </a:spcAft>
              <a:defRPr>
                <a:solidFill>
                  <a:schemeClr val="tx1"/>
                </a:solidFill>
                <a:latin typeface="Tahoma" charset="0"/>
              </a:defRPr>
            </a:lvl9pPr>
          </a:lstStyle>
          <a:p>
            <a:fld id="{B6C5F88F-E188-473E-98FC-2D236F508EAD}" type="slidenum">
              <a:rPr lang="en-US" smtClean="0">
                <a:latin typeface="Arial" charset="0"/>
              </a:rPr>
              <a:pPr/>
              <a:t>45</a:t>
            </a:fld>
            <a:endParaRPr lang="en-US" dirty="0">
              <a:latin typeface="Arial"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58354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Homeowner install; gravity system</a:t>
            </a:r>
          </a:p>
        </p:txBody>
      </p:sp>
      <p:sp>
        <p:nvSpPr>
          <p:cNvPr id="4" name="Slide Number Placeholder 3"/>
          <p:cNvSpPr>
            <a:spLocks noGrp="1"/>
          </p:cNvSpPr>
          <p:nvPr>
            <p:ph type="sldNum" sz="quarter" idx="5"/>
          </p:nvPr>
        </p:nvSpPr>
        <p:spPr/>
        <p:txBody>
          <a:bodyPr/>
          <a:lstStyle/>
          <a:p>
            <a:fld id="{55D4487C-0BC3-4621-8E20-74D3E9A7BDCC}" type="slidenum">
              <a:rPr lang="en-US" smtClean="0"/>
              <a:pPr/>
              <a:t>46</a:t>
            </a:fld>
            <a:endParaRPr lang="en-US"/>
          </a:p>
        </p:txBody>
      </p:sp>
    </p:spTree>
    <p:extLst>
      <p:ext uri="{BB962C8B-B14F-4D97-AF65-F5344CB8AC3E}">
        <p14:creationId xmlns:p14="http://schemas.microsoft.com/office/powerpoint/2010/main" val="1563570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Brings to mind another appropriate quote</a:t>
            </a:r>
          </a:p>
        </p:txBody>
      </p:sp>
      <p:sp>
        <p:nvSpPr>
          <p:cNvPr id="4" name="Slide Number Placeholder 3"/>
          <p:cNvSpPr>
            <a:spLocks noGrp="1"/>
          </p:cNvSpPr>
          <p:nvPr>
            <p:ph type="sldNum" sz="quarter" idx="5"/>
          </p:nvPr>
        </p:nvSpPr>
        <p:spPr/>
        <p:txBody>
          <a:bodyPr/>
          <a:lstStyle/>
          <a:p>
            <a:fld id="{55D4487C-0BC3-4621-8E20-74D3E9A7BDCC}" type="slidenum">
              <a:rPr lang="en-US" smtClean="0"/>
              <a:pPr/>
              <a:t>47</a:t>
            </a:fld>
            <a:endParaRPr lang="en-US"/>
          </a:p>
        </p:txBody>
      </p:sp>
    </p:spTree>
    <p:extLst>
      <p:ext uri="{BB962C8B-B14F-4D97-AF65-F5344CB8AC3E}">
        <p14:creationId xmlns:p14="http://schemas.microsoft.com/office/powerpoint/2010/main" val="1447161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10495-905A-C6E8-F92F-AB48158A3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B763E-9C67-461D-B297-495D854E5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FD406-71D7-AAD6-3899-25BF7FA933EF}"/>
              </a:ext>
            </a:extLst>
          </p:cNvPr>
          <p:cNvSpPr>
            <a:spLocks noGrp="1"/>
          </p:cNvSpPr>
          <p:nvPr>
            <p:ph type="body" idx="1"/>
          </p:nvPr>
        </p:nvSpPr>
        <p:spPr/>
        <p:txBody>
          <a:bodyPr>
            <a:normAutofit/>
          </a:bodyPr>
          <a:lstStyle/>
          <a:p>
            <a:r>
              <a:rPr lang="en-US" dirty="0"/>
              <a:t>And speaking of stupidity…</a:t>
            </a:r>
          </a:p>
        </p:txBody>
      </p:sp>
      <p:sp>
        <p:nvSpPr>
          <p:cNvPr id="4" name="Slide Number Placeholder 3">
            <a:extLst>
              <a:ext uri="{FF2B5EF4-FFF2-40B4-BE49-F238E27FC236}">
                <a16:creationId xmlns:a16="http://schemas.microsoft.com/office/drawing/2014/main" id="{918E52B8-3CE9-C486-D9FC-815603197915}"/>
              </a:ext>
            </a:extLst>
          </p:cNvPr>
          <p:cNvSpPr>
            <a:spLocks noGrp="1"/>
          </p:cNvSpPr>
          <p:nvPr>
            <p:ph type="sldNum" sz="quarter" idx="10"/>
          </p:nvPr>
        </p:nvSpPr>
        <p:spPr/>
        <p:txBody>
          <a:bodyPr/>
          <a:lstStyle/>
          <a:p>
            <a:fld id="{8E33D115-91A3-4297-807B-5E9F3F7C2E1F}" type="slidenum">
              <a:rPr lang="en-US" smtClean="0"/>
              <a:pPr/>
              <a:t>48</a:t>
            </a:fld>
            <a:endParaRPr lang="en-US" dirty="0"/>
          </a:p>
        </p:txBody>
      </p:sp>
    </p:spTree>
    <p:extLst>
      <p:ext uri="{BB962C8B-B14F-4D97-AF65-F5344CB8AC3E}">
        <p14:creationId xmlns:p14="http://schemas.microsoft.com/office/powerpoint/2010/main" val="3400114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a:solidFill>
                  <a:schemeClr val="tx1"/>
                </a:solidFill>
                <a:latin typeface="Tahoma" charset="0"/>
              </a:defRPr>
            </a:lvl1pPr>
            <a:lvl2pPr marL="757066" indent="-291179">
              <a:defRPr>
                <a:solidFill>
                  <a:schemeClr val="tx1"/>
                </a:solidFill>
                <a:latin typeface="Tahoma" charset="0"/>
              </a:defRPr>
            </a:lvl2pPr>
            <a:lvl3pPr marL="1164717" indent="-232943">
              <a:defRPr>
                <a:solidFill>
                  <a:schemeClr val="tx1"/>
                </a:solidFill>
                <a:latin typeface="Tahoma" charset="0"/>
              </a:defRPr>
            </a:lvl3pPr>
            <a:lvl4pPr marL="1630604" indent="-232943">
              <a:defRPr>
                <a:solidFill>
                  <a:schemeClr val="tx1"/>
                </a:solidFill>
                <a:latin typeface="Tahoma" charset="0"/>
              </a:defRPr>
            </a:lvl4pPr>
            <a:lvl5pPr marL="2096491" indent="-232943">
              <a:defRPr>
                <a:solidFill>
                  <a:schemeClr val="tx1"/>
                </a:solidFill>
                <a:latin typeface="Tahoma" charset="0"/>
              </a:defRPr>
            </a:lvl5pPr>
            <a:lvl6pPr marL="2562377" indent="-232943" eaLnBrk="0" fontAlgn="base" hangingPunct="0">
              <a:spcBef>
                <a:spcPct val="0"/>
              </a:spcBef>
              <a:spcAft>
                <a:spcPct val="0"/>
              </a:spcAft>
              <a:defRPr>
                <a:solidFill>
                  <a:schemeClr val="tx1"/>
                </a:solidFill>
                <a:latin typeface="Tahoma" charset="0"/>
              </a:defRPr>
            </a:lvl6pPr>
            <a:lvl7pPr marL="3028264" indent="-232943" eaLnBrk="0" fontAlgn="base" hangingPunct="0">
              <a:spcBef>
                <a:spcPct val="0"/>
              </a:spcBef>
              <a:spcAft>
                <a:spcPct val="0"/>
              </a:spcAft>
              <a:defRPr>
                <a:solidFill>
                  <a:schemeClr val="tx1"/>
                </a:solidFill>
                <a:latin typeface="Tahoma" charset="0"/>
              </a:defRPr>
            </a:lvl7pPr>
            <a:lvl8pPr marL="3494151" indent="-232943" eaLnBrk="0" fontAlgn="base" hangingPunct="0">
              <a:spcBef>
                <a:spcPct val="0"/>
              </a:spcBef>
              <a:spcAft>
                <a:spcPct val="0"/>
              </a:spcAft>
              <a:defRPr>
                <a:solidFill>
                  <a:schemeClr val="tx1"/>
                </a:solidFill>
                <a:latin typeface="Tahoma" charset="0"/>
              </a:defRPr>
            </a:lvl8pPr>
            <a:lvl9pPr marL="3960038" indent="-232943" eaLnBrk="0" fontAlgn="base" hangingPunct="0">
              <a:spcBef>
                <a:spcPct val="0"/>
              </a:spcBef>
              <a:spcAft>
                <a:spcPct val="0"/>
              </a:spcAft>
              <a:defRPr>
                <a:solidFill>
                  <a:schemeClr val="tx1"/>
                </a:solidFill>
                <a:latin typeface="Tahoma" charset="0"/>
              </a:defRPr>
            </a:lvl9pPr>
          </a:lstStyle>
          <a:p>
            <a:fld id="{32528D80-C1AC-4F08-A58B-E46C26DE6AB8}" type="slidenum">
              <a:rPr lang="en-US" smtClean="0">
                <a:latin typeface="Arial" charset="0"/>
              </a:rPr>
              <a:pPr/>
              <a:t>50</a:t>
            </a:fld>
            <a:endParaRPr lang="en-US" dirty="0">
              <a:latin typeface="Arial"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890800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low alkalinity makes water's pH unstable and more prone to dropping, alkalinity acts as a buffer to resist pH changes. When alkalinity is low, the water lacks the capacity to neutralize acids, causing the pH to fluctuate easily and become acidic</a:t>
            </a:r>
          </a:p>
          <a:p>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54</a:t>
            </a:fld>
            <a:endParaRPr lang="en-US" dirty="0"/>
          </a:p>
        </p:txBody>
      </p:sp>
    </p:spTree>
    <p:extLst>
      <p:ext uri="{BB962C8B-B14F-4D97-AF65-F5344CB8AC3E}">
        <p14:creationId xmlns:p14="http://schemas.microsoft.com/office/powerpoint/2010/main" val="1952863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waste degrades more quickly at warmer temperatures, so it does not be held in the treatment system as long when it is warm.</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converse is also true: In the winter, oxygen uptake is low and air need not be supplied as fast. However, the waste takes longer to degrade, and therefore needs to stay in the treatment system longer during cold months.</a:t>
            </a:r>
          </a:p>
          <a:p>
            <a:r>
              <a:rPr lang="en-US" sz="1200" kern="1200" dirty="0">
                <a:solidFill>
                  <a:schemeClr val="tx1"/>
                </a:solidFill>
                <a:latin typeface="+mn-lt"/>
                <a:ea typeface="+mn-ea"/>
                <a:cs typeface="+mn-cs"/>
              </a:rPr>
              <a:t>The practical implication of this is that aerobic treatment unit processes should be designed using summer temperatures, and detention tanks should be designed using potential winter temperatures.</a:t>
            </a:r>
          </a:p>
        </p:txBody>
      </p:sp>
      <p:sp>
        <p:nvSpPr>
          <p:cNvPr id="4" name="Slide Number Placeholder 3"/>
          <p:cNvSpPr>
            <a:spLocks noGrp="1"/>
          </p:cNvSpPr>
          <p:nvPr>
            <p:ph type="sldNum" sz="quarter" idx="10"/>
          </p:nvPr>
        </p:nvSpPr>
        <p:spPr/>
        <p:txBody>
          <a:bodyPr/>
          <a:lstStyle/>
          <a:p>
            <a:fld id="{55D4487C-0BC3-4621-8E20-74D3E9A7BDCC}" type="slidenum">
              <a:rPr lang="en-US" smtClean="0"/>
              <a:pPr/>
              <a:t>55</a:t>
            </a:fld>
            <a:endParaRPr lang="en-US" dirty="0"/>
          </a:p>
        </p:txBody>
      </p:sp>
    </p:spTree>
    <p:extLst>
      <p:ext uri="{BB962C8B-B14F-4D97-AF65-F5344CB8AC3E}">
        <p14:creationId xmlns:p14="http://schemas.microsoft.com/office/powerpoint/2010/main" val="249168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56</a:t>
            </a:fld>
            <a:endParaRPr lang="en-US" dirty="0"/>
          </a:p>
        </p:txBody>
      </p:sp>
    </p:spTree>
    <p:extLst>
      <p:ext uri="{BB962C8B-B14F-4D97-AF65-F5344CB8AC3E}">
        <p14:creationId xmlns:p14="http://schemas.microsoft.com/office/powerpoint/2010/main" val="261172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2F45D-E246-C404-7421-4EAB1D891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2AC72-58DD-95C0-9674-6DB5FF82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C1EE4-6345-F14A-3132-A8AE914F702B}"/>
              </a:ext>
            </a:extLst>
          </p:cNvPr>
          <p:cNvSpPr>
            <a:spLocks noGrp="1"/>
          </p:cNvSpPr>
          <p:nvPr>
            <p:ph type="body" idx="1"/>
          </p:nvPr>
        </p:nvSpPr>
        <p:spPr/>
        <p:txBody>
          <a:bodyPr>
            <a:normAutofit/>
          </a:bodyPr>
          <a:lstStyle/>
          <a:p>
            <a:r>
              <a:rPr lang="en-US" dirty="0"/>
              <a:t>So maybe instead of giving advice, I thought that I maybe could start with some quotes that I came across over the years</a:t>
            </a:r>
          </a:p>
          <a:p>
            <a:endParaRPr lang="en-US" dirty="0"/>
          </a:p>
          <a:p>
            <a:r>
              <a:rPr lang="en-US" dirty="0"/>
              <a:t>’ll provide you with random quotes that I’ll insert throughout the presentation</a:t>
            </a:r>
          </a:p>
        </p:txBody>
      </p:sp>
      <p:sp>
        <p:nvSpPr>
          <p:cNvPr id="4" name="Slide Number Placeholder 3">
            <a:extLst>
              <a:ext uri="{FF2B5EF4-FFF2-40B4-BE49-F238E27FC236}">
                <a16:creationId xmlns:a16="http://schemas.microsoft.com/office/drawing/2014/main" id="{A646CE35-AFE8-DB9F-2610-36C6F84FD633}"/>
              </a:ext>
            </a:extLst>
          </p:cNvPr>
          <p:cNvSpPr>
            <a:spLocks noGrp="1"/>
          </p:cNvSpPr>
          <p:nvPr>
            <p:ph type="sldNum" sz="quarter" idx="10"/>
          </p:nvPr>
        </p:nvSpPr>
        <p:spPr/>
        <p:txBody>
          <a:bodyPr/>
          <a:lstStyle/>
          <a:p>
            <a:fld id="{8E33D115-91A3-4297-807B-5E9F3F7C2E1F}" type="slidenum">
              <a:rPr lang="en-US" smtClean="0"/>
              <a:pPr/>
              <a:t>5</a:t>
            </a:fld>
            <a:endParaRPr lang="en-US" dirty="0"/>
          </a:p>
        </p:txBody>
      </p:sp>
    </p:spTree>
    <p:extLst>
      <p:ext uri="{BB962C8B-B14F-4D97-AF65-F5344CB8AC3E}">
        <p14:creationId xmlns:p14="http://schemas.microsoft.com/office/powerpoint/2010/main" val="546018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57</a:t>
            </a:fld>
            <a:endParaRPr lang="en-US" dirty="0"/>
          </a:p>
        </p:txBody>
      </p:sp>
    </p:spTree>
    <p:extLst>
      <p:ext uri="{BB962C8B-B14F-4D97-AF65-F5344CB8AC3E}">
        <p14:creationId xmlns:p14="http://schemas.microsoft.com/office/powerpoint/2010/main" val="2056884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Chemical compounds electrically charged causing threads to “stand up”, causing fabric to feel softer; </a:t>
            </a:r>
          </a:p>
          <a:p>
            <a:endParaRPr lang="en-US" dirty="0"/>
          </a:p>
          <a:p>
            <a:r>
              <a:rPr lang="en-US" baseline="0" dirty="0"/>
              <a:t>Quats are harmful in the nitrification process;</a:t>
            </a:r>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58</a:t>
            </a:fld>
            <a:endParaRPr lang="en-US"/>
          </a:p>
        </p:txBody>
      </p:sp>
    </p:spTree>
    <p:extLst>
      <p:ext uri="{BB962C8B-B14F-4D97-AF65-F5344CB8AC3E}">
        <p14:creationId xmlns:p14="http://schemas.microsoft.com/office/powerpoint/2010/main" val="1869811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59</a:t>
            </a:fld>
            <a:endParaRPr lang="en-US"/>
          </a:p>
        </p:txBody>
      </p:sp>
    </p:spTree>
    <p:extLst>
      <p:ext uri="{BB962C8B-B14F-4D97-AF65-F5344CB8AC3E}">
        <p14:creationId xmlns:p14="http://schemas.microsoft.com/office/powerpoint/2010/main" val="1974508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Dialysis assists</a:t>
            </a:r>
            <a:r>
              <a:rPr lang="en-US" baseline="0" dirty="0"/>
              <a:t> in kidney failure by removing waste and extra fluid from the blood; additional flows of up to 100 gallons/week</a:t>
            </a:r>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60</a:t>
            </a:fld>
            <a:endParaRPr lang="en-US"/>
          </a:p>
        </p:txBody>
      </p:sp>
    </p:spTree>
    <p:extLst>
      <p:ext uri="{BB962C8B-B14F-4D97-AF65-F5344CB8AC3E}">
        <p14:creationId xmlns:p14="http://schemas.microsoft.com/office/powerpoint/2010/main" val="1502799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Wastewater in groundwater can be traced by testing for caffeine </a:t>
            </a:r>
          </a:p>
        </p:txBody>
      </p:sp>
      <p:sp>
        <p:nvSpPr>
          <p:cNvPr id="4" name="Slide Number Placeholder 3"/>
          <p:cNvSpPr>
            <a:spLocks noGrp="1"/>
          </p:cNvSpPr>
          <p:nvPr>
            <p:ph type="sldNum" sz="quarter" idx="5"/>
          </p:nvPr>
        </p:nvSpPr>
        <p:spPr/>
        <p:txBody>
          <a:bodyPr/>
          <a:lstStyle/>
          <a:p>
            <a:fld id="{55D4487C-0BC3-4621-8E20-74D3E9A7BDCC}" type="slidenum">
              <a:rPr lang="en-US" smtClean="0"/>
              <a:pPr/>
              <a:t>61</a:t>
            </a:fld>
            <a:endParaRPr lang="en-US"/>
          </a:p>
        </p:txBody>
      </p:sp>
    </p:spTree>
    <p:extLst>
      <p:ext uri="{BB962C8B-B14F-4D97-AF65-F5344CB8AC3E}">
        <p14:creationId xmlns:p14="http://schemas.microsoft.com/office/powerpoint/2010/main" val="236164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blue colored and perfumed</a:t>
            </a:r>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62</a:t>
            </a:fld>
            <a:endParaRPr lang="en-US"/>
          </a:p>
        </p:txBody>
      </p:sp>
    </p:spTree>
    <p:extLst>
      <p:ext uri="{BB962C8B-B14F-4D97-AF65-F5344CB8AC3E}">
        <p14:creationId xmlns:p14="http://schemas.microsoft.com/office/powerpoint/2010/main" val="2614698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Oxidation converts soluble contaminants during a chemical reaction to soluble byproducts or insoluble products that can be filtered.</a:t>
            </a:r>
          </a:p>
          <a:p>
            <a:r>
              <a:rPr lang="en-US" sz="1200" kern="1200" dirty="0">
                <a:solidFill>
                  <a:schemeClr val="tx1"/>
                </a:solidFill>
                <a:latin typeface="+mn-lt"/>
                <a:ea typeface="+mn-ea"/>
                <a:cs typeface="+mn-cs"/>
              </a:rPr>
              <a:t>Insoluble iron is converted to soluble iron,</a:t>
            </a:r>
            <a:r>
              <a:rPr lang="en-US" sz="1200" kern="1200" baseline="0" dirty="0">
                <a:solidFill>
                  <a:schemeClr val="tx1"/>
                </a:solidFill>
                <a:latin typeface="+mn-lt"/>
                <a:ea typeface="+mn-ea"/>
                <a:cs typeface="+mn-cs"/>
              </a:rPr>
              <a:t> then back to insoluble </a:t>
            </a:r>
            <a:r>
              <a:rPr lang="en-US" sz="1200" kern="1200" dirty="0">
                <a:solidFill>
                  <a:schemeClr val="tx1"/>
                </a:solidFill>
                <a:latin typeface="+mn-lt"/>
                <a:ea typeface="+mn-ea"/>
                <a:cs typeface="+mn-cs"/>
              </a:rPr>
              <a:t>in aerobic </a:t>
            </a:r>
            <a:r>
              <a:rPr lang="en-US" sz="1200" kern="1200" dirty="0" err="1">
                <a:solidFill>
                  <a:schemeClr val="tx1"/>
                </a:solidFill>
                <a:latin typeface="+mn-lt"/>
                <a:ea typeface="+mn-ea"/>
                <a:cs typeface="+mn-cs"/>
              </a:rPr>
              <a:t>env</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64</a:t>
            </a:fld>
            <a:endParaRPr lang="en-US"/>
          </a:p>
        </p:txBody>
      </p:sp>
    </p:spTree>
    <p:extLst>
      <p:ext uri="{BB962C8B-B14F-4D97-AF65-F5344CB8AC3E}">
        <p14:creationId xmlns:p14="http://schemas.microsoft.com/office/powerpoint/2010/main" val="2236395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Use only for lower level if possible; gravity main floor</a:t>
            </a:r>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65</a:t>
            </a:fld>
            <a:endParaRPr lang="en-US"/>
          </a:p>
        </p:txBody>
      </p:sp>
    </p:spTree>
    <p:extLst>
      <p:ext uri="{BB962C8B-B14F-4D97-AF65-F5344CB8AC3E}">
        <p14:creationId xmlns:p14="http://schemas.microsoft.com/office/powerpoint/2010/main" val="768224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Baffles may decay and fall off; 2</a:t>
            </a:r>
            <a:r>
              <a:rPr lang="en-US" sz="1200" kern="1200" baseline="30000" dirty="0">
                <a:solidFill>
                  <a:schemeClr val="tx1"/>
                </a:solidFill>
                <a:latin typeface="+mn-lt"/>
                <a:ea typeface="+mn-ea"/>
                <a:cs typeface="+mn-cs"/>
              </a:rPr>
              <a:t>nd</a:t>
            </a:r>
            <a:r>
              <a:rPr lang="en-US" sz="1200" kern="1200" dirty="0">
                <a:solidFill>
                  <a:schemeClr val="tx1"/>
                </a:solidFill>
                <a:latin typeface="+mn-lt"/>
                <a:ea typeface="+mn-ea"/>
                <a:cs typeface="+mn-cs"/>
              </a:rPr>
              <a:t> comp. more prolific; Bowed sewer line preventing gasses access</a:t>
            </a:r>
            <a:r>
              <a:rPr lang="en-US" sz="1200" kern="1200" baseline="0" dirty="0">
                <a:solidFill>
                  <a:schemeClr val="tx1"/>
                </a:solidFill>
                <a:latin typeface="+mn-lt"/>
                <a:ea typeface="+mn-ea"/>
                <a:cs typeface="+mn-cs"/>
              </a:rPr>
              <a:t> to roof vent</a:t>
            </a:r>
            <a:endParaRPr lang="en-US" dirty="0"/>
          </a:p>
        </p:txBody>
      </p:sp>
      <p:sp>
        <p:nvSpPr>
          <p:cNvPr id="4" name="Slide Number Placeholder 3"/>
          <p:cNvSpPr>
            <a:spLocks noGrp="1"/>
          </p:cNvSpPr>
          <p:nvPr>
            <p:ph type="sldNum" sz="quarter" idx="10"/>
          </p:nvPr>
        </p:nvSpPr>
        <p:spPr/>
        <p:txBody>
          <a:bodyPr/>
          <a:lstStyle/>
          <a:p>
            <a:fld id="{55D4487C-0BC3-4621-8E20-74D3E9A7BDCC}" type="slidenum">
              <a:rPr lang="en-US" smtClean="0"/>
              <a:pPr/>
              <a:t>66</a:t>
            </a:fld>
            <a:endParaRPr lang="en-US"/>
          </a:p>
        </p:txBody>
      </p:sp>
    </p:spTree>
    <p:extLst>
      <p:ext uri="{BB962C8B-B14F-4D97-AF65-F5344CB8AC3E}">
        <p14:creationId xmlns:p14="http://schemas.microsoft.com/office/powerpoint/2010/main" val="159314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487C-0BC3-4621-8E20-74D3E9A7BDCC}" type="slidenum">
              <a:rPr lang="en-US" smtClean="0"/>
              <a:pPr/>
              <a:t>69</a:t>
            </a:fld>
            <a:endParaRPr lang="en-US"/>
          </a:p>
        </p:txBody>
      </p:sp>
    </p:spTree>
    <p:extLst>
      <p:ext uri="{BB962C8B-B14F-4D97-AF65-F5344CB8AC3E}">
        <p14:creationId xmlns:p14="http://schemas.microsoft.com/office/powerpoint/2010/main" val="202735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D7470-0197-2C6A-919C-6A5225BD6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29809-12BE-10F7-63A7-2705EFE30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8EFFF-154D-8212-80AE-D31F28C143E8}"/>
              </a:ext>
            </a:extLst>
          </p:cNvPr>
          <p:cNvSpPr>
            <a:spLocks noGrp="1"/>
          </p:cNvSpPr>
          <p:nvPr>
            <p:ph type="body" idx="1"/>
          </p:nvPr>
        </p:nvSpPr>
        <p:spPr/>
        <p:txBody>
          <a:bodyPr>
            <a:normAutofit/>
          </a:bodyPr>
          <a:lstStyle/>
          <a:p>
            <a:r>
              <a:rPr lang="en-US" dirty="0"/>
              <a:t>So again, I was asked what crazy things I came across during my career:</a:t>
            </a:r>
          </a:p>
          <a:p>
            <a:endParaRPr lang="en-US" dirty="0"/>
          </a:p>
          <a:p>
            <a:r>
              <a:rPr lang="en-US" dirty="0" err="1"/>
              <a:t>Bbbbbbbbb</a:t>
            </a:r>
            <a:r>
              <a:rPr lang="en-US" dirty="0"/>
              <a:t>…..</a:t>
            </a:r>
          </a:p>
          <a:p>
            <a:endParaRPr lang="en-US" dirty="0"/>
          </a:p>
          <a:p>
            <a:r>
              <a:rPr lang="en-US" dirty="0"/>
              <a:t>So I asked my cohorts across the country on the SORA bd. If they had any situations that they came across</a:t>
            </a:r>
          </a:p>
        </p:txBody>
      </p:sp>
      <p:sp>
        <p:nvSpPr>
          <p:cNvPr id="4" name="Slide Number Placeholder 3">
            <a:extLst>
              <a:ext uri="{FF2B5EF4-FFF2-40B4-BE49-F238E27FC236}">
                <a16:creationId xmlns:a16="http://schemas.microsoft.com/office/drawing/2014/main" id="{CDD39FDC-9332-DB24-F06E-4A2FA4957875}"/>
              </a:ext>
            </a:extLst>
          </p:cNvPr>
          <p:cNvSpPr>
            <a:spLocks noGrp="1"/>
          </p:cNvSpPr>
          <p:nvPr>
            <p:ph type="sldNum" sz="quarter" idx="10"/>
          </p:nvPr>
        </p:nvSpPr>
        <p:spPr/>
        <p:txBody>
          <a:bodyPr/>
          <a:lstStyle/>
          <a:p>
            <a:fld id="{8E33D115-91A3-4297-807B-5E9F3F7C2E1F}" type="slidenum">
              <a:rPr lang="en-US" smtClean="0"/>
              <a:pPr/>
              <a:t>6</a:t>
            </a:fld>
            <a:endParaRPr lang="en-US" dirty="0"/>
          </a:p>
        </p:txBody>
      </p:sp>
    </p:spTree>
    <p:extLst>
      <p:ext uri="{BB962C8B-B14F-4D97-AF65-F5344CB8AC3E}">
        <p14:creationId xmlns:p14="http://schemas.microsoft.com/office/powerpoint/2010/main" val="350890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FEA5C-3AAE-6626-11BE-885C6FB91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817C4-2030-3EC6-531C-BF2A50612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1258F-6BE1-E26B-19C0-E5CA72A53B01}"/>
              </a:ext>
            </a:extLst>
          </p:cNvPr>
          <p:cNvSpPr>
            <a:spLocks noGrp="1"/>
          </p:cNvSpPr>
          <p:nvPr>
            <p:ph type="body" idx="1"/>
          </p:nvPr>
        </p:nvSpPr>
        <p:spPr/>
        <p:txBody>
          <a:bodyPr>
            <a:normAutofit/>
          </a:bodyPr>
          <a:lstStyle/>
          <a:p>
            <a:r>
              <a:rPr lang="en-US" dirty="0"/>
              <a:t>From Maryland:</a:t>
            </a:r>
          </a:p>
          <a:p>
            <a:endParaRPr lang="en-US" dirty="0"/>
          </a:p>
          <a:p>
            <a:r>
              <a:rPr lang="en-US" dirty="0"/>
              <a:t>This brings me to another one of my favorite quotes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8547156-FAEA-CE84-A72A-E23C1D6F3344}"/>
              </a:ext>
            </a:extLst>
          </p:cNvPr>
          <p:cNvSpPr>
            <a:spLocks noGrp="1"/>
          </p:cNvSpPr>
          <p:nvPr>
            <p:ph type="sldNum" sz="quarter" idx="10"/>
          </p:nvPr>
        </p:nvSpPr>
        <p:spPr/>
        <p:txBody>
          <a:bodyPr/>
          <a:lstStyle/>
          <a:p>
            <a:fld id="{8E33D115-91A3-4297-807B-5E9F3F7C2E1F}" type="slidenum">
              <a:rPr lang="en-US" smtClean="0"/>
              <a:pPr/>
              <a:t>7</a:t>
            </a:fld>
            <a:endParaRPr lang="en-US" dirty="0"/>
          </a:p>
        </p:txBody>
      </p:sp>
    </p:spTree>
    <p:extLst>
      <p:ext uri="{BB962C8B-B14F-4D97-AF65-F5344CB8AC3E}">
        <p14:creationId xmlns:p14="http://schemas.microsoft.com/office/powerpoint/2010/main" val="279056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1A65F-4C3E-6C11-2535-6ABA43996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53BAE-D58D-93E3-AE39-A2CB94F80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A4B30-C909-9AE3-FD38-E59988463D0E}"/>
              </a:ext>
            </a:extLst>
          </p:cNvPr>
          <p:cNvSpPr>
            <a:spLocks noGrp="1"/>
          </p:cNvSpPr>
          <p:nvPr>
            <p:ph type="body" idx="1"/>
          </p:nvPr>
        </p:nvSpPr>
        <p:spPr/>
        <p:txBody>
          <a:bodyPr>
            <a:normAutofit/>
          </a:bodyPr>
          <a:lstStyle/>
          <a:p>
            <a:r>
              <a:rPr lang="en-US" dirty="0"/>
              <a:t>Prof. said to be sure to ask questions, so we attain….</a:t>
            </a:r>
          </a:p>
          <a:p>
            <a:endParaRPr lang="en-US" dirty="0"/>
          </a:p>
          <a:p>
            <a:r>
              <a:rPr lang="en-US" dirty="0"/>
              <a:t>And speaking of incompetency… (next slide)</a:t>
            </a:r>
          </a:p>
          <a:p>
            <a:endParaRPr lang="en-US" dirty="0"/>
          </a:p>
        </p:txBody>
      </p:sp>
      <p:sp>
        <p:nvSpPr>
          <p:cNvPr id="4" name="Slide Number Placeholder 3">
            <a:extLst>
              <a:ext uri="{FF2B5EF4-FFF2-40B4-BE49-F238E27FC236}">
                <a16:creationId xmlns:a16="http://schemas.microsoft.com/office/drawing/2014/main" id="{09FB7B7C-D2F5-DD5E-2BD1-7663513351E0}"/>
              </a:ext>
            </a:extLst>
          </p:cNvPr>
          <p:cNvSpPr>
            <a:spLocks noGrp="1"/>
          </p:cNvSpPr>
          <p:nvPr>
            <p:ph type="sldNum" sz="quarter" idx="10"/>
          </p:nvPr>
        </p:nvSpPr>
        <p:spPr/>
        <p:txBody>
          <a:bodyPr/>
          <a:lstStyle/>
          <a:p>
            <a:fld id="{8E33D115-91A3-4297-807B-5E9F3F7C2E1F}" type="slidenum">
              <a:rPr lang="en-US" smtClean="0"/>
              <a:pPr/>
              <a:t>8</a:t>
            </a:fld>
            <a:endParaRPr lang="en-US" dirty="0"/>
          </a:p>
        </p:txBody>
      </p:sp>
    </p:spTree>
    <p:extLst>
      <p:ext uri="{BB962C8B-B14F-4D97-AF65-F5344CB8AC3E}">
        <p14:creationId xmlns:p14="http://schemas.microsoft.com/office/powerpoint/2010/main" val="81281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0CA6-0782-6C61-1FEE-F81B7CBFD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FAEAF-0E0C-489C-AE83-61DA23268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D4922-21EE-2E71-F50D-835D78144BC2}"/>
              </a:ext>
            </a:extLst>
          </p:cNvPr>
          <p:cNvSpPr>
            <a:spLocks noGrp="1"/>
          </p:cNvSpPr>
          <p:nvPr>
            <p:ph type="body" idx="1"/>
          </p:nvPr>
        </p:nvSpPr>
        <p:spPr/>
        <p:txBody>
          <a:bodyPr>
            <a:normAutofit/>
          </a:bodyPr>
          <a:lstStyle/>
          <a:p>
            <a:r>
              <a:rPr lang="en-US" dirty="0" err="1"/>
              <a:t>Parrallel</a:t>
            </a:r>
            <a:r>
              <a:rPr lang="en-US" dirty="0"/>
              <a:t> to the slope… right?</a:t>
            </a:r>
          </a:p>
          <a:p>
            <a:endParaRPr lang="en-US" dirty="0"/>
          </a:p>
        </p:txBody>
      </p:sp>
      <p:sp>
        <p:nvSpPr>
          <p:cNvPr id="4" name="Slide Number Placeholder 3">
            <a:extLst>
              <a:ext uri="{FF2B5EF4-FFF2-40B4-BE49-F238E27FC236}">
                <a16:creationId xmlns:a16="http://schemas.microsoft.com/office/drawing/2014/main" id="{FAB8E2ED-78E4-6DCB-00B5-E3C01961288D}"/>
              </a:ext>
            </a:extLst>
          </p:cNvPr>
          <p:cNvSpPr>
            <a:spLocks noGrp="1"/>
          </p:cNvSpPr>
          <p:nvPr>
            <p:ph type="sldNum" sz="quarter" idx="10"/>
          </p:nvPr>
        </p:nvSpPr>
        <p:spPr/>
        <p:txBody>
          <a:bodyPr/>
          <a:lstStyle/>
          <a:p>
            <a:fld id="{8E33D115-91A3-4297-807B-5E9F3F7C2E1F}" type="slidenum">
              <a:rPr lang="en-US" smtClean="0"/>
              <a:pPr/>
              <a:t>9</a:t>
            </a:fld>
            <a:endParaRPr lang="en-US" dirty="0"/>
          </a:p>
        </p:txBody>
      </p:sp>
    </p:spTree>
    <p:extLst>
      <p:ext uri="{BB962C8B-B14F-4D97-AF65-F5344CB8AC3E}">
        <p14:creationId xmlns:p14="http://schemas.microsoft.com/office/powerpoint/2010/main" val="198962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pPr/>
              <a:t>1/22/2026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A0F06B7-16CF-4C8A-BD74-9EE22EC3FA5D}" type="slidenum">
              <a:rPr lang="en-US"/>
              <a:pPr>
                <a:defRPr/>
              </a:pPr>
              <a:t>‹#›</a:t>
            </a:fld>
            <a:endParaRPr lang="en-US" dirty="0"/>
          </a:p>
        </p:txBody>
      </p:sp>
    </p:spTree>
    <p:extLst>
      <p:ext uri="{BB962C8B-B14F-4D97-AF65-F5344CB8AC3E}">
        <p14:creationId xmlns:p14="http://schemas.microsoft.com/office/powerpoint/2010/main" val="578682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1/22/2026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762000" y="685800"/>
            <a:ext cx="8229600" cy="1600200"/>
          </a:xfrm>
        </p:spPr>
        <p:txBody>
          <a:bodyPr>
            <a:normAutofit fontScale="90000"/>
          </a:bodyPr>
          <a:lstStyle/>
          <a:p>
            <a:pPr algn="ctr"/>
            <a:r>
              <a:rPr lang="en-US" sz="5300" dirty="0">
                <a:solidFill>
                  <a:schemeClr val="bg1"/>
                </a:solidFill>
                <a:latin typeface="Baskerville Old Face" pitchFamily="18" charset="0"/>
              </a:rPr>
              <a:t>Understanding an Onsite</a:t>
            </a:r>
            <a:br>
              <a:rPr lang="en-US" sz="5300" dirty="0">
                <a:solidFill>
                  <a:schemeClr val="bg1"/>
                </a:solidFill>
                <a:latin typeface="Baskerville Old Face" pitchFamily="18" charset="0"/>
              </a:rPr>
            </a:br>
            <a:r>
              <a:rPr lang="en-US" sz="5300" dirty="0">
                <a:solidFill>
                  <a:schemeClr val="bg1"/>
                </a:solidFill>
                <a:latin typeface="Baskerville Old Face" pitchFamily="18" charset="0"/>
              </a:rPr>
              <a:t>System Failure</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228600" y="762000"/>
            <a:ext cx="8763000" cy="4953000"/>
          </a:xfrm>
        </p:spPr>
        <p:txBody>
          <a:bodyPr>
            <a:normAutofit/>
          </a:bodyPr>
          <a:lstStyle/>
          <a:p>
            <a:pPr>
              <a:buNone/>
            </a:pPr>
            <a:endParaRPr lang="en-US" dirty="0"/>
          </a:p>
          <a:p>
            <a:pPr algn="ctr">
              <a:buNone/>
            </a:pPr>
            <a:endParaRPr lang="en-US" sz="2400" dirty="0">
              <a:latin typeface="+mj-lt"/>
            </a:endParaRPr>
          </a:p>
          <a:p>
            <a:pPr algn="ctr">
              <a:buNone/>
            </a:pPr>
            <a:endParaRPr lang="en-US" sz="2400" dirty="0">
              <a:latin typeface="+mj-lt"/>
            </a:endParaRPr>
          </a:p>
        </p:txBody>
      </p:sp>
      <p:pic>
        <p:nvPicPr>
          <p:cNvPr id="6" name="Picture 5" descr="maroon_bells_peaks.jpg"/>
          <p:cNvPicPr>
            <a:picLocks noChangeAspect="1"/>
          </p:cNvPicPr>
          <p:nvPr/>
        </p:nvPicPr>
        <p:blipFill>
          <a:blip r:embed="rId3" cstate="print"/>
          <a:stretch>
            <a:fillRect/>
          </a:stretch>
        </p:blipFill>
        <p:spPr>
          <a:xfrm>
            <a:off x="0" y="67003"/>
            <a:ext cx="9144000" cy="6858000"/>
          </a:xfrm>
          <a:prstGeom prst="rect">
            <a:avLst/>
          </a:prstGeom>
        </p:spPr>
      </p:pic>
      <p:sp>
        <p:nvSpPr>
          <p:cNvPr id="4" name="Subtitle 2"/>
          <p:cNvSpPr txBox="1">
            <a:spLocks/>
          </p:cNvSpPr>
          <p:nvPr/>
        </p:nvSpPr>
        <p:spPr>
          <a:xfrm>
            <a:off x="228600" y="6096000"/>
            <a:ext cx="4495800" cy="762000"/>
          </a:xfrm>
          <a:prstGeom prst="rect">
            <a:avLst/>
          </a:prstGeom>
        </p:spPr>
        <p:txBody>
          <a:bodyPr vert="horz" lIns="0" rIns="18288">
            <a:normAutofit lnSpcReduction="10000"/>
          </a:bodyPr>
          <a:lstStyle/>
          <a:p>
            <a:pPr marL="0" marR="45720" lvl="0" indent="0" algn="l" defTabSz="914400" rtl="0" eaLnBrk="1" fontAlgn="auto" latinLnBrk="0" hangingPunct="1">
              <a:lnSpc>
                <a:spcPct val="100000"/>
              </a:lnSpc>
              <a:spcAft>
                <a:spcPts val="0"/>
              </a:spcAft>
              <a:buClr>
                <a:schemeClr val="accent3"/>
              </a:buClr>
              <a:buSzPct val="95000"/>
              <a:buFont typeface="Wingdings 2"/>
              <a:buNone/>
              <a:tabLst/>
              <a:defRPr/>
            </a:pPr>
            <a:r>
              <a:rPr kumimoji="0" lang="en-US" sz="2400" b="0" i="0" u="none" strike="noStrike" kern="1200" cap="none" spc="0" normalizeH="0" baseline="0" noProof="0" dirty="0">
                <a:ln>
                  <a:noFill/>
                </a:ln>
                <a:solidFill>
                  <a:schemeClr val="bg1"/>
                </a:solidFill>
                <a:effectLst/>
                <a:uLnTx/>
                <a:uFillTx/>
                <a:latin typeface="Baskerville Old Face" pitchFamily="18" charset="0"/>
              </a:rPr>
              <a:t>Chuck Cousino, REHS</a:t>
            </a:r>
          </a:p>
          <a:p>
            <a:pPr marL="0" marR="45720" lvl="0" indent="0" algn="l" defTabSz="914400" rtl="0" eaLnBrk="1" fontAlgn="auto" latinLnBrk="0" hangingPunct="1">
              <a:lnSpc>
                <a:spcPct val="100000"/>
              </a:lnSpc>
              <a:spcAft>
                <a:spcPts val="0"/>
              </a:spcAft>
              <a:buClr>
                <a:schemeClr val="accent3"/>
              </a:buClr>
              <a:buSzPct val="95000"/>
              <a:buFont typeface="Wingdings 2"/>
              <a:buNone/>
              <a:tabLst/>
              <a:defRPr/>
            </a:pPr>
            <a:r>
              <a:rPr kumimoji="0" lang="en-US" sz="2400" b="0" i="0" u="none" strike="noStrike" kern="1200" cap="none" spc="0" normalizeH="0" baseline="0" noProof="0" dirty="0">
                <a:ln>
                  <a:noFill/>
                </a:ln>
                <a:solidFill>
                  <a:schemeClr val="bg1"/>
                </a:solidFill>
                <a:effectLst/>
                <a:uLnTx/>
                <a:uFillTx/>
                <a:latin typeface="Baskerville Old Face" pitchFamily="18" charset="0"/>
              </a:rPr>
              <a:t>Retired, OWTS Professional</a:t>
            </a:r>
          </a:p>
        </p:txBody>
      </p:sp>
      <p:sp>
        <p:nvSpPr>
          <p:cNvPr id="9" name="Subtitle 2"/>
          <p:cNvSpPr txBox="1">
            <a:spLocks/>
          </p:cNvSpPr>
          <p:nvPr/>
        </p:nvSpPr>
        <p:spPr>
          <a:xfrm>
            <a:off x="1676400" y="67003"/>
            <a:ext cx="6400800" cy="762000"/>
          </a:xfrm>
          <a:prstGeom prst="rect">
            <a:avLst/>
          </a:prstGeom>
        </p:spPr>
        <p:txBody>
          <a:bodyPr vert="horz" lIns="0" rIns="18288">
            <a:noAutofit/>
          </a:bodyPr>
          <a:lstStyle/>
          <a:p>
            <a:pPr marL="0" marR="45720" lvl="0" indent="0" algn="ctr" defTabSz="914400" rtl="0" eaLnBrk="1" fontAlgn="auto" latinLnBrk="0" hangingPunct="1">
              <a:lnSpc>
                <a:spcPct val="100000"/>
              </a:lnSpc>
              <a:spcAft>
                <a:spcPts val="0"/>
              </a:spcAft>
              <a:buClr>
                <a:schemeClr val="accent3"/>
              </a:buClr>
              <a:buSzPct val="95000"/>
              <a:buFont typeface="Wingdings 2"/>
              <a:buNone/>
              <a:tabLst/>
              <a:defRPr/>
            </a:pPr>
            <a:r>
              <a:rPr kumimoji="0" lang="en-US" sz="3000" b="0" i="0" u="none" strike="noStrike" kern="1200" cap="none" spc="0" normalizeH="0" baseline="0" noProof="0" dirty="0">
                <a:ln>
                  <a:noFill/>
                </a:ln>
                <a:solidFill>
                  <a:schemeClr val="bg1"/>
                </a:solidFill>
                <a:effectLst/>
                <a:uLnTx/>
                <a:uFillTx/>
                <a:latin typeface="Baskerville Old Face" pitchFamily="18" charset="0"/>
              </a:rPr>
              <a:t>Reflections on a Career in OWTS; Lessons from the Trenches, and Other Head-Scratching Occurrences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A8BB5-7BA6-9D68-5430-9C375028172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52B6D-D2A3-D0EC-9242-2D89EFE00FA7}"/>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10</a:t>
            </a:fld>
            <a:endParaRPr lang="en-US" sz="1800" dirty="0"/>
          </a:p>
        </p:txBody>
      </p:sp>
      <p:pic>
        <p:nvPicPr>
          <p:cNvPr id="6" name="Picture 5" descr="A black background with a black square">
            <a:extLst>
              <a:ext uri="{FF2B5EF4-FFF2-40B4-BE49-F238E27FC236}">
                <a16:creationId xmlns:a16="http://schemas.microsoft.com/office/drawing/2014/main" id="{CE86E810-CBDA-C1CD-ACDB-7C47A0E9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321" y="1135922"/>
            <a:ext cx="6024880" cy="5036277"/>
          </a:xfrm>
          <a:prstGeom prst="rect">
            <a:avLst/>
          </a:prstGeom>
        </p:spPr>
      </p:pic>
      <p:cxnSp>
        <p:nvCxnSpPr>
          <p:cNvPr id="8" name="Straight Arrow Connector 7">
            <a:extLst>
              <a:ext uri="{FF2B5EF4-FFF2-40B4-BE49-F238E27FC236}">
                <a16:creationId xmlns:a16="http://schemas.microsoft.com/office/drawing/2014/main" id="{0F0BEBDF-DAC1-A54D-F823-108C5DC731BE}"/>
              </a:ext>
            </a:extLst>
          </p:cNvPr>
          <p:cNvCxnSpPr>
            <a:cxnSpLocks/>
          </p:cNvCxnSpPr>
          <p:nvPr/>
        </p:nvCxnSpPr>
        <p:spPr>
          <a:xfrm>
            <a:off x="3124201" y="3200400"/>
            <a:ext cx="1600199" cy="23622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D58D8B9-BFB4-0F88-0B0B-A532955E6D64}"/>
              </a:ext>
            </a:extLst>
          </p:cNvPr>
          <p:cNvCxnSpPr>
            <a:cxnSpLocks/>
          </p:cNvCxnSpPr>
          <p:nvPr/>
        </p:nvCxnSpPr>
        <p:spPr>
          <a:xfrm flipH="1">
            <a:off x="4724400" y="2971800"/>
            <a:ext cx="1447800" cy="25908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FF60440-D83D-FDE9-05BB-3E7D147CF828}"/>
              </a:ext>
            </a:extLst>
          </p:cNvPr>
          <p:cNvCxnSpPr>
            <a:cxnSpLocks/>
          </p:cNvCxnSpPr>
          <p:nvPr/>
        </p:nvCxnSpPr>
        <p:spPr>
          <a:xfrm>
            <a:off x="2743200" y="2438400"/>
            <a:ext cx="3429000" cy="32836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A24982-CA7C-35CF-1557-8507D716B260}"/>
              </a:ext>
            </a:extLst>
          </p:cNvPr>
          <p:cNvCxnSpPr>
            <a:cxnSpLocks/>
          </p:cNvCxnSpPr>
          <p:nvPr/>
        </p:nvCxnSpPr>
        <p:spPr>
          <a:xfrm flipH="1">
            <a:off x="2971800" y="2362200"/>
            <a:ext cx="3352800" cy="3200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3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6CA2-2E83-B5ED-5547-AD960BB2F7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3649DD-4DBE-D600-DDE6-265DC2E1268E}"/>
              </a:ext>
            </a:extLst>
          </p:cNvPr>
          <p:cNvSpPr>
            <a:spLocks noGrp="1"/>
          </p:cNvSpPr>
          <p:nvPr>
            <p:ph type="title"/>
          </p:nvPr>
        </p:nvSpPr>
        <p:spPr>
          <a:xfrm>
            <a:off x="381000" y="458104"/>
            <a:ext cx="8229600" cy="685800"/>
          </a:xfrm>
        </p:spPr>
        <p:txBody>
          <a:bodyPr>
            <a:normAutofit fontScale="90000"/>
          </a:bodyPr>
          <a:lstStyle/>
          <a:p>
            <a:pPr algn="ctr"/>
            <a:r>
              <a:rPr lang="en-US" sz="3200" dirty="0">
                <a:latin typeface="Arial" pitchFamily="34" charset="0"/>
                <a:cs typeface="Arial" pitchFamily="34" charset="0"/>
              </a:rPr>
              <a:t>System constructed perpendicular to the contour</a:t>
            </a:r>
          </a:p>
        </p:txBody>
      </p:sp>
      <p:sp>
        <p:nvSpPr>
          <p:cNvPr id="4" name="Slide Number Placeholder 3">
            <a:extLst>
              <a:ext uri="{FF2B5EF4-FFF2-40B4-BE49-F238E27FC236}">
                <a16:creationId xmlns:a16="http://schemas.microsoft.com/office/drawing/2014/main" id="{643226B7-11C9-5B6F-F2C1-8354FF4D166D}"/>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11</a:t>
            </a:fld>
            <a:endParaRPr lang="en-US" sz="1800" dirty="0"/>
          </a:p>
        </p:txBody>
      </p:sp>
      <p:pic>
        <p:nvPicPr>
          <p:cNvPr id="9" name="Content Placeholder 8" descr="A green field with a house and trees&#10;&#10;AI-generated content may be incorrect.">
            <a:extLst>
              <a:ext uri="{FF2B5EF4-FFF2-40B4-BE49-F238E27FC236}">
                <a16:creationId xmlns:a16="http://schemas.microsoft.com/office/drawing/2014/main" id="{D24BC1CF-DF50-0EAA-3618-3B27D22F2F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0" y="1210774"/>
            <a:ext cx="5333999" cy="5113827"/>
          </a:xfrm>
        </p:spPr>
      </p:pic>
      <p:cxnSp>
        <p:nvCxnSpPr>
          <p:cNvPr id="22" name="Straight Arrow Connector 21">
            <a:extLst>
              <a:ext uri="{FF2B5EF4-FFF2-40B4-BE49-F238E27FC236}">
                <a16:creationId xmlns:a16="http://schemas.microsoft.com/office/drawing/2014/main" id="{8D28E237-C7BB-C3F0-9F6B-4AFE4461F34F}"/>
              </a:ext>
            </a:extLst>
          </p:cNvPr>
          <p:cNvCxnSpPr>
            <a:cxnSpLocks/>
          </p:cNvCxnSpPr>
          <p:nvPr/>
        </p:nvCxnSpPr>
        <p:spPr>
          <a:xfrm>
            <a:off x="4114800" y="3962400"/>
            <a:ext cx="2209800" cy="5334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8422460-D6ED-6C9F-ED23-DF0CE67B78A2}"/>
              </a:ext>
            </a:extLst>
          </p:cNvPr>
          <p:cNvSpPr txBox="1"/>
          <p:nvPr/>
        </p:nvSpPr>
        <p:spPr>
          <a:xfrm>
            <a:off x="3543300" y="4081790"/>
            <a:ext cx="1143000" cy="523220"/>
          </a:xfrm>
          <a:prstGeom prst="rect">
            <a:avLst/>
          </a:prstGeom>
          <a:noFill/>
        </p:spPr>
        <p:txBody>
          <a:bodyPr wrap="square" rtlCol="0">
            <a:spAutoFit/>
          </a:bodyPr>
          <a:lstStyle/>
          <a:p>
            <a:r>
              <a:rPr lang="en-US" sz="2800" dirty="0">
                <a:solidFill>
                  <a:srgbClr val="FFFF00"/>
                </a:solidFill>
                <a:latin typeface="+mj-lt"/>
              </a:rPr>
              <a:t>Slope</a:t>
            </a:r>
          </a:p>
        </p:txBody>
      </p:sp>
    </p:spTree>
    <p:extLst>
      <p:ext uri="{BB962C8B-B14F-4D97-AF65-F5344CB8AC3E}">
        <p14:creationId xmlns:p14="http://schemas.microsoft.com/office/powerpoint/2010/main" val="10880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44D4-06AB-A266-8938-2163A81178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93F2F1-8570-CA18-84F7-5EC151ED780E}"/>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12</a:t>
            </a:fld>
            <a:endParaRPr lang="en-US" sz="1800" dirty="0"/>
          </a:p>
        </p:txBody>
      </p:sp>
      <p:pic>
        <p:nvPicPr>
          <p:cNvPr id="7" name="Content Placeholder 6">
            <a:extLst>
              <a:ext uri="{FF2B5EF4-FFF2-40B4-BE49-F238E27FC236}">
                <a16:creationId xmlns:a16="http://schemas.microsoft.com/office/drawing/2014/main" id="{2BFB6C4B-A686-1CED-69F5-EE9A4068C193}"/>
              </a:ext>
            </a:extLst>
          </p:cNvPr>
          <p:cNvPicPr>
            <a:picLocks noGrp="1" noChangeAspect="1"/>
          </p:cNvPicPr>
          <p:nvPr>
            <p:ph idx="1"/>
          </p:nvPr>
        </p:nvPicPr>
        <p:blipFill>
          <a:blip r:embed="rId3"/>
          <a:srcRect l="4167" t="17407" r="60000" b="14445"/>
          <a:stretch>
            <a:fillRect/>
          </a:stretch>
        </p:blipFill>
        <p:spPr>
          <a:xfrm>
            <a:off x="1471426" y="1737089"/>
            <a:ext cx="6810748" cy="3642985"/>
          </a:xfrm>
          <a:prstGeom prst="rect">
            <a:avLst/>
          </a:prstGeom>
        </p:spPr>
      </p:pic>
      <p:sp>
        <p:nvSpPr>
          <p:cNvPr id="6" name="Oval 5">
            <a:extLst>
              <a:ext uri="{FF2B5EF4-FFF2-40B4-BE49-F238E27FC236}">
                <a16:creationId xmlns:a16="http://schemas.microsoft.com/office/drawing/2014/main" id="{B95E781A-E4A2-0CAC-5DED-9B619678CDC8}"/>
              </a:ext>
            </a:extLst>
          </p:cNvPr>
          <p:cNvSpPr/>
          <p:nvPr/>
        </p:nvSpPr>
        <p:spPr>
          <a:xfrm rot="20911552">
            <a:off x="4793756" y="3101380"/>
            <a:ext cx="2160800"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id="{CCA9FD8A-D1A9-9847-578A-6DDADFD88412}"/>
              </a:ext>
            </a:extLst>
          </p:cNvPr>
          <p:cNvSpPr/>
          <p:nvPr/>
        </p:nvSpPr>
        <p:spPr>
          <a:xfrm rot="511314">
            <a:off x="2438857" y="2925591"/>
            <a:ext cx="1898615" cy="3306749"/>
          </a:xfrm>
          <a:prstGeom prst="arc">
            <a:avLst>
              <a:gd name="adj1" fmla="val 16469609"/>
              <a:gd name="adj2" fmla="val 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a:extLst>
              <a:ext uri="{FF2B5EF4-FFF2-40B4-BE49-F238E27FC236}">
                <a16:creationId xmlns:a16="http://schemas.microsoft.com/office/drawing/2014/main" id="{1B16147E-1378-BA13-AF98-634835EA5208}"/>
              </a:ext>
            </a:extLst>
          </p:cNvPr>
          <p:cNvSpPr/>
          <p:nvPr/>
        </p:nvSpPr>
        <p:spPr>
          <a:xfrm rot="511314">
            <a:off x="3067989" y="2718869"/>
            <a:ext cx="1898615" cy="3306749"/>
          </a:xfrm>
          <a:prstGeom prst="arc">
            <a:avLst>
              <a:gd name="adj1" fmla="val 16469609"/>
              <a:gd name="adj2" fmla="val 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C523CEF4-E6B0-1961-FAD0-53249E6456BF}"/>
              </a:ext>
            </a:extLst>
          </p:cNvPr>
          <p:cNvSpPr/>
          <p:nvPr/>
        </p:nvSpPr>
        <p:spPr>
          <a:xfrm rot="511314">
            <a:off x="3775092" y="2568187"/>
            <a:ext cx="1898615" cy="3306749"/>
          </a:xfrm>
          <a:prstGeom prst="arc">
            <a:avLst>
              <a:gd name="adj1" fmla="val 16469609"/>
              <a:gd name="adj2" fmla="val 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C1B18499-2361-4029-0D34-49DDE76D3F55}"/>
              </a:ext>
            </a:extLst>
          </p:cNvPr>
          <p:cNvSpPr/>
          <p:nvPr/>
        </p:nvSpPr>
        <p:spPr>
          <a:xfrm rot="511314">
            <a:off x="4806529" y="2334887"/>
            <a:ext cx="1898615" cy="3306749"/>
          </a:xfrm>
          <a:prstGeom prst="arc">
            <a:avLst>
              <a:gd name="adj1" fmla="val 16469609"/>
              <a:gd name="adj2" fmla="val 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1FF4C718-1B9F-20EA-7806-6B4352791898}"/>
              </a:ext>
            </a:extLst>
          </p:cNvPr>
          <p:cNvSpPr txBox="1"/>
          <p:nvPr/>
        </p:nvSpPr>
        <p:spPr>
          <a:xfrm>
            <a:off x="4029760" y="4630906"/>
            <a:ext cx="533400" cy="369332"/>
          </a:xfrm>
          <a:prstGeom prst="rect">
            <a:avLst/>
          </a:prstGeom>
          <a:noFill/>
        </p:spPr>
        <p:txBody>
          <a:bodyPr wrap="square" rtlCol="0">
            <a:spAutoFit/>
          </a:bodyPr>
          <a:lstStyle/>
          <a:p>
            <a:r>
              <a:rPr lang="en-US" b="1" dirty="0">
                <a:latin typeface="+mj-lt"/>
              </a:rPr>
              <a:t>100</a:t>
            </a:r>
          </a:p>
        </p:txBody>
      </p:sp>
      <p:sp>
        <p:nvSpPr>
          <p:cNvPr id="11" name="TextBox 10">
            <a:extLst>
              <a:ext uri="{FF2B5EF4-FFF2-40B4-BE49-F238E27FC236}">
                <a16:creationId xmlns:a16="http://schemas.microsoft.com/office/drawing/2014/main" id="{7D220F9C-461A-5BC6-41C2-7F6D2F8C5611}"/>
              </a:ext>
            </a:extLst>
          </p:cNvPr>
          <p:cNvSpPr txBox="1"/>
          <p:nvPr/>
        </p:nvSpPr>
        <p:spPr>
          <a:xfrm>
            <a:off x="4724399" y="4564097"/>
            <a:ext cx="533400" cy="369332"/>
          </a:xfrm>
          <a:prstGeom prst="rect">
            <a:avLst/>
          </a:prstGeom>
          <a:noFill/>
        </p:spPr>
        <p:txBody>
          <a:bodyPr wrap="square" rtlCol="0">
            <a:spAutoFit/>
          </a:bodyPr>
          <a:lstStyle/>
          <a:p>
            <a:r>
              <a:rPr lang="en-US" b="1" dirty="0">
                <a:latin typeface="+mj-lt"/>
              </a:rPr>
              <a:t>98</a:t>
            </a:r>
          </a:p>
        </p:txBody>
      </p:sp>
      <p:sp>
        <p:nvSpPr>
          <p:cNvPr id="12" name="TextBox 11">
            <a:extLst>
              <a:ext uri="{FF2B5EF4-FFF2-40B4-BE49-F238E27FC236}">
                <a16:creationId xmlns:a16="http://schemas.microsoft.com/office/drawing/2014/main" id="{79A99302-4194-C386-B243-8C6C69A29BA1}"/>
              </a:ext>
            </a:extLst>
          </p:cNvPr>
          <p:cNvSpPr txBox="1"/>
          <p:nvPr/>
        </p:nvSpPr>
        <p:spPr>
          <a:xfrm>
            <a:off x="5450739" y="4414645"/>
            <a:ext cx="533400" cy="369332"/>
          </a:xfrm>
          <a:prstGeom prst="rect">
            <a:avLst/>
          </a:prstGeom>
          <a:noFill/>
        </p:spPr>
        <p:txBody>
          <a:bodyPr wrap="square" rtlCol="0">
            <a:spAutoFit/>
          </a:bodyPr>
          <a:lstStyle/>
          <a:p>
            <a:r>
              <a:rPr lang="en-US" b="1" dirty="0">
                <a:latin typeface="+mj-lt"/>
              </a:rPr>
              <a:t>96</a:t>
            </a:r>
          </a:p>
        </p:txBody>
      </p:sp>
      <p:sp>
        <p:nvSpPr>
          <p:cNvPr id="13" name="TextBox 12">
            <a:extLst>
              <a:ext uri="{FF2B5EF4-FFF2-40B4-BE49-F238E27FC236}">
                <a16:creationId xmlns:a16="http://schemas.microsoft.com/office/drawing/2014/main" id="{3E7F83D6-1460-FD37-A21C-4137DCF89106}"/>
              </a:ext>
            </a:extLst>
          </p:cNvPr>
          <p:cNvSpPr txBox="1"/>
          <p:nvPr/>
        </p:nvSpPr>
        <p:spPr>
          <a:xfrm>
            <a:off x="6499857" y="4187577"/>
            <a:ext cx="533400" cy="369332"/>
          </a:xfrm>
          <a:prstGeom prst="rect">
            <a:avLst/>
          </a:prstGeom>
          <a:noFill/>
        </p:spPr>
        <p:txBody>
          <a:bodyPr wrap="square" rtlCol="0">
            <a:spAutoFit/>
          </a:bodyPr>
          <a:lstStyle/>
          <a:p>
            <a:r>
              <a:rPr lang="en-US" b="1" dirty="0">
                <a:latin typeface="+mj-lt"/>
              </a:rPr>
              <a:t>94</a:t>
            </a:r>
          </a:p>
        </p:txBody>
      </p:sp>
    </p:spTree>
    <p:extLst>
      <p:ext uri="{BB962C8B-B14F-4D97-AF65-F5344CB8AC3E}">
        <p14:creationId xmlns:p14="http://schemas.microsoft.com/office/powerpoint/2010/main" val="3737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0A61-8D76-2527-5305-E182E5B2C2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D7C746-8CF9-69F1-A4C5-90CAE7A24B2B}"/>
              </a:ext>
            </a:extLst>
          </p:cNvPr>
          <p:cNvSpPr>
            <a:spLocks noGrp="1"/>
          </p:cNvSpPr>
          <p:nvPr>
            <p:ph type="title"/>
          </p:nvPr>
        </p:nvSpPr>
        <p:spPr>
          <a:xfrm>
            <a:off x="685800" y="838200"/>
            <a:ext cx="8229600" cy="685800"/>
          </a:xfrm>
        </p:spPr>
        <p:txBody>
          <a:bodyPr>
            <a:normAutofit fontScale="90000"/>
          </a:bodyPr>
          <a:lstStyle/>
          <a:p>
            <a:pPr algn="ctr"/>
            <a:r>
              <a:rPr lang="en-US" sz="3200" kern="100" dirty="0">
                <a:ea typeface="Aptos" panose="020B0004020202020204" pitchFamily="34" charset="0"/>
                <a:cs typeface="Times New Roman" panose="02020603050405020304" pitchFamily="18" charset="0"/>
              </a:rPr>
              <a:t>“One typically passes failure on the way to success.“ </a:t>
            </a:r>
            <a:br>
              <a:rPr lang="en-US" sz="3200" kern="100" dirty="0">
                <a:ea typeface="Aptos" panose="020B0004020202020204" pitchFamily="34" charset="0"/>
                <a:cs typeface="Times New Roman" panose="02020603050405020304" pitchFamily="18" charset="0"/>
              </a:rPr>
            </a:br>
            <a:endParaRPr lang="en-US" sz="32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4908CCA3-2101-5BE7-4191-0786CEB23A1F}"/>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13</a:t>
            </a:fld>
            <a:endParaRPr lang="en-US" sz="1800" dirty="0"/>
          </a:p>
        </p:txBody>
      </p:sp>
      <p:pic>
        <p:nvPicPr>
          <p:cNvPr id="11" name="Content Placeholder 10" descr="A dirt pit with trees in the background">
            <a:extLst>
              <a:ext uri="{FF2B5EF4-FFF2-40B4-BE49-F238E27FC236}">
                <a16:creationId xmlns:a16="http://schemas.microsoft.com/office/drawing/2014/main" id="{21C0BE3D-A42A-16C6-E859-94677DF8542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107993"/>
            <a:ext cx="7772400" cy="5216608"/>
          </a:xfrm>
        </p:spPr>
      </p:pic>
      <p:pic>
        <p:nvPicPr>
          <p:cNvPr id="13" name="Picture 12">
            <a:extLst>
              <a:ext uri="{FF2B5EF4-FFF2-40B4-BE49-F238E27FC236}">
                <a16:creationId xmlns:a16="http://schemas.microsoft.com/office/drawing/2014/main" id="{802A8E32-7340-E1E7-9280-C49C00DE6F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495800"/>
            <a:ext cx="3261711" cy="1800726"/>
          </a:xfrm>
          <a:prstGeom prst="rect">
            <a:avLst/>
          </a:prstGeom>
        </p:spPr>
      </p:pic>
      <p:pic>
        <p:nvPicPr>
          <p:cNvPr id="15" name="Picture 14" descr="A yellow bulldozer on a hill">
            <a:extLst>
              <a:ext uri="{FF2B5EF4-FFF2-40B4-BE49-F238E27FC236}">
                <a16:creationId xmlns:a16="http://schemas.microsoft.com/office/drawing/2014/main" id="{03547A42-AB0B-D9BE-53AC-DE7727E7C3C4}"/>
              </a:ext>
            </a:extLst>
          </p:cNvPr>
          <p:cNvPicPr>
            <a:picLocks noChangeAspect="1"/>
          </p:cNvPicPr>
          <p:nvPr/>
        </p:nvPicPr>
        <p:blipFill>
          <a:blip r:embed="rId5">
            <a:extLst>
              <a:ext uri="{28A0092B-C50C-407E-A947-70E740481C1C}">
                <a14:useLocalDpi xmlns:a14="http://schemas.microsoft.com/office/drawing/2010/main" val="0"/>
              </a:ext>
            </a:extLst>
          </a:blip>
          <a:srcRect t="11264"/>
          <a:stretch>
            <a:fillRect/>
          </a:stretch>
        </p:blipFill>
        <p:spPr>
          <a:xfrm>
            <a:off x="6019800" y="3047999"/>
            <a:ext cx="2286000" cy="2160871"/>
          </a:xfrm>
          <a:prstGeom prst="rect">
            <a:avLst/>
          </a:prstGeom>
        </p:spPr>
      </p:pic>
    </p:spTree>
    <p:extLst>
      <p:ext uri="{BB962C8B-B14F-4D97-AF65-F5344CB8AC3E}">
        <p14:creationId xmlns:p14="http://schemas.microsoft.com/office/powerpoint/2010/main" val="291128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782B-7CCC-A32A-26C5-5195C77CFE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95F733-6074-C47D-037C-A7713B49F253}"/>
              </a:ext>
            </a:extLst>
          </p:cNvPr>
          <p:cNvSpPr>
            <a:spLocks noGrp="1"/>
          </p:cNvSpPr>
          <p:nvPr>
            <p:ph type="title"/>
          </p:nvPr>
        </p:nvSpPr>
        <p:spPr>
          <a:xfrm>
            <a:off x="900957" y="1219200"/>
            <a:ext cx="7308631" cy="999790"/>
          </a:xfrm>
        </p:spPr>
        <p:txBody>
          <a:bodyPr>
            <a:normAutofit fontScale="90000"/>
          </a:bodyPr>
          <a:lstStyle/>
          <a:p>
            <a:pPr algn="ctr"/>
            <a:br>
              <a:rPr lang="en-US" sz="3200" dirty="0"/>
            </a:br>
            <a:r>
              <a:rPr lang="en-US" sz="3200" dirty="0"/>
              <a:t>Woven landscape fabric to prevent fines from clogging the soil interface</a:t>
            </a:r>
            <a:br>
              <a:rPr lang="en-US" sz="3200" dirty="0"/>
            </a:br>
            <a:endParaRPr lang="en-US" sz="32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FCDD1FF7-3938-B009-0CF3-4CC1012042B6}"/>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14</a:t>
            </a:fld>
            <a:endParaRPr lang="en-US" sz="1800" dirty="0"/>
          </a:p>
        </p:txBody>
      </p:sp>
      <p:pic>
        <p:nvPicPr>
          <p:cNvPr id="7" name="Content Placeholder 6" descr="A group of people standing in a trench">
            <a:extLst>
              <a:ext uri="{FF2B5EF4-FFF2-40B4-BE49-F238E27FC236}">
                <a16:creationId xmlns:a16="http://schemas.microsoft.com/office/drawing/2014/main" id="{D018CBCC-C079-23E6-75A7-7CD1FF5693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3683" y="1892756"/>
            <a:ext cx="3428999" cy="4644569"/>
          </a:xfrm>
        </p:spPr>
      </p:pic>
      <p:pic>
        <p:nvPicPr>
          <p:cNvPr id="11" name="Picture 10" descr="A pole with a white pole surrounded by gravel&#10;&#10;AI-generated content may be incorrect.">
            <a:extLst>
              <a:ext uri="{FF2B5EF4-FFF2-40B4-BE49-F238E27FC236}">
                <a16:creationId xmlns:a16="http://schemas.microsoft.com/office/drawing/2014/main" id="{4E2D836C-7F8F-B53C-9443-F64CA1ED9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317" y="1965325"/>
            <a:ext cx="3429000" cy="4572000"/>
          </a:xfrm>
          <a:prstGeom prst="rect">
            <a:avLst/>
          </a:prstGeom>
        </p:spPr>
      </p:pic>
    </p:spTree>
    <p:extLst>
      <p:ext uri="{BB962C8B-B14F-4D97-AF65-F5344CB8AC3E}">
        <p14:creationId xmlns:p14="http://schemas.microsoft.com/office/powerpoint/2010/main" val="18883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31E59-E14C-17C2-C816-87E65F3146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27F90A-6510-D7D6-5A8E-C8A8A62E865C}"/>
              </a:ext>
            </a:extLst>
          </p:cNvPr>
          <p:cNvSpPr>
            <a:spLocks noGrp="1"/>
          </p:cNvSpPr>
          <p:nvPr>
            <p:ph type="title"/>
          </p:nvPr>
        </p:nvSpPr>
        <p:spPr>
          <a:xfrm>
            <a:off x="917684" y="1143000"/>
            <a:ext cx="7845316" cy="999790"/>
          </a:xfrm>
        </p:spPr>
        <p:txBody>
          <a:bodyPr>
            <a:normAutofit fontScale="90000"/>
          </a:bodyPr>
          <a:lstStyle/>
          <a:p>
            <a:pPr algn="ctr"/>
            <a:br>
              <a:rPr lang="en-US" sz="3200" dirty="0"/>
            </a:br>
            <a:r>
              <a:rPr lang="en-US" sz="4000" dirty="0"/>
              <a:t>Compacting a trench so it is perfectly level</a:t>
            </a:r>
            <a:br>
              <a:rPr lang="en-US" sz="3200" dirty="0"/>
            </a:br>
            <a:endParaRPr lang="en-US" sz="32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C9FB0918-39AC-58E9-D11D-DF06E7488B2C}"/>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15</a:t>
            </a:fld>
            <a:endParaRPr lang="en-US" sz="1800" dirty="0"/>
          </a:p>
        </p:txBody>
      </p:sp>
      <p:pic>
        <p:nvPicPr>
          <p:cNvPr id="13" name="Content Placeholder 12" descr="A person in a hard hat using a machine&#10;&#10;AI-generated content may be incorrect.">
            <a:extLst>
              <a:ext uri="{FF2B5EF4-FFF2-40B4-BE49-F238E27FC236}">
                <a16:creationId xmlns:a16="http://schemas.microsoft.com/office/drawing/2014/main" id="{3F8A6A1D-BCE1-A058-ABFC-E9C1E825F17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4805"/>
          <a:stretch>
            <a:fillRect/>
          </a:stretch>
        </p:blipFill>
        <p:spPr>
          <a:xfrm>
            <a:off x="2362200" y="2142790"/>
            <a:ext cx="4267200" cy="3635417"/>
          </a:xfrm>
        </p:spPr>
      </p:pic>
      <p:sp>
        <p:nvSpPr>
          <p:cNvPr id="14" name="Oval 13">
            <a:extLst>
              <a:ext uri="{FF2B5EF4-FFF2-40B4-BE49-F238E27FC236}">
                <a16:creationId xmlns:a16="http://schemas.microsoft.com/office/drawing/2014/main" id="{1ABEC42B-2A9A-1099-76A1-BE28C7355CC7}"/>
              </a:ext>
            </a:extLst>
          </p:cNvPr>
          <p:cNvSpPr/>
          <p:nvPr/>
        </p:nvSpPr>
        <p:spPr>
          <a:xfrm>
            <a:off x="4267200" y="3200400"/>
            <a:ext cx="381000" cy="304800"/>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5FA5-A0B9-30C9-DFDC-EE4CDAB7E5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2BADB6-C9E2-2675-89F7-48C577EC5749}"/>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16</a:t>
            </a:fld>
            <a:endParaRPr lang="en-US" sz="1800" dirty="0"/>
          </a:p>
        </p:txBody>
      </p:sp>
      <p:sp>
        <p:nvSpPr>
          <p:cNvPr id="5" name="Content Placeholder 4">
            <a:extLst>
              <a:ext uri="{FF2B5EF4-FFF2-40B4-BE49-F238E27FC236}">
                <a16:creationId xmlns:a16="http://schemas.microsoft.com/office/drawing/2014/main" id="{54E1D0D1-53E0-FC41-BD7C-E061142428AB}"/>
              </a:ext>
            </a:extLst>
          </p:cNvPr>
          <p:cNvSpPr>
            <a:spLocks noGrp="1"/>
          </p:cNvSpPr>
          <p:nvPr>
            <p:ph idx="1"/>
          </p:nvPr>
        </p:nvSpPr>
        <p:spPr>
          <a:xfrm>
            <a:off x="189712" y="898525"/>
            <a:ext cx="5906288" cy="5638800"/>
          </a:xfrm>
        </p:spPr>
        <p:txBody>
          <a:bodyPr>
            <a:normAutofit/>
          </a:bodyPr>
          <a:lstStyle/>
          <a:p>
            <a:r>
              <a:rPr lang="en-US" dirty="0">
                <a:latin typeface="+mj-lt"/>
              </a:rPr>
              <a:t>A lady called and said that she thought that a septic issue caused nearly 400 of her home-canned jars to unseal over a 12-hour period of time. They were all different types of canned goods from different canning events. The only jars that did not unseal were canned water. She was pretty sure that it was some sort of differential pressure issue from a drain trap failure that caused the break of the vacuum. She wanted to know my thoughts and if this was a common occurrence…</a:t>
            </a:r>
          </a:p>
          <a:p>
            <a:endParaRPr lang="en-US" dirty="0"/>
          </a:p>
        </p:txBody>
      </p:sp>
      <p:pic>
        <p:nvPicPr>
          <p:cNvPr id="9" name="Picture 8" descr="Jars of various vegetables and fruits">
            <a:extLst>
              <a:ext uri="{FF2B5EF4-FFF2-40B4-BE49-F238E27FC236}">
                <a16:creationId xmlns:a16="http://schemas.microsoft.com/office/drawing/2014/main" id="{2ED1F23B-48AA-6B5A-AE20-2720AA65F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105636"/>
            <a:ext cx="3200400" cy="2025039"/>
          </a:xfrm>
          <a:prstGeom prst="rect">
            <a:avLst/>
          </a:prstGeom>
        </p:spPr>
      </p:pic>
    </p:spTree>
    <p:extLst>
      <p:ext uri="{BB962C8B-B14F-4D97-AF65-F5344CB8AC3E}">
        <p14:creationId xmlns:p14="http://schemas.microsoft.com/office/powerpoint/2010/main" val="2777201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FA906-FEAC-28B4-2D70-7381C9DC65D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ACEC04-22C0-6A3A-D9DB-B4539B6D0628}"/>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17</a:t>
            </a:fld>
            <a:endParaRPr lang="en-US" sz="1800" dirty="0"/>
          </a:p>
        </p:txBody>
      </p:sp>
      <p:pic>
        <p:nvPicPr>
          <p:cNvPr id="9" name="Content Placeholder 8" descr="A house on a hill in the woods">
            <a:extLst>
              <a:ext uri="{FF2B5EF4-FFF2-40B4-BE49-F238E27FC236}">
                <a16:creationId xmlns:a16="http://schemas.microsoft.com/office/drawing/2014/main" id="{90A7A00B-662D-B399-9165-ABEB44E021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609600"/>
            <a:ext cx="7086600" cy="5308508"/>
          </a:xfrm>
        </p:spPr>
      </p:pic>
      <p:sp>
        <p:nvSpPr>
          <p:cNvPr id="12" name="Cylinder 11">
            <a:extLst>
              <a:ext uri="{FF2B5EF4-FFF2-40B4-BE49-F238E27FC236}">
                <a16:creationId xmlns:a16="http://schemas.microsoft.com/office/drawing/2014/main" id="{8D083F9C-E34D-44AC-CC83-A08799303BEB}"/>
              </a:ext>
            </a:extLst>
          </p:cNvPr>
          <p:cNvSpPr/>
          <p:nvPr/>
        </p:nvSpPr>
        <p:spPr>
          <a:xfrm>
            <a:off x="6185357" y="4659439"/>
            <a:ext cx="381000" cy="1258669"/>
          </a:xfrm>
          <a:prstGeom prst="can">
            <a:avLst/>
          </a:pr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903E789-3459-D429-8E62-9D7D9DD0DB1F}"/>
              </a:ext>
            </a:extLst>
          </p:cNvPr>
          <p:cNvSpPr txBox="1"/>
          <p:nvPr/>
        </p:nvSpPr>
        <p:spPr>
          <a:xfrm>
            <a:off x="5004257" y="4170799"/>
            <a:ext cx="2743200" cy="646331"/>
          </a:xfrm>
          <a:prstGeom prst="rect">
            <a:avLst/>
          </a:prstGeom>
          <a:solidFill>
            <a:schemeClr val="bg1"/>
          </a:solidFill>
          <a:ln w="38100">
            <a:solidFill>
              <a:schemeClr val="tx1"/>
            </a:solidFill>
          </a:ln>
        </p:spPr>
        <p:txBody>
          <a:bodyPr wrap="square" rtlCol="0">
            <a:spAutoFit/>
          </a:bodyPr>
          <a:lstStyle/>
          <a:p>
            <a:r>
              <a:rPr lang="en-US" dirty="0">
                <a:solidFill>
                  <a:srgbClr val="FF0000"/>
                </a:solidFill>
                <a:latin typeface="Aptos Black" panose="020F0502020204030204" pitchFamily="34" charset="0"/>
              </a:rPr>
              <a:t>If you can read this, you’re in range</a:t>
            </a:r>
          </a:p>
        </p:txBody>
      </p:sp>
      <p:pic>
        <p:nvPicPr>
          <p:cNvPr id="14" name="Picture 13" descr="A drawing of a shotgun&#10;&#10;AI-generated content may be incorrect.">
            <a:extLst>
              <a:ext uri="{FF2B5EF4-FFF2-40B4-BE49-F238E27FC236}">
                <a16:creationId xmlns:a16="http://schemas.microsoft.com/office/drawing/2014/main" id="{6EA0F645-ECF7-3036-0691-A3407D5026BB}"/>
              </a:ext>
            </a:extLst>
          </p:cNvPr>
          <p:cNvPicPr>
            <a:picLocks noChangeAspect="1"/>
          </p:cNvPicPr>
          <p:nvPr/>
        </p:nvPicPr>
        <p:blipFill>
          <a:blip r:embed="rId5" cstate="print">
            <a:extLst>
              <a:ext uri="{28A0092B-C50C-407E-A947-70E740481C1C}">
                <a14:useLocalDpi xmlns:a14="http://schemas.microsoft.com/office/drawing/2010/main" val="0"/>
              </a:ext>
            </a:extLst>
          </a:blip>
          <a:srcRect l="2221" t="9637" r="1112" b="52621"/>
          <a:stretch>
            <a:fillRect/>
          </a:stretch>
        </p:blipFill>
        <p:spPr>
          <a:xfrm>
            <a:off x="6725997" y="4421483"/>
            <a:ext cx="905720" cy="353625"/>
          </a:xfrm>
          <a:prstGeom prst="rect">
            <a:avLst/>
          </a:prstGeom>
        </p:spPr>
      </p:pic>
      <p:sp>
        <p:nvSpPr>
          <p:cNvPr id="16" name="Title 15">
            <a:extLst>
              <a:ext uri="{FF2B5EF4-FFF2-40B4-BE49-F238E27FC236}">
                <a16:creationId xmlns:a16="http://schemas.microsoft.com/office/drawing/2014/main" id="{62756A28-922F-ACFC-E1D3-69C466C8048E}"/>
              </a:ext>
            </a:extLst>
          </p:cNvPr>
          <p:cNvSpPr>
            <a:spLocks noGrp="1"/>
          </p:cNvSpPr>
          <p:nvPr>
            <p:ph type="title"/>
          </p:nvPr>
        </p:nvSpPr>
        <p:spPr>
          <a:xfrm>
            <a:off x="98797" y="5523076"/>
            <a:ext cx="8534400" cy="1143000"/>
          </a:xfrm>
        </p:spPr>
        <p:txBody>
          <a:bodyPr>
            <a:normAutofit/>
          </a:bodyPr>
          <a:lstStyle/>
          <a:p>
            <a:r>
              <a:rPr lang="en-US" sz="3600" dirty="0"/>
              <a:t>Suggest you pass on this complaint inspection</a:t>
            </a:r>
          </a:p>
        </p:txBody>
      </p:sp>
    </p:spTree>
    <p:extLst>
      <p:ext uri="{BB962C8B-B14F-4D97-AF65-F5344CB8AC3E}">
        <p14:creationId xmlns:p14="http://schemas.microsoft.com/office/powerpoint/2010/main" val="223540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4616-5414-EC24-BEEB-AC912B4DB1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3E07E7-C646-4CF7-6DA6-3245F74B6E6A}"/>
              </a:ext>
            </a:extLst>
          </p:cNvPr>
          <p:cNvSpPr>
            <a:spLocks noGrp="1"/>
          </p:cNvSpPr>
          <p:nvPr>
            <p:ph type="title"/>
          </p:nvPr>
        </p:nvSpPr>
        <p:spPr>
          <a:xfrm>
            <a:off x="387569" y="685800"/>
            <a:ext cx="8229600" cy="999790"/>
          </a:xfrm>
        </p:spPr>
        <p:txBody>
          <a:bodyPr>
            <a:normAutofit fontScale="90000"/>
          </a:bodyPr>
          <a:lstStyle/>
          <a:p>
            <a:pPr algn="ctr"/>
            <a:br>
              <a:rPr lang="en-US" sz="3200" dirty="0"/>
            </a:br>
            <a:br>
              <a:rPr lang="en-US" sz="3200" dirty="0"/>
            </a:br>
            <a:r>
              <a:rPr lang="en-US" sz="3200" dirty="0"/>
              <a:t>Proposed Cantilevered home</a:t>
            </a:r>
            <a:br>
              <a:rPr lang="en-US" sz="3200" dirty="0"/>
            </a:br>
            <a:endParaRPr lang="en-US" sz="32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581CA86C-0AAA-5C21-E1E6-D8B7ECD0468E}"/>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18</a:t>
            </a:fld>
            <a:endParaRPr lang="en-US" sz="1800" dirty="0"/>
          </a:p>
        </p:txBody>
      </p:sp>
      <p:pic>
        <p:nvPicPr>
          <p:cNvPr id="9" name="Content Placeholder 8" descr="A house on stilts in the woods">
            <a:extLst>
              <a:ext uri="{FF2B5EF4-FFF2-40B4-BE49-F238E27FC236}">
                <a16:creationId xmlns:a16="http://schemas.microsoft.com/office/drawing/2014/main" id="{583C17CD-9233-F7DE-EC5F-CC2A595669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1470" y="1480345"/>
            <a:ext cx="6781799" cy="4554200"/>
          </a:xfrm>
        </p:spPr>
      </p:pic>
    </p:spTree>
    <p:extLst>
      <p:ext uri="{BB962C8B-B14F-4D97-AF65-F5344CB8AC3E}">
        <p14:creationId xmlns:p14="http://schemas.microsoft.com/office/powerpoint/2010/main" val="36670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3951-D61B-F082-6607-76235E48F47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0A16DD-4542-213D-740A-7165BECF5C05}"/>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19</a:t>
            </a:fld>
            <a:endParaRPr lang="en-US" sz="1800" dirty="0"/>
          </a:p>
        </p:txBody>
      </p:sp>
      <p:sp>
        <p:nvSpPr>
          <p:cNvPr id="9" name="Title 8">
            <a:extLst>
              <a:ext uri="{FF2B5EF4-FFF2-40B4-BE49-F238E27FC236}">
                <a16:creationId xmlns:a16="http://schemas.microsoft.com/office/drawing/2014/main" id="{24ADE773-5EAE-6B25-FF8C-7F1CF3A734BC}"/>
              </a:ext>
            </a:extLst>
          </p:cNvPr>
          <p:cNvSpPr>
            <a:spLocks noGrp="1"/>
          </p:cNvSpPr>
          <p:nvPr>
            <p:ph type="title"/>
          </p:nvPr>
        </p:nvSpPr>
        <p:spPr>
          <a:xfrm>
            <a:off x="762000" y="228600"/>
            <a:ext cx="8229600" cy="1143000"/>
          </a:xfrm>
        </p:spPr>
        <p:txBody>
          <a:bodyPr/>
          <a:lstStyle/>
          <a:p>
            <a:r>
              <a:rPr lang="en-US" dirty="0"/>
              <a:t>STA proposed below the home</a:t>
            </a:r>
          </a:p>
        </p:txBody>
      </p:sp>
      <p:pic>
        <p:nvPicPr>
          <p:cNvPr id="3" name="Picture 2">
            <a:extLst>
              <a:ext uri="{FF2B5EF4-FFF2-40B4-BE49-F238E27FC236}">
                <a16:creationId xmlns:a16="http://schemas.microsoft.com/office/drawing/2014/main" id="{FE2E7005-ECBD-CC5E-97DC-E0A93DD7FFFD}"/>
              </a:ext>
            </a:extLst>
          </p:cNvPr>
          <p:cNvPicPr>
            <a:picLocks noChangeAspect="1"/>
          </p:cNvPicPr>
          <p:nvPr/>
        </p:nvPicPr>
        <p:blipFill>
          <a:blip r:embed="rId3"/>
          <a:srcRect l="55834" t="17407" r="7500" b="3853"/>
          <a:stretch>
            <a:fillRect/>
          </a:stretch>
        </p:blipFill>
        <p:spPr>
          <a:xfrm>
            <a:off x="585681" y="1576473"/>
            <a:ext cx="7735359" cy="4671927"/>
          </a:xfrm>
          <a:prstGeom prst="rect">
            <a:avLst/>
          </a:prstGeom>
        </p:spPr>
      </p:pic>
      <p:sp>
        <p:nvSpPr>
          <p:cNvPr id="5" name="Rectangle 4">
            <a:extLst>
              <a:ext uri="{FF2B5EF4-FFF2-40B4-BE49-F238E27FC236}">
                <a16:creationId xmlns:a16="http://schemas.microsoft.com/office/drawing/2014/main" id="{F59EBB15-6232-1228-8785-C23AE1B93243}"/>
              </a:ext>
            </a:extLst>
          </p:cNvPr>
          <p:cNvSpPr/>
          <p:nvPr/>
        </p:nvSpPr>
        <p:spPr>
          <a:xfrm>
            <a:off x="585681" y="1576473"/>
            <a:ext cx="2614719" cy="1242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66D27B2-E80F-3B62-72EC-6B00458CF54E}"/>
              </a:ext>
            </a:extLst>
          </p:cNvPr>
          <p:cNvSpPr/>
          <p:nvPr/>
        </p:nvSpPr>
        <p:spPr>
          <a:xfrm>
            <a:off x="4953000" y="4058267"/>
            <a:ext cx="1014519" cy="437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AA28B3-E97A-1291-7FE3-BC3B5E6E1D38}"/>
              </a:ext>
            </a:extLst>
          </p:cNvPr>
          <p:cNvSpPr/>
          <p:nvPr/>
        </p:nvSpPr>
        <p:spPr>
          <a:xfrm rot="17715848">
            <a:off x="5133970" y="3229693"/>
            <a:ext cx="842611" cy="2651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8">
            <a:extLst>
              <a:ext uri="{FF2B5EF4-FFF2-40B4-BE49-F238E27FC236}">
                <a16:creationId xmlns:a16="http://schemas.microsoft.com/office/drawing/2014/main" id="{84436301-F071-2829-4D84-634BE3575B32}"/>
              </a:ext>
            </a:extLst>
          </p:cNvPr>
          <p:cNvSpPr txBox="1">
            <a:spLocks/>
          </p:cNvSpPr>
          <p:nvPr/>
        </p:nvSpPr>
        <p:spPr>
          <a:xfrm>
            <a:off x="1043414" y="1576473"/>
            <a:ext cx="2225566" cy="116672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400" dirty="0"/>
              <a:t>Proposed Cantilevered home</a:t>
            </a:r>
          </a:p>
        </p:txBody>
      </p:sp>
      <p:cxnSp>
        <p:nvCxnSpPr>
          <p:cNvPr id="12" name="Straight Arrow Connector 11">
            <a:extLst>
              <a:ext uri="{FF2B5EF4-FFF2-40B4-BE49-F238E27FC236}">
                <a16:creationId xmlns:a16="http://schemas.microsoft.com/office/drawing/2014/main" id="{0F424117-5070-FF11-7E85-1BF3426EA695}"/>
              </a:ext>
            </a:extLst>
          </p:cNvPr>
          <p:cNvCxnSpPr/>
          <p:nvPr/>
        </p:nvCxnSpPr>
        <p:spPr>
          <a:xfrm>
            <a:off x="1893040" y="2590800"/>
            <a:ext cx="130736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F130397-1362-4BB7-48F0-02A8001869B4}"/>
              </a:ext>
            </a:extLst>
          </p:cNvPr>
          <p:cNvSpPr/>
          <p:nvPr/>
        </p:nvSpPr>
        <p:spPr>
          <a:xfrm rot="19555135" flipH="1">
            <a:off x="4368867" y="1910070"/>
            <a:ext cx="94962" cy="137559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528E0C-4A48-BECA-5F31-9309B11AEB5E}"/>
              </a:ext>
            </a:extLst>
          </p:cNvPr>
          <p:cNvSpPr/>
          <p:nvPr/>
        </p:nvSpPr>
        <p:spPr>
          <a:xfrm rot="19555135" flipH="1">
            <a:off x="4120211" y="2021478"/>
            <a:ext cx="94962" cy="156984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3EDD5F-26F8-1246-9035-D0097D11B88F}"/>
              </a:ext>
            </a:extLst>
          </p:cNvPr>
          <p:cNvSpPr/>
          <p:nvPr/>
        </p:nvSpPr>
        <p:spPr>
          <a:xfrm rot="19555135" flipH="1">
            <a:off x="3840962" y="2270674"/>
            <a:ext cx="94962" cy="137559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324CA2-B130-63B0-B21F-A64012CE3FE3}"/>
              </a:ext>
            </a:extLst>
          </p:cNvPr>
          <p:cNvSpPr/>
          <p:nvPr/>
        </p:nvSpPr>
        <p:spPr>
          <a:xfrm>
            <a:off x="3200401" y="1949361"/>
            <a:ext cx="1518912" cy="353703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8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C420-8057-76A8-154C-C5044913E2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5A6B42-DDFC-6834-4D51-7965CE78CA8E}"/>
              </a:ext>
            </a:extLst>
          </p:cNvPr>
          <p:cNvSpPr>
            <a:spLocks noGrp="1"/>
          </p:cNvSpPr>
          <p:nvPr>
            <p:ph type="title"/>
          </p:nvPr>
        </p:nvSpPr>
        <p:spPr>
          <a:xfrm>
            <a:off x="0" y="76200"/>
            <a:ext cx="8229600" cy="1295400"/>
          </a:xfrm>
        </p:spPr>
        <p:txBody>
          <a:bodyPr>
            <a:normAutofit/>
          </a:bodyPr>
          <a:lstStyle/>
          <a:p>
            <a:pPr algn="ctr"/>
            <a:r>
              <a:rPr lang="en-US" sz="4000" kern="100" dirty="0">
                <a:ea typeface="Aptos" panose="020B0004020202020204" pitchFamily="34" charset="0"/>
                <a:cs typeface="Times New Roman" panose="02020603050405020304" pitchFamily="18" charset="0"/>
              </a:rPr>
              <a:t>45 years in the OWTS industry… </a:t>
            </a:r>
            <a:endParaRPr lang="en-US" sz="4000" dirty="0">
              <a:latin typeface="Arial" pitchFamily="34" charset="0"/>
              <a:cs typeface="Arial" pitchFamily="34" charset="0"/>
            </a:endParaRPr>
          </a:p>
        </p:txBody>
      </p:sp>
      <p:sp>
        <p:nvSpPr>
          <p:cNvPr id="2" name="Content Placeholder 1">
            <a:extLst>
              <a:ext uri="{FF2B5EF4-FFF2-40B4-BE49-F238E27FC236}">
                <a16:creationId xmlns:a16="http://schemas.microsoft.com/office/drawing/2014/main" id="{B374D579-B707-013F-4639-D0BDB3EE29AE}"/>
              </a:ext>
            </a:extLst>
          </p:cNvPr>
          <p:cNvSpPr>
            <a:spLocks noGrp="1"/>
          </p:cNvSpPr>
          <p:nvPr>
            <p:ph idx="1"/>
          </p:nvPr>
        </p:nvSpPr>
        <p:spPr>
          <a:xfrm>
            <a:off x="685800" y="1524000"/>
            <a:ext cx="8458200" cy="2590800"/>
          </a:xfrm>
        </p:spPr>
        <p:txBody>
          <a:bodyPr>
            <a:noAutofit/>
          </a:bodyPr>
          <a:lstStyle/>
          <a:p>
            <a:pPr>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 Regulator: 23 Years – Early and Late Career</a:t>
            </a:r>
          </a:p>
          <a:p>
            <a:pPr lvl="1">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11 yrs. – Local Agency (MI, CO)</a:t>
            </a:r>
          </a:p>
          <a:p>
            <a:pPr lvl="1">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12 yrs.  – State Agency (CO)</a:t>
            </a:r>
            <a:endParaRPr lang="en-US" dirty="0">
              <a:solidFill>
                <a:schemeClr val="tx1">
                  <a:lumMod val="85000"/>
                  <a:lumOff val="15000"/>
                </a:schemeClr>
              </a:solidFill>
              <a:latin typeface="+mj-lt"/>
            </a:endParaRPr>
          </a:p>
          <a:p>
            <a:pPr>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 Engineering: 22 Years (Michigan)</a:t>
            </a:r>
          </a:p>
          <a:p>
            <a:pPr lvl="1">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Residential/Commercial/Cluster System OWTS Design</a:t>
            </a:r>
          </a:p>
          <a:p>
            <a:pPr lvl="1">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Site/Soils Evaluation</a:t>
            </a:r>
          </a:p>
          <a:p>
            <a:pPr lvl="1">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TOT Inspections</a:t>
            </a:r>
          </a:p>
          <a:p>
            <a:pPr lvl="1">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System Maintenance; </a:t>
            </a:r>
            <a:r>
              <a:rPr lang="en-US" kern="100" dirty="0">
                <a:solidFill>
                  <a:prstClr val="black"/>
                </a:solidFill>
                <a:latin typeface="Calibri"/>
                <a:ea typeface="Aptos" panose="020B0004020202020204" pitchFamily="34" charset="0"/>
                <a:cs typeface="Times New Roman" panose="02020603050405020304" pitchFamily="18" charset="0"/>
              </a:rPr>
              <a:t>Residential/Commercial </a:t>
            </a:r>
            <a:endParaRPr lang="en-US" kern="100" dirty="0">
              <a:latin typeface="+mj-lt"/>
              <a:ea typeface="Aptos" panose="020B0004020202020204" pitchFamily="34" charset="0"/>
              <a:cs typeface="Times New Roman" panose="02020603050405020304" pitchFamily="18" charset="0"/>
            </a:endParaRPr>
          </a:p>
          <a:p>
            <a:pPr marL="0" indent="0">
              <a:buNone/>
            </a:pPr>
            <a:r>
              <a:rPr lang="en-US" sz="2400" kern="100" dirty="0">
                <a:latin typeface="+mj-lt"/>
                <a:ea typeface="Aptos" panose="020B0004020202020204" pitchFamily="34" charset="0"/>
                <a:cs typeface="Times New Roman" panose="02020603050405020304" pitchFamily="18" charset="0"/>
              </a:rPr>
              <a:t>Just prior to retirement, I was asked:</a:t>
            </a:r>
            <a:endParaRPr lang="en-US" sz="2400" dirty="0">
              <a:solidFill>
                <a:schemeClr val="tx1">
                  <a:lumMod val="85000"/>
                  <a:lumOff val="15000"/>
                </a:schemeClr>
              </a:solidFill>
              <a:latin typeface="+mj-lt"/>
            </a:endParaRPr>
          </a:p>
          <a:p>
            <a:pPr>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What were some of the craziest things that you came across?</a:t>
            </a:r>
            <a:endParaRPr lang="en-US" sz="2400" dirty="0">
              <a:solidFill>
                <a:schemeClr val="tx1">
                  <a:lumMod val="85000"/>
                  <a:lumOff val="15000"/>
                </a:schemeClr>
              </a:solidFill>
              <a:latin typeface="+mj-lt"/>
            </a:endParaRPr>
          </a:p>
          <a:p>
            <a:pPr>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What were your lessons learned? Any advice?</a:t>
            </a:r>
            <a:endParaRPr lang="en-US" sz="2400" dirty="0">
              <a:solidFill>
                <a:schemeClr val="tx1">
                  <a:lumMod val="85000"/>
                  <a:lumOff val="15000"/>
                </a:schemeClr>
              </a:solidFill>
              <a:latin typeface="+mj-lt"/>
            </a:endParaRPr>
          </a:p>
        </p:txBody>
      </p:sp>
      <p:sp>
        <p:nvSpPr>
          <p:cNvPr id="4" name="Slide Number Placeholder 3">
            <a:extLst>
              <a:ext uri="{FF2B5EF4-FFF2-40B4-BE49-F238E27FC236}">
                <a16:creationId xmlns:a16="http://schemas.microsoft.com/office/drawing/2014/main" id="{1FFEE3A2-0F30-1BFF-9F1D-FCA9B0E0B535}"/>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2</a:t>
            </a:fld>
            <a:endParaRPr lang="en-US" sz="1800" dirty="0"/>
          </a:p>
        </p:txBody>
      </p:sp>
    </p:spTree>
    <p:extLst>
      <p:ext uri="{BB962C8B-B14F-4D97-AF65-F5344CB8AC3E}">
        <p14:creationId xmlns:p14="http://schemas.microsoft.com/office/powerpoint/2010/main" val="37297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linds(horizontal)">
                                      <p:cBhvr>
                                        <p:cTn id="15" dur="500"/>
                                        <p:tgtEl>
                                          <p:spTgt spid="2">
                                            <p:txEl>
                                              <p:pRg st="1" end="1"/>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linds(horizont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linds(horizontal)">
                                      <p:cBhvr>
                                        <p:cTn id="23" dur="500"/>
                                        <p:tgtEl>
                                          <p:spTgt spid="2">
                                            <p:txEl>
                                              <p:pRg st="3" end="3"/>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blinds(horizontal)">
                                      <p:cBhvr>
                                        <p:cTn id="26" dur="500"/>
                                        <p:tgtEl>
                                          <p:spTgt spid="2">
                                            <p:txEl>
                                              <p:pRg st="4" end="4"/>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linds(horizontal)">
                                      <p:cBhvr>
                                        <p:cTn id="29" dur="500"/>
                                        <p:tgtEl>
                                          <p:spTgt spid="2">
                                            <p:txEl>
                                              <p:pRg st="5" end="5"/>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blinds(horizontal)">
                                      <p:cBhvr>
                                        <p:cTn id="35" dur="5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blinds(horizontal)">
                                      <p:cBhvr>
                                        <p:cTn id="40" dur="500"/>
                                        <p:tgtEl>
                                          <p:spTgt spid="2">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Effect transition="in" filter="blinds(horizontal)">
                                      <p:cBhvr>
                                        <p:cTn id="45" dur="500"/>
                                        <p:tgtEl>
                                          <p:spTgt spid="2">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
                                            <p:txEl>
                                              <p:pRg st="10" end="10"/>
                                            </p:txEl>
                                          </p:spTgt>
                                        </p:tgtEl>
                                        <p:attrNameLst>
                                          <p:attrName>style.visibility</p:attrName>
                                        </p:attrNameLst>
                                      </p:cBhvr>
                                      <p:to>
                                        <p:strVal val="visible"/>
                                      </p:to>
                                    </p:set>
                                    <p:animEffect transition="in" filter="blinds(horizontal)">
                                      <p:cBhvr>
                                        <p:cTn id="50"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384E1-8FF3-940D-4EDF-91B1A3F5F8B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040992-D1D1-CD0F-2895-4C3152B05283}"/>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20</a:t>
            </a:fld>
            <a:endParaRPr lang="en-US" sz="1800" dirty="0"/>
          </a:p>
        </p:txBody>
      </p:sp>
      <p:pic>
        <p:nvPicPr>
          <p:cNvPr id="3" name="Picture 2" descr="A white napkin with black writing on it">
            <a:extLst>
              <a:ext uri="{FF2B5EF4-FFF2-40B4-BE49-F238E27FC236}">
                <a16:creationId xmlns:a16="http://schemas.microsoft.com/office/drawing/2014/main" id="{134BC2E5-1C9B-A0E7-576E-4998EAEE5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680097"/>
            <a:ext cx="4766854" cy="3177903"/>
          </a:xfrm>
          <a:prstGeom prst="rect">
            <a:avLst/>
          </a:prstGeom>
        </p:spPr>
      </p:pic>
      <p:sp>
        <p:nvSpPr>
          <p:cNvPr id="5" name="TextBox 4">
            <a:extLst>
              <a:ext uri="{FF2B5EF4-FFF2-40B4-BE49-F238E27FC236}">
                <a16:creationId xmlns:a16="http://schemas.microsoft.com/office/drawing/2014/main" id="{62CC75D7-373E-2122-5D26-7C194CE84C76}"/>
              </a:ext>
            </a:extLst>
          </p:cNvPr>
          <p:cNvSpPr txBox="1"/>
          <p:nvPr/>
        </p:nvSpPr>
        <p:spPr>
          <a:xfrm>
            <a:off x="152400" y="713475"/>
            <a:ext cx="8214360" cy="2665345"/>
          </a:xfrm>
          <a:prstGeom prst="rect">
            <a:avLst/>
          </a:prstGeom>
          <a:noFill/>
        </p:spPr>
        <p:txBody>
          <a:bodyPr wrap="square">
            <a:spAutoFit/>
          </a:bodyPr>
          <a:lstStyle/>
          <a:p>
            <a:pPr marR="0" lvl="0" algn="l" defTabSz="914400" rtl="0" eaLnBrk="1" fontAlgn="auto" latinLnBrk="0" hangingPunct="1">
              <a:lnSpc>
                <a:spcPct val="100000"/>
              </a:lnSpc>
              <a:spcBef>
                <a:spcPct val="20000"/>
              </a:spcBef>
              <a:spcAft>
                <a:spcPts val="0"/>
              </a:spcAft>
              <a:buClr>
                <a:srgbClr val="969696"/>
              </a:buClr>
              <a:buSzPct val="95000"/>
              <a:tabLst/>
              <a:defRPr/>
            </a:pPr>
            <a:r>
              <a:rPr kumimoji="0" lang="en-US" sz="3600" b="0" i="0" u="none" strike="noStrike" kern="100" cap="none" spc="0" normalizeH="0" baseline="0" noProof="0" dirty="0">
                <a:ln>
                  <a:noFill/>
                </a:ln>
                <a:solidFill>
                  <a:prstClr val="black"/>
                </a:solidFill>
                <a:effectLst/>
                <a:uLnTx/>
                <a:uFillTx/>
                <a:latin typeface="+mj-lt"/>
                <a:ea typeface="Aptos" panose="020B0004020202020204" pitchFamily="34" charset="0"/>
                <a:cs typeface="Times New Roman" panose="02020603050405020304" pitchFamily="18" charset="0"/>
              </a:rPr>
              <a:t>      In the “Notes” section of an OWTS plan:</a:t>
            </a:r>
          </a:p>
          <a:p>
            <a:pPr marR="0" lvl="0" algn="l" defTabSz="914400" rtl="0" eaLnBrk="1" fontAlgn="auto" latinLnBrk="0" hangingPunct="1">
              <a:lnSpc>
                <a:spcPct val="100000"/>
              </a:lnSpc>
              <a:spcBef>
                <a:spcPct val="20000"/>
              </a:spcBef>
              <a:spcAft>
                <a:spcPts val="0"/>
              </a:spcAft>
              <a:buClr>
                <a:srgbClr val="969696"/>
              </a:buClr>
              <a:buSzPct val="95000"/>
              <a:tabLst/>
              <a:defRPr/>
            </a:pPr>
            <a:endParaRPr kumimoji="0" lang="en-US" sz="3600" b="0" i="0" u="none" strike="noStrike" kern="100" cap="none" spc="0" normalizeH="0" baseline="0" noProof="0" dirty="0">
              <a:ln>
                <a:noFill/>
              </a:ln>
              <a:solidFill>
                <a:prstClr val="black"/>
              </a:solidFill>
              <a:effectLst/>
              <a:uLnTx/>
              <a:uFillTx/>
              <a:latin typeface="+mj-lt"/>
              <a:ea typeface="Aptos" panose="020B0004020202020204" pitchFamily="34" charset="0"/>
              <a:cs typeface="Times New Roman" panose="02020603050405020304" pitchFamily="18" charset="0"/>
            </a:endParaRPr>
          </a:p>
          <a:p>
            <a:pPr marL="393192" lvl="1" algn="ctr">
              <a:spcBef>
                <a:spcPct val="20000"/>
              </a:spcBef>
              <a:buClr>
                <a:srgbClr val="DDDDDD"/>
              </a:buClr>
              <a:buSzPct val="85000"/>
              <a:defRPr/>
            </a:pPr>
            <a:r>
              <a:rPr lang="en-US" sz="4000" kern="100" dirty="0">
                <a:latin typeface="+mj-lt"/>
                <a:ea typeface="Aptos" panose="020B0004020202020204" pitchFamily="34" charset="0"/>
                <a:cs typeface="Times New Roman" panose="02020603050405020304" pitchFamily="18" charset="0"/>
              </a:rPr>
              <a:t>“In order to provide clarity, certain details have been removed”</a:t>
            </a:r>
            <a:endParaRPr kumimoji="0" lang="en-US" sz="4000" b="0" i="0" u="none" strike="noStrike" kern="100" cap="none" spc="0" normalizeH="0" baseline="0" noProof="0" dirty="0">
              <a:ln>
                <a:noFill/>
              </a:ln>
              <a:solidFill>
                <a:prstClr val="black"/>
              </a:solidFill>
              <a:effectLst/>
              <a:uLnTx/>
              <a:uFillTx/>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8708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43A2E-069C-6FD5-4D6A-0800D1B7BD6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B3B1B4-35BD-AF34-7BA3-BEF52D323D03}"/>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21</a:t>
            </a:fld>
            <a:endParaRPr lang="en-US" sz="1800" dirty="0"/>
          </a:p>
        </p:txBody>
      </p:sp>
      <p:sp>
        <p:nvSpPr>
          <p:cNvPr id="7" name="Title 6">
            <a:extLst>
              <a:ext uri="{FF2B5EF4-FFF2-40B4-BE49-F238E27FC236}">
                <a16:creationId xmlns:a16="http://schemas.microsoft.com/office/drawing/2014/main" id="{DF0EC583-D41D-24E1-2EC9-CE7E391994D5}"/>
              </a:ext>
            </a:extLst>
          </p:cNvPr>
          <p:cNvSpPr>
            <a:spLocks noGrp="1"/>
          </p:cNvSpPr>
          <p:nvPr>
            <p:ph type="title"/>
          </p:nvPr>
        </p:nvSpPr>
        <p:spPr>
          <a:xfrm>
            <a:off x="-152400" y="5867400"/>
            <a:ext cx="9296400" cy="1143000"/>
          </a:xfrm>
        </p:spPr>
        <p:txBody>
          <a:bodyPr>
            <a:normAutofit fontScale="90000"/>
          </a:bodyPr>
          <a:lstStyle/>
          <a:p>
            <a:pPr algn="ctr"/>
            <a:r>
              <a:rPr lang="en-US" sz="3300" kern="100" dirty="0">
                <a:ea typeface="Aptos" panose="020B0004020202020204" pitchFamily="34" charset="0"/>
                <a:cs typeface="Times New Roman" panose="02020603050405020304" pitchFamily="18" charset="0"/>
              </a:rPr>
              <a:t>Particle board is not an adequate cover for a septic tank</a:t>
            </a:r>
            <a:br>
              <a:rPr lang="en-US" sz="5400" kern="100" dirty="0">
                <a:ea typeface="Aptos" panose="020B0004020202020204" pitchFamily="34" charset="0"/>
                <a:cs typeface="Times New Roman" panose="02020603050405020304" pitchFamily="18" charset="0"/>
              </a:rPr>
            </a:br>
            <a:endParaRPr lang="en-US" dirty="0"/>
          </a:p>
        </p:txBody>
      </p:sp>
      <p:pic>
        <p:nvPicPr>
          <p:cNvPr id="5" name="Picture 4" descr="A person pouring water into a small square hole">
            <a:extLst>
              <a:ext uri="{FF2B5EF4-FFF2-40B4-BE49-F238E27FC236}">
                <a16:creationId xmlns:a16="http://schemas.microsoft.com/office/drawing/2014/main" id="{5D4489BA-5F97-5360-03E8-D119468BD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838200"/>
            <a:ext cx="8534399" cy="4800600"/>
          </a:xfrm>
          <a:prstGeom prst="rect">
            <a:avLst/>
          </a:prstGeom>
        </p:spPr>
      </p:pic>
    </p:spTree>
    <p:extLst>
      <p:ext uri="{BB962C8B-B14F-4D97-AF65-F5344CB8AC3E}">
        <p14:creationId xmlns:p14="http://schemas.microsoft.com/office/powerpoint/2010/main" val="2836763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CEAE2-3E99-5811-F84C-5BF67166A4E5}"/>
            </a:ext>
          </a:extLst>
        </p:cNvPr>
        <p:cNvGrpSpPr/>
        <p:nvPr/>
      </p:nvGrpSpPr>
      <p:grpSpPr>
        <a:xfrm>
          <a:off x="0" y="0"/>
          <a:ext cx="0" cy="0"/>
          <a:chOff x="0" y="0"/>
          <a:chExt cx="0" cy="0"/>
        </a:xfrm>
      </p:grpSpPr>
      <p:pic>
        <p:nvPicPr>
          <p:cNvPr id="6" name="Content Placeholder 5" descr="A construction vehicle in the dirt">
            <a:extLst>
              <a:ext uri="{FF2B5EF4-FFF2-40B4-BE49-F238E27FC236}">
                <a16:creationId xmlns:a16="http://schemas.microsoft.com/office/drawing/2014/main" id="{1BEF2A0B-8F39-0C8D-4560-E66073E0B3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8919" y="1066801"/>
            <a:ext cx="5257800" cy="5257800"/>
          </a:xfrm>
        </p:spPr>
      </p:pic>
    </p:spTree>
    <p:extLst>
      <p:ext uri="{BB962C8B-B14F-4D97-AF65-F5344CB8AC3E}">
        <p14:creationId xmlns:p14="http://schemas.microsoft.com/office/powerpoint/2010/main" val="2801768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50034-CCF7-BBEF-8748-1FA8155FE0ED}"/>
            </a:ext>
          </a:extLst>
        </p:cNvPr>
        <p:cNvGrpSpPr/>
        <p:nvPr/>
      </p:nvGrpSpPr>
      <p:grpSpPr>
        <a:xfrm>
          <a:off x="0" y="0"/>
          <a:ext cx="0" cy="0"/>
          <a:chOff x="0" y="0"/>
          <a:chExt cx="0" cy="0"/>
        </a:xfrm>
      </p:grpSpPr>
      <p:pic>
        <p:nvPicPr>
          <p:cNvPr id="5" name="Content Placeholder 4" descr="A close-up of a construction vehicle">
            <a:extLst>
              <a:ext uri="{FF2B5EF4-FFF2-40B4-BE49-F238E27FC236}">
                <a16:creationId xmlns:a16="http://schemas.microsoft.com/office/drawing/2014/main" id="{56054C2B-5E85-5357-9381-10B7737C8D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878680"/>
            <a:ext cx="4876801" cy="5791201"/>
          </a:xfrm>
        </p:spPr>
      </p:pic>
      <p:sp>
        <p:nvSpPr>
          <p:cNvPr id="7" name="Oval 6">
            <a:extLst>
              <a:ext uri="{FF2B5EF4-FFF2-40B4-BE49-F238E27FC236}">
                <a16:creationId xmlns:a16="http://schemas.microsoft.com/office/drawing/2014/main" id="{C7E094E4-7270-05B0-36C1-F80AD03F617E}"/>
              </a:ext>
            </a:extLst>
          </p:cNvPr>
          <p:cNvSpPr/>
          <p:nvPr/>
        </p:nvSpPr>
        <p:spPr>
          <a:xfrm rot="20911552">
            <a:off x="4799964" y="5249398"/>
            <a:ext cx="1539623"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98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E3A79-A242-3DCC-8A80-D5CFE4113E1A}"/>
            </a:ext>
          </a:extLst>
        </p:cNvPr>
        <p:cNvGrpSpPr/>
        <p:nvPr/>
      </p:nvGrpSpPr>
      <p:grpSpPr>
        <a:xfrm>
          <a:off x="0" y="0"/>
          <a:ext cx="0" cy="0"/>
          <a:chOff x="0" y="0"/>
          <a:chExt cx="0" cy="0"/>
        </a:xfrm>
      </p:grpSpPr>
      <p:pic>
        <p:nvPicPr>
          <p:cNvPr id="6" name="Content Placeholder 5" descr="Close-up of a bulldozer tracks">
            <a:extLst>
              <a:ext uri="{FF2B5EF4-FFF2-40B4-BE49-F238E27FC236}">
                <a16:creationId xmlns:a16="http://schemas.microsoft.com/office/drawing/2014/main" id="{156AFFC6-8A87-F1D1-F627-5F859EC7D1A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5709" y="1935163"/>
            <a:ext cx="5852582" cy="4389437"/>
          </a:xfrm>
        </p:spPr>
      </p:pic>
      <p:sp>
        <p:nvSpPr>
          <p:cNvPr id="7" name="Oval 6">
            <a:extLst>
              <a:ext uri="{FF2B5EF4-FFF2-40B4-BE49-F238E27FC236}">
                <a16:creationId xmlns:a16="http://schemas.microsoft.com/office/drawing/2014/main" id="{4FAFE5E6-B26C-8D42-0ED0-C960298A8A4E}"/>
              </a:ext>
            </a:extLst>
          </p:cNvPr>
          <p:cNvSpPr/>
          <p:nvPr/>
        </p:nvSpPr>
        <p:spPr>
          <a:xfrm rot="20911552">
            <a:off x="2940766" y="3629557"/>
            <a:ext cx="2160800" cy="14373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31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464ED-A466-FBD9-C0DD-0462A1DF71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03AF61-CED2-17EC-DCE1-322EE5EE11FB}"/>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25</a:t>
            </a:fld>
            <a:endParaRPr lang="en-US" sz="1800" dirty="0"/>
          </a:p>
        </p:txBody>
      </p:sp>
      <p:sp>
        <p:nvSpPr>
          <p:cNvPr id="7" name="Title 6">
            <a:extLst>
              <a:ext uri="{FF2B5EF4-FFF2-40B4-BE49-F238E27FC236}">
                <a16:creationId xmlns:a16="http://schemas.microsoft.com/office/drawing/2014/main" id="{053F64C9-58CA-7DC6-77A1-2020D11FAC2F}"/>
              </a:ext>
            </a:extLst>
          </p:cNvPr>
          <p:cNvSpPr>
            <a:spLocks noGrp="1"/>
          </p:cNvSpPr>
          <p:nvPr>
            <p:ph type="title"/>
          </p:nvPr>
        </p:nvSpPr>
        <p:spPr>
          <a:xfrm>
            <a:off x="533400" y="6172200"/>
            <a:ext cx="8763000" cy="1143000"/>
          </a:xfrm>
        </p:spPr>
        <p:txBody>
          <a:bodyPr>
            <a:normAutofit fontScale="90000"/>
          </a:bodyPr>
          <a:lstStyle/>
          <a:p>
            <a:r>
              <a:rPr lang="en-US" sz="4400" kern="100" dirty="0">
                <a:ea typeface="Aptos" panose="020B0004020202020204" pitchFamily="34" charset="0"/>
                <a:cs typeface="Times New Roman" panose="02020603050405020304" pitchFamily="18" charset="0"/>
              </a:rPr>
              <a:t>Regulators do not like to be regulated</a:t>
            </a:r>
            <a:br>
              <a:rPr lang="en-US" sz="5400" kern="100" dirty="0">
                <a:ea typeface="Aptos" panose="020B0004020202020204" pitchFamily="34" charset="0"/>
                <a:cs typeface="Times New Roman" panose="02020603050405020304" pitchFamily="18" charset="0"/>
              </a:rPr>
            </a:br>
            <a:endParaRPr lang="en-US" dirty="0"/>
          </a:p>
        </p:txBody>
      </p:sp>
      <p:pic>
        <p:nvPicPr>
          <p:cNvPr id="3" name="Picture 2" descr="Cartoon a cartoon of a person in a garment">
            <a:extLst>
              <a:ext uri="{FF2B5EF4-FFF2-40B4-BE49-F238E27FC236}">
                <a16:creationId xmlns:a16="http://schemas.microsoft.com/office/drawing/2014/main" id="{A3831790-8DC8-7EBD-6CBA-3F0D6252D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550" y="1676400"/>
            <a:ext cx="4152900" cy="4152900"/>
          </a:xfrm>
          <a:prstGeom prst="rect">
            <a:avLst/>
          </a:prstGeom>
        </p:spPr>
      </p:pic>
      <p:sp>
        <p:nvSpPr>
          <p:cNvPr id="2" name="Title 6">
            <a:extLst>
              <a:ext uri="{FF2B5EF4-FFF2-40B4-BE49-F238E27FC236}">
                <a16:creationId xmlns:a16="http://schemas.microsoft.com/office/drawing/2014/main" id="{D4479FC0-8CFD-37EC-70A0-868D10FC4897}"/>
              </a:ext>
            </a:extLst>
          </p:cNvPr>
          <p:cNvSpPr txBox="1">
            <a:spLocks/>
          </p:cNvSpPr>
          <p:nvPr/>
        </p:nvSpPr>
        <p:spPr>
          <a:xfrm>
            <a:off x="609600" y="800100"/>
            <a:ext cx="8763000" cy="1143000"/>
          </a:xfrm>
          <a:prstGeom prst="rect">
            <a:avLst/>
          </a:prstGeom>
        </p:spPr>
        <p:txBody>
          <a:bodyPr vert="horz" lIns="0" rIns="0" bIns="0" anchor="b">
            <a:normAutofit fontScale="9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400" kern="100" dirty="0">
                <a:ea typeface="Aptos" panose="020B0004020202020204" pitchFamily="34" charset="0"/>
                <a:cs typeface="Times New Roman" panose="02020603050405020304" pitchFamily="18" charset="0"/>
              </a:rPr>
              <a:t>While reviewing county reg. submissions</a:t>
            </a:r>
            <a:br>
              <a:rPr lang="en-US" sz="5400" kern="100" dirty="0">
                <a:ea typeface="Aptos" panose="020B000402020202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42308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ppt_w</p:attrName>
                                        </p:attrNameLst>
                                      </p:cBhvr>
                                      <p:tavLst>
                                        <p:tav tm="0" fmla="#ppt_w*sin(2.5*pi*$)">
                                          <p:val>
                                            <p:fltVal val="0"/>
                                          </p:val>
                                        </p:tav>
                                        <p:tav tm="100000">
                                          <p:val>
                                            <p:fltVal val="1"/>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6ECE6-3162-22E9-173F-6576866554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6818ED-52A0-8BCA-7C90-83D6281ED0F2}"/>
              </a:ext>
            </a:extLst>
          </p:cNvPr>
          <p:cNvSpPr>
            <a:spLocks noGrp="1"/>
          </p:cNvSpPr>
          <p:nvPr>
            <p:ph type="title"/>
          </p:nvPr>
        </p:nvSpPr>
        <p:spPr>
          <a:xfrm>
            <a:off x="411480" y="299054"/>
            <a:ext cx="8229600" cy="999790"/>
          </a:xfrm>
        </p:spPr>
        <p:txBody>
          <a:bodyPr>
            <a:normAutofit fontScale="90000"/>
          </a:bodyPr>
          <a:lstStyle/>
          <a:p>
            <a:pPr algn="ctr"/>
            <a:br>
              <a:rPr lang="en-US" sz="3200" dirty="0"/>
            </a:br>
            <a:br>
              <a:rPr lang="en-US" sz="3200" dirty="0"/>
            </a:br>
            <a:br>
              <a:rPr lang="en-US" sz="3200" dirty="0"/>
            </a:br>
            <a:r>
              <a:rPr lang="en-US" sz="4900" dirty="0"/>
              <a:t>Where does our sewage go?</a:t>
            </a:r>
            <a:endParaRPr lang="en-US" sz="49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4FE0C35F-6301-F8F2-8C03-59F1F346E0C0}"/>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26</a:t>
            </a:fld>
            <a:endParaRPr lang="en-US" sz="1800" dirty="0"/>
          </a:p>
        </p:txBody>
      </p:sp>
      <p:pic>
        <p:nvPicPr>
          <p:cNvPr id="7" name="Content Placeholder 6" descr="A toilet with water coming out of the toilet">
            <a:extLst>
              <a:ext uri="{FF2B5EF4-FFF2-40B4-BE49-F238E27FC236}">
                <a16:creationId xmlns:a16="http://schemas.microsoft.com/office/drawing/2014/main" id="{0870501B-D84D-179F-A16F-F36D299812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2838" y="1501661"/>
            <a:ext cx="6958324" cy="3896662"/>
          </a:xfrm>
        </p:spPr>
      </p:pic>
      <p:sp>
        <p:nvSpPr>
          <p:cNvPr id="11" name="Title 2">
            <a:extLst>
              <a:ext uri="{FF2B5EF4-FFF2-40B4-BE49-F238E27FC236}">
                <a16:creationId xmlns:a16="http://schemas.microsoft.com/office/drawing/2014/main" id="{B6FEEF26-F2F2-3406-03BE-D2740BB9EF14}"/>
              </a:ext>
            </a:extLst>
          </p:cNvPr>
          <p:cNvSpPr txBox="1">
            <a:spLocks/>
          </p:cNvSpPr>
          <p:nvPr/>
        </p:nvSpPr>
        <p:spPr>
          <a:xfrm>
            <a:off x="2095500" y="3124200"/>
            <a:ext cx="4953000" cy="199039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br>
              <a:rPr lang="en-US" sz="7200" dirty="0">
                <a:solidFill>
                  <a:srgbClr val="FF0000"/>
                </a:solidFill>
              </a:rPr>
            </a:br>
            <a:r>
              <a:rPr lang="en-US" sz="7200" dirty="0">
                <a:solidFill>
                  <a:srgbClr val="FF0000"/>
                </a:solidFill>
              </a:rPr>
              <a:t>Away!!</a:t>
            </a:r>
            <a:endParaRPr lang="en-US" sz="7200" dirty="0">
              <a:solidFill>
                <a:srgbClr val="FF0000"/>
              </a:solidFill>
              <a:latin typeface="Arial" pitchFamily="34" charset="0"/>
              <a:cs typeface="Arial" pitchFamily="34" charset="0"/>
            </a:endParaRPr>
          </a:p>
        </p:txBody>
      </p:sp>
      <p:pic>
        <p:nvPicPr>
          <p:cNvPr id="5" name="Picture 4" descr="A person using a plunger to plunge the toilet&#10;&#10;AI-generated content may be incorrect.">
            <a:extLst>
              <a:ext uri="{FF2B5EF4-FFF2-40B4-BE49-F238E27FC236}">
                <a16:creationId xmlns:a16="http://schemas.microsoft.com/office/drawing/2014/main" id="{42E43839-D2E7-E496-47B7-488F8A062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40" y="1501661"/>
            <a:ext cx="7383921" cy="5061063"/>
          </a:xfrm>
          <a:prstGeom prst="rect">
            <a:avLst/>
          </a:prstGeom>
        </p:spPr>
      </p:pic>
    </p:spTree>
    <p:extLst>
      <p:ext uri="{BB962C8B-B14F-4D97-AF65-F5344CB8AC3E}">
        <p14:creationId xmlns:p14="http://schemas.microsoft.com/office/powerpoint/2010/main" val="337813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anim calcmode="lin" valueType="num">
                                      <p:cBhvr>
                                        <p:cTn id="17" dur="2000" fill="hold"/>
                                        <p:tgtEl>
                                          <p:spTgt spid="11"/>
                                        </p:tgtEl>
                                        <p:attrNameLst>
                                          <p:attrName>ppt_w</p:attrName>
                                        </p:attrNameLst>
                                      </p:cBhvr>
                                      <p:tavLst>
                                        <p:tav tm="0" fmla="#ppt_w*sin(2.5*pi*$)">
                                          <p:val>
                                            <p:fltVal val="0"/>
                                          </p:val>
                                        </p:tav>
                                        <p:tav tm="100000">
                                          <p:val>
                                            <p:fltVal val="1"/>
                                          </p:val>
                                        </p:tav>
                                      </p:tavLst>
                                    </p:anim>
                                    <p:anim calcmode="lin" valueType="num">
                                      <p:cBhvr>
                                        <p:cTn id="1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9145" y="762000"/>
            <a:ext cx="6885709" cy="685800"/>
          </a:xfrm>
        </p:spPr>
        <p:txBody>
          <a:bodyPr>
            <a:normAutofit/>
          </a:bodyPr>
          <a:lstStyle/>
          <a:p>
            <a:r>
              <a:rPr lang="en-US" sz="3200" dirty="0">
                <a:latin typeface="Arial" pitchFamily="34" charset="0"/>
                <a:cs typeface="Arial" pitchFamily="34" charset="0"/>
              </a:rPr>
              <a:t>How is “Failure” defined in Colorado?</a:t>
            </a:r>
          </a:p>
        </p:txBody>
      </p:sp>
      <p:sp>
        <p:nvSpPr>
          <p:cNvPr id="2" name="Content Placeholder 1"/>
          <p:cNvSpPr>
            <a:spLocks noGrp="1"/>
          </p:cNvSpPr>
          <p:nvPr>
            <p:ph idx="1"/>
          </p:nvPr>
        </p:nvSpPr>
        <p:spPr>
          <a:xfrm>
            <a:off x="662940" y="1798637"/>
            <a:ext cx="7818120" cy="4556125"/>
          </a:xfrm>
        </p:spPr>
        <p:txBody>
          <a:bodyPr>
            <a:noAutofit/>
          </a:bodyPr>
          <a:lstStyle/>
          <a:p>
            <a:pPr>
              <a:buFont typeface="Wingdings" pitchFamily="2" charset="2"/>
              <a:buChar char="Ø"/>
            </a:pPr>
            <a:r>
              <a:rPr lang="en-US" sz="2400" dirty="0">
                <a:latin typeface="Arial" pitchFamily="34" charset="0"/>
                <a:cs typeface="Arial" pitchFamily="34" charset="0"/>
              </a:rPr>
              <a:t>"Failure" (Reg. 43) means a condition existing within any component of an OWTS which prevents the system from functioning as intended, </a:t>
            </a:r>
            <a:r>
              <a:rPr lang="en-US" sz="2400" u="sng" dirty="0">
                <a:latin typeface="Arial" pitchFamily="34" charset="0"/>
                <a:cs typeface="Arial" pitchFamily="34" charset="0"/>
              </a:rPr>
              <a:t>and</a:t>
            </a:r>
            <a:r>
              <a:rPr lang="en-US" sz="2400" dirty="0">
                <a:latin typeface="Arial" pitchFamily="34" charset="0"/>
                <a:cs typeface="Arial" pitchFamily="34" charset="0"/>
              </a:rPr>
              <a:t> which results in the discharge of untreated or partially treated wastewater onto the ground surface, into surface water or ground water, or which results in the back-up of sewage into the building sewer.</a:t>
            </a:r>
            <a:r>
              <a:rPr lang="en-US" sz="2400" dirty="0">
                <a:latin typeface="Arial" panose="020B0604020202020204" pitchFamily="34" charset="0"/>
                <a:ea typeface="Times New Roman" panose="02020603050405020304" pitchFamily="18" charset="0"/>
                <a:cs typeface="Times New Roman" panose="02020603050405020304" pitchFamily="18" charset="0"/>
              </a:rPr>
              <a:t> Other conditions within an OWTS component that are deemed by a local public health agency to be a threat to public health and/or safety may also be deemed a failure.</a:t>
            </a:r>
            <a:endParaRPr lang="en-US" sz="2400" dirty="0">
              <a:latin typeface="Arial" pitchFamily="34" charset="0"/>
              <a:cs typeface="Arial" pitchFamily="34" charset="0"/>
            </a:endParaRPr>
          </a:p>
          <a:p>
            <a:pPr>
              <a:buNone/>
            </a:pPr>
            <a:endParaRPr lang="en-US" sz="2000" dirty="0">
              <a:solidFill>
                <a:schemeClr val="tx1">
                  <a:lumMod val="75000"/>
                  <a:lumOff val="25000"/>
                </a:schemeClr>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8458200" y="6172200"/>
            <a:ext cx="365760" cy="365125"/>
          </a:xfrm>
        </p:spPr>
        <p:txBody>
          <a:bodyPr/>
          <a:lstStyle/>
          <a:p>
            <a:fld id="{9AC77D99-11E8-4DBA-8F38-46248B0103A5}" type="slidenum">
              <a:rPr lang="en-US" sz="1800" smtClean="0"/>
              <a:pPr/>
              <a:t>27</a:t>
            </a:fld>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229600" cy="1295400"/>
          </a:xfrm>
        </p:spPr>
        <p:txBody>
          <a:bodyPr>
            <a:normAutofit/>
          </a:bodyPr>
          <a:lstStyle/>
          <a:p>
            <a:pPr algn="ctr"/>
            <a:r>
              <a:rPr lang="en-US" sz="3200" dirty="0">
                <a:latin typeface="Arial" pitchFamily="34" charset="0"/>
                <a:cs typeface="Arial" pitchFamily="34" charset="0"/>
              </a:rPr>
              <a:t>When an OWTS fails, the </a:t>
            </a:r>
            <a:r>
              <a:rPr lang="en-US" sz="3200" u="sng" dirty="0">
                <a:solidFill>
                  <a:srgbClr val="7030A0"/>
                </a:solidFill>
                <a:latin typeface="Arial" pitchFamily="34" charset="0"/>
                <a:cs typeface="Arial" pitchFamily="34" charset="0"/>
              </a:rPr>
              <a:t>H.D.</a:t>
            </a:r>
            <a:r>
              <a:rPr lang="en-US" sz="3200" dirty="0">
                <a:latin typeface="Arial" pitchFamily="34" charset="0"/>
                <a:cs typeface="Arial" pitchFamily="34" charset="0"/>
              </a:rPr>
              <a:t> says:</a:t>
            </a:r>
          </a:p>
        </p:txBody>
      </p:sp>
      <p:sp>
        <p:nvSpPr>
          <p:cNvPr id="2" name="Content Placeholder 1"/>
          <p:cNvSpPr>
            <a:spLocks noGrp="1"/>
          </p:cNvSpPr>
          <p:nvPr>
            <p:ph idx="1"/>
          </p:nvPr>
        </p:nvSpPr>
        <p:spPr>
          <a:xfrm>
            <a:off x="419100" y="2011362"/>
            <a:ext cx="8305800" cy="4343400"/>
          </a:xfrm>
        </p:spPr>
        <p:txBody>
          <a:bodyPr>
            <a:normAutofit fontScale="62500" lnSpcReduction="20000"/>
          </a:bodyPr>
          <a:lstStyle/>
          <a:p>
            <a:pPr>
              <a:buFont typeface="Wingdings" pitchFamily="2" charset="2"/>
              <a:buChar char="Ø"/>
            </a:pPr>
            <a:r>
              <a:rPr lang="en-US" sz="4000" dirty="0">
                <a:solidFill>
                  <a:schemeClr val="tx1">
                    <a:lumMod val="85000"/>
                    <a:lumOff val="15000"/>
                  </a:schemeClr>
                </a:solidFill>
                <a:latin typeface="Arial" panose="020B0604020202020204" pitchFamily="34" charset="0"/>
                <a:cs typeface="Arial" panose="020B0604020202020204" pitchFamily="34" charset="0"/>
              </a:rPr>
              <a:t>The system is &gt;15 years old, so that’s about average</a:t>
            </a:r>
          </a:p>
          <a:p>
            <a:pPr>
              <a:buNone/>
            </a:pPr>
            <a:endParaRPr lang="en-US" sz="4000" dirty="0">
              <a:solidFill>
                <a:schemeClr val="tx1">
                  <a:lumMod val="85000"/>
                  <a:lumOff val="15000"/>
                </a:schemeClr>
              </a:solidFill>
              <a:latin typeface="Arial" panose="020B0604020202020204" pitchFamily="34" charset="0"/>
              <a:cs typeface="Arial" panose="020B0604020202020204" pitchFamily="34" charset="0"/>
            </a:endParaRPr>
          </a:p>
          <a:p>
            <a:pPr>
              <a:buFont typeface="Wingdings" pitchFamily="2" charset="2"/>
              <a:buChar char="Ø"/>
            </a:pPr>
            <a:r>
              <a:rPr lang="en-US" sz="4000" dirty="0">
                <a:solidFill>
                  <a:schemeClr val="tx1">
                    <a:lumMod val="85000"/>
                    <a:lumOff val="15000"/>
                  </a:schemeClr>
                </a:solidFill>
                <a:latin typeface="Arial" panose="020B0604020202020204" pitchFamily="34" charset="0"/>
                <a:cs typeface="Arial" panose="020B0604020202020204" pitchFamily="34" charset="0"/>
              </a:rPr>
              <a:t>The system was less than 15 years old; </a:t>
            </a:r>
          </a:p>
          <a:p>
            <a:pPr lvl="1">
              <a:lnSpc>
                <a:spcPct val="220000"/>
              </a:lnSpc>
              <a:buFont typeface="Wingdings" pitchFamily="2" charset="2"/>
              <a:buChar char="§"/>
            </a:pPr>
            <a:r>
              <a:rPr lang="en-US" sz="4000" dirty="0">
                <a:solidFill>
                  <a:schemeClr val="tx1">
                    <a:lumMod val="85000"/>
                    <a:lumOff val="15000"/>
                  </a:schemeClr>
                </a:solidFill>
                <a:latin typeface="Arial" panose="020B0604020202020204" pitchFamily="34" charset="0"/>
                <a:cs typeface="Arial" panose="020B0604020202020204" pitchFamily="34" charset="0"/>
              </a:rPr>
              <a:t>The system was not properly maintained</a:t>
            </a:r>
          </a:p>
          <a:p>
            <a:pPr lvl="1">
              <a:lnSpc>
                <a:spcPct val="220000"/>
              </a:lnSpc>
              <a:buFont typeface="Wingdings" pitchFamily="2" charset="2"/>
              <a:buChar char="§"/>
            </a:pPr>
            <a:r>
              <a:rPr lang="en-US" sz="4000" dirty="0">
                <a:solidFill>
                  <a:schemeClr val="tx1">
                    <a:lumMod val="85000"/>
                    <a:lumOff val="15000"/>
                  </a:schemeClr>
                </a:solidFill>
                <a:latin typeface="Arial" panose="020B0604020202020204" pitchFamily="34" charset="0"/>
                <a:cs typeface="Arial" panose="020B0604020202020204" pitchFamily="34" charset="0"/>
              </a:rPr>
              <a:t>The homeowner abused the system</a:t>
            </a:r>
          </a:p>
          <a:p>
            <a:pPr lvl="1">
              <a:lnSpc>
                <a:spcPct val="220000"/>
              </a:lnSpc>
              <a:buFont typeface="Wingdings" pitchFamily="2" charset="2"/>
              <a:buChar char="§"/>
            </a:pPr>
            <a:r>
              <a:rPr lang="en-US" sz="4000" dirty="0">
                <a:solidFill>
                  <a:schemeClr val="tx1">
                    <a:lumMod val="85000"/>
                    <a:lumOff val="15000"/>
                  </a:schemeClr>
                </a:solidFill>
                <a:latin typeface="Arial" panose="020B0604020202020204" pitchFamily="34" charset="0"/>
                <a:cs typeface="Arial" panose="020B0604020202020204" pitchFamily="34" charset="0"/>
              </a:rPr>
              <a:t>Could have been poor construction practices</a:t>
            </a:r>
          </a:p>
          <a:p>
            <a:pPr>
              <a:buFont typeface="Wingdings" pitchFamily="2" charset="2"/>
              <a:buChar char="Ø"/>
            </a:pPr>
            <a:endParaRPr lang="en-US" dirty="0"/>
          </a:p>
        </p:txBody>
      </p:sp>
      <p:sp>
        <p:nvSpPr>
          <p:cNvPr id="4" name="Slide Number Placeholder 3"/>
          <p:cNvSpPr>
            <a:spLocks noGrp="1"/>
          </p:cNvSpPr>
          <p:nvPr>
            <p:ph type="sldNum" sz="quarter" idx="12"/>
          </p:nvPr>
        </p:nvSpPr>
        <p:spPr>
          <a:xfrm>
            <a:off x="8458200" y="6172200"/>
            <a:ext cx="365760" cy="365125"/>
          </a:xfrm>
        </p:spPr>
        <p:txBody>
          <a:bodyPr/>
          <a:lstStyle/>
          <a:p>
            <a:fld id="{9AC77D99-11E8-4DBA-8F38-46248B0103A5}" type="slidenum">
              <a:rPr lang="en-US" sz="1800" smtClean="0"/>
              <a:pPr/>
              <a:t>28</a:t>
            </a:fld>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linds(horizontal)">
                                      <p:cBhvr>
                                        <p:cTn id="20" dur="500"/>
                                        <p:tgtEl>
                                          <p:spTgt spid="2">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linds(horizontal)">
                                      <p:cBhvr>
                                        <p:cTn id="23" dur="500"/>
                                        <p:tgtEl>
                                          <p:spTgt spid="2">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linds(horizontal)">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685800"/>
            <a:ext cx="8229600" cy="1295400"/>
          </a:xfrm>
        </p:spPr>
        <p:txBody>
          <a:bodyPr>
            <a:normAutofit/>
          </a:bodyPr>
          <a:lstStyle/>
          <a:p>
            <a:pPr algn="ctr"/>
            <a:r>
              <a:rPr lang="en-US" sz="3200" dirty="0">
                <a:latin typeface="Arial" pitchFamily="34" charset="0"/>
                <a:cs typeface="Arial" pitchFamily="34" charset="0"/>
              </a:rPr>
              <a:t>When an OWTS fails, the </a:t>
            </a:r>
            <a:r>
              <a:rPr lang="en-US" sz="3200" u="sng" dirty="0">
                <a:solidFill>
                  <a:srgbClr val="7030A0"/>
                </a:solidFill>
                <a:latin typeface="Arial" pitchFamily="34" charset="0"/>
                <a:cs typeface="Arial" pitchFamily="34" charset="0"/>
              </a:rPr>
              <a:t>Installer</a:t>
            </a:r>
            <a:r>
              <a:rPr lang="en-US" sz="3200" dirty="0">
                <a:latin typeface="Arial" pitchFamily="34" charset="0"/>
                <a:cs typeface="Arial" pitchFamily="34" charset="0"/>
              </a:rPr>
              <a:t> says:</a:t>
            </a:r>
          </a:p>
        </p:txBody>
      </p:sp>
      <p:sp>
        <p:nvSpPr>
          <p:cNvPr id="2" name="Content Placeholder 1"/>
          <p:cNvSpPr>
            <a:spLocks noGrp="1"/>
          </p:cNvSpPr>
          <p:nvPr>
            <p:ph idx="1"/>
          </p:nvPr>
        </p:nvSpPr>
        <p:spPr>
          <a:xfrm>
            <a:off x="609600" y="2209800"/>
            <a:ext cx="8305800" cy="3657600"/>
          </a:xfrm>
        </p:spPr>
        <p:txBody>
          <a:bodyPr>
            <a:normAutofit fontScale="92500" lnSpcReduction="20000"/>
          </a:bodyPr>
          <a:lstStyle/>
          <a:p>
            <a:pPr>
              <a:buFont typeface="Wingdings" pitchFamily="2" charset="2"/>
              <a:buChar char="Ø"/>
            </a:pPr>
            <a:r>
              <a:rPr lang="en-US" sz="3000" dirty="0">
                <a:solidFill>
                  <a:schemeClr val="tx1">
                    <a:lumMod val="85000"/>
                    <a:lumOff val="15000"/>
                  </a:schemeClr>
                </a:solidFill>
                <a:latin typeface="Arial" panose="020B0604020202020204" pitchFamily="34" charset="0"/>
                <a:cs typeface="Arial" panose="020B0604020202020204" pitchFamily="34" charset="0"/>
              </a:rPr>
              <a:t> The system is over 15 years old, so that’s about average</a:t>
            </a:r>
          </a:p>
          <a:p>
            <a:pPr>
              <a:buNone/>
            </a:pPr>
            <a:endParaRPr lang="en-US" sz="3000" dirty="0">
              <a:solidFill>
                <a:schemeClr val="tx1">
                  <a:lumMod val="85000"/>
                  <a:lumOff val="15000"/>
                </a:schemeClr>
              </a:solidFill>
              <a:latin typeface="Arial" panose="020B0604020202020204" pitchFamily="34" charset="0"/>
              <a:cs typeface="Arial" panose="020B0604020202020204" pitchFamily="34" charset="0"/>
            </a:endParaRPr>
          </a:p>
          <a:p>
            <a:pPr>
              <a:buFont typeface="Wingdings" pitchFamily="2" charset="2"/>
              <a:buChar char="Ø"/>
            </a:pPr>
            <a:r>
              <a:rPr lang="en-US" sz="3000" dirty="0">
                <a:solidFill>
                  <a:schemeClr val="tx1">
                    <a:lumMod val="85000"/>
                    <a:lumOff val="15000"/>
                  </a:schemeClr>
                </a:solidFill>
                <a:latin typeface="Arial" panose="020B0604020202020204" pitchFamily="34" charset="0"/>
                <a:cs typeface="Arial" panose="020B0604020202020204" pitchFamily="34" charset="0"/>
              </a:rPr>
              <a:t> The system was less than 15 years old; </a:t>
            </a:r>
          </a:p>
          <a:p>
            <a:pPr lvl="1">
              <a:lnSpc>
                <a:spcPct val="150000"/>
              </a:lnSpc>
              <a:buFont typeface="Wingdings" pitchFamily="2" charset="2"/>
              <a:buChar char="§"/>
            </a:pPr>
            <a:r>
              <a:rPr lang="en-US" sz="3000" dirty="0">
                <a:solidFill>
                  <a:schemeClr val="tx1">
                    <a:lumMod val="85000"/>
                    <a:lumOff val="15000"/>
                  </a:schemeClr>
                </a:solidFill>
                <a:latin typeface="Arial" panose="020B0604020202020204" pitchFamily="34" charset="0"/>
                <a:cs typeface="Arial" panose="020B0604020202020204" pitchFamily="34" charset="0"/>
              </a:rPr>
              <a:t>The system was not properly maintained</a:t>
            </a:r>
          </a:p>
          <a:p>
            <a:pPr lvl="1">
              <a:lnSpc>
                <a:spcPct val="150000"/>
              </a:lnSpc>
              <a:buFont typeface="Wingdings" pitchFamily="2" charset="2"/>
              <a:buChar char="§"/>
            </a:pPr>
            <a:r>
              <a:rPr lang="en-US" sz="3000" dirty="0">
                <a:solidFill>
                  <a:schemeClr val="tx1">
                    <a:lumMod val="85000"/>
                    <a:lumOff val="15000"/>
                  </a:schemeClr>
                </a:solidFill>
                <a:latin typeface="Arial" panose="020B0604020202020204" pitchFamily="34" charset="0"/>
                <a:cs typeface="Arial" panose="020B0604020202020204" pitchFamily="34" charset="0"/>
              </a:rPr>
              <a:t>The homeowner abused the system</a:t>
            </a:r>
          </a:p>
          <a:p>
            <a:pPr lvl="1">
              <a:lnSpc>
                <a:spcPct val="150000"/>
              </a:lnSpc>
              <a:buFont typeface="Wingdings" pitchFamily="2" charset="2"/>
              <a:buChar char="§"/>
            </a:pPr>
            <a:r>
              <a:rPr lang="en-US" sz="3000" dirty="0">
                <a:solidFill>
                  <a:schemeClr val="tx1">
                    <a:lumMod val="85000"/>
                    <a:lumOff val="15000"/>
                  </a:schemeClr>
                </a:solidFill>
                <a:latin typeface="Arial" panose="020B0604020202020204" pitchFamily="34" charset="0"/>
                <a:cs typeface="Arial" panose="020B0604020202020204" pitchFamily="34" charset="0"/>
              </a:rPr>
              <a:t>Must not have been properly designed</a:t>
            </a:r>
          </a:p>
          <a:p>
            <a:pPr>
              <a:buFont typeface="Wingdings" pitchFamily="2" charset="2"/>
              <a:buChar char="Ø"/>
            </a:pPr>
            <a:endParaRPr lang="en-US" dirty="0"/>
          </a:p>
        </p:txBody>
      </p:sp>
      <p:sp>
        <p:nvSpPr>
          <p:cNvPr id="4" name="Slide Number Placeholder 3"/>
          <p:cNvSpPr>
            <a:spLocks noGrp="1"/>
          </p:cNvSpPr>
          <p:nvPr>
            <p:ph type="sldNum" sz="quarter" idx="12"/>
          </p:nvPr>
        </p:nvSpPr>
        <p:spPr>
          <a:xfrm>
            <a:off x="8458200" y="6172200"/>
            <a:ext cx="365760" cy="365125"/>
          </a:xfrm>
        </p:spPr>
        <p:txBody>
          <a:bodyPr/>
          <a:lstStyle/>
          <a:p>
            <a:fld id="{9AC77D99-11E8-4DBA-8F38-46248B0103A5}" type="slidenum">
              <a:rPr lang="en-US" sz="1800" smtClean="0"/>
              <a:pPr/>
              <a:t>29</a:t>
            </a:fld>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linds(horizontal)">
                                      <p:cBhvr>
                                        <p:cTn id="20" dur="500"/>
                                        <p:tgtEl>
                                          <p:spTgt spid="2">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linds(horizontal)">
                                      <p:cBhvr>
                                        <p:cTn id="23" dur="500"/>
                                        <p:tgtEl>
                                          <p:spTgt spid="2">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linds(horizontal)">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FB499-06D5-0BAF-2999-7D920756F7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24FE19-C889-C293-722F-62662BD26392}"/>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3</a:t>
            </a:fld>
            <a:endParaRPr lang="en-US" sz="1800" dirty="0"/>
          </a:p>
        </p:txBody>
      </p:sp>
      <p:pic>
        <p:nvPicPr>
          <p:cNvPr id="6" name="Picture 5" descr="A person with a beard">
            <a:extLst>
              <a:ext uri="{FF2B5EF4-FFF2-40B4-BE49-F238E27FC236}">
                <a16:creationId xmlns:a16="http://schemas.microsoft.com/office/drawing/2014/main" id="{A3C62B41-2D3E-F346-989E-A5758C4CE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57" y="1117600"/>
            <a:ext cx="8084343" cy="5237162"/>
          </a:xfrm>
          <a:prstGeom prst="rect">
            <a:avLst/>
          </a:prstGeom>
        </p:spPr>
      </p:pic>
      <p:sp>
        <p:nvSpPr>
          <p:cNvPr id="8" name="Rectangle 7">
            <a:extLst>
              <a:ext uri="{FF2B5EF4-FFF2-40B4-BE49-F238E27FC236}">
                <a16:creationId xmlns:a16="http://schemas.microsoft.com/office/drawing/2014/main" id="{32F25FD6-71DE-E57E-D625-CBD4F8F66544}"/>
              </a:ext>
            </a:extLst>
          </p:cNvPr>
          <p:cNvSpPr/>
          <p:nvPr/>
        </p:nvSpPr>
        <p:spPr>
          <a:xfrm>
            <a:off x="381000" y="5562600"/>
            <a:ext cx="8442960"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572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6098" y="533400"/>
            <a:ext cx="8229600" cy="1295400"/>
          </a:xfrm>
        </p:spPr>
        <p:txBody>
          <a:bodyPr>
            <a:normAutofit/>
          </a:bodyPr>
          <a:lstStyle/>
          <a:p>
            <a:pPr algn="ctr"/>
            <a:r>
              <a:rPr lang="en-US" sz="3200" dirty="0">
                <a:latin typeface="Arial" pitchFamily="34" charset="0"/>
                <a:cs typeface="Arial" pitchFamily="34" charset="0"/>
              </a:rPr>
              <a:t>When an OWTS fails, the </a:t>
            </a:r>
            <a:r>
              <a:rPr lang="en-US" sz="3200" u="sng" dirty="0">
                <a:solidFill>
                  <a:srgbClr val="7030A0"/>
                </a:solidFill>
                <a:latin typeface="Arial" pitchFamily="34" charset="0"/>
                <a:cs typeface="Arial" pitchFamily="34" charset="0"/>
              </a:rPr>
              <a:t>Homeowner</a:t>
            </a:r>
            <a:r>
              <a:rPr lang="en-US" sz="3200" dirty="0">
                <a:latin typeface="Arial" pitchFamily="34" charset="0"/>
                <a:cs typeface="Arial" pitchFamily="34" charset="0"/>
              </a:rPr>
              <a:t> says:</a:t>
            </a:r>
          </a:p>
        </p:txBody>
      </p:sp>
      <p:sp>
        <p:nvSpPr>
          <p:cNvPr id="2" name="Content Placeholder 1"/>
          <p:cNvSpPr>
            <a:spLocks noGrp="1"/>
          </p:cNvSpPr>
          <p:nvPr>
            <p:ph idx="1"/>
          </p:nvPr>
        </p:nvSpPr>
        <p:spPr>
          <a:xfrm>
            <a:off x="498302" y="1828800"/>
            <a:ext cx="8458200" cy="2590800"/>
          </a:xfrm>
        </p:spPr>
        <p:txBody>
          <a:bodyPr>
            <a:noAutofit/>
          </a:bodyPr>
          <a:lstStyle/>
          <a:p>
            <a:pPr>
              <a:lnSpc>
                <a:spcPct val="22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I thought that I was connected to the city sewer</a:t>
            </a:r>
          </a:p>
          <a:p>
            <a:pPr>
              <a:lnSpc>
                <a:spcPct val="22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I thought that these things lasted 50 years</a:t>
            </a:r>
          </a:p>
          <a:p>
            <a:pPr>
              <a:lnSpc>
                <a:spcPct val="22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The system must not have been properly designed</a:t>
            </a:r>
          </a:p>
          <a:p>
            <a:pPr>
              <a:lnSpc>
                <a:spcPct val="22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The system must not have been properly installed</a:t>
            </a:r>
          </a:p>
          <a:p>
            <a:pPr>
              <a:lnSpc>
                <a:spcPct val="22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 Who’s going to pay to fix this?</a:t>
            </a:r>
          </a:p>
        </p:txBody>
      </p:sp>
      <p:sp>
        <p:nvSpPr>
          <p:cNvPr id="4" name="Slide Number Placeholder 3"/>
          <p:cNvSpPr>
            <a:spLocks noGrp="1"/>
          </p:cNvSpPr>
          <p:nvPr>
            <p:ph type="sldNum" sz="quarter" idx="12"/>
          </p:nvPr>
        </p:nvSpPr>
        <p:spPr>
          <a:xfrm>
            <a:off x="8458200" y="6172200"/>
            <a:ext cx="365760" cy="365125"/>
          </a:xfrm>
        </p:spPr>
        <p:txBody>
          <a:bodyPr/>
          <a:lstStyle/>
          <a:p>
            <a:fld id="{9AC77D99-11E8-4DBA-8F38-46248B0103A5}" type="slidenum">
              <a:rPr lang="en-US" sz="1800" smtClean="0"/>
              <a:pPr/>
              <a:t>30</a:t>
            </a:fld>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linds(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linds(horizont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609600"/>
            <a:ext cx="8915400" cy="1384300"/>
          </a:xfrm>
        </p:spPr>
        <p:txBody>
          <a:bodyPr>
            <a:normAutofit fontScale="90000"/>
          </a:bodyPr>
          <a:lstStyle/>
          <a:p>
            <a:pPr algn="ctr"/>
            <a:r>
              <a:rPr lang="en-US" sz="3200" dirty="0"/>
              <a:t>And remember…                                                                        We must understand that from the perspective of most homeowners, when they flush, it should just go ……..</a:t>
            </a:r>
          </a:p>
        </p:txBody>
      </p:sp>
      <p:pic>
        <p:nvPicPr>
          <p:cNvPr id="10" name="Content Placeholder 9" descr="WWTP.RR.JPG"/>
          <p:cNvPicPr>
            <a:picLocks noGrp="1" noChangeAspect="1"/>
          </p:cNvPicPr>
          <p:nvPr>
            <p:ph sz="half" idx="1"/>
          </p:nvPr>
        </p:nvPicPr>
        <p:blipFill>
          <a:blip r:embed="rId2" cstate="print"/>
          <a:stretch>
            <a:fillRect/>
          </a:stretch>
        </p:blipFill>
        <p:spPr>
          <a:xfrm>
            <a:off x="381000" y="2209800"/>
            <a:ext cx="4114800" cy="4267200"/>
          </a:xfrm>
        </p:spPr>
      </p:pic>
      <p:sp>
        <p:nvSpPr>
          <p:cNvPr id="3" name="Text Placeholder 2">
            <a:extLst>
              <a:ext uri="{FF2B5EF4-FFF2-40B4-BE49-F238E27FC236}">
                <a16:creationId xmlns:a16="http://schemas.microsoft.com/office/drawing/2014/main" id="{7420B1E5-7169-6CBC-64C8-70273B6D2A99}"/>
              </a:ext>
            </a:extLst>
          </p:cNvPr>
          <p:cNvSpPr>
            <a:spLocks noGrp="1"/>
          </p:cNvSpPr>
          <p:nvPr>
            <p:ph type="body" sz="half" idx="2"/>
          </p:nvPr>
        </p:nvSpPr>
        <p:spPr>
          <a:xfrm>
            <a:off x="4648200" y="3429000"/>
            <a:ext cx="4038600" cy="2590800"/>
          </a:xfrm>
        </p:spPr>
        <p:txBody>
          <a:bodyPr>
            <a:normAutofit/>
          </a:bodyPr>
          <a:lstStyle/>
          <a:p>
            <a:pPr marL="0" indent="0" algn="ctr">
              <a:buNone/>
            </a:pPr>
            <a:r>
              <a:rPr lang="en-US" sz="7200" dirty="0">
                <a:solidFill>
                  <a:srgbClr val="FF0000"/>
                </a:solidFill>
              </a:rPr>
              <a:t>AWAY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3000"/>
                                        <p:tgtEl>
                                          <p:spTgt spid="3">
                                            <p:txEl>
                                              <p:pRg st="0" end="0"/>
                                            </p:txEl>
                                          </p:spTgt>
                                        </p:tgtEl>
                                      </p:cBhvr>
                                    </p:animEffect>
                                    <p:anim calcmode="lin" valueType="num">
                                      <p:cBhvr>
                                        <p:cTn id="12"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756" y="609600"/>
            <a:ext cx="8610600" cy="685800"/>
          </a:xfrm>
        </p:spPr>
        <p:txBody>
          <a:bodyPr>
            <a:normAutofit/>
          </a:bodyPr>
          <a:lstStyle/>
          <a:p>
            <a:pPr algn="ctr"/>
            <a:r>
              <a:rPr lang="en-US" sz="3200" dirty="0">
                <a:latin typeface="Arial" pitchFamily="34" charset="0"/>
                <a:cs typeface="Arial" pitchFamily="34" charset="0"/>
              </a:rPr>
              <a:t>What needs to occur to prevent system failure:</a:t>
            </a:r>
          </a:p>
        </p:txBody>
      </p:sp>
      <p:sp>
        <p:nvSpPr>
          <p:cNvPr id="2" name="Content Placeholder 1"/>
          <p:cNvSpPr>
            <a:spLocks noGrp="1"/>
          </p:cNvSpPr>
          <p:nvPr>
            <p:ph idx="1"/>
          </p:nvPr>
        </p:nvSpPr>
        <p:spPr>
          <a:xfrm>
            <a:off x="2438400" y="1447800"/>
            <a:ext cx="5334000" cy="2590800"/>
          </a:xfrm>
        </p:spPr>
        <p:txBody>
          <a:bodyPr>
            <a:noAutofit/>
          </a:bodyPr>
          <a:lstStyle/>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Proper site evaluation</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Proper design</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Proper installation</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Thorough inspection</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Proper grading/landscaping</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Proper use by the homeowner</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Proper operation/maintenance</a:t>
            </a:r>
          </a:p>
          <a:p>
            <a:pPr lvl="1">
              <a:lnSpc>
                <a:spcPct val="150000"/>
              </a:lnSpc>
              <a:buFont typeface="Wingdings" panose="05000000000000000000" pitchFamily="2" charset="2"/>
              <a:buChar char="§"/>
            </a:pPr>
            <a:r>
              <a:rPr lang="en-US" sz="2200" dirty="0">
                <a:solidFill>
                  <a:schemeClr val="tx1">
                    <a:lumMod val="85000"/>
                    <a:lumOff val="15000"/>
                  </a:schemeClr>
                </a:solidFill>
                <a:latin typeface="Arial" panose="020B0604020202020204" pitchFamily="34" charset="0"/>
                <a:cs typeface="Arial" panose="020B0604020202020204" pitchFamily="34" charset="0"/>
              </a:rPr>
              <a:t>Record retention</a:t>
            </a:r>
          </a:p>
        </p:txBody>
      </p:sp>
      <p:sp>
        <p:nvSpPr>
          <p:cNvPr id="4" name="Slide Number Placeholder 3"/>
          <p:cNvSpPr>
            <a:spLocks noGrp="1"/>
          </p:cNvSpPr>
          <p:nvPr>
            <p:ph type="sldNum" sz="quarter" idx="12"/>
          </p:nvPr>
        </p:nvSpPr>
        <p:spPr>
          <a:xfrm>
            <a:off x="8458200" y="6172200"/>
            <a:ext cx="365760" cy="365125"/>
          </a:xfrm>
        </p:spPr>
        <p:txBody>
          <a:bodyPr/>
          <a:lstStyle/>
          <a:p>
            <a:fld id="{9AC77D99-11E8-4DBA-8F38-46248B0103A5}" type="slidenum">
              <a:rPr lang="en-US" sz="1800" smtClean="0"/>
              <a:pPr/>
              <a:t>32</a:t>
            </a:fld>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linds(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linds(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linds(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linds(horizontal)">
                                      <p:cBhvr>
                                        <p:cTn id="42" dur="500"/>
                                        <p:tgtEl>
                                          <p:spTgt spid="2">
                                            <p:txEl>
                                              <p:pRg st="6" end="6"/>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blinds(horizontal)">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 y="2087998"/>
            <a:ext cx="8458200" cy="4200908"/>
          </a:xfrm>
        </p:spPr>
        <p:txBody>
          <a:bodyPr>
            <a:noAutofit/>
          </a:bodyPr>
          <a:lstStyle/>
          <a:p>
            <a:pPr>
              <a:lnSpc>
                <a:spcPct val="150000"/>
              </a:lnSpc>
              <a:buFont typeface="Wingdings"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Preferably experienced, trained professionals; with,</a:t>
            </a:r>
          </a:p>
          <a:p>
            <a:pPr lvl="1">
              <a:lnSpc>
                <a:spcPct val="150000"/>
              </a:lnSpc>
              <a:buFont typeface="Wingdings" panose="05000000000000000000" pitchFamily="2" charset="2"/>
              <a:buChar char="§"/>
            </a:pPr>
            <a:r>
              <a:rPr lang="en-US" dirty="0">
                <a:solidFill>
                  <a:schemeClr val="tx1">
                    <a:lumMod val="75000"/>
                    <a:lumOff val="25000"/>
                  </a:schemeClr>
                </a:solidFill>
                <a:latin typeface="Arial" panose="020B0604020202020204" pitchFamily="34" charset="0"/>
                <a:cs typeface="Arial" panose="020B0604020202020204" pitchFamily="34" charset="0"/>
              </a:rPr>
              <a:t>Understanding of basic onsite design principals</a:t>
            </a:r>
          </a:p>
          <a:p>
            <a:pPr lvl="1">
              <a:lnSpc>
                <a:spcPct val="150000"/>
              </a:lnSpc>
              <a:buFont typeface="Wingdings" panose="05000000000000000000" pitchFamily="2" charset="2"/>
              <a:buChar char="§"/>
            </a:pPr>
            <a:r>
              <a:rPr lang="en-US" dirty="0">
                <a:solidFill>
                  <a:schemeClr val="tx1">
                    <a:lumMod val="75000"/>
                    <a:lumOff val="25000"/>
                  </a:schemeClr>
                </a:solidFill>
                <a:latin typeface="Arial" panose="020B0604020202020204" pitchFamily="34" charset="0"/>
                <a:cs typeface="Arial" panose="020B0604020202020204" pitchFamily="34" charset="0"/>
              </a:rPr>
              <a:t>Awareness of regulatory requirements</a:t>
            </a:r>
          </a:p>
          <a:p>
            <a:pPr lvl="1">
              <a:lnSpc>
                <a:spcPct val="150000"/>
              </a:lnSpc>
              <a:buFont typeface="Wingdings" panose="05000000000000000000" pitchFamily="2" charset="2"/>
              <a:buChar char="§"/>
            </a:pPr>
            <a:r>
              <a:rPr lang="en-US" dirty="0">
                <a:solidFill>
                  <a:schemeClr val="tx1">
                    <a:lumMod val="75000"/>
                    <a:lumOff val="25000"/>
                  </a:schemeClr>
                </a:solidFill>
                <a:latin typeface="Arial" panose="020B0604020202020204" pitchFamily="34" charset="0"/>
                <a:cs typeface="Arial" panose="020B0604020202020204" pitchFamily="34" charset="0"/>
              </a:rPr>
              <a:t>Awareness of design options; proprietary products</a:t>
            </a:r>
          </a:p>
          <a:p>
            <a:pPr>
              <a:buFont typeface="Wingdings" panose="05000000000000000000" pitchFamily="2" charset="2"/>
              <a:buChar char="Ø"/>
            </a:pPr>
            <a:r>
              <a:rPr lang="en-US" dirty="0">
                <a:solidFill>
                  <a:schemeClr val="tx1">
                    <a:lumMod val="75000"/>
                    <a:lumOff val="25000"/>
                  </a:schemeClr>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Designer must “design” the system. It should not be up to the installer or homeowner to figure out how or where the system should be installed</a:t>
            </a:r>
          </a:p>
        </p:txBody>
      </p:sp>
      <p:sp>
        <p:nvSpPr>
          <p:cNvPr id="4" name="Slide Number Placeholder 3"/>
          <p:cNvSpPr>
            <a:spLocks noGrp="1"/>
          </p:cNvSpPr>
          <p:nvPr>
            <p:ph type="sldNum" sz="quarter" idx="12"/>
          </p:nvPr>
        </p:nvSpPr>
        <p:spPr>
          <a:xfrm>
            <a:off x="8458200" y="6172200"/>
            <a:ext cx="365760" cy="365125"/>
          </a:xfrm>
        </p:spPr>
        <p:txBody>
          <a:bodyPr/>
          <a:lstStyle/>
          <a:p>
            <a:fld id="{9AC77D99-11E8-4DBA-8F38-46248B0103A5}" type="slidenum">
              <a:rPr lang="en-US" sz="1800" smtClean="0"/>
              <a:pPr/>
              <a:t>33</a:t>
            </a:fld>
            <a:endParaRPr lang="en-US" sz="1800" dirty="0"/>
          </a:p>
        </p:txBody>
      </p:sp>
      <p:sp>
        <p:nvSpPr>
          <p:cNvPr id="7" name="Title 2"/>
          <p:cNvSpPr>
            <a:spLocks noGrp="1"/>
          </p:cNvSpPr>
          <p:nvPr>
            <p:ph type="title"/>
          </p:nvPr>
        </p:nvSpPr>
        <p:spPr>
          <a:xfrm>
            <a:off x="457200" y="858887"/>
            <a:ext cx="8229600" cy="1143000"/>
          </a:xfrm>
        </p:spPr>
        <p:txBody>
          <a:bodyPr>
            <a:normAutofit/>
          </a:bodyPr>
          <a:lstStyle/>
          <a:p>
            <a:pPr algn="ctr"/>
            <a:r>
              <a:rPr lang="en-US" sz="3200" dirty="0">
                <a:latin typeface="Arial" pitchFamily="34" charset="0"/>
                <a:cs typeface="Arial" pitchFamily="34" charset="0"/>
              </a:rPr>
              <a:t>Roll of the “Trained Professional”</a:t>
            </a:r>
            <a:br>
              <a:rPr lang="en-US" sz="3200" dirty="0">
                <a:latin typeface="Arial" pitchFamily="34" charset="0"/>
                <a:cs typeface="Arial" pitchFamily="34" charset="0"/>
              </a:rPr>
            </a:br>
            <a:r>
              <a:rPr lang="en-US" sz="3200" dirty="0">
                <a:latin typeface="Arial" pitchFamily="34" charset="0"/>
                <a:cs typeface="Arial" pitchFamily="34" charset="0"/>
              </a:rPr>
              <a:t>(System Designer)</a:t>
            </a:r>
          </a:p>
        </p:txBody>
      </p:sp>
    </p:spTree>
    <p:extLst>
      <p:ext uri="{BB962C8B-B14F-4D97-AF65-F5344CB8AC3E}">
        <p14:creationId xmlns:p14="http://schemas.microsoft.com/office/powerpoint/2010/main" val="3245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linds(horizontal)">
                                      <p:cBhvr>
                                        <p:cTn id="15" dur="500"/>
                                        <p:tgtEl>
                                          <p:spTgt spid="2">
                                            <p:txEl>
                                              <p:pRg st="1" end="1"/>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linds(horizontal)">
                                      <p:cBhvr>
                                        <p:cTn id="18" dur="500"/>
                                        <p:tgtEl>
                                          <p:spTgt spid="2">
                                            <p:txEl>
                                              <p:pRg st="2" end="2"/>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linds(horizontal)">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blinds(horizontal)">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895420"/>
            <a:ext cx="8458200" cy="2590800"/>
          </a:xfrm>
        </p:spPr>
        <p:txBody>
          <a:bodyPr>
            <a:noAutofit/>
          </a:bodyPr>
          <a:lstStyle/>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Understand the system/components being installed</a:t>
            </a:r>
          </a:p>
          <a:p>
            <a:pPr lvl="1">
              <a:lnSpc>
                <a:spcPct val="1500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Ask questions if something does not make sense</a:t>
            </a:r>
          </a:p>
          <a:p>
            <a:pPr lvl="2">
              <a:lnSpc>
                <a:spcPct val="150000"/>
              </a:lnSpc>
              <a:buFont typeface="Courier New" panose="02070309020205020404" pitchFamily="49" charset="0"/>
              <a:buChar char="o"/>
            </a:pPr>
            <a:r>
              <a:rPr lang="en-US" sz="2400" dirty="0">
                <a:solidFill>
                  <a:schemeClr val="tx1">
                    <a:lumMod val="85000"/>
                    <a:lumOff val="15000"/>
                  </a:schemeClr>
                </a:solidFill>
                <a:latin typeface="Arial" panose="020B0604020202020204" pitchFamily="34" charset="0"/>
                <a:cs typeface="Arial" panose="020B0604020202020204" pitchFamily="34" charset="0"/>
              </a:rPr>
              <a:t>Prior to installation</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Pre-construction meeting</a:t>
            </a:r>
          </a:p>
          <a:p>
            <a:pPr lvl="1">
              <a:lnSpc>
                <a:spcPct val="1500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Get everyone on the same page</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Continued communication; Regulator, Eng., Homeowner</a:t>
            </a:r>
          </a:p>
          <a:p>
            <a:pPr>
              <a:lnSpc>
                <a:spcPct val="150000"/>
              </a:lnSpc>
              <a:buFont typeface="Wingdings" pitchFamily="2" charset="2"/>
              <a:buChar char="Ø"/>
            </a:pPr>
            <a:r>
              <a:rPr lang="en-US" sz="2400" dirty="0">
                <a:solidFill>
                  <a:schemeClr val="tx1">
                    <a:lumMod val="85000"/>
                    <a:lumOff val="15000"/>
                  </a:schemeClr>
                </a:solidFill>
                <a:latin typeface="Arial" panose="020B0604020202020204" pitchFamily="34" charset="0"/>
                <a:cs typeface="Arial" panose="020B0604020202020204" pitchFamily="34" charset="0"/>
              </a:rPr>
              <a:t>Because…….. What could possibly go wrong?</a:t>
            </a:r>
          </a:p>
        </p:txBody>
      </p:sp>
      <p:sp>
        <p:nvSpPr>
          <p:cNvPr id="4" name="Slide Number Placeholder 3"/>
          <p:cNvSpPr>
            <a:spLocks noGrp="1"/>
          </p:cNvSpPr>
          <p:nvPr>
            <p:ph type="sldNum" sz="quarter" idx="12"/>
          </p:nvPr>
        </p:nvSpPr>
        <p:spPr>
          <a:xfrm>
            <a:off x="8458200" y="6172200"/>
            <a:ext cx="365760" cy="365125"/>
          </a:xfrm>
        </p:spPr>
        <p:txBody>
          <a:bodyPr/>
          <a:lstStyle/>
          <a:p>
            <a:fld id="{9AC77D99-11E8-4DBA-8F38-46248B0103A5}" type="slidenum">
              <a:rPr lang="en-US" sz="1800" smtClean="0"/>
              <a:pPr/>
              <a:t>34</a:t>
            </a:fld>
            <a:endParaRPr lang="en-US" sz="1800" dirty="0"/>
          </a:p>
        </p:txBody>
      </p:sp>
      <p:sp>
        <p:nvSpPr>
          <p:cNvPr id="7" name="Title 2"/>
          <p:cNvSpPr>
            <a:spLocks noGrp="1"/>
          </p:cNvSpPr>
          <p:nvPr>
            <p:ph type="title"/>
          </p:nvPr>
        </p:nvSpPr>
        <p:spPr>
          <a:xfrm>
            <a:off x="411480" y="651012"/>
            <a:ext cx="8229600" cy="1143000"/>
          </a:xfrm>
        </p:spPr>
        <p:txBody>
          <a:bodyPr>
            <a:normAutofit/>
          </a:bodyPr>
          <a:lstStyle/>
          <a:p>
            <a:pPr algn="ctr"/>
            <a:r>
              <a:rPr lang="en-US" sz="3200" dirty="0">
                <a:latin typeface="Arial" pitchFamily="34" charset="0"/>
                <a:cs typeface="Arial" pitchFamily="34" charset="0"/>
              </a:rPr>
              <a:t>Roll of the “Trained Professional”</a:t>
            </a:r>
            <a:br>
              <a:rPr lang="en-US" sz="3200" dirty="0">
                <a:latin typeface="Arial" pitchFamily="34" charset="0"/>
                <a:cs typeface="Arial" pitchFamily="34" charset="0"/>
              </a:rPr>
            </a:br>
            <a:r>
              <a:rPr lang="en-US" sz="3200" dirty="0">
                <a:latin typeface="Arial" pitchFamily="34" charset="0"/>
                <a:cs typeface="Arial" pitchFamily="34" charset="0"/>
              </a:rPr>
              <a:t>(System Installer)</a:t>
            </a:r>
          </a:p>
        </p:txBody>
      </p:sp>
    </p:spTree>
    <p:extLst>
      <p:ext uri="{BB962C8B-B14F-4D97-AF65-F5344CB8AC3E}">
        <p14:creationId xmlns:p14="http://schemas.microsoft.com/office/powerpoint/2010/main" val="2648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linds(horizontal)">
                                      <p:cBhvr>
                                        <p:cTn id="10" dur="500"/>
                                        <p:tgtEl>
                                          <p:spTgt spid="2">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linds(horizontal)">
                                      <p:cBhvr>
                                        <p:cTn id="13" dur="500"/>
                                        <p:tgtEl>
                                          <p:spTgt spid="2">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linds(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linds(horizontal)">
                                      <p:cBhvr>
                                        <p:cTn id="21" dur="500"/>
                                        <p:tgtEl>
                                          <p:spTgt spid="2">
                                            <p:txEl>
                                              <p:pRg st="3" end="3"/>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linds(horizontal)">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blinds(horizontal)">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blinds(horizontal)">
                                      <p:cBhvr>
                                        <p:cTn id="3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316BA-0553-E562-B52F-569FA85B7AF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231F03-0825-44A6-57A7-8F618D1567E0}"/>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35</a:t>
            </a:fld>
            <a:endParaRPr lang="en-US" sz="1800" dirty="0"/>
          </a:p>
        </p:txBody>
      </p:sp>
      <p:sp>
        <p:nvSpPr>
          <p:cNvPr id="7" name="Title 6">
            <a:extLst>
              <a:ext uri="{FF2B5EF4-FFF2-40B4-BE49-F238E27FC236}">
                <a16:creationId xmlns:a16="http://schemas.microsoft.com/office/drawing/2014/main" id="{DE32F4C3-7940-BBA7-4D98-EF266AF3E20C}"/>
              </a:ext>
            </a:extLst>
          </p:cNvPr>
          <p:cNvSpPr>
            <a:spLocks noGrp="1"/>
          </p:cNvSpPr>
          <p:nvPr>
            <p:ph type="title"/>
          </p:nvPr>
        </p:nvSpPr>
        <p:spPr>
          <a:xfrm>
            <a:off x="190500" y="1905000"/>
            <a:ext cx="8763000" cy="1143000"/>
          </a:xfrm>
        </p:spPr>
        <p:txBody>
          <a:bodyPr>
            <a:normAutofit fontScale="90000"/>
          </a:bodyPr>
          <a:lstStyle/>
          <a:p>
            <a:pPr algn="ctr"/>
            <a:r>
              <a:rPr lang="en-US" sz="4900" kern="100" dirty="0">
                <a:ea typeface="Aptos" panose="020B0004020202020204" pitchFamily="34" charset="0"/>
                <a:cs typeface="Times New Roman" panose="02020603050405020304" pitchFamily="18" charset="0"/>
              </a:rPr>
              <a:t>Crazy situations that I’ve come across; and other “WTF” moments</a:t>
            </a:r>
            <a:br>
              <a:rPr lang="en-US" sz="5400" kern="100" dirty="0">
                <a:ea typeface="Aptos" panose="020B0004020202020204" pitchFamily="34" charset="0"/>
                <a:cs typeface="Times New Roman" panose="02020603050405020304" pitchFamily="18" charset="0"/>
              </a:rPr>
            </a:br>
            <a:endParaRPr lang="en-US" dirty="0"/>
          </a:p>
        </p:txBody>
      </p:sp>
      <p:pic>
        <p:nvPicPr>
          <p:cNvPr id="3" name="Picture 2" descr="A person in a red suit">
            <a:extLst>
              <a:ext uri="{FF2B5EF4-FFF2-40B4-BE49-F238E27FC236}">
                <a16:creationId xmlns:a16="http://schemas.microsoft.com/office/drawing/2014/main" id="{0C56B533-2E82-3502-BD73-7CFAC1425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789" y="2590800"/>
            <a:ext cx="6691489" cy="3763963"/>
          </a:xfrm>
          <a:prstGeom prst="rect">
            <a:avLst/>
          </a:prstGeom>
        </p:spPr>
      </p:pic>
    </p:spTree>
    <p:extLst>
      <p:ext uri="{BB962C8B-B14F-4D97-AF65-F5344CB8AC3E}">
        <p14:creationId xmlns:p14="http://schemas.microsoft.com/office/powerpoint/2010/main" val="1997592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Logo.CDPHE.2014.png"/>
          <p:cNvPicPr>
            <a:picLocks noChangeAspect="1"/>
          </p:cNvPicPr>
          <p:nvPr/>
        </p:nvPicPr>
        <p:blipFill>
          <a:blip r:embed="rId3" cstate="print"/>
          <a:stretch>
            <a:fillRect/>
          </a:stretch>
        </p:blipFill>
        <p:spPr>
          <a:xfrm>
            <a:off x="6705600" y="6375017"/>
            <a:ext cx="2438400" cy="482983"/>
          </a:xfrm>
          <a:prstGeom prst="rect">
            <a:avLst/>
          </a:prstGeom>
        </p:spPr>
      </p:pic>
      <p:pic>
        <p:nvPicPr>
          <p:cNvPr id="4" name="Picture 3" descr="Compacted.soil.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Box.Tall_Riser.jpg"/>
          <p:cNvPicPr>
            <a:picLocks noChangeAspect="1"/>
          </p:cNvPicPr>
          <p:nvPr/>
        </p:nvPicPr>
        <p:blipFill>
          <a:blip r:embed="rId3" cstate="print"/>
          <a:stretch>
            <a:fillRect/>
          </a:stretch>
        </p:blipFill>
        <p:spPr>
          <a:xfrm>
            <a:off x="1300460" y="699228"/>
            <a:ext cx="6543080" cy="615877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rty.Gravel.jpg"/>
          <p:cNvPicPr>
            <a:picLocks noChangeAspect="1"/>
          </p:cNvPicPr>
          <p:nvPr/>
        </p:nvPicPr>
        <p:blipFill>
          <a:blip r:embed="rId3" cstate="print"/>
          <a:stretch>
            <a:fillRect/>
          </a:stretch>
        </p:blipFill>
        <p:spPr>
          <a:xfrm>
            <a:off x="2362200" y="990600"/>
            <a:ext cx="4114800" cy="510614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No bedding.jpg"/>
          <p:cNvPicPr>
            <a:picLocks noChangeAspect="1"/>
          </p:cNvPicPr>
          <p:nvPr/>
        </p:nvPicPr>
        <p:blipFill>
          <a:blip r:embed="rId3" cstate="print"/>
          <a:stretch>
            <a:fillRect/>
          </a:stretch>
        </p:blipFill>
        <p:spPr>
          <a:xfrm>
            <a:off x="737572" y="909971"/>
            <a:ext cx="7796828" cy="52665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E643B-2BEA-2821-9383-A906903C7EB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609DD6-F444-5114-CCAA-9221B0C678CD}"/>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4</a:t>
            </a:fld>
            <a:endParaRPr lang="en-US" sz="1800" dirty="0"/>
          </a:p>
        </p:txBody>
      </p:sp>
      <p:pic>
        <p:nvPicPr>
          <p:cNvPr id="3" name="Picture 2" descr="A white background with black text&#10;&#10;AI-generated content may be incorrect.">
            <a:extLst>
              <a:ext uri="{FF2B5EF4-FFF2-40B4-BE49-F238E27FC236}">
                <a16:creationId xmlns:a16="http://schemas.microsoft.com/office/drawing/2014/main" id="{69B39CAB-99A3-8BD8-6C44-54246B5EC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85800"/>
            <a:ext cx="5314950" cy="6553200"/>
          </a:xfrm>
          <a:prstGeom prst="rect">
            <a:avLst/>
          </a:prstGeom>
        </p:spPr>
      </p:pic>
      <p:sp>
        <p:nvSpPr>
          <p:cNvPr id="5" name="Rectangle 4">
            <a:extLst>
              <a:ext uri="{FF2B5EF4-FFF2-40B4-BE49-F238E27FC236}">
                <a16:creationId xmlns:a16="http://schemas.microsoft.com/office/drawing/2014/main" id="{EC0F5D4A-16E7-B472-8E76-E28D957BF09B}"/>
              </a:ext>
            </a:extLst>
          </p:cNvPr>
          <p:cNvSpPr/>
          <p:nvPr/>
        </p:nvSpPr>
        <p:spPr>
          <a:xfrm>
            <a:off x="0" y="4495800"/>
            <a:ext cx="9144000" cy="2819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15AF90D-06C4-580E-0BA3-40E358DAB8F9}"/>
              </a:ext>
            </a:extLst>
          </p:cNvPr>
          <p:cNvSpPr/>
          <p:nvPr/>
        </p:nvSpPr>
        <p:spPr>
          <a:xfrm>
            <a:off x="2057400" y="4724400"/>
            <a:ext cx="4648200" cy="1295400"/>
          </a:xfrm>
          <a:prstGeom prst="rect">
            <a:avLst/>
          </a:prstGeom>
          <a:solidFill>
            <a:schemeClr val="bg1">
              <a:lumMod val="85000"/>
            </a:schemeClr>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89AF8B-7CBE-3C37-365C-D6B390FD825C}"/>
              </a:ext>
            </a:extLst>
          </p:cNvPr>
          <p:cNvSpPr/>
          <p:nvPr/>
        </p:nvSpPr>
        <p:spPr>
          <a:xfrm>
            <a:off x="1905000" y="914400"/>
            <a:ext cx="4876800" cy="1371600"/>
          </a:xfrm>
          <a:prstGeom prst="rect">
            <a:avLst/>
          </a:prstGeom>
          <a:solidFill>
            <a:schemeClr val="bg1">
              <a:lumMod val="85000"/>
            </a:schemeClr>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332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phon.Tank.Leak.jpg"/>
          <p:cNvPicPr>
            <a:picLocks noChangeAspect="1"/>
          </p:cNvPicPr>
          <p:nvPr/>
        </p:nvPicPr>
        <p:blipFill>
          <a:blip r:embed="rId3" cstate="print"/>
          <a:stretch>
            <a:fillRect/>
          </a:stretch>
        </p:blipFill>
        <p:spPr>
          <a:xfrm>
            <a:off x="1104900" y="715944"/>
            <a:ext cx="6210300" cy="614205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side.down.KRain.Valve.JPG"/>
          <p:cNvPicPr>
            <a:picLocks noChangeAspect="1"/>
          </p:cNvPicPr>
          <p:nvPr/>
        </p:nvPicPr>
        <p:blipFill>
          <a:blip r:embed="rId3" cstate="print"/>
          <a:stretch>
            <a:fillRect/>
          </a:stretch>
        </p:blipFill>
        <p:spPr>
          <a:xfrm>
            <a:off x="0" y="0"/>
            <a:ext cx="9144000" cy="63436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20CA5-BFF0-50DE-8000-E477AB0B7946}"/>
            </a:ext>
          </a:extLst>
        </p:cNvPr>
        <p:cNvGrpSpPr/>
        <p:nvPr/>
      </p:nvGrpSpPr>
      <p:grpSpPr>
        <a:xfrm>
          <a:off x="0" y="0"/>
          <a:ext cx="0" cy="0"/>
          <a:chOff x="0" y="0"/>
          <a:chExt cx="0" cy="0"/>
        </a:xfrm>
      </p:grpSpPr>
      <p:pic>
        <p:nvPicPr>
          <p:cNvPr id="4" name="Picture 3" descr="A close-up of a tire">
            <a:extLst>
              <a:ext uri="{FF2B5EF4-FFF2-40B4-BE49-F238E27FC236}">
                <a16:creationId xmlns:a16="http://schemas.microsoft.com/office/drawing/2014/main" id="{00EBF011-F32E-23AF-A89B-90C14F450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6898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one.Header.jpeg"/>
          <p:cNvPicPr>
            <a:picLocks noGrp="1" noChangeAspect="1"/>
          </p:cNvPicPr>
          <p:nvPr>
            <p:ph idx="1"/>
          </p:nvPr>
        </p:nvPicPr>
        <p:blipFill>
          <a:blip r:embed="rId3" cstate="print"/>
          <a:stretch>
            <a:fillRect/>
          </a:stretch>
        </p:blipFill>
        <p:spPr>
          <a:xfrm>
            <a:off x="0" y="0"/>
            <a:ext cx="9144000" cy="611505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3" name="Object 3"/>
          <p:cNvGraphicFramePr>
            <a:graphicFrameLocks noChangeAspect="1"/>
          </p:cNvGraphicFramePr>
          <p:nvPr>
            <p:extLst>
              <p:ext uri="{D42A27DB-BD31-4B8C-83A1-F6EECF244321}">
                <p14:modId xmlns:p14="http://schemas.microsoft.com/office/powerpoint/2010/main" val="4261846626"/>
              </p:ext>
            </p:extLst>
          </p:nvPr>
        </p:nvGraphicFramePr>
        <p:xfrm>
          <a:off x="-10886" y="838200"/>
          <a:ext cx="9056915" cy="5943600"/>
        </p:xfrm>
        <a:graphic>
          <a:graphicData uri="http://schemas.openxmlformats.org/presentationml/2006/ole">
            <mc:AlternateContent xmlns:mc="http://schemas.openxmlformats.org/markup-compatibility/2006">
              <mc:Choice xmlns:v="urn:schemas-microsoft-com:vml" Requires="v">
                <p:oleObj name="Photo Editor Photo" r:id="rId3" imgW="11495238" imgH="7542857" progId="">
                  <p:embed/>
                </p:oleObj>
              </mc:Choice>
              <mc:Fallback>
                <p:oleObj name="Photo Editor Photo" r:id="rId3" imgW="11495238" imgH="7542857"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6" y="838200"/>
                        <a:ext cx="9056915" cy="5943600"/>
                      </a:xfrm>
                      <a:prstGeom prst="rect">
                        <a:avLst/>
                      </a:prstGeom>
                      <a:noFill/>
                      <a:ln>
                        <a:noFill/>
                      </a:ln>
                      <a:effectLst/>
                    </p:spPr>
                  </p:pic>
                </p:oleObj>
              </mc:Fallback>
            </mc:AlternateContent>
          </a:graphicData>
        </a:graphic>
      </p:graphicFrame>
      <p:sp>
        <p:nvSpPr>
          <p:cNvPr id="4" name="TextBox 3"/>
          <p:cNvSpPr txBox="1"/>
          <p:nvPr/>
        </p:nvSpPr>
        <p:spPr>
          <a:xfrm>
            <a:off x="2133600" y="3124200"/>
            <a:ext cx="2057400" cy="830997"/>
          </a:xfrm>
          <a:prstGeom prst="rect">
            <a:avLst/>
          </a:prstGeom>
          <a:noFill/>
        </p:spPr>
        <p:txBody>
          <a:bodyPr wrap="square" rtlCol="0">
            <a:spAutoFit/>
          </a:bodyPr>
          <a:lstStyle/>
          <a:p>
            <a:r>
              <a:rPr lang="en-US" sz="2400" b="1" dirty="0">
                <a:solidFill>
                  <a:srgbClr val="000000"/>
                </a:solidFill>
              </a:rPr>
              <a:t>Proposed Trenches</a:t>
            </a:r>
          </a:p>
        </p:txBody>
      </p:sp>
      <p:cxnSp>
        <p:nvCxnSpPr>
          <p:cNvPr id="6" name="Straight Arrow Connector 5"/>
          <p:cNvCxnSpPr/>
          <p:nvPr/>
        </p:nvCxnSpPr>
        <p:spPr bwMode="auto">
          <a:xfrm>
            <a:off x="3733800" y="3581400"/>
            <a:ext cx="609600" cy="60960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a:off x="3733800" y="3429000"/>
            <a:ext cx="838200" cy="7620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title"/>
          </p:nvPr>
        </p:nvSpPr>
        <p:spPr>
          <a:xfrm>
            <a:off x="152400" y="0"/>
            <a:ext cx="9144000" cy="1384300"/>
          </a:xfrm>
        </p:spPr>
        <p:txBody>
          <a:bodyPr/>
          <a:lstStyle/>
          <a:p>
            <a:pPr eaLnBrk="1" hangingPunct="1">
              <a:defRPr/>
            </a:pPr>
            <a:r>
              <a:rPr lang="en-US" sz="3200" dirty="0"/>
              <a:t>Protect the soil before, during, and after construction</a:t>
            </a:r>
          </a:p>
        </p:txBody>
      </p:sp>
      <p:graphicFrame>
        <p:nvGraphicFramePr>
          <p:cNvPr id="52226" name="Object 2"/>
          <p:cNvGraphicFramePr>
            <a:graphicFrameLocks noGrp="1" noChangeAspect="1"/>
          </p:cNvGraphicFramePr>
          <p:nvPr>
            <p:ph sz="half" idx="1"/>
          </p:nvPr>
        </p:nvGraphicFramePr>
        <p:xfrm>
          <a:off x="392113" y="1600200"/>
          <a:ext cx="3597275" cy="4953000"/>
        </p:xfrm>
        <a:graphic>
          <a:graphicData uri="http://schemas.openxmlformats.org/presentationml/2006/ole">
            <mc:AlternateContent xmlns:mc="http://schemas.openxmlformats.org/markup-compatibility/2006">
              <mc:Choice xmlns:v="urn:schemas-microsoft-com:vml" Requires="v">
                <p:oleObj name="Photo Editor Photo" r:id="rId3" imgW="11142857" imgH="15342857" progId="">
                  <p:embed/>
                </p:oleObj>
              </mc:Choice>
              <mc:Fallback>
                <p:oleObj name="Photo Editor Photo" r:id="rId3" imgW="11142857" imgH="15342857"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1600200"/>
                        <a:ext cx="359727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2" name="Rectangle 4"/>
          <p:cNvSpPr>
            <a:spLocks noGrp="1" noChangeArrowheads="1"/>
          </p:cNvSpPr>
          <p:nvPr>
            <p:ph type="body" sz="half" idx="2"/>
          </p:nvPr>
        </p:nvSpPr>
        <p:spPr>
          <a:xfrm>
            <a:off x="4648200" y="2057400"/>
            <a:ext cx="4033837" cy="3810000"/>
          </a:xfrm>
        </p:spPr>
        <p:txBody>
          <a:bodyPr/>
          <a:lstStyle/>
          <a:p>
            <a:pPr eaLnBrk="1" hangingPunct="1">
              <a:defRPr/>
            </a:pPr>
            <a:r>
              <a:rPr lang="en-US" sz="2800" dirty="0"/>
              <a:t>Signs</a:t>
            </a:r>
          </a:p>
          <a:p>
            <a:pPr eaLnBrk="1" hangingPunct="1">
              <a:defRPr/>
            </a:pPr>
            <a:r>
              <a:rPr lang="en-US" sz="2800" dirty="0"/>
              <a:t>Fencing</a:t>
            </a:r>
          </a:p>
          <a:p>
            <a:pPr eaLnBrk="1" hangingPunct="1">
              <a:defRPr/>
            </a:pPr>
            <a:r>
              <a:rPr lang="en-US" sz="2800" dirty="0"/>
              <a:t>Communication with Construction Mgr. / Builder</a:t>
            </a:r>
          </a:p>
          <a:p>
            <a:pPr eaLnBrk="1" hangingPunct="1">
              <a:defRPr/>
            </a:pPr>
            <a:r>
              <a:rPr lang="en-US" sz="2800" dirty="0"/>
              <a:t>Protect the active area, reserve area, and greenbelts!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endeeViewerImage000.bmp"/>
          <p:cNvPicPr>
            <a:picLocks noChangeAspect="1"/>
          </p:cNvPicPr>
          <p:nvPr/>
        </p:nvPicPr>
        <p:blipFill>
          <a:blip r:embed="rId3" cstate="print"/>
          <a:stretch>
            <a:fillRect/>
          </a:stretch>
        </p:blipFill>
        <p:spPr>
          <a:xfrm>
            <a:off x="0" y="33454"/>
            <a:ext cx="9144000" cy="7620000"/>
          </a:xfrm>
          <a:prstGeom prst="rect">
            <a:avLst/>
          </a:prstGeom>
        </p:spPr>
      </p:pic>
      <p:sp>
        <p:nvSpPr>
          <p:cNvPr id="2" name="Rectangle 1">
            <a:extLst>
              <a:ext uri="{FF2B5EF4-FFF2-40B4-BE49-F238E27FC236}">
                <a16:creationId xmlns:a16="http://schemas.microsoft.com/office/drawing/2014/main" id="{166ACBE2-53CC-1991-B451-7583ADEE9D88}"/>
              </a:ext>
            </a:extLst>
          </p:cNvPr>
          <p:cNvSpPr/>
          <p:nvPr/>
        </p:nvSpPr>
        <p:spPr>
          <a:xfrm>
            <a:off x="2895600" y="533400"/>
            <a:ext cx="38100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rical_Puddle.Work.png"/>
          <p:cNvPicPr>
            <a:picLocks noChangeAspect="1"/>
          </p:cNvPicPr>
          <p:nvPr/>
        </p:nvPicPr>
        <p:blipFill>
          <a:blip r:embed="rId3" cstate="print"/>
          <a:stretch>
            <a:fillRect/>
          </a:stretch>
        </p:blipFill>
        <p:spPr>
          <a:xfrm>
            <a:off x="1760658" y="1558933"/>
            <a:ext cx="5622684" cy="3775067"/>
          </a:xfrm>
          <a:prstGeom prst="rect">
            <a:avLst/>
          </a:prstGeom>
        </p:spPr>
      </p:pic>
      <p:sp>
        <p:nvSpPr>
          <p:cNvPr id="4" name="Rectangle 3"/>
          <p:cNvSpPr/>
          <p:nvPr/>
        </p:nvSpPr>
        <p:spPr>
          <a:xfrm>
            <a:off x="588633" y="5181600"/>
            <a:ext cx="7966733" cy="1128322"/>
          </a:xfrm>
          <a:prstGeom prst="rect">
            <a:avLst/>
          </a:prstGeom>
        </p:spPr>
        <p:txBody>
          <a:bodyPr wrap="none">
            <a:spAutoFit/>
          </a:bodyPr>
          <a:lstStyle/>
          <a:p>
            <a:pPr>
              <a:lnSpc>
                <a:spcPct val="220000"/>
              </a:lnSpc>
            </a:pPr>
            <a:r>
              <a:rPr lang="en-US" sz="3600" dirty="0">
                <a:solidFill>
                  <a:schemeClr val="tx1">
                    <a:lumMod val="85000"/>
                    <a:lumOff val="15000"/>
                  </a:schemeClr>
                </a:solidFill>
              </a:rPr>
              <a:t>Again… What could possibly go wrong?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4AE5-7180-8191-6BE6-B7F71FBA9F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E789E1-175F-09C2-8220-7517DEC4BA71}"/>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48</a:t>
            </a:fld>
            <a:endParaRPr lang="en-US" sz="1800" dirty="0"/>
          </a:p>
        </p:txBody>
      </p:sp>
      <p:sp>
        <p:nvSpPr>
          <p:cNvPr id="7" name="Title 6">
            <a:extLst>
              <a:ext uri="{FF2B5EF4-FFF2-40B4-BE49-F238E27FC236}">
                <a16:creationId xmlns:a16="http://schemas.microsoft.com/office/drawing/2014/main" id="{DE2DF5D2-83DD-7EBA-FA96-AA2BEC359357}"/>
              </a:ext>
            </a:extLst>
          </p:cNvPr>
          <p:cNvSpPr>
            <a:spLocks noGrp="1"/>
          </p:cNvSpPr>
          <p:nvPr>
            <p:ph type="title"/>
          </p:nvPr>
        </p:nvSpPr>
        <p:spPr>
          <a:xfrm>
            <a:off x="228600" y="3272135"/>
            <a:ext cx="8763000" cy="1143000"/>
          </a:xfrm>
        </p:spPr>
        <p:txBody>
          <a:bodyPr>
            <a:normAutofit fontScale="90000"/>
          </a:bodyPr>
          <a:lstStyle/>
          <a:p>
            <a:r>
              <a:rPr lang="en-US" sz="4000" kern="100" dirty="0">
                <a:ea typeface="Aptos" panose="020B0004020202020204" pitchFamily="34" charset="0"/>
                <a:cs typeface="Times New Roman" panose="02020603050405020304" pitchFamily="18" charset="0"/>
              </a:rPr>
              <a:t>“Two things are infinite: the universe and human stupidity; and I'm not sure about the universe.” ― Albert Einstein</a:t>
            </a:r>
            <a:br>
              <a:rPr lang="en-US" sz="5400" kern="100" dirty="0">
                <a:ea typeface="Aptos" panose="020B0004020202020204" pitchFamily="34" charset="0"/>
                <a:cs typeface="Times New Roman" panose="02020603050405020304" pitchFamily="18" charset="0"/>
              </a:rPr>
            </a:br>
            <a:br>
              <a:rPr lang="en-US" sz="5400" kern="100" dirty="0">
                <a:ea typeface="Aptos" panose="020B0004020202020204" pitchFamily="34" charset="0"/>
                <a:cs typeface="Times New Roman" panose="02020603050405020304" pitchFamily="18" charset="0"/>
              </a:rPr>
            </a:br>
            <a:endParaRPr lang="en-US" dirty="0"/>
          </a:p>
        </p:txBody>
      </p:sp>
      <p:pic>
        <p:nvPicPr>
          <p:cNvPr id="6" name="Picture 5" descr="A person with white hair and a mustache holding his hand to his forehead&#10;&#10;AI-generated content may be incorrect.">
            <a:extLst>
              <a:ext uri="{FF2B5EF4-FFF2-40B4-BE49-F238E27FC236}">
                <a16:creationId xmlns:a16="http://schemas.microsoft.com/office/drawing/2014/main" id="{1C4F50D6-01CD-50D6-EC23-48628DFFB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806" y="3124200"/>
            <a:ext cx="4177937" cy="3129372"/>
          </a:xfrm>
          <a:prstGeom prst="rect">
            <a:avLst/>
          </a:prstGeom>
        </p:spPr>
      </p:pic>
    </p:spTree>
    <p:extLst>
      <p:ext uri="{BB962C8B-B14F-4D97-AF65-F5344CB8AC3E}">
        <p14:creationId xmlns:p14="http://schemas.microsoft.com/office/powerpoint/2010/main" val="200393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772180"/>
            <a:ext cx="8305800" cy="523220"/>
          </a:xfrm>
          <a:prstGeom prst="rect">
            <a:avLst/>
          </a:prstGeom>
        </p:spPr>
        <p:txBody>
          <a:bodyPr wrap="square">
            <a:spAutoFit/>
          </a:bodyPr>
          <a:lstStyle/>
          <a:p>
            <a:r>
              <a:rPr lang="en-US" sz="2800" dirty="0">
                <a:latin typeface="Arial" pitchFamily="34" charset="0"/>
                <a:cs typeface="Arial" pitchFamily="34" charset="0"/>
              </a:rPr>
              <a:t>What are the “more obvious” causes of failure?</a:t>
            </a:r>
          </a:p>
        </p:txBody>
      </p:sp>
      <p:sp>
        <p:nvSpPr>
          <p:cNvPr id="5" name="Rectangle 4"/>
          <p:cNvSpPr txBox="1">
            <a:spLocks noChangeArrowheads="1"/>
          </p:cNvSpPr>
          <p:nvPr/>
        </p:nvSpPr>
        <p:spPr>
          <a:xfrm>
            <a:off x="76200" y="1447800"/>
            <a:ext cx="7924800" cy="5003800"/>
          </a:xfrm>
          <a:prstGeom prst="rect">
            <a:avLst/>
          </a:prstGeom>
        </p:spPr>
        <p:txBody>
          <a:bodyPr>
            <a:normAutofit fontScale="85000" lnSpcReduction="2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Excessive Flows</a:t>
            </a:r>
          </a:p>
          <a:p>
            <a:pPr marL="731520" lvl="1" indent="-274320">
              <a:lnSpc>
                <a:spcPct val="150000"/>
              </a:lnSpc>
              <a:spcBef>
                <a:spcPct val="20000"/>
              </a:spcBef>
              <a:buClr>
                <a:schemeClr val="accent3"/>
              </a:buClr>
              <a:buSzPct val="95000"/>
              <a:buFont typeface="Wingdings" pitchFamily="2" charset="2"/>
              <a:buChar char="§"/>
              <a:defRPr/>
            </a:pPr>
            <a:r>
              <a:rPr kumimoji="0" lang="en-US" sz="2800" b="0" i="0" u="none" strike="noStrike" kern="1200" cap="none" spc="0" normalizeH="0" noProof="0" dirty="0">
                <a:ln>
                  <a:noFill/>
                </a:ln>
                <a:solidFill>
                  <a:schemeClr val="tx1"/>
                </a:solidFill>
                <a:effectLst/>
                <a:uLnTx/>
                <a:uFillTx/>
                <a:latin typeface="+mn-lt"/>
                <a:ea typeface="+mn-ea"/>
                <a:cs typeface="+mn-cs"/>
              </a:rPr>
              <a:t>Leaky fixtures</a:t>
            </a:r>
          </a:p>
          <a:p>
            <a:pPr marL="731520" lvl="1" indent="-274320">
              <a:lnSpc>
                <a:spcPct val="150000"/>
              </a:lnSpc>
              <a:spcBef>
                <a:spcPct val="20000"/>
              </a:spcBef>
              <a:buClr>
                <a:schemeClr val="accent3"/>
              </a:buClr>
              <a:buSzPct val="95000"/>
              <a:buFont typeface="Wingdings" pitchFamily="2" charset="2"/>
              <a:buChar char="§"/>
              <a:defRPr/>
            </a:pPr>
            <a:r>
              <a:rPr lang="en-US" sz="2800" dirty="0"/>
              <a:t>Groundwater infiltration</a:t>
            </a:r>
            <a:endParaRPr kumimoji="0" lang="en-US" sz="2800" b="0" i="0" u="none" strike="noStrike" kern="1200" cap="none" spc="0" normalizeH="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r>
              <a:rPr lang="en-US" sz="2800" baseline="0" dirty="0"/>
              <a:t>Improper use</a:t>
            </a:r>
          </a:p>
          <a:p>
            <a:pPr marL="457200" indent="-457200">
              <a:lnSpc>
                <a:spcPct val="150000"/>
              </a:lnSpc>
              <a:spcBef>
                <a:spcPct val="20000"/>
              </a:spcBef>
              <a:buClr>
                <a:schemeClr val="accent3"/>
              </a:buClr>
              <a:buSzPct val="95000"/>
              <a:buFont typeface="Wingdings" panose="05000000000000000000" pitchFamily="2" charset="2"/>
              <a:buChar char="Ø"/>
              <a:defRPr/>
            </a:pPr>
            <a:r>
              <a:rPr lang="en-US" sz="2800" dirty="0"/>
              <a:t>Improper design</a:t>
            </a:r>
          </a:p>
          <a:p>
            <a:pPr marL="457200" indent="-457200">
              <a:lnSpc>
                <a:spcPct val="150000"/>
              </a:lnSpc>
              <a:spcBef>
                <a:spcPct val="20000"/>
              </a:spcBef>
              <a:buClr>
                <a:schemeClr val="accent3"/>
              </a:buClr>
              <a:buSzPct val="95000"/>
              <a:buFont typeface="Wingdings" panose="05000000000000000000" pitchFamily="2" charset="2"/>
              <a:buChar char="Ø"/>
              <a:defRPr/>
            </a:pPr>
            <a:r>
              <a:rPr lang="en-US" sz="2800" baseline="0" dirty="0"/>
              <a:t>Improper installation </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High strength waste</a:t>
            </a:r>
          </a:p>
          <a:p>
            <a:pPr marL="731520" lvl="1" indent="-274320">
              <a:lnSpc>
                <a:spcPct val="150000"/>
              </a:lnSpc>
              <a:spcBef>
                <a:spcPct val="20000"/>
              </a:spcBef>
              <a:buClr>
                <a:schemeClr val="accent3"/>
              </a:buClr>
              <a:buSzPct val="95000"/>
              <a:buFont typeface="Wingdings" pitchFamily="2" charset="2"/>
              <a:buChar char="§"/>
              <a:defRPr/>
            </a:pPr>
            <a:r>
              <a:rPr lang="en-US" sz="2800" dirty="0"/>
              <a:t>BOD; TSS; FOG</a:t>
            </a:r>
          </a:p>
          <a:p>
            <a:pPr marL="731520" lvl="1" indent="-274320">
              <a:lnSpc>
                <a:spcPct val="150000"/>
              </a:lnSpc>
              <a:spcBef>
                <a:spcPct val="20000"/>
              </a:spcBef>
              <a:buClr>
                <a:schemeClr val="accent3"/>
              </a:buClr>
              <a:buSzPct val="95000"/>
              <a:buFont typeface="Wingdings" pitchFamily="2" charset="2"/>
              <a:buChar char="§"/>
              <a:defRPr/>
            </a:pPr>
            <a:r>
              <a:rPr kumimoji="0" lang="en-US" sz="2800" b="0" i="0" u="none" strike="noStrike" kern="1200" cap="none" spc="0" normalizeH="0" baseline="0" noProof="0" dirty="0">
                <a:ln>
                  <a:noFill/>
                </a:ln>
                <a:solidFill>
                  <a:schemeClr val="tx1"/>
                </a:solidFill>
                <a:effectLst/>
                <a:uLnTx/>
                <a:uFillTx/>
                <a:latin typeface="+mn-lt"/>
                <a:ea typeface="+mn-ea"/>
                <a:cs typeface="+mn-cs"/>
              </a:rPr>
              <a:t>This should</a:t>
            </a:r>
            <a:r>
              <a:rPr kumimoji="0" lang="en-US" sz="2800" b="0" i="0" u="none" strike="noStrike" kern="1200" cap="none" spc="0" normalizeH="0" noProof="0" dirty="0">
                <a:ln>
                  <a:noFill/>
                </a:ln>
                <a:solidFill>
                  <a:schemeClr val="tx1"/>
                </a:solidFill>
                <a:effectLst/>
                <a:uLnTx/>
                <a:uFillTx/>
                <a:latin typeface="+mn-lt"/>
                <a:ea typeface="+mn-ea"/>
                <a:cs typeface="+mn-cs"/>
              </a:rPr>
              <a:t> be identified prior to design</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Failure.OWTS.jpg"/>
          <p:cNvPicPr>
            <a:picLocks noChangeAspect="1"/>
          </p:cNvPicPr>
          <p:nvPr/>
        </p:nvPicPr>
        <p:blipFill>
          <a:blip r:embed="rId2" cstate="print"/>
          <a:stretch>
            <a:fillRect/>
          </a:stretch>
        </p:blipFill>
        <p:spPr>
          <a:xfrm>
            <a:off x="4495800" y="1752600"/>
            <a:ext cx="4308764" cy="3842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dissolve">
                                      <p:cBhvr>
                                        <p:cTn id="15" dur="500"/>
                                        <p:tgtEl>
                                          <p:spTgt spid="5">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dissolve">
                                      <p:cBhvr>
                                        <p:cTn id="18" dur="500"/>
                                        <p:tgtEl>
                                          <p:spTgt spid="5">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dissolv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dissolve">
                                      <p:cBhvr>
                                        <p:cTn id="36" dur="500"/>
                                        <p:tgtEl>
                                          <p:spTgt spid="5">
                                            <p:txEl>
                                              <p:pRg st="6" end="6"/>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dissolve">
                                      <p:cBhvr>
                                        <p:cTn id="39" dur="500"/>
                                        <p:tgtEl>
                                          <p:spTgt spid="5">
                                            <p:txEl>
                                              <p:pRg st="7" end="7"/>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dissolve">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0277-C17A-6CA8-A092-7C7462AF07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549025-9359-2163-7851-9A0DE40632A1}"/>
              </a:ext>
            </a:extLst>
          </p:cNvPr>
          <p:cNvSpPr>
            <a:spLocks noGrp="1"/>
          </p:cNvSpPr>
          <p:nvPr>
            <p:ph type="title"/>
          </p:nvPr>
        </p:nvSpPr>
        <p:spPr>
          <a:xfrm>
            <a:off x="914400" y="914400"/>
            <a:ext cx="3505200" cy="1295400"/>
          </a:xfrm>
        </p:spPr>
        <p:txBody>
          <a:bodyPr>
            <a:normAutofit/>
          </a:bodyPr>
          <a:lstStyle/>
          <a:p>
            <a:r>
              <a:rPr lang="en-US" sz="3200" u="sng" dirty="0">
                <a:latin typeface="Arial" pitchFamily="34" charset="0"/>
                <a:cs typeface="Arial" pitchFamily="34" charset="0"/>
              </a:rPr>
              <a:t>Notable Quotes:</a:t>
            </a:r>
            <a:br>
              <a:rPr lang="en-US" sz="3200" dirty="0">
                <a:latin typeface="Arial" pitchFamily="34" charset="0"/>
                <a:cs typeface="Arial" pitchFamily="34" charset="0"/>
              </a:rPr>
            </a:br>
            <a:endParaRPr lang="en-US" sz="32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B679A65C-73E9-557D-52DC-3EB38C3FD3F5}"/>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5</a:t>
            </a:fld>
            <a:endParaRPr lang="en-US" sz="1800" dirty="0"/>
          </a:p>
        </p:txBody>
      </p:sp>
      <p:sp>
        <p:nvSpPr>
          <p:cNvPr id="5" name="Content Placeholder 1">
            <a:extLst>
              <a:ext uri="{FF2B5EF4-FFF2-40B4-BE49-F238E27FC236}">
                <a16:creationId xmlns:a16="http://schemas.microsoft.com/office/drawing/2014/main" id="{45828E12-7C75-3098-3D6A-F923A6ED7E2D}"/>
              </a:ext>
            </a:extLst>
          </p:cNvPr>
          <p:cNvSpPr>
            <a:spLocks noGrp="1"/>
          </p:cNvSpPr>
          <p:nvPr>
            <p:ph idx="1"/>
          </p:nvPr>
        </p:nvSpPr>
        <p:spPr>
          <a:xfrm>
            <a:off x="495302" y="2475571"/>
            <a:ext cx="8458200" cy="4419600"/>
          </a:xfrm>
        </p:spPr>
        <p:txBody>
          <a:bodyPr>
            <a:noAutofit/>
          </a:bodyPr>
          <a:lstStyle/>
          <a:p>
            <a:pPr>
              <a:lnSpc>
                <a:spcPct val="220000"/>
              </a:lnSpc>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"Experience is simply the name we give to our mistakes.“</a:t>
            </a:r>
          </a:p>
          <a:p>
            <a:pPr>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 “An expert is someone that travels more than 500 miles to tell you something that you probably already know”</a:t>
            </a:r>
            <a:r>
              <a:rPr lang="en-US" sz="2400" dirty="0">
                <a:solidFill>
                  <a:schemeClr val="tx1">
                    <a:lumMod val="85000"/>
                    <a:lumOff val="15000"/>
                  </a:schemeClr>
                </a:solidFill>
                <a:latin typeface="+mj-lt"/>
              </a:rPr>
              <a:t> </a:t>
            </a:r>
          </a:p>
          <a:p>
            <a:pPr>
              <a:lnSpc>
                <a:spcPct val="220000"/>
              </a:lnSpc>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“The expert in anything was once a beginner”</a:t>
            </a:r>
          </a:p>
          <a:p>
            <a:pPr>
              <a:buFont typeface="Wingdings" pitchFamily="2" charset="2"/>
              <a:buChar char="Ø"/>
            </a:pPr>
            <a:r>
              <a:rPr lang="en-US" sz="2400" kern="100" dirty="0">
                <a:latin typeface="+mj-lt"/>
                <a:ea typeface="Aptos" panose="020B0004020202020204" pitchFamily="34" charset="0"/>
                <a:cs typeface="Times New Roman" panose="02020603050405020304" pitchFamily="18" charset="0"/>
              </a:rPr>
              <a:t> “We’ve been given one mouth and two ears. Which means we should only talk half as much as we listen”</a:t>
            </a:r>
          </a:p>
          <a:p>
            <a:pPr>
              <a:lnSpc>
                <a:spcPct val="220000"/>
              </a:lnSpc>
              <a:buFont typeface="Wingdings" pitchFamily="2" charset="2"/>
              <a:buChar char="Ø"/>
            </a:pPr>
            <a:endParaRPr lang="en-US" sz="2400" kern="100" dirty="0">
              <a:latin typeface="+mj-lt"/>
              <a:ea typeface="Aptos" panose="020B0004020202020204" pitchFamily="34" charset="0"/>
              <a:cs typeface="Times New Roman" panose="02020603050405020304" pitchFamily="18" charset="0"/>
            </a:endParaRPr>
          </a:p>
          <a:p>
            <a:pPr>
              <a:lnSpc>
                <a:spcPct val="220000"/>
              </a:lnSpc>
              <a:buFont typeface="Wingdings" pitchFamily="2" charset="2"/>
              <a:buChar char="Ø"/>
            </a:pPr>
            <a:endParaRPr lang="en-US" sz="2400" kern="100" dirty="0">
              <a:latin typeface="+mj-lt"/>
              <a:ea typeface="Aptos" panose="020B0004020202020204" pitchFamily="34" charset="0"/>
              <a:cs typeface="Times New Roman" panose="02020603050405020304" pitchFamily="18" charset="0"/>
            </a:endParaRPr>
          </a:p>
          <a:p>
            <a:pPr>
              <a:lnSpc>
                <a:spcPct val="220000"/>
              </a:lnSpc>
              <a:buFont typeface="Wingdings" pitchFamily="2" charset="2"/>
              <a:buChar char="Ø"/>
            </a:pPr>
            <a:endParaRPr lang="en-US" sz="2400" kern="100" dirty="0">
              <a:latin typeface="+mj-lt"/>
              <a:ea typeface="Aptos" panose="020B0004020202020204" pitchFamily="34" charset="0"/>
              <a:cs typeface="Times New Roman" panose="02020603050405020304" pitchFamily="18" charset="0"/>
            </a:endParaRPr>
          </a:p>
          <a:p>
            <a:pPr>
              <a:buFont typeface="Wingdings" pitchFamily="2" charset="2"/>
              <a:buChar char="Ø"/>
            </a:pPr>
            <a:endParaRPr lang="en-US" sz="2400" dirty="0">
              <a:solidFill>
                <a:schemeClr val="tx1">
                  <a:lumMod val="85000"/>
                  <a:lumOff val="15000"/>
                </a:schemeClr>
              </a:solidFill>
            </a:endParaRPr>
          </a:p>
        </p:txBody>
      </p:sp>
      <p:pic>
        <p:nvPicPr>
          <p:cNvPr id="7" name="Picture 6" descr="A person in a blue coat">
            <a:extLst>
              <a:ext uri="{FF2B5EF4-FFF2-40B4-BE49-F238E27FC236}">
                <a16:creationId xmlns:a16="http://schemas.microsoft.com/office/drawing/2014/main" id="{119E220F-8038-DF4C-D2F2-85C183521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503" y="644652"/>
            <a:ext cx="3276600" cy="1834896"/>
          </a:xfrm>
          <a:prstGeom prst="rect">
            <a:avLst/>
          </a:prstGeom>
        </p:spPr>
      </p:pic>
    </p:spTree>
    <p:extLst>
      <p:ext uri="{BB962C8B-B14F-4D97-AF65-F5344CB8AC3E}">
        <p14:creationId xmlns:p14="http://schemas.microsoft.com/office/powerpoint/2010/main" val="195409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2400"/>
            <a:ext cx="8229600" cy="1143000"/>
          </a:xfrm>
        </p:spPr>
        <p:txBody>
          <a:bodyPr>
            <a:normAutofit/>
          </a:bodyPr>
          <a:lstStyle/>
          <a:p>
            <a:pPr algn="ctr" eaLnBrk="1" hangingPunct="1">
              <a:defRPr/>
            </a:pPr>
            <a:r>
              <a:rPr lang="en-US" sz="3200" dirty="0"/>
              <a:t>Typical Residential Effluent Concentrations</a:t>
            </a:r>
          </a:p>
        </p:txBody>
      </p:sp>
      <p:graphicFrame>
        <p:nvGraphicFramePr>
          <p:cNvPr id="25603" name="Group 3"/>
          <p:cNvGraphicFramePr>
            <a:graphicFrameLocks noGrp="1"/>
          </p:cNvGraphicFramePr>
          <p:nvPr>
            <p:ph idx="1"/>
          </p:nvPr>
        </p:nvGraphicFramePr>
        <p:xfrm>
          <a:off x="685800" y="1295400"/>
          <a:ext cx="7620000" cy="4828360"/>
        </p:xfrm>
        <a:graphic>
          <a:graphicData uri="http://schemas.openxmlformats.org/drawingml/2006/table">
            <a:tbl>
              <a:tblPr/>
              <a:tblGrid>
                <a:gridCol w="1524000">
                  <a:extLst>
                    <a:ext uri="{9D8B030D-6E8A-4147-A177-3AD203B41FA5}">
                      <a16:colId xmlns:a16="http://schemas.microsoft.com/office/drawing/2014/main" val="20000"/>
                    </a:ext>
                  </a:extLst>
                </a:gridCol>
                <a:gridCol w="1439334">
                  <a:extLst>
                    <a:ext uri="{9D8B030D-6E8A-4147-A177-3AD203B41FA5}">
                      <a16:colId xmlns:a16="http://schemas.microsoft.com/office/drawing/2014/main" val="20001"/>
                    </a:ext>
                  </a:extLst>
                </a:gridCol>
                <a:gridCol w="1354666">
                  <a:extLst>
                    <a:ext uri="{9D8B030D-6E8A-4147-A177-3AD203B41FA5}">
                      <a16:colId xmlns:a16="http://schemas.microsoft.com/office/drawing/2014/main" val="20002"/>
                    </a:ext>
                  </a:extLst>
                </a:gridCol>
                <a:gridCol w="1778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13895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rPr>
                        <a:t>Parameter</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rPr>
                        <a:t>   System</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BOD5</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Mg/l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TSS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mg/l</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Fats, Oils, Grease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(FOG)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Total</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Nitrogen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rPr>
                        <a:t>(TN)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02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rPr>
                        <a:t>Septic Tank Effluent*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150 -250</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(180)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40 -  140</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(80)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20 - 50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60 - 80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319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rPr>
                        <a:t>With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rPr>
                        <a:t>Effluent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Tahoma" charset="0"/>
                        </a:rPr>
                        <a:t>Filter</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130 Typ.</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30</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Typ.</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15 - 20 Typ.</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rPr>
                        <a:t>60 - 80</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Right Arrow 3"/>
          <p:cNvSpPr/>
          <p:nvPr/>
        </p:nvSpPr>
        <p:spPr bwMode="auto">
          <a:xfrm>
            <a:off x="914400" y="1752600"/>
            <a:ext cx="1066800" cy="152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sp>
        <p:nvSpPr>
          <p:cNvPr id="5" name="Right Arrow 4"/>
          <p:cNvSpPr/>
          <p:nvPr/>
        </p:nvSpPr>
        <p:spPr bwMode="auto">
          <a:xfrm rot="5400000">
            <a:off x="304800" y="2514600"/>
            <a:ext cx="1066800" cy="152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pic>
        <p:nvPicPr>
          <p:cNvPr id="6" name="Picture 5" descr="Logo.CDPHE.2014.png"/>
          <p:cNvPicPr>
            <a:picLocks noChangeAspect="1"/>
          </p:cNvPicPr>
          <p:nvPr/>
        </p:nvPicPr>
        <p:blipFill>
          <a:blip r:embed="rId3" cstate="print"/>
          <a:stretch>
            <a:fillRect/>
          </a:stretch>
        </p:blipFill>
        <p:spPr>
          <a:xfrm>
            <a:off x="6705600" y="6375017"/>
            <a:ext cx="2438400" cy="482983"/>
          </a:xfrm>
          <a:prstGeom prst="rect">
            <a:avLst/>
          </a:prstGeom>
        </p:spPr>
      </p:pic>
      <p:cxnSp>
        <p:nvCxnSpPr>
          <p:cNvPr id="9" name="Straight Connector 8"/>
          <p:cNvCxnSpPr/>
          <p:nvPr/>
        </p:nvCxnSpPr>
        <p:spPr>
          <a:xfrm>
            <a:off x="685800" y="5562600"/>
            <a:ext cx="7620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6248400"/>
            <a:ext cx="7620000" cy="369332"/>
          </a:xfrm>
          <a:prstGeom prst="rect">
            <a:avLst/>
          </a:prstGeom>
          <a:noFill/>
        </p:spPr>
        <p:txBody>
          <a:bodyPr wrap="square" rtlCol="0">
            <a:spAutoFit/>
          </a:bodyPr>
          <a:lstStyle/>
          <a:p>
            <a:r>
              <a:rPr lang="en-US" b="1" dirty="0">
                <a:solidFill>
                  <a:srgbClr val="FF0000"/>
                </a:solidFill>
              </a:rPr>
              <a:t>*Increased concentrations, considered “High Strength Waste”</a:t>
            </a:r>
          </a:p>
        </p:txBody>
      </p:sp>
      <p:sp>
        <p:nvSpPr>
          <p:cNvPr id="10" name="TextBox 9"/>
          <p:cNvSpPr txBox="1"/>
          <p:nvPr/>
        </p:nvSpPr>
        <p:spPr>
          <a:xfrm>
            <a:off x="762000" y="5638800"/>
            <a:ext cx="7467600" cy="461665"/>
          </a:xfrm>
          <a:prstGeom prst="rect">
            <a:avLst/>
          </a:prstGeom>
          <a:noFill/>
        </p:spPr>
        <p:txBody>
          <a:bodyPr wrap="square" rtlCol="0">
            <a:spAutoFit/>
          </a:bodyPr>
          <a:lstStyle/>
          <a:p>
            <a:r>
              <a:rPr lang="en-US" sz="2400" dirty="0">
                <a:latin typeface="Arial Rounded MT Bold" pitchFamily="34" charset="0"/>
              </a:rPr>
              <a:t>H.L.T.        5 – 30         5 – 30      80 – 95%        &gt;50%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43868" y="1466385"/>
            <a:ext cx="1981200" cy="523220"/>
          </a:xfrm>
          <a:prstGeom prst="rect">
            <a:avLst/>
          </a:prstGeom>
        </p:spPr>
        <p:txBody>
          <a:bodyPr wrap="square">
            <a:spAutoFit/>
          </a:bodyPr>
          <a:lstStyle/>
          <a:p>
            <a:r>
              <a:rPr lang="en-US" sz="2800" u="sng" dirty="0">
                <a:cs typeface="Arial" pitchFamily="34" charset="0"/>
              </a:rPr>
              <a:t>Upset Tank</a:t>
            </a:r>
            <a:endParaRPr lang="en-US" sz="2800" dirty="0">
              <a:cs typeface="Arial" pitchFamily="34" charset="0"/>
            </a:endParaRPr>
          </a:p>
        </p:txBody>
      </p:sp>
      <p:pic>
        <p:nvPicPr>
          <p:cNvPr id="4" name="Picture 3" descr="Upset.png"/>
          <p:cNvPicPr>
            <a:picLocks noChangeAspect="1"/>
          </p:cNvPicPr>
          <p:nvPr/>
        </p:nvPicPr>
        <p:blipFill>
          <a:blip r:embed="rId2" cstate="print"/>
          <a:stretch>
            <a:fillRect/>
          </a:stretch>
        </p:blipFill>
        <p:spPr>
          <a:xfrm>
            <a:off x="0" y="685800"/>
            <a:ext cx="3429000" cy="2819400"/>
          </a:xfrm>
          <a:prstGeom prst="rect">
            <a:avLst/>
          </a:prstGeom>
        </p:spPr>
      </p:pic>
      <p:pic>
        <p:nvPicPr>
          <p:cNvPr id="5" name="Picture 4" descr="Std.Effl.png"/>
          <p:cNvPicPr>
            <a:picLocks noChangeAspect="1"/>
          </p:cNvPicPr>
          <p:nvPr/>
        </p:nvPicPr>
        <p:blipFill>
          <a:blip r:embed="rId3" cstate="print"/>
          <a:stretch>
            <a:fillRect/>
          </a:stretch>
        </p:blipFill>
        <p:spPr>
          <a:xfrm>
            <a:off x="2590800" y="3505200"/>
            <a:ext cx="4114800" cy="3245909"/>
          </a:xfrm>
          <a:prstGeom prst="rect">
            <a:avLst/>
          </a:prstGeom>
        </p:spPr>
      </p:pic>
      <p:sp>
        <p:nvSpPr>
          <p:cNvPr id="7" name="Rectangle 6"/>
          <p:cNvSpPr/>
          <p:nvPr/>
        </p:nvSpPr>
        <p:spPr>
          <a:xfrm>
            <a:off x="304800" y="4876800"/>
            <a:ext cx="2590800" cy="954107"/>
          </a:xfrm>
          <a:prstGeom prst="rect">
            <a:avLst/>
          </a:prstGeom>
        </p:spPr>
        <p:txBody>
          <a:bodyPr wrap="square">
            <a:spAutoFit/>
          </a:bodyPr>
          <a:lstStyle/>
          <a:p>
            <a:r>
              <a:rPr lang="en-US" sz="2800" u="sng" dirty="0">
                <a:cs typeface="Arial" pitchFamily="34" charset="0"/>
              </a:rPr>
              <a:t>Std. Septic Tank Effluent</a:t>
            </a:r>
            <a:endParaRPr lang="en-US" sz="2800" dirty="0">
              <a:cs typeface="Arial" pitchFamily="34" charset="0"/>
            </a:endParaRPr>
          </a:p>
        </p:txBody>
      </p:sp>
      <p:sp>
        <p:nvSpPr>
          <p:cNvPr id="8" name="Rectangle 7"/>
          <p:cNvSpPr/>
          <p:nvPr/>
        </p:nvSpPr>
        <p:spPr>
          <a:xfrm>
            <a:off x="7344103" y="4818846"/>
            <a:ext cx="1524000" cy="954107"/>
          </a:xfrm>
          <a:prstGeom prst="rect">
            <a:avLst/>
          </a:prstGeom>
        </p:spPr>
        <p:txBody>
          <a:bodyPr wrap="square">
            <a:spAutoFit/>
          </a:bodyPr>
          <a:lstStyle/>
          <a:p>
            <a:r>
              <a:rPr lang="en-US" sz="2800" u="sng" dirty="0">
                <a:cs typeface="Arial" pitchFamily="34" charset="0"/>
              </a:rPr>
              <a:t>Treated Effluent</a:t>
            </a:r>
            <a:endParaRPr lang="en-US" sz="2800" dirty="0">
              <a:cs typeface="Arial" pitchFamily="34" charset="0"/>
            </a:endParaRPr>
          </a:p>
        </p:txBody>
      </p:sp>
      <p:cxnSp>
        <p:nvCxnSpPr>
          <p:cNvPr id="11" name="Straight Arrow Connector 10"/>
          <p:cNvCxnSpPr/>
          <p:nvPr/>
        </p:nvCxnSpPr>
        <p:spPr>
          <a:xfrm>
            <a:off x="2133600" y="5181600"/>
            <a:ext cx="2057400" cy="228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1"/>
          </p:cNvCxnSpPr>
          <p:nvPr/>
        </p:nvCxnSpPr>
        <p:spPr>
          <a:xfrm flipH="1">
            <a:off x="2148468" y="1727995"/>
            <a:ext cx="1295400" cy="5003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descr="A close-up of a beaker&#10;&#10;AI-generated content may be incorrect.">
            <a:extLst>
              <a:ext uri="{FF2B5EF4-FFF2-40B4-BE49-F238E27FC236}">
                <a16:creationId xmlns:a16="http://schemas.microsoft.com/office/drawing/2014/main" id="{D598EDAC-36EA-9A57-576D-8F6A61C38202}"/>
              </a:ext>
            </a:extLst>
          </p:cNvPr>
          <p:cNvPicPr>
            <a:picLocks noChangeAspect="1"/>
          </p:cNvPicPr>
          <p:nvPr/>
        </p:nvPicPr>
        <p:blipFill>
          <a:blip r:embed="rId4" cstate="print">
            <a:extLst>
              <a:ext uri="{28A0092B-C50C-407E-A947-70E740481C1C}">
                <a14:useLocalDpi xmlns:a14="http://schemas.microsoft.com/office/drawing/2010/main" val="0"/>
              </a:ext>
            </a:extLst>
          </a:blip>
          <a:srcRect l="52500" t="10615"/>
          <a:stretch>
            <a:fillRect/>
          </a:stretch>
        </p:blipFill>
        <p:spPr>
          <a:xfrm>
            <a:off x="6248400" y="-21021"/>
            <a:ext cx="2895600" cy="3526221"/>
          </a:xfrm>
          <a:prstGeom prst="rect">
            <a:avLst/>
          </a:prstGeom>
        </p:spPr>
      </p:pic>
      <p:cxnSp>
        <p:nvCxnSpPr>
          <p:cNvPr id="15" name="Straight Arrow Connector 14"/>
          <p:cNvCxnSpPr/>
          <p:nvPr/>
        </p:nvCxnSpPr>
        <p:spPr>
          <a:xfrm flipV="1">
            <a:off x="7924800" y="2685246"/>
            <a:ext cx="0" cy="2133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2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2000" y="838200"/>
            <a:ext cx="8305800" cy="954107"/>
          </a:xfrm>
          <a:prstGeom prst="rect">
            <a:avLst/>
          </a:prstGeom>
        </p:spPr>
        <p:txBody>
          <a:bodyPr wrap="square">
            <a:spAutoFit/>
          </a:bodyPr>
          <a:lstStyle/>
          <a:p>
            <a:r>
              <a:rPr lang="en-US" sz="2800" dirty="0">
                <a:latin typeface="Arial" pitchFamily="34" charset="0"/>
                <a:cs typeface="Arial" pitchFamily="34" charset="0"/>
              </a:rPr>
              <a:t>High Strength Waste:</a:t>
            </a:r>
          </a:p>
          <a:p>
            <a:r>
              <a:rPr lang="en-US" sz="2800" dirty="0">
                <a:latin typeface="Arial" pitchFamily="34" charset="0"/>
                <a:cs typeface="Arial" pitchFamily="34" charset="0"/>
              </a:rPr>
              <a:t>Not only in commercial food establishments, but…</a:t>
            </a:r>
          </a:p>
        </p:txBody>
      </p:sp>
      <p:sp>
        <p:nvSpPr>
          <p:cNvPr id="5" name="Rectangle 4"/>
          <p:cNvSpPr txBox="1">
            <a:spLocks noChangeArrowheads="1"/>
          </p:cNvSpPr>
          <p:nvPr/>
        </p:nvSpPr>
        <p:spPr>
          <a:xfrm>
            <a:off x="762000" y="1905000"/>
            <a:ext cx="8077200" cy="4876800"/>
          </a:xfrm>
          <a:prstGeom prst="rect">
            <a:avLst/>
          </a:prstGeom>
        </p:spPr>
        <p:txBody>
          <a:bodyPr>
            <a:normAutofit fontScale="925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mj-lt"/>
              </a:rPr>
              <a:t>Supermarkets: Typical BOD &gt;500mg/l.; up to 2900mg/l.</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mj-lt"/>
              </a:rPr>
              <a:t>Schools: Ammonia Nitrogen 4 – 5 times residential WW</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mj-lt"/>
              </a:rPr>
              <a:t>Church (Large Kitchen Facilities); Restaurant strength</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i="0" strike="noStrike" kern="1200" cap="none" spc="0" normalizeH="0" baseline="0" noProof="0" dirty="0">
                <a:ln>
                  <a:noFill/>
                </a:ln>
                <a:solidFill>
                  <a:schemeClr val="tx1"/>
                </a:solidFill>
                <a:effectLst/>
                <a:uLnTx/>
                <a:uFillTx/>
                <a:latin typeface="+mj-lt"/>
                <a:ea typeface="+mn-ea"/>
                <a:cs typeface="+mn-cs"/>
              </a:rPr>
              <a:t>Vet. Clinics: TSS (hair), Chemicals, Pharmaceuticals</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mj-lt"/>
              </a:rPr>
              <a:t>Dog Kennels: Hair, BOD, Nitrogen, Phosphorus &gt; residential</a:t>
            </a:r>
            <a:endParaRPr kumimoji="0" lang="en-US" sz="2400" i="0" strike="noStrike" kern="1200" cap="none" spc="0" normalizeH="0" baseline="0" noProof="0" dirty="0">
              <a:ln>
                <a:noFill/>
              </a:ln>
              <a:solidFill>
                <a:schemeClr val="tx1"/>
              </a:solidFill>
              <a:effectLst/>
              <a:uLnTx/>
              <a:uFillTx/>
              <a:latin typeface="+mj-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mj-lt"/>
              </a:rPr>
              <a:t>Wineries: BOD (5 – 20K), TSS (up to 2500) Nitrogen (500), Low pH</a:t>
            </a:r>
            <a:endParaRPr kumimoji="0" lang="en-US" sz="2400" i="0" strike="noStrike" kern="1200" cap="none" spc="0" normalizeH="0" baseline="0" noProof="0" dirty="0">
              <a:ln>
                <a:noFill/>
              </a:ln>
              <a:solidFill>
                <a:schemeClr val="tx1"/>
              </a:solidFill>
              <a:effectLst/>
              <a:uLnTx/>
              <a:uFillTx/>
              <a:latin typeface="+mj-lt"/>
              <a:ea typeface="+mn-ea"/>
              <a:cs typeface="+mn-cs"/>
            </a:endParaRPr>
          </a:p>
          <a:p>
            <a:pPr marL="274320" indent="-274320">
              <a:lnSpc>
                <a:spcPct val="150000"/>
              </a:lnSpc>
              <a:spcBef>
                <a:spcPct val="20000"/>
              </a:spcBef>
              <a:buClr>
                <a:schemeClr val="accent3"/>
              </a:buClr>
              <a:buSzPct val="95000"/>
              <a:buFont typeface="Wingdings" pitchFamily="2" charset="2"/>
              <a:buChar char="Ø"/>
              <a:defRPr/>
            </a:pPr>
            <a:r>
              <a:rPr lang="en-US" sz="2400" dirty="0">
                <a:latin typeface="+mj-lt"/>
              </a:rPr>
              <a:t>Micro-breweries:  BOD (2,500 – 12K), TSS, High temps, slug loading</a:t>
            </a:r>
          </a:p>
          <a:p>
            <a:pPr marL="274320" indent="-274320">
              <a:lnSpc>
                <a:spcPct val="150000"/>
              </a:lnSpc>
              <a:spcBef>
                <a:spcPct val="20000"/>
              </a:spcBef>
              <a:buClr>
                <a:schemeClr val="accent3"/>
              </a:buClr>
              <a:buSzPct val="95000"/>
              <a:buFont typeface="Wingdings" pitchFamily="2" charset="2"/>
              <a:buChar char="Ø"/>
              <a:defRPr/>
            </a:pPr>
            <a:r>
              <a:rPr lang="en-US" sz="2400" dirty="0">
                <a:latin typeface="+mj-lt"/>
              </a:rPr>
              <a:t>Marijuana grow/</a:t>
            </a:r>
            <a:r>
              <a:rPr lang="en-US" sz="2400" dirty="0" err="1">
                <a:latin typeface="+mj-lt"/>
              </a:rPr>
              <a:t>mfgr</a:t>
            </a:r>
            <a:r>
              <a:rPr lang="en-US" sz="2400" dirty="0">
                <a:latin typeface="+mj-lt"/>
              </a:rPr>
              <a:t>. facilities (EPA CLV Injection Well)</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i="0"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i="0"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i="0"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1" i="0" u="sng"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4800" y="1143000"/>
            <a:ext cx="8686800" cy="4385816"/>
          </a:xfrm>
          <a:prstGeom prst="rect">
            <a:avLst/>
          </a:prstGeom>
        </p:spPr>
        <p:txBody>
          <a:bodyPr wrap="square">
            <a:spAutoFit/>
          </a:bodyPr>
          <a:lstStyle/>
          <a:p>
            <a:r>
              <a:rPr lang="en-US" sz="2800" u="sng" dirty="0">
                <a:latin typeface="Arial" panose="020B0604020202020204" pitchFamily="34" charset="0"/>
                <a:cs typeface="Arial" panose="020B0604020202020204" pitchFamily="34" charset="0"/>
              </a:rPr>
              <a:t>Upcoming Slides Reference</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700" u="sng" dirty="0">
                <a:latin typeface="Arial" panose="020B0604020202020204" pitchFamily="34" charset="0"/>
                <a:cs typeface="Arial" panose="020B0604020202020204" pitchFamily="34" charset="0"/>
              </a:rPr>
              <a:t>Onsite Installer Magazine</a:t>
            </a:r>
            <a:r>
              <a:rPr lang="en-US" sz="2700" dirty="0">
                <a:latin typeface="Arial" panose="020B0604020202020204" pitchFamily="34" charset="0"/>
                <a:cs typeface="Arial" panose="020B0604020202020204" pitchFamily="34" charset="0"/>
              </a:rPr>
              <a:t>; “Online Exclusives” Articles</a:t>
            </a:r>
          </a:p>
          <a:p>
            <a:r>
              <a:rPr lang="en-US" sz="2800" dirty="0">
                <a:latin typeface="Arial" panose="020B0604020202020204" pitchFamily="34" charset="0"/>
                <a:cs typeface="Arial" panose="020B0604020202020204" pitchFamily="34" charset="0"/>
              </a:rPr>
              <a:t>Authored by:</a:t>
            </a:r>
          </a:p>
          <a:p>
            <a:pPr lvl="1">
              <a:buFont typeface="Wingdings" pitchFamily="2" charset="2"/>
              <a:buChar char="§"/>
            </a:pPr>
            <a:r>
              <a:rPr lang="en-US" sz="2800" dirty="0">
                <a:latin typeface="Arial" panose="020B0604020202020204" pitchFamily="34" charset="0"/>
                <a:cs typeface="Arial" panose="020B0604020202020204" pitchFamily="34" charset="0"/>
              </a:rPr>
              <a:t> Sara Heger</a:t>
            </a:r>
          </a:p>
          <a:p>
            <a:pPr lvl="1">
              <a:buFont typeface="Wingdings" pitchFamily="2" charset="2"/>
              <a:buChar char="§"/>
            </a:pPr>
            <a:r>
              <a:rPr lang="en-US" sz="2800" dirty="0">
                <a:latin typeface="Arial" panose="020B0604020202020204" pitchFamily="34" charset="0"/>
                <a:cs typeface="Arial" panose="020B0604020202020204" pitchFamily="34" charset="0"/>
              </a:rPr>
              <a:t> Jim Anderson</a:t>
            </a:r>
          </a:p>
          <a:p>
            <a:pPr lvl="1">
              <a:buFont typeface="Wingdings" pitchFamily="2" charset="2"/>
              <a:buChar char="§"/>
            </a:pPr>
            <a:r>
              <a:rPr lang="en-US" sz="2800" dirty="0">
                <a:latin typeface="Arial" panose="020B0604020202020204" pitchFamily="34" charset="0"/>
                <a:cs typeface="Arial" panose="020B0604020202020204" pitchFamily="34" charset="0"/>
              </a:rPr>
              <a:t> Dave Gustafson</a:t>
            </a:r>
          </a:p>
          <a:p>
            <a:pPr lvl="1">
              <a:buFont typeface="Wingdings" pitchFamily="2" charset="2"/>
              <a:buChar char="§"/>
            </a:pPr>
            <a:endParaRPr lang="en-US"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 This is a free publication; sign up!</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www.onsiteinstaller.com/magazine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762000"/>
            <a:ext cx="8305800" cy="523220"/>
          </a:xfrm>
          <a:prstGeom prst="rect">
            <a:avLst/>
          </a:prstGeom>
        </p:spPr>
        <p:txBody>
          <a:bodyPr wrap="square">
            <a:spAutoFit/>
          </a:bodyPr>
          <a:lstStyle/>
          <a:p>
            <a:r>
              <a:rPr lang="en-US" sz="2800" dirty="0">
                <a:latin typeface="Arial" pitchFamily="34" charset="0"/>
                <a:cs typeface="Arial" pitchFamily="34" charset="0"/>
              </a:rPr>
              <a:t>So, what are the “less obvious” causes of failure?</a:t>
            </a:r>
          </a:p>
        </p:txBody>
      </p:sp>
      <p:sp>
        <p:nvSpPr>
          <p:cNvPr id="5" name="Rectangle 4"/>
          <p:cNvSpPr txBox="1">
            <a:spLocks noChangeArrowheads="1"/>
          </p:cNvSpPr>
          <p:nvPr/>
        </p:nvSpPr>
        <p:spPr>
          <a:xfrm>
            <a:off x="381000" y="1295400"/>
            <a:ext cx="8534400" cy="5410200"/>
          </a:xfrm>
          <a:prstGeom prst="rect">
            <a:avLst/>
          </a:prstGeom>
        </p:spPr>
        <p:txBody>
          <a:bodyPr>
            <a:normAutofit fontScale="77500" lnSpcReduction="2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3100" b="1"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pH</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 Optimum microbial activity; 6.5 – 7.5 (not as efficient outside range)</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Arial" panose="020B0604020202020204" pitchFamily="34" charset="0"/>
                <a:cs typeface="Arial" panose="020B0604020202020204" pitchFamily="34" charset="0"/>
              </a:rPr>
              <a:t> High pH (Base: 8 – 12)</a:t>
            </a:r>
          </a:p>
          <a:p>
            <a:pPr marL="731520" lvl="1" indent="-274320">
              <a:lnSpc>
                <a:spcPct val="150000"/>
              </a:lnSpc>
              <a:spcBef>
                <a:spcPct val="20000"/>
              </a:spcBef>
              <a:buClr>
                <a:schemeClr val="accent3"/>
              </a:buClr>
              <a:buSzPct val="95000"/>
              <a:buFont typeface="Wingdings" pitchFamily="2" charset="2"/>
              <a:buChar char="§"/>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Will</a:t>
            </a:r>
            <a:r>
              <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typically emit a chemical / cleaner odor</a:t>
            </a:r>
          </a:p>
          <a:p>
            <a:pPr marL="731520" lvl="1" indent="-274320">
              <a:lnSpc>
                <a:spcPct val="150000"/>
              </a:lnSpc>
              <a:spcBef>
                <a:spcPct val="20000"/>
              </a:spcBef>
              <a:buClr>
                <a:schemeClr val="accent3"/>
              </a:buClr>
              <a:buSzPct val="95000"/>
              <a:buFont typeface="Wingdings" pitchFamily="2" charset="2"/>
              <a:buChar char="§"/>
              <a:defRPr/>
            </a:pPr>
            <a:r>
              <a:rPr lang="en-US" sz="2400" baseline="0" dirty="0">
                <a:latin typeface="Arial" panose="020B0604020202020204" pitchFamily="34" charset="0"/>
                <a:cs typeface="Arial" panose="020B0604020202020204" pitchFamily="34" charset="0"/>
              </a:rPr>
              <a:t>Detergents,</a:t>
            </a:r>
            <a:r>
              <a:rPr lang="en-US" sz="2400" dirty="0">
                <a:latin typeface="Arial" panose="020B0604020202020204" pitchFamily="34" charset="0"/>
                <a:cs typeface="Arial" panose="020B0604020202020204" pitchFamily="34" charset="0"/>
              </a:rPr>
              <a:t> cleaners, photo labs</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Some municipal water supplies raise pH (9+) to reduce microbes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Low pH (Acidic: 0 – 6)</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Will typically emit a very acidic odor</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High dairy product use; excessive baking / home canning</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Nitrification consumes 7.1 mg/l alkalinity (as CaCO3); Low alkalinity</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Acidic water supplies</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dissolve">
                                      <p:cBhvr>
                                        <p:cTn id="26" dur="500"/>
                                        <p:tgtEl>
                                          <p:spTgt spid="5">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dissolve">
                                      <p:cBhvr>
                                        <p:cTn id="29" dur="500"/>
                                        <p:tgtEl>
                                          <p:spTgt spid="5">
                                            <p:txEl>
                                              <p:pRg st="7" end="7"/>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dissolve">
                                      <p:cBhvr>
                                        <p:cTn id="32" dur="500"/>
                                        <p:tgtEl>
                                          <p:spTgt spid="5">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dissolve">
                                      <p:cBhvr>
                                        <p:cTn id="35" dur="500"/>
                                        <p:tgtEl>
                                          <p:spTgt spid="5">
                                            <p:txEl>
                                              <p:pRg st="9" end="9"/>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dissolve">
                                      <p:cBhvr>
                                        <p:cTn id="3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7620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152400" y="1501698"/>
            <a:ext cx="8839200" cy="5334000"/>
          </a:xfrm>
          <a:prstGeom prst="rect">
            <a:avLst/>
          </a:prstGeom>
        </p:spPr>
        <p:txBody>
          <a:bodyPr>
            <a:normAutofit fontScale="77500" lnSpcReduction="2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8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Temperature:</a:t>
            </a:r>
            <a:r>
              <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(More of an issue w/treatment units and restaurants)</a:t>
            </a:r>
          </a:p>
          <a:p>
            <a:pPr marL="731520" lvl="1" indent="-274320">
              <a:lnSpc>
                <a:spcPct val="15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 Optimum for microbial activity; 77˚ – 95˚ F</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800" dirty="0">
                <a:latin typeface="Arial" panose="020B0604020202020204" pitchFamily="34" charset="0"/>
                <a:cs typeface="Arial" panose="020B0604020202020204" pitchFamily="34" charset="0"/>
              </a:rPr>
              <a:t> Warm temps:</a:t>
            </a:r>
          </a:p>
          <a:p>
            <a:pPr marL="731520" lvl="1" indent="-274320">
              <a:lnSpc>
                <a:spcPct val="15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Bugs more active; oxygen uptake is more rapid; need more “O”</a:t>
            </a:r>
            <a:endParaRPr kumimoji="0" lang="en-US" sz="28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800" baseline="0" dirty="0">
                <a:latin typeface="Arial" panose="020B0604020202020204" pitchFamily="34" charset="0"/>
                <a:cs typeface="Arial" panose="020B0604020202020204" pitchFamily="34" charset="0"/>
              </a:rPr>
              <a:t>An issue for the removal of FOG in tanks (&lt; 80</a:t>
            </a:r>
            <a:r>
              <a:rPr lang="en-US" sz="280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 F)</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Cool temps:</a:t>
            </a:r>
          </a:p>
          <a:p>
            <a:pPr marL="731520" lvl="1" indent="-274320">
              <a:lnSpc>
                <a:spcPct val="15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Bugs less active &lt;50˚ F; Become dormant, 35˚ – 39˚ F</a:t>
            </a:r>
          </a:p>
          <a:p>
            <a:pPr marL="731520" lvl="1" indent="-274320">
              <a:lnSpc>
                <a:spcPct val="15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Significant effect on nitrification; nitrifying bacteria grow slower</a:t>
            </a:r>
          </a:p>
          <a:p>
            <a:pPr marL="1371600" lvl="2" indent="-457200">
              <a:lnSpc>
                <a:spcPct val="150000"/>
              </a:lnSpc>
              <a:spcBef>
                <a:spcPct val="20000"/>
              </a:spcBef>
              <a:buClr>
                <a:schemeClr val="accent3"/>
              </a:buClr>
              <a:buSzPct val="95000"/>
              <a:buFont typeface="Courier New" panose="02070309020205020404" pitchFamily="49" charset="0"/>
              <a:buChar char="o"/>
              <a:defRPr/>
            </a:pPr>
            <a:r>
              <a:rPr lang="en-US" sz="2800" dirty="0">
                <a:latin typeface="+mj-lt"/>
              </a:rPr>
              <a:t>Pseudomonas, Micrococcus</a:t>
            </a:r>
          </a:p>
          <a:p>
            <a:pPr marL="1371600" lvl="2" indent="-457200">
              <a:lnSpc>
                <a:spcPct val="150000"/>
              </a:lnSpc>
              <a:spcBef>
                <a:spcPct val="20000"/>
              </a:spcBef>
              <a:buClr>
                <a:schemeClr val="accent3"/>
              </a:buClr>
              <a:buSzPct val="95000"/>
              <a:buFont typeface="Courier New" panose="02070309020205020404" pitchFamily="49" charset="0"/>
              <a:buChar char="o"/>
              <a:defRPr/>
            </a:pPr>
            <a:endParaRPr lang="en-US" sz="2800" dirty="0">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0" i="0" u="none" strike="noStrike" kern="1200" cap="none" spc="0" normalizeH="0" baseline="0" noProof="0" dirty="0">
              <a:ln>
                <a:noFill/>
              </a:ln>
              <a:solidFill>
                <a:schemeClr val="tx1"/>
              </a:solidFill>
              <a:effectLst/>
              <a:uLnTx/>
              <a:uFillTx/>
              <a:latin typeface="Calisto MT" panose="02040603050505030304" pitchFamily="18" charset="0"/>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dissolve">
                                      <p:cBhvr>
                                        <p:cTn id="23" dur="500"/>
                                        <p:tgtEl>
                                          <p:spTgt spid="5">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dissolve">
                                      <p:cBhvr>
                                        <p:cTn id="26" dur="500"/>
                                        <p:tgtEl>
                                          <p:spTgt spid="5">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dissolve">
                                      <p:cBhvr>
                                        <p:cTn id="29" dur="500"/>
                                        <p:tgtEl>
                                          <p:spTgt spid="5">
                                            <p:txEl>
                                              <p:pRg st="7" end="7"/>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dissolve">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9144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381000" y="1524000"/>
            <a:ext cx="8458200" cy="4648200"/>
          </a:xfrm>
          <a:prstGeom prst="rect">
            <a:avLst/>
          </a:prstGeom>
        </p:spPr>
        <p:txBody>
          <a:bodyPr>
            <a:normAutofit lnSpcReduction="1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24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Laundry:</a:t>
            </a:r>
            <a:endPar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 High water use fixture (second to toilets)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Arial" panose="020B0604020202020204" pitchFamily="34" charset="0"/>
                <a:cs typeface="Arial" panose="020B0604020202020204" pitchFamily="34" charset="0"/>
              </a:rPr>
              <a:t> Lint (no known technical studies):</a:t>
            </a:r>
          </a:p>
          <a:p>
            <a:pPr marL="731520" lvl="1" indent="-274320">
              <a:lnSpc>
                <a:spcPct val="150000"/>
              </a:lnSpc>
              <a:spcBef>
                <a:spcPct val="20000"/>
              </a:spcBef>
              <a:buClr>
                <a:schemeClr val="accent3"/>
              </a:buClr>
              <a:buSzPct val="95000"/>
              <a:buFont typeface="Wingdings" pitchFamily="2" charset="2"/>
              <a:buChar char="§"/>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Most is non-biodegradable (synthetic fibers, nylon, polyester); may clog soil</a:t>
            </a:r>
            <a:r>
              <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interface</a:t>
            </a:r>
          </a:p>
          <a:p>
            <a:pPr marL="731520" lvl="1" indent="-274320">
              <a:lnSpc>
                <a:spcPct val="150000"/>
              </a:lnSpc>
              <a:spcBef>
                <a:spcPct val="20000"/>
              </a:spcBef>
              <a:buClr>
                <a:schemeClr val="accent3"/>
              </a:buClr>
              <a:buSzPct val="95000"/>
              <a:buFont typeface="Wingdings" pitchFamily="2" charset="2"/>
              <a:buChar char="§"/>
              <a:defRPr/>
            </a:pPr>
            <a:r>
              <a:rPr lang="en-US" sz="2400" baseline="0" dirty="0">
                <a:latin typeface="Arial" panose="020B0604020202020204" pitchFamily="34" charset="0"/>
                <a:cs typeface="Arial" panose="020B0604020202020204" pitchFamily="34" charset="0"/>
              </a:rPr>
              <a:t>Found to be common in effluent from municipal WWTP</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Physical filter on the discharge line greatly reduces lint volume</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dissolv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9144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381000" y="1524000"/>
            <a:ext cx="8305800" cy="5029200"/>
          </a:xfrm>
          <a:prstGeom prst="rect">
            <a:avLst/>
          </a:prstGeom>
        </p:spPr>
        <p:txBody>
          <a:bodyPr>
            <a:normAutofit lnSpcReduction="1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Laundry</a:t>
            </a:r>
            <a:r>
              <a:rPr lang="en-US" sz="2400" dirty="0">
                <a:latin typeface="Arial" panose="020B0604020202020204" pitchFamily="34" charset="0"/>
                <a:cs typeface="Arial" panose="020B0604020202020204" pitchFamily="34" charset="0"/>
              </a:rPr>
              <a:t> / </a:t>
            </a:r>
            <a:r>
              <a:rPr kumimoji="0" lang="en-US" sz="24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Detergents:</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Typically contain petroleum based surfactants, enzymes, bleaches, fragrances (synthetic petroleum compounds)</a:t>
            </a:r>
            <a:endPar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indent="-274320">
              <a:lnSpc>
                <a:spcPct val="150000"/>
              </a:lnSpc>
              <a:spcBef>
                <a:spcPct val="20000"/>
              </a:spcBef>
              <a:buClr>
                <a:schemeClr val="accent3"/>
              </a:buClr>
              <a:buSzPct val="95000"/>
              <a:buFont typeface="Wingdings" pitchFamily="2" charset="2"/>
              <a:buChar char="Ø"/>
              <a:defRPr/>
            </a:pPr>
            <a:r>
              <a:rPr lang="en-US" sz="2400" dirty="0">
                <a:latin typeface="Arial" panose="020B0604020202020204" pitchFamily="34" charset="0"/>
                <a:cs typeface="Arial" panose="020B0604020202020204" pitchFamily="34" charset="0"/>
              </a:rPr>
              <a:t> Surfactants are typically not a risk to groundwater due to strong soil sorption; they attach to soil particles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lvl="0" indent="-274320">
              <a:lnSpc>
                <a:spcPct val="150000"/>
              </a:lnSpc>
              <a:spcBef>
                <a:spcPct val="20000"/>
              </a:spcBef>
              <a:buClr>
                <a:schemeClr val="accent3"/>
              </a:buClr>
              <a:buSzPct val="95000"/>
              <a:buFont typeface="Wingdings" pitchFamily="2" charset="2"/>
              <a:buChar char="Ø"/>
              <a:defRPr/>
            </a:pPr>
            <a:r>
              <a:rPr lang="en-US" sz="2400" dirty="0">
                <a:latin typeface="Arial" panose="020B0604020202020204" pitchFamily="34" charset="0"/>
                <a:cs typeface="Arial" panose="020B0604020202020204" pitchFamily="34" charset="0"/>
              </a:rPr>
              <a:t> Anionic surfactants have poor anaerobic degradability in septic tank possibly causing  accelerated accumulation of solids</a:t>
            </a:r>
          </a:p>
          <a:p>
            <a:pPr marR="0" lvl="0" algn="l" defTabSz="914400" rtl="0" eaLnBrk="1" fontAlgn="auto" latinLnBrk="0" hangingPunct="1">
              <a:lnSpc>
                <a:spcPct val="150000"/>
              </a:lnSpc>
              <a:spcBef>
                <a:spcPct val="20000"/>
              </a:spcBef>
              <a:spcAft>
                <a:spcPts val="0"/>
              </a:spcAft>
              <a:buClr>
                <a:schemeClr val="accent3"/>
              </a:buClr>
              <a:buSzPct val="9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12192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419100" y="2057400"/>
            <a:ext cx="8305800" cy="4648200"/>
          </a:xfrm>
          <a:prstGeom prst="rect">
            <a:avLst/>
          </a:prstGeom>
        </p:spPr>
        <p:txBody>
          <a:bodyPr>
            <a:normAutofit/>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Laundry</a:t>
            </a:r>
            <a:r>
              <a:rPr lang="en-US" sz="2400" dirty="0">
                <a:latin typeface="Arial" panose="020B0604020202020204" pitchFamily="34" charset="0"/>
                <a:cs typeface="Arial" panose="020B0604020202020204" pitchFamily="34" charset="0"/>
              </a:rPr>
              <a:t> / </a:t>
            </a:r>
            <a:r>
              <a:rPr kumimoji="0" lang="en-US" sz="24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Fabric Softeners:</a:t>
            </a:r>
            <a:endPar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Quats</a:t>
            </a:r>
            <a:r>
              <a:rPr lang="en-US" sz="2400" dirty="0">
                <a:latin typeface="Arial" panose="020B0604020202020204" pitchFamily="34" charset="0"/>
                <a:cs typeface="Arial" panose="020B0604020202020204" pitchFamily="34" charset="0"/>
              </a:rPr>
              <a:t>” are most common softening products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Quats</a:t>
            </a:r>
            <a:r>
              <a:rPr lang="en-US" sz="2400" dirty="0">
                <a:latin typeface="Arial" panose="020B0604020202020204" pitchFamily="34" charset="0"/>
                <a:cs typeface="Arial" panose="020B0604020202020204" pitchFamily="34" charset="0"/>
              </a:rPr>
              <a:t> have anti-bacterial qualities</a:t>
            </a:r>
          </a:p>
          <a:p>
            <a:pPr marL="731520" lvl="1" indent="-274320">
              <a:lnSpc>
                <a:spcPct val="150000"/>
              </a:lnSpc>
              <a:spcBef>
                <a:spcPct val="20000"/>
              </a:spcBef>
              <a:buClr>
                <a:schemeClr val="accent3"/>
              </a:buClr>
              <a:buSzPct val="95000"/>
              <a:buFont typeface="Wingdings" pitchFamily="2" charset="2"/>
              <a:buChar char="§"/>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Overuse</a:t>
            </a:r>
            <a:r>
              <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may </a:t>
            </a:r>
            <a:r>
              <a:rPr lang="en-US" sz="2400" dirty="0">
                <a:latin typeface="Arial" panose="020B0604020202020204" pitchFamily="34" charset="0"/>
                <a:cs typeface="Arial" panose="020B0604020202020204" pitchFamily="34" charset="0"/>
              </a:rPr>
              <a:t>a</a:t>
            </a:r>
            <a:r>
              <a:rPr kumimoji="0" lang="en-US" sz="2400" b="0" i="0" u="none" strike="noStrike" kern="1200" cap="none" spc="0" normalizeH="0" noProof="0" dirty="0" err="1">
                <a:ln>
                  <a:noFill/>
                </a:ln>
                <a:solidFill>
                  <a:schemeClr val="tx1"/>
                </a:solidFill>
                <a:effectLst/>
                <a:uLnTx/>
                <a:uFillTx/>
                <a:latin typeface="Arial" panose="020B0604020202020204" pitchFamily="34" charset="0"/>
                <a:cs typeface="Arial" panose="020B0604020202020204" pitchFamily="34" charset="0"/>
              </a:rPr>
              <a:t>ffect</a:t>
            </a:r>
            <a:r>
              <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biological activity in both the septic tank and soil treatment area</a:t>
            </a:r>
          </a:p>
          <a:p>
            <a:pPr marL="731520" lvl="1" indent="-274320">
              <a:lnSpc>
                <a:spcPct val="150000"/>
              </a:lnSpc>
              <a:spcBef>
                <a:spcPct val="20000"/>
              </a:spcBef>
              <a:buClr>
                <a:schemeClr val="accent3"/>
              </a:buClr>
              <a:buSzPct val="95000"/>
              <a:buFont typeface="Wingdings" pitchFamily="2" charset="2"/>
              <a:buChar char="§"/>
              <a:defRPr/>
            </a:pPr>
            <a:r>
              <a:rPr lang="en-US" sz="2400" baseline="0" dirty="0">
                <a:latin typeface="Arial" panose="020B0604020202020204" pitchFamily="34" charset="0"/>
                <a:cs typeface="Arial" panose="020B0604020202020204" pitchFamily="34" charset="0"/>
              </a:rPr>
              <a:t>Reduce effectiveness of secondary treatment systems</a:t>
            </a:r>
          </a:p>
          <a:p>
            <a:pPr marL="274320" marR="0" lvl="0" indent="-274320" algn="l" defTabSz="914400" rtl="0" eaLnBrk="1" fontAlgn="auto" latinLnBrk="0" hangingPunct="1">
              <a:lnSpc>
                <a:spcPct val="150000"/>
              </a:lnSpc>
              <a:spcBef>
                <a:spcPct val="20000"/>
              </a:spcBef>
              <a:spcAft>
                <a:spcPts val="0"/>
              </a:spcAft>
              <a:buClr>
                <a:schemeClr val="accent3"/>
              </a:buClr>
              <a:buSzPct val="9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609600" y="1219200"/>
            <a:ext cx="8077200" cy="5486400"/>
          </a:xfrm>
          <a:prstGeom prst="rect">
            <a:avLst/>
          </a:prstGeom>
        </p:spPr>
        <p:txBody>
          <a:bodyPr>
            <a:normAutofit fontScale="85000" lnSpcReduction="1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6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Assisted Living Facilities</a:t>
            </a:r>
          </a:p>
          <a:p>
            <a:pPr marL="731520" lvl="1" indent="-274320">
              <a:lnSpc>
                <a:spcPct val="150000"/>
              </a:lnSpc>
              <a:spcBef>
                <a:spcPct val="20000"/>
              </a:spcBef>
              <a:buClr>
                <a:schemeClr val="accent3"/>
              </a:buClr>
              <a:buSzPct val="95000"/>
              <a:buFont typeface="Wingdings" pitchFamily="2" charset="2"/>
              <a:buChar char="§"/>
              <a:defRPr/>
            </a:pPr>
            <a:r>
              <a:rPr lang="en-US" sz="2600" dirty="0">
                <a:latin typeface="Arial" panose="020B0604020202020204" pitchFamily="34" charset="0"/>
                <a:cs typeface="Arial" panose="020B0604020202020204" pitchFamily="34" charset="0"/>
              </a:rPr>
              <a:t>Pharmaceuticals, Detergents, Cleaners, Anti-bacterial</a:t>
            </a:r>
          </a:p>
          <a:p>
            <a:pPr marL="731520" lvl="1" indent="-274320">
              <a:lnSpc>
                <a:spcPct val="150000"/>
              </a:lnSpc>
              <a:spcBef>
                <a:spcPct val="20000"/>
              </a:spcBef>
              <a:buClr>
                <a:schemeClr val="accent3"/>
              </a:buClr>
              <a:buSzPct val="95000"/>
              <a:buFont typeface="Wingdings" pitchFamily="2" charset="2"/>
              <a:buChar char="§"/>
              <a:defRPr/>
            </a:pPr>
            <a:r>
              <a:rPr lang="en-US" sz="2600" dirty="0">
                <a:latin typeface="Arial" panose="020B0604020202020204" pitchFamily="34" charset="0"/>
                <a:cs typeface="Arial" panose="020B0604020202020204" pitchFamily="34" charset="0"/>
              </a:rPr>
              <a:t>Solids typically low; residents wearing adult diapers</a:t>
            </a:r>
            <a:endPar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600" dirty="0">
                <a:latin typeface="Arial" panose="020B0604020202020204" pitchFamily="34" charset="0"/>
                <a:cs typeface="Arial" panose="020B0604020202020204" pitchFamily="34" charset="0"/>
              </a:rPr>
              <a:t>Overuse of all products is real</a:t>
            </a:r>
          </a:p>
          <a:p>
            <a:pPr marL="731520" lvl="1" indent="-274320">
              <a:lnSpc>
                <a:spcPct val="150000"/>
              </a:lnSpc>
              <a:spcBef>
                <a:spcPct val="20000"/>
              </a:spcBef>
              <a:buClr>
                <a:schemeClr val="accent3"/>
              </a:buClr>
              <a:buSzPct val="95000"/>
              <a:buFont typeface="Wingdings" pitchFamily="2" charset="2"/>
              <a:buChar char="§"/>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Excessive use of wet wipes (disposable cloths)</a:t>
            </a:r>
            <a:endParaRPr kumimoji="0" lang="en-US" sz="26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Excessive water use; ~125 gpd/user</a:t>
            </a:r>
          </a:p>
          <a:p>
            <a:pPr marL="1188720" lvl="2" indent="-274320">
              <a:lnSpc>
                <a:spcPct val="150000"/>
              </a:lnSpc>
              <a:spcBef>
                <a:spcPct val="20000"/>
              </a:spcBef>
              <a:buClr>
                <a:schemeClr val="accent3"/>
              </a:buClr>
              <a:buSzPct val="95000"/>
              <a:buFont typeface="Arial" pitchFamily="34" charset="0"/>
              <a:buChar char="•"/>
              <a:defRPr/>
            </a:pPr>
            <a:r>
              <a:rPr lang="en-US" sz="2600" dirty="0">
                <a:latin typeface="Arial" panose="020B0604020202020204" pitchFamily="34" charset="0"/>
                <a:cs typeface="Arial" panose="020B0604020202020204" pitchFamily="34" charset="0"/>
              </a:rPr>
              <a:t>Prevents settling in tank</a:t>
            </a:r>
          </a:p>
          <a:p>
            <a:pPr marL="1188720" lvl="2" indent="-274320">
              <a:lnSpc>
                <a:spcPct val="150000"/>
              </a:lnSpc>
              <a:spcBef>
                <a:spcPct val="20000"/>
              </a:spcBef>
              <a:buClr>
                <a:schemeClr val="accent3"/>
              </a:buClr>
              <a:buSzPct val="95000"/>
              <a:buFont typeface="Arial" pitchFamily="34" charset="0"/>
              <a:buChar char="•"/>
              <a:defRPr/>
            </a:pPr>
            <a:r>
              <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Increase</a:t>
            </a:r>
            <a:r>
              <a:rPr kumimoji="0" lang="en-US" sz="26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the gpd applied to the soil treatment area</a:t>
            </a:r>
            <a:endParaRPr kumimoji="0" lang="en-US" sz="2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600" dirty="0">
                <a:latin typeface="Arial" panose="020B0604020202020204" pitchFamily="34" charset="0"/>
                <a:cs typeface="Arial" panose="020B0604020202020204" pitchFamily="34" charset="0"/>
              </a:rPr>
              <a:t>High volume of laundry use; Items previously discussed</a:t>
            </a:r>
          </a:p>
          <a:p>
            <a:pPr marL="731520" lvl="1" indent="-274320">
              <a:lnSpc>
                <a:spcPct val="150000"/>
              </a:lnSpc>
              <a:spcBef>
                <a:spcPct val="20000"/>
              </a:spcBef>
              <a:buClr>
                <a:schemeClr val="accent3"/>
              </a:buClr>
              <a:buSzPct val="95000"/>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685800" y="6858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E6A03-3AF9-0C59-6CC2-25FF04BE98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764948-2301-87AD-8D56-5E49E0F455F2}"/>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6</a:t>
            </a:fld>
            <a:endParaRPr lang="en-US" sz="1800" dirty="0"/>
          </a:p>
        </p:txBody>
      </p:sp>
      <p:sp>
        <p:nvSpPr>
          <p:cNvPr id="7" name="Title 6">
            <a:extLst>
              <a:ext uri="{FF2B5EF4-FFF2-40B4-BE49-F238E27FC236}">
                <a16:creationId xmlns:a16="http://schemas.microsoft.com/office/drawing/2014/main" id="{A11A90BE-DDF3-DECF-F2A5-6C6C2A98F3F1}"/>
              </a:ext>
            </a:extLst>
          </p:cNvPr>
          <p:cNvSpPr>
            <a:spLocks noGrp="1"/>
          </p:cNvSpPr>
          <p:nvPr>
            <p:ph type="title"/>
          </p:nvPr>
        </p:nvSpPr>
        <p:spPr>
          <a:xfrm>
            <a:off x="190500" y="1066800"/>
            <a:ext cx="8763000" cy="1143000"/>
          </a:xfrm>
        </p:spPr>
        <p:txBody>
          <a:bodyPr>
            <a:normAutofit fontScale="90000"/>
          </a:bodyPr>
          <a:lstStyle/>
          <a:p>
            <a:pPr algn="ctr"/>
            <a:r>
              <a:rPr lang="en-US" sz="4900" kern="100" dirty="0">
                <a:ea typeface="Aptos" panose="020B0004020202020204" pitchFamily="34" charset="0"/>
                <a:cs typeface="Times New Roman" panose="02020603050405020304" pitchFamily="18" charset="0"/>
              </a:rPr>
              <a:t>Things that make you go…</a:t>
            </a:r>
            <a:br>
              <a:rPr lang="en-US" sz="5400" kern="100" dirty="0">
                <a:ea typeface="Aptos" panose="020B0004020202020204" pitchFamily="34" charset="0"/>
                <a:cs typeface="Times New Roman" panose="02020603050405020304" pitchFamily="18" charset="0"/>
              </a:rPr>
            </a:br>
            <a:endParaRPr lang="en-US" dirty="0"/>
          </a:p>
        </p:txBody>
      </p:sp>
      <p:pic>
        <p:nvPicPr>
          <p:cNvPr id="5" name="Picture 4" descr="A person in a suit and glasses">
            <a:extLst>
              <a:ext uri="{FF2B5EF4-FFF2-40B4-BE49-F238E27FC236}">
                <a16:creationId xmlns:a16="http://schemas.microsoft.com/office/drawing/2014/main" id="{4284A23B-B5E2-F50E-C5B2-1647CAC34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828800"/>
            <a:ext cx="6248400" cy="4165600"/>
          </a:xfrm>
          <a:prstGeom prst="rect">
            <a:avLst/>
          </a:prstGeom>
        </p:spPr>
      </p:pic>
    </p:spTree>
    <p:extLst>
      <p:ext uri="{BB962C8B-B14F-4D97-AF65-F5344CB8AC3E}">
        <p14:creationId xmlns:p14="http://schemas.microsoft.com/office/powerpoint/2010/main" val="1022028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7620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381000" y="1295400"/>
            <a:ext cx="8305800" cy="5334000"/>
          </a:xfrm>
          <a:prstGeom prst="rect">
            <a:avLst/>
          </a:prstGeom>
        </p:spPr>
        <p:txBody>
          <a:bodyPr>
            <a:normAutofit fontScale="92500" lnSpcReduction="1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24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Dialysis:</a:t>
            </a:r>
            <a:endPar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 Waste products should not be disposed in septic system</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Arial" panose="020B0604020202020204" pitchFamily="34" charset="0"/>
                <a:cs typeface="Arial" panose="020B0604020202020204" pitchFamily="34" charset="0"/>
              </a:rPr>
              <a:t> Hemodialysis: has a high concentration of sodium and chloride which can alter or kill organisms. May also negatively impact concrete tanks</a:t>
            </a:r>
          </a:p>
          <a:p>
            <a:pPr marL="274320" indent="-274320">
              <a:lnSpc>
                <a:spcPct val="150000"/>
              </a:lnSpc>
              <a:spcBef>
                <a:spcPct val="20000"/>
              </a:spcBef>
              <a:buClr>
                <a:schemeClr val="accent3"/>
              </a:buClr>
              <a:buSzPct val="95000"/>
              <a:buFont typeface="Wingdings" pitchFamily="2" charset="2"/>
              <a:buChar char="Ø"/>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Peritoneal Dialysis: has a high glucose concentration forming</a:t>
            </a:r>
            <a:r>
              <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a copolymer that can coat soil peds and distribution laterals</a:t>
            </a:r>
          </a:p>
          <a:p>
            <a:pPr marL="274320" indent="-274320">
              <a:lnSpc>
                <a:spcPct val="150000"/>
              </a:lnSpc>
              <a:spcBef>
                <a:spcPct val="20000"/>
              </a:spcBef>
              <a:buClr>
                <a:schemeClr val="accent3"/>
              </a:buClr>
              <a:buSzPct val="95000"/>
              <a:buFont typeface="Wingdings" pitchFamily="2" charset="2"/>
              <a:buChar char="Ø"/>
              <a:defRPr/>
            </a:pPr>
            <a:r>
              <a:rPr lang="en-US" sz="2400" baseline="0" dirty="0">
                <a:latin typeface="Arial" panose="020B0604020202020204" pitchFamily="34" charset="0"/>
                <a:cs typeface="Arial" panose="020B0604020202020204" pitchFamily="34" charset="0"/>
              </a:rPr>
              <a:t>Patients are also told to follow disposal of waste with a full cup of bleach to address viruses and bacteria</a:t>
            </a:r>
          </a:p>
          <a:p>
            <a:pPr marL="274320" indent="-274320">
              <a:lnSpc>
                <a:spcPct val="150000"/>
              </a:lnSpc>
              <a:spcBef>
                <a:spcPct val="20000"/>
              </a:spcBef>
              <a:buClr>
                <a:schemeClr val="accent3"/>
              </a:buClr>
              <a:buSzPct val="95000"/>
              <a:buFont typeface="Wingdings" pitchFamily="2" charset="2"/>
              <a:buChar char="Ø"/>
              <a:defRPr/>
            </a:pPr>
            <a:r>
              <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Both types negatively effect beneficial microbes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7620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314092" y="1285220"/>
            <a:ext cx="8372707" cy="5144655"/>
          </a:xfrm>
          <a:prstGeom prst="rect">
            <a:avLst/>
          </a:prstGeom>
        </p:spPr>
        <p:txBody>
          <a:bodyPr>
            <a:normAutofit fontScale="92500" lnSpcReduction="1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24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Pharmaceuticals: </a:t>
            </a:r>
            <a:r>
              <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(Chemicals of Emerging Concern – </a:t>
            </a:r>
            <a:r>
              <a:rPr kumimoji="0" lang="en-US" sz="2400" b="1"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CEC’s</a:t>
            </a:r>
            <a:r>
              <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Groundwater issues</a:t>
            </a:r>
          </a:p>
          <a:p>
            <a:pPr marL="1257300" lvl="2" indent="-342900">
              <a:lnSpc>
                <a:spcPct val="150000"/>
              </a:lnSpc>
              <a:spcBef>
                <a:spcPct val="20000"/>
              </a:spcBef>
              <a:buClr>
                <a:schemeClr val="accent3"/>
              </a:buClr>
              <a:buSzPct val="95000"/>
              <a:buFont typeface="Courier New" panose="02070309020205020404" pitchFamily="49" charset="0"/>
              <a:buChar char="o"/>
              <a:defRPr/>
            </a:pPr>
            <a:r>
              <a:rPr lang="en-US" sz="2400" dirty="0">
                <a:latin typeface="Arial" panose="020B0604020202020204" pitchFamily="34" charset="0"/>
                <a:cs typeface="Arial" panose="020B0604020202020204" pitchFamily="34" charset="0"/>
              </a:rPr>
              <a:t>Possible long-term environmental and health effects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lvl="0" indent="-274320">
              <a:lnSpc>
                <a:spcPct val="150000"/>
              </a:lnSpc>
              <a:spcBef>
                <a:spcPct val="20000"/>
              </a:spcBef>
              <a:buClr>
                <a:schemeClr val="accent3"/>
              </a:buClr>
              <a:buSzPct val="95000"/>
              <a:buFont typeface="Wingdings" pitchFamily="2" charset="2"/>
              <a:buChar char="Ø"/>
              <a:defRPr/>
            </a:pPr>
            <a:r>
              <a:rPr lang="en-US" sz="2400" dirty="0">
                <a:latin typeface="Arial" panose="020B0604020202020204" pitchFamily="34" charset="0"/>
                <a:cs typeface="Arial" panose="020B0604020202020204" pitchFamily="34" charset="0"/>
              </a:rPr>
              <a:t>  Research is limited</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Trace levels of constituents; typically in ppb</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Very difficult to determine the actual level of treatment</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Arial" panose="020B0604020202020204" pitchFamily="34" charset="0"/>
                <a:cs typeface="Arial" panose="020B0604020202020204" pitchFamily="34" charset="0"/>
              </a:rPr>
              <a:t>Best removal of CEC’s occurs with:</a:t>
            </a:r>
          </a:p>
          <a:p>
            <a:pPr marL="731520" lvl="1" indent="-274320">
              <a:lnSpc>
                <a:spcPct val="150000"/>
              </a:lnSpc>
              <a:spcBef>
                <a:spcPct val="20000"/>
              </a:spcBef>
              <a:buClr>
                <a:schemeClr val="accent3"/>
              </a:buClr>
              <a:buSzPct val="95000"/>
              <a:buFont typeface="Wingdings" pitchFamily="2" charset="2"/>
              <a:buChar char="§"/>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Shallow system profiles (Active</a:t>
            </a:r>
            <a:r>
              <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biological treatment zone)</a:t>
            </a:r>
          </a:p>
          <a:p>
            <a:pPr marL="731520" lvl="1" indent="-274320">
              <a:lnSpc>
                <a:spcPct val="150000"/>
              </a:lnSpc>
              <a:spcBef>
                <a:spcPct val="20000"/>
              </a:spcBef>
              <a:buClr>
                <a:schemeClr val="accent3"/>
              </a:buClr>
              <a:buSzPct val="95000"/>
              <a:buFont typeface="Wingdings" pitchFamily="2" charset="2"/>
              <a:buChar char="§"/>
              <a:defRPr/>
            </a:pPr>
            <a:r>
              <a:rPr lang="en-US" sz="2400" baseline="0" dirty="0">
                <a:latin typeface="Arial" panose="020B0604020202020204" pitchFamily="34" charset="0"/>
                <a:cs typeface="Arial" panose="020B0604020202020204" pitchFamily="34" charset="0"/>
              </a:rPr>
              <a:t>Pressure distribution (Unsaturated</a:t>
            </a:r>
            <a:r>
              <a:rPr lang="en-US" sz="2400" dirty="0">
                <a:latin typeface="Arial" panose="020B0604020202020204" pitchFamily="34" charset="0"/>
                <a:cs typeface="Arial" panose="020B0604020202020204" pitchFamily="34" charset="0"/>
              </a:rPr>
              <a:t> flow; available oxygen)</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dissolve">
                                      <p:cBhvr>
                                        <p:cTn id="27" dur="500"/>
                                        <p:tgtEl>
                                          <p:spTgt spid="5">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dissolve">
                                      <p:cBhvr>
                                        <p:cTn id="30" dur="500"/>
                                        <p:tgtEl>
                                          <p:spTgt spid="5">
                                            <p:txEl>
                                              <p:pRg st="7" end="7"/>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dissolve">
                                      <p:cBhvr>
                                        <p:cTn id="3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0" y="9144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266700" y="1524000"/>
            <a:ext cx="8610600" cy="5334000"/>
          </a:xfrm>
          <a:prstGeom prst="rect">
            <a:avLst/>
          </a:prstGeom>
        </p:spPr>
        <p:txBody>
          <a:bodyPr>
            <a:normAutofit fontScale="85000" lnSpcReduction="1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28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RV</a:t>
            </a:r>
            <a:r>
              <a:rPr kumimoji="0" lang="en-US" sz="2800" b="1" i="0" u="sng"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Waste Disposal</a:t>
            </a:r>
            <a:r>
              <a:rPr kumimoji="0" lang="en-US" sz="28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endParaRPr kumimoji="0" lang="en-US" sz="28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indent="-274320">
              <a:lnSpc>
                <a:spcPct val="160000"/>
              </a:lnSpc>
              <a:spcBef>
                <a:spcPct val="20000"/>
              </a:spcBef>
              <a:buClr>
                <a:schemeClr val="accent3"/>
              </a:buClr>
              <a:buSzPct val="95000"/>
              <a:buFont typeface="Wingdings" pitchFamily="2" charset="2"/>
              <a:buChar char="Ø"/>
              <a:defRPr/>
            </a:pPr>
            <a:r>
              <a:rPr lang="en-US" sz="2800" dirty="0">
                <a:latin typeface="Arial" panose="020B0604020202020204" pitchFamily="34" charset="0"/>
                <a:cs typeface="Arial" panose="020B0604020202020204" pitchFamily="34" charset="0"/>
              </a:rPr>
              <a:t>Formaldehyde (recognized as a probable carcinogen)</a:t>
            </a:r>
          </a:p>
          <a:p>
            <a:pPr marL="731520" lvl="1" indent="-274320">
              <a:lnSpc>
                <a:spcPct val="16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At one point, the most widely used chemical; mixed with methyl alcohol; however use is decreasing</a:t>
            </a:r>
          </a:p>
          <a:p>
            <a:pPr marL="731520" lvl="1" indent="-274320">
              <a:lnSpc>
                <a:spcPct val="16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Kills / retards  bacterial growth; used as industrial disinfectant</a:t>
            </a:r>
          </a:p>
          <a:p>
            <a:pPr marL="731520" lvl="1" indent="-274320">
              <a:lnSpc>
                <a:spcPct val="16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Is most toxic to anaerobic, sludge digesting organisms</a:t>
            </a:r>
          </a:p>
          <a:p>
            <a:pPr marL="731520" lvl="1" indent="-274320">
              <a:lnSpc>
                <a:spcPct val="160000"/>
              </a:lnSpc>
              <a:spcBef>
                <a:spcPct val="20000"/>
              </a:spcBef>
              <a:buClr>
                <a:schemeClr val="accent3"/>
              </a:buClr>
              <a:buSzPct val="95000"/>
              <a:buFont typeface="Wingdings" pitchFamily="2" charset="2"/>
              <a:buChar char="§"/>
              <a:defRPr/>
            </a:pPr>
            <a:r>
              <a:rPr lang="en-US" sz="2800" dirty="0">
                <a:latin typeface="Arial" panose="020B0604020202020204" pitchFamily="34" charset="0"/>
                <a:cs typeface="Arial" panose="020B0604020202020204" pitchFamily="34" charset="0"/>
              </a:rPr>
              <a:t>Strong inhibitor to all micro-organisms</a:t>
            </a:r>
          </a:p>
          <a:p>
            <a:pPr marL="731520" lvl="1" indent="-274320">
              <a:lnSpc>
                <a:spcPct val="110000"/>
              </a:lnSpc>
              <a:spcBef>
                <a:spcPct val="20000"/>
              </a:spcBef>
              <a:buClr>
                <a:schemeClr val="accent3"/>
              </a:buClr>
              <a:buSzPct val="95000"/>
              <a:buFont typeface="Wingdings" pitchFamily="2" charset="2"/>
              <a:buChar char="§"/>
              <a:defRPr/>
            </a:pPr>
            <a:endParaRPr lang="en-US" sz="2400" dirty="0"/>
          </a:p>
          <a:p>
            <a:pPr marL="731520" lvl="1" indent="-274320">
              <a:lnSpc>
                <a:spcPct val="110000"/>
              </a:lnSpc>
              <a:spcBef>
                <a:spcPct val="20000"/>
              </a:spcBef>
              <a:buClr>
                <a:schemeClr val="accent3"/>
              </a:buClr>
              <a:buSzPct val="95000"/>
              <a:buFont typeface="Wingdings" pitchFamily="2" charset="2"/>
              <a:buChar char="§"/>
              <a:defRPr/>
            </a:pPr>
            <a:endParaRPr lang="en-US" sz="2400" baseline="0" dirty="0"/>
          </a:p>
          <a:p>
            <a:pPr marL="274320" marR="0" lvl="0" indent="-274320" algn="l" defTabSz="914400" rtl="0" eaLnBrk="1" fontAlgn="auto" latinLnBrk="0" hangingPunct="1">
              <a:lnSpc>
                <a:spcPct val="150000"/>
              </a:lnSpc>
              <a:spcBef>
                <a:spcPct val="20000"/>
              </a:spcBef>
              <a:spcAft>
                <a:spcPts val="0"/>
              </a:spcAft>
              <a:buClr>
                <a:schemeClr val="accent3"/>
              </a:buClr>
              <a:buSzPct val="9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V dump AFTER septic tank.jpg"/>
          <p:cNvPicPr>
            <a:picLocks noChangeAspect="1"/>
          </p:cNvPicPr>
          <p:nvPr/>
        </p:nvPicPr>
        <p:blipFill>
          <a:blip r:embed="rId2" cstate="print"/>
          <a:stretch>
            <a:fillRect/>
          </a:stretch>
        </p:blipFill>
        <p:spPr>
          <a:xfrm>
            <a:off x="0" y="0"/>
            <a:ext cx="9144000" cy="6858000"/>
          </a:xfrm>
          <a:prstGeom prst="rect">
            <a:avLst/>
          </a:prstGeom>
        </p:spPr>
      </p:pic>
      <p:sp>
        <p:nvSpPr>
          <p:cNvPr id="6" name="Rectangle 5"/>
          <p:cNvSpPr/>
          <p:nvPr/>
        </p:nvSpPr>
        <p:spPr>
          <a:xfrm>
            <a:off x="914400" y="5502414"/>
            <a:ext cx="2514600" cy="707886"/>
          </a:xfrm>
          <a:prstGeom prst="rect">
            <a:avLst/>
          </a:prstGeom>
        </p:spPr>
        <p:txBody>
          <a:bodyPr wrap="square">
            <a:spAutoFit/>
          </a:bodyPr>
          <a:lstStyle/>
          <a:p>
            <a:r>
              <a:rPr lang="en-US" sz="4000" dirty="0">
                <a:latin typeface="+mj-lt"/>
                <a:cs typeface="Arial" pitchFamily="34" charset="0"/>
              </a:rPr>
              <a:t>Septic Tank</a:t>
            </a:r>
          </a:p>
        </p:txBody>
      </p:sp>
      <p:sp>
        <p:nvSpPr>
          <p:cNvPr id="7" name="Rectangle 6"/>
          <p:cNvSpPr/>
          <p:nvPr/>
        </p:nvSpPr>
        <p:spPr>
          <a:xfrm>
            <a:off x="5320145" y="2628900"/>
            <a:ext cx="1524000" cy="707886"/>
          </a:xfrm>
          <a:prstGeom prst="rect">
            <a:avLst/>
          </a:prstGeom>
        </p:spPr>
        <p:txBody>
          <a:bodyPr wrap="square">
            <a:spAutoFit/>
          </a:bodyPr>
          <a:lstStyle/>
          <a:p>
            <a:r>
              <a:rPr lang="en-US" sz="4000" dirty="0">
                <a:latin typeface="+mj-lt"/>
                <a:cs typeface="Arial" pitchFamily="34" charset="0"/>
              </a:rPr>
              <a:t>STA</a:t>
            </a:r>
          </a:p>
        </p:txBody>
      </p:sp>
      <p:cxnSp>
        <p:nvCxnSpPr>
          <p:cNvPr id="8" name="Straight Arrow Connector 7"/>
          <p:cNvCxnSpPr>
            <a:cxnSpLocks/>
          </p:cNvCxnSpPr>
          <p:nvPr/>
        </p:nvCxnSpPr>
        <p:spPr>
          <a:xfrm flipV="1">
            <a:off x="3352800" y="4724400"/>
            <a:ext cx="1905000" cy="113195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flipV="1">
            <a:off x="3823856" y="2438400"/>
            <a:ext cx="1510144"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07773" y="2615126"/>
            <a:ext cx="1524000" cy="1015663"/>
          </a:xfrm>
          <a:prstGeom prst="rect">
            <a:avLst/>
          </a:prstGeom>
        </p:spPr>
        <p:txBody>
          <a:bodyPr wrap="square">
            <a:spAutoFit/>
          </a:bodyPr>
          <a:lstStyle/>
          <a:p>
            <a:r>
              <a:rPr lang="en-US" sz="6000" dirty="0">
                <a:solidFill>
                  <a:srgbClr val="FF0000"/>
                </a:solidFill>
                <a:latin typeface="+mj-lt"/>
                <a:cs typeface="Arial" pitchFamily="34" charset="0"/>
              </a:rPr>
              <a: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0128"/>
            <a:ext cx="3352800" cy="1771650"/>
          </a:xfrm>
          <a:prstGeom prst="rect">
            <a:avLst/>
          </a:prstGeom>
        </p:spPr>
      </p:pic>
      <p:sp>
        <p:nvSpPr>
          <p:cNvPr id="3" name="Rectangle 2">
            <a:extLst>
              <a:ext uri="{FF2B5EF4-FFF2-40B4-BE49-F238E27FC236}">
                <a16:creationId xmlns:a16="http://schemas.microsoft.com/office/drawing/2014/main" id="{A0FBCFEC-37A0-BDCC-A250-6025AE85D266}"/>
              </a:ext>
            </a:extLst>
          </p:cNvPr>
          <p:cNvSpPr/>
          <p:nvPr/>
        </p:nvSpPr>
        <p:spPr>
          <a:xfrm rot="18536413">
            <a:off x="5284213" y="3299865"/>
            <a:ext cx="992872" cy="2394840"/>
          </a:xfrm>
          <a:prstGeom prst="rect">
            <a:avLst/>
          </a:prstGeom>
          <a:noFill/>
          <a:ln w="3810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7030A0"/>
                </a:solidFill>
                <a:prstDash val="dashDot"/>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0" y="8382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381000" y="1665248"/>
            <a:ext cx="8686800" cy="5192752"/>
          </a:xfrm>
          <a:prstGeom prst="rect">
            <a:avLst/>
          </a:prstGeom>
        </p:spPr>
        <p:txBody>
          <a:bodyPr>
            <a:normAutofit fontScale="925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24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Iron Filters:</a:t>
            </a:r>
            <a:endPar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 Used to address taste, staining and accumulation issues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lang="en-US" sz="2400" dirty="0">
                <a:latin typeface="Arial" panose="020B0604020202020204" pitchFamily="34" charset="0"/>
                <a:cs typeface="Arial" panose="020B0604020202020204" pitchFamily="34" charset="0"/>
              </a:rPr>
              <a:t> Process: oxidation followed by filtration</a:t>
            </a:r>
          </a:p>
          <a:p>
            <a:pPr marL="731520" lvl="1" indent="-274320">
              <a:lnSpc>
                <a:spcPct val="15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Filters are backwashed with 150 – 200 gallons, 1 – 2x/week</a:t>
            </a:r>
            <a:endParaRPr kumimoji="0" lang="en-US" sz="24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endParaRPr>
          </a:p>
          <a:p>
            <a:pPr marL="731520" lvl="1" indent="-274320">
              <a:lnSpc>
                <a:spcPct val="150000"/>
              </a:lnSpc>
              <a:spcBef>
                <a:spcPct val="20000"/>
              </a:spcBef>
              <a:buClr>
                <a:schemeClr val="accent3"/>
              </a:buClr>
              <a:buSzPct val="95000"/>
              <a:buFont typeface="Wingdings" pitchFamily="2" charset="2"/>
              <a:buChar char="§"/>
              <a:defRPr/>
            </a:pPr>
            <a:r>
              <a:rPr lang="en-US" sz="2400" baseline="0" dirty="0">
                <a:latin typeface="Arial" panose="020B0604020202020204" pitchFamily="34" charset="0"/>
                <a:cs typeface="Arial" panose="020B0604020202020204" pitchFamily="34" charset="0"/>
              </a:rPr>
              <a:t>Additional solids</a:t>
            </a:r>
            <a:r>
              <a:rPr lang="en-US" sz="2400" dirty="0">
                <a:latin typeface="Arial" panose="020B0604020202020204" pitchFamily="34" charset="0"/>
                <a:cs typeface="Arial" panose="020B0604020202020204" pitchFamily="34" charset="0"/>
              </a:rPr>
              <a:t> accumulation in tank; settle out in sludge</a:t>
            </a:r>
          </a:p>
          <a:p>
            <a:pPr marL="731520" lvl="1" indent="-274320">
              <a:lnSpc>
                <a:spcPct val="150000"/>
              </a:lnSpc>
              <a:spcBef>
                <a:spcPct val="20000"/>
              </a:spcBef>
              <a:buClr>
                <a:schemeClr val="accent3"/>
              </a:buClr>
              <a:buSzPct val="95000"/>
              <a:buFont typeface="Wingdings" pitchFamily="2" charset="2"/>
              <a:buChar char="§"/>
              <a:defRPr/>
            </a:pPr>
            <a:r>
              <a:rPr lang="en-US" sz="2400" baseline="0" dirty="0">
                <a:latin typeface="Arial" panose="020B0604020202020204" pitchFamily="34" charset="0"/>
                <a:cs typeface="Arial" panose="020B0604020202020204" pitchFamily="34" charset="0"/>
              </a:rPr>
              <a:t>150</a:t>
            </a:r>
            <a:r>
              <a:rPr lang="en-US" sz="2400" dirty="0">
                <a:latin typeface="Arial" panose="020B0604020202020204" pitchFamily="34" charset="0"/>
                <a:cs typeface="Arial" panose="020B0604020202020204" pitchFamily="34" charset="0"/>
              </a:rPr>
              <a:t> – 200 gal. creates turbulence in tank</a:t>
            </a:r>
          </a:p>
          <a:p>
            <a:pPr marL="731520" lvl="1" indent="-274320">
              <a:lnSpc>
                <a:spcPct val="150000"/>
              </a:lnSpc>
              <a:spcBef>
                <a:spcPct val="20000"/>
              </a:spcBef>
              <a:buClr>
                <a:schemeClr val="accent3"/>
              </a:buClr>
              <a:buSzPct val="95000"/>
              <a:buFont typeface="Wingdings" pitchFamily="2" charset="2"/>
              <a:buChar char="§"/>
              <a:defRPr/>
            </a:pPr>
            <a:r>
              <a:rPr lang="en-US" sz="2400" baseline="0" dirty="0">
                <a:latin typeface="Arial" panose="020B0604020202020204" pitchFamily="34" charset="0"/>
                <a:cs typeface="Arial" panose="020B0604020202020204" pitchFamily="34" charset="0"/>
              </a:rPr>
              <a:t>Iron precipitate may clog</a:t>
            </a:r>
            <a:r>
              <a:rPr lang="en-US" sz="2400" dirty="0">
                <a:latin typeface="Arial" panose="020B0604020202020204" pitchFamily="34" charset="0"/>
                <a:cs typeface="Arial" panose="020B0604020202020204" pitchFamily="34" charset="0"/>
              </a:rPr>
              <a:t> distribution system piping</a:t>
            </a:r>
          </a:p>
          <a:p>
            <a:pPr marL="342900" indent="-342900">
              <a:lnSpc>
                <a:spcPct val="150000"/>
              </a:lnSpc>
              <a:spcBef>
                <a:spcPct val="20000"/>
              </a:spcBef>
              <a:buClr>
                <a:schemeClr val="accent3"/>
              </a:buClr>
              <a:buSzPct val="95000"/>
              <a:buFont typeface="Wingdings" panose="05000000000000000000" pitchFamily="2" charset="2"/>
              <a:buChar char="Ø"/>
              <a:defRPr/>
            </a:pPr>
            <a:r>
              <a:rPr lang="en-US" sz="2400" baseline="0" dirty="0">
                <a:latin typeface="Arial" panose="020B0604020202020204" pitchFamily="34" charset="0"/>
                <a:cs typeface="Arial" panose="020B0604020202020204" pitchFamily="34" charset="0"/>
              </a:rPr>
              <a:t>Connect to drywell (w/water</a:t>
            </a:r>
            <a:r>
              <a:rPr lang="en-US" sz="2400" dirty="0">
                <a:latin typeface="Arial" panose="020B0604020202020204" pitchFamily="34" charset="0"/>
                <a:cs typeface="Arial" panose="020B0604020202020204" pitchFamily="34" charset="0"/>
              </a:rPr>
              <a:t> softener)</a:t>
            </a:r>
            <a:endParaRPr lang="en-US" sz="2400" baseline="0" dirty="0">
              <a:latin typeface="Arial" panose="020B0604020202020204" pitchFamily="34" charset="0"/>
              <a:cs typeface="Arial" panose="020B0604020202020204" pitchFamily="34" charset="0"/>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7620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457200" y="1600200"/>
            <a:ext cx="9067800" cy="5448300"/>
          </a:xfrm>
          <a:prstGeom prst="rect">
            <a:avLst/>
          </a:prstGeom>
        </p:spPr>
        <p:txBody>
          <a:bodyPr>
            <a:normAutofit/>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US" sz="2200" b="1" u="sng" dirty="0">
                <a:latin typeface="Arial" panose="020B0604020202020204" pitchFamily="34" charset="0"/>
                <a:cs typeface="Arial" panose="020B0604020202020204" pitchFamily="34" charset="0"/>
              </a:rPr>
              <a:t>Grinder Pumps</a:t>
            </a:r>
            <a:r>
              <a:rPr kumimoji="0" lang="en-US" sz="22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31520" lvl="1" indent="-274320">
              <a:lnSpc>
                <a:spcPct val="150000"/>
              </a:lnSpc>
              <a:spcBef>
                <a:spcPct val="20000"/>
              </a:spcBef>
              <a:buClr>
                <a:schemeClr val="accent3"/>
              </a:buClr>
              <a:buSzPct val="95000"/>
              <a:buFont typeface="Wingdings" pitchFamily="2" charset="2"/>
              <a:buChar char="§"/>
              <a:defRPr/>
            </a:pPr>
            <a:r>
              <a:rPr lang="en-US" sz="2200" dirty="0">
                <a:latin typeface="Arial" panose="020B0604020202020204" pitchFamily="34" charset="0"/>
                <a:cs typeface="Arial" panose="020B0604020202020204" pitchFamily="34" charset="0"/>
              </a:rPr>
              <a:t>Grinds sewage into smaller particles; lifts to tank</a:t>
            </a:r>
            <a:endParaRPr kumimoji="0" lang="en-US" sz="22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indent="-274320">
              <a:lnSpc>
                <a:spcPct val="160000"/>
              </a:lnSpc>
              <a:spcBef>
                <a:spcPct val="20000"/>
              </a:spcBef>
              <a:buClr>
                <a:schemeClr val="accent3"/>
              </a:buClr>
              <a:buSzPct val="95000"/>
              <a:buFont typeface="Wingdings" pitchFamily="2" charset="2"/>
              <a:buChar char="Ø"/>
              <a:defRPr/>
            </a:pPr>
            <a:r>
              <a:rPr lang="en-US" sz="2200" dirty="0">
                <a:latin typeface="Arial" panose="020B0604020202020204" pitchFamily="34" charset="0"/>
                <a:cs typeface="Arial" panose="020B0604020202020204" pitchFamily="34" charset="0"/>
              </a:rPr>
              <a:t> How to address grinder pumps</a:t>
            </a:r>
          </a:p>
          <a:p>
            <a:pPr marL="731520" lvl="1" indent="-274320">
              <a:lnSpc>
                <a:spcPct val="160000"/>
              </a:lnSpc>
              <a:spcBef>
                <a:spcPct val="20000"/>
              </a:spcBef>
              <a:buClr>
                <a:schemeClr val="accent3"/>
              </a:buClr>
              <a:buSzPct val="95000"/>
              <a:buFont typeface="Wingdings" pitchFamily="2" charset="2"/>
              <a:buChar char="§"/>
              <a:defRPr/>
            </a:pPr>
            <a:r>
              <a:rPr lang="en-US" sz="2200" dirty="0">
                <a:latin typeface="Arial" panose="020B0604020202020204" pitchFamily="34" charset="0"/>
                <a:cs typeface="Arial" panose="020B0604020202020204" pitchFamily="34" charset="0"/>
              </a:rPr>
              <a:t>Small dose volume; Deliver effluent to sewer pipe</a:t>
            </a:r>
          </a:p>
          <a:p>
            <a:pPr marL="731520" lvl="1" indent="-274320">
              <a:lnSpc>
                <a:spcPct val="160000"/>
              </a:lnSpc>
              <a:spcBef>
                <a:spcPct val="20000"/>
              </a:spcBef>
              <a:buClr>
                <a:schemeClr val="accent3"/>
              </a:buClr>
              <a:buSzPct val="95000"/>
              <a:buFont typeface="Wingdings" pitchFamily="2" charset="2"/>
              <a:buChar char="§"/>
              <a:defRPr/>
            </a:pPr>
            <a:r>
              <a:rPr lang="en-US" sz="2200" dirty="0">
                <a:latin typeface="Arial" panose="020B0604020202020204" pitchFamily="34" charset="0"/>
                <a:cs typeface="Arial" panose="020B0604020202020204" pitchFamily="34" charset="0"/>
              </a:rPr>
              <a:t>Increase tank capacity by 500 gal.; multiple compartment</a:t>
            </a:r>
          </a:p>
          <a:p>
            <a:pPr marL="731520" lvl="1" indent="-274320">
              <a:lnSpc>
                <a:spcPct val="160000"/>
              </a:lnSpc>
              <a:spcBef>
                <a:spcPct val="20000"/>
              </a:spcBef>
              <a:buClr>
                <a:schemeClr val="accent3"/>
              </a:buClr>
              <a:buSzPct val="95000"/>
              <a:buFont typeface="Wingdings" pitchFamily="2" charset="2"/>
              <a:buChar char="§"/>
              <a:defRPr/>
            </a:pPr>
            <a:r>
              <a:rPr lang="en-US" sz="2200" dirty="0">
                <a:latin typeface="Arial" panose="020B0604020202020204" pitchFamily="34" charset="0"/>
                <a:cs typeface="Arial" panose="020B0604020202020204" pitchFamily="34" charset="0"/>
              </a:rPr>
              <a:t>Effluent screen w/alarm required</a:t>
            </a:r>
          </a:p>
          <a:p>
            <a:pPr marL="274320" indent="-274320">
              <a:lnSpc>
                <a:spcPct val="160000"/>
              </a:lnSpc>
              <a:spcBef>
                <a:spcPct val="20000"/>
              </a:spcBef>
              <a:buClr>
                <a:schemeClr val="accent3"/>
              </a:buClr>
              <a:buSzPct val="95000"/>
              <a:buFont typeface="Wingdings" pitchFamily="2" charset="2"/>
              <a:buChar char="Ø"/>
              <a:defRPr/>
            </a:pPr>
            <a:r>
              <a:rPr lang="en-US" sz="2200" dirty="0">
                <a:latin typeface="Arial" panose="020B0604020202020204" pitchFamily="34" charset="0"/>
                <a:cs typeface="Arial" panose="020B0604020202020204" pitchFamily="34" charset="0"/>
              </a:rPr>
              <a:t>Inspect tank every 2 – 3 years; depending on pump use</a:t>
            </a:r>
          </a:p>
          <a:p>
            <a:pPr marL="731520" lvl="1" indent="-274320">
              <a:lnSpc>
                <a:spcPct val="110000"/>
              </a:lnSpc>
              <a:spcBef>
                <a:spcPct val="20000"/>
              </a:spcBef>
              <a:buClr>
                <a:schemeClr val="accent3"/>
              </a:buClr>
              <a:buSzPct val="95000"/>
              <a:buFont typeface="Wingdings" pitchFamily="2" charset="2"/>
              <a:buChar char="§"/>
              <a:defRPr/>
            </a:pPr>
            <a:endParaRPr lang="en-US" sz="2400" dirty="0"/>
          </a:p>
          <a:p>
            <a:pPr marL="731520" lvl="1" indent="-274320">
              <a:lnSpc>
                <a:spcPct val="110000"/>
              </a:lnSpc>
              <a:spcBef>
                <a:spcPct val="20000"/>
              </a:spcBef>
              <a:buClr>
                <a:schemeClr val="accent3"/>
              </a:buClr>
              <a:buSzPct val="95000"/>
              <a:buFont typeface="Wingdings" pitchFamily="2" charset="2"/>
              <a:buChar char="§"/>
              <a:defRPr/>
            </a:pPr>
            <a:endParaRPr lang="en-US" sz="2400" baseline="0" dirty="0"/>
          </a:p>
          <a:p>
            <a:pPr marL="274320" marR="0" lvl="0" indent="-274320" algn="l" defTabSz="914400" rtl="0" eaLnBrk="1" fontAlgn="auto" latinLnBrk="0" hangingPunct="1">
              <a:lnSpc>
                <a:spcPct val="150000"/>
              </a:lnSpc>
              <a:spcBef>
                <a:spcPct val="20000"/>
              </a:spcBef>
              <a:spcAft>
                <a:spcPts val="0"/>
              </a:spcAft>
              <a:buClr>
                <a:schemeClr val="accent3"/>
              </a:buClr>
              <a:buSzPct val="9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dissolve">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 y="838200"/>
            <a:ext cx="8305800" cy="523220"/>
          </a:xfrm>
          <a:prstGeom prst="rect">
            <a:avLst/>
          </a:prstGeom>
        </p:spPr>
        <p:txBody>
          <a:bodyPr wrap="square">
            <a:spAutoFit/>
          </a:bodyPr>
          <a:lstStyle/>
          <a:p>
            <a:r>
              <a:rPr lang="en-US" sz="2800" dirty="0">
                <a:latin typeface="Arial" pitchFamily="34" charset="0"/>
                <a:cs typeface="Arial" pitchFamily="34" charset="0"/>
              </a:rPr>
              <a:t>“Less obvious” causes of failure?</a:t>
            </a:r>
          </a:p>
        </p:txBody>
      </p:sp>
      <p:sp>
        <p:nvSpPr>
          <p:cNvPr id="5" name="Rectangle 4"/>
          <p:cNvSpPr txBox="1">
            <a:spLocks noChangeArrowheads="1"/>
          </p:cNvSpPr>
          <p:nvPr/>
        </p:nvSpPr>
        <p:spPr>
          <a:xfrm>
            <a:off x="228600" y="1219200"/>
            <a:ext cx="8915400" cy="5029200"/>
          </a:xfrm>
          <a:prstGeom prst="rect">
            <a:avLst/>
          </a:prstGeom>
        </p:spPr>
        <p:txBody>
          <a:bodyPr>
            <a:normAutofit lnSpcReduction="10000"/>
          </a:bodyPr>
          <a:lstStyle/>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Tank deterioration</a:t>
            </a:r>
            <a:r>
              <a:rPr kumimoji="0" lang="en-US" sz="2400" b="1"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31520" lvl="1" indent="-274320">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Hydrogen sulfide gas; produced naturally by anaerobic bacteria. Can be enhanced by high-sulfur water supply</a:t>
            </a:r>
            <a:endParaRPr kumimoji="0" lang="en-US" sz="24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indent="-274320">
              <a:lnSpc>
                <a:spcPct val="160000"/>
              </a:lnSpc>
              <a:spcBef>
                <a:spcPct val="20000"/>
              </a:spcBef>
              <a:buClr>
                <a:schemeClr val="accent3"/>
              </a:buClr>
              <a:buSzPct val="95000"/>
              <a:buFont typeface="Wingdings" pitchFamily="2" charset="2"/>
              <a:buChar char="Ø"/>
              <a:defRPr/>
            </a:pPr>
            <a:r>
              <a:rPr lang="en-US" sz="2400" dirty="0">
                <a:latin typeface="Arial" panose="020B0604020202020204" pitchFamily="34" charset="0"/>
                <a:cs typeface="Arial" panose="020B0604020202020204" pitchFamily="34" charset="0"/>
              </a:rPr>
              <a:t> Combined with moisture and air, forms sulfuric acid</a:t>
            </a:r>
          </a:p>
          <a:p>
            <a:pPr marL="731520" lvl="1" indent="-274320">
              <a:lnSpc>
                <a:spcPct val="110000"/>
              </a:lnSpc>
              <a:spcBef>
                <a:spcPct val="20000"/>
              </a:spcBef>
              <a:buClr>
                <a:schemeClr val="accent3"/>
              </a:buClr>
              <a:buSzPct val="95000"/>
              <a:buFont typeface="Wingdings" pitchFamily="2" charset="2"/>
              <a:buChar char="§"/>
              <a:defRPr/>
            </a:pPr>
            <a:r>
              <a:rPr lang="en-US" sz="2400" dirty="0">
                <a:latin typeface="Arial" panose="020B0604020202020204" pitchFamily="34" charset="0"/>
                <a:cs typeface="Arial" panose="020B0604020202020204" pitchFamily="34" charset="0"/>
              </a:rPr>
              <a:t>White crumbling concrete, or rusty streaks (when it has reached the reinforcing rods)</a:t>
            </a:r>
          </a:p>
          <a:p>
            <a:pPr marL="274320" indent="-274320">
              <a:lnSpc>
                <a:spcPct val="110000"/>
              </a:lnSpc>
              <a:spcBef>
                <a:spcPct val="20000"/>
              </a:spcBef>
              <a:buClr>
                <a:schemeClr val="accent3"/>
              </a:buClr>
              <a:buSzPct val="95000"/>
              <a:buFont typeface="Wingdings" pitchFamily="2" charset="2"/>
              <a:buChar char="Ø"/>
              <a:defRPr/>
            </a:pPr>
            <a:r>
              <a:rPr lang="en-US" sz="2400" dirty="0">
                <a:latin typeface="Arial" panose="020B0604020202020204" pitchFamily="34" charset="0"/>
                <a:cs typeface="Arial" panose="020B0604020202020204" pitchFamily="34" charset="0"/>
              </a:rPr>
              <a:t> Is venting to roof stack and within tank clear? Obstructions or belly in sewer line</a:t>
            </a:r>
          </a:p>
          <a:p>
            <a:pPr marL="274320" indent="-274320">
              <a:lnSpc>
                <a:spcPct val="110000"/>
              </a:lnSpc>
              <a:spcBef>
                <a:spcPct val="20000"/>
              </a:spcBef>
              <a:buClr>
                <a:schemeClr val="accent3"/>
              </a:buClr>
              <a:buSzPct val="95000"/>
              <a:buFont typeface="Wingdings" pitchFamily="2" charset="2"/>
              <a:buChar char="Ø"/>
              <a:defRPr/>
            </a:pPr>
            <a:r>
              <a:rPr lang="en-US" sz="2400" dirty="0">
                <a:latin typeface="Arial" panose="020B0604020202020204" pitchFamily="34" charset="0"/>
                <a:cs typeface="Arial" panose="020B0604020202020204" pitchFamily="34" charset="0"/>
              </a:rPr>
              <a:t> Root cause of the problem has not yet been defined; studies continue</a:t>
            </a:r>
          </a:p>
          <a:p>
            <a:pPr marL="274320" indent="-274320">
              <a:lnSpc>
                <a:spcPct val="110000"/>
              </a:lnSpc>
              <a:spcBef>
                <a:spcPct val="20000"/>
              </a:spcBef>
              <a:buClr>
                <a:schemeClr val="accent3"/>
              </a:buClr>
              <a:buSzPct val="95000"/>
              <a:buFont typeface="Wingdings" pitchFamily="2" charset="2"/>
              <a:buChar char="Ø"/>
              <a:defRPr/>
            </a:pPr>
            <a:r>
              <a:rPr lang="en-US" sz="2400" dirty="0">
                <a:latin typeface="Arial" panose="020B0604020202020204" pitchFamily="34" charset="0"/>
                <a:cs typeface="Arial" panose="020B0604020202020204" pitchFamily="34" charset="0"/>
              </a:rPr>
              <a:t> Safety concerns; top, lids, concrete tees</a:t>
            </a:r>
          </a:p>
          <a:p>
            <a:pPr marL="731520" lvl="1" indent="-274320">
              <a:lnSpc>
                <a:spcPct val="110000"/>
              </a:lnSpc>
              <a:spcBef>
                <a:spcPct val="20000"/>
              </a:spcBef>
              <a:buClr>
                <a:schemeClr val="accent3"/>
              </a:buClr>
              <a:buSzPct val="95000"/>
              <a:buFont typeface="Wingdings" pitchFamily="2" charset="2"/>
              <a:buChar char="§"/>
              <a:defRPr/>
            </a:pPr>
            <a:endParaRPr lang="en-US" sz="2400" dirty="0"/>
          </a:p>
          <a:p>
            <a:pPr marL="731520" lvl="1" indent="-274320">
              <a:lnSpc>
                <a:spcPct val="110000"/>
              </a:lnSpc>
              <a:spcBef>
                <a:spcPct val="20000"/>
              </a:spcBef>
              <a:buClr>
                <a:schemeClr val="accent3"/>
              </a:buClr>
              <a:buSzPct val="95000"/>
              <a:buFont typeface="Wingdings" pitchFamily="2" charset="2"/>
              <a:buChar char="§"/>
              <a:defRPr/>
            </a:pPr>
            <a:endParaRPr lang="en-US" sz="2400" baseline="0" dirty="0"/>
          </a:p>
          <a:p>
            <a:pPr marL="274320" marR="0" lvl="0" indent="-274320" algn="l" defTabSz="914400" rtl="0" eaLnBrk="1" fontAlgn="auto" latinLnBrk="0" hangingPunct="1">
              <a:lnSpc>
                <a:spcPct val="150000"/>
              </a:lnSpc>
              <a:spcBef>
                <a:spcPct val="20000"/>
              </a:spcBef>
              <a:spcAft>
                <a:spcPts val="0"/>
              </a:spcAft>
              <a:buClr>
                <a:schemeClr val="accent3"/>
              </a:buClr>
              <a:buSzPct val="95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dissolv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dissolve">
                                      <p:cBhvr>
                                        <p:cTn id="3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914400"/>
            <a:ext cx="8305800" cy="584775"/>
          </a:xfrm>
          <a:prstGeom prst="rect">
            <a:avLst/>
          </a:prstGeom>
        </p:spPr>
        <p:txBody>
          <a:bodyPr wrap="square">
            <a:spAutoFit/>
          </a:bodyPr>
          <a:lstStyle/>
          <a:p>
            <a:r>
              <a:rPr lang="en-US" sz="3200" u="sng" dirty="0">
                <a:latin typeface="Arial" pitchFamily="34" charset="0"/>
                <a:cs typeface="Arial" pitchFamily="34" charset="0"/>
              </a:rPr>
              <a:t>Final Thoughts:</a:t>
            </a:r>
          </a:p>
        </p:txBody>
      </p:sp>
      <p:sp>
        <p:nvSpPr>
          <p:cNvPr id="4" name="Rectangle 4"/>
          <p:cNvSpPr txBox="1">
            <a:spLocks noChangeArrowheads="1"/>
          </p:cNvSpPr>
          <p:nvPr/>
        </p:nvSpPr>
        <p:spPr>
          <a:xfrm>
            <a:off x="533400" y="1524000"/>
            <a:ext cx="8077200" cy="4648200"/>
          </a:xfrm>
          <a:prstGeom prst="rect">
            <a:avLst/>
          </a:prstGeom>
        </p:spPr>
        <p:txBody>
          <a:bodyPr>
            <a:normAutofit fontScale="92500"/>
          </a:bodyPr>
          <a:lstStyle/>
          <a:p>
            <a:pPr marL="274320" marR="0" lvl="0" indent="-274320" algn="l" defTabSz="914400" rtl="0" eaLnBrk="1" fontAlgn="auto" latinLnBrk="0" hangingPunct="1">
              <a:lnSpc>
                <a:spcPct val="200000"/>
              </a:lnSpc>
              <a:spcBef>
                <a:spcPct val="20000"/>
              </a:spcBef>
              <a:spcAft>
                <a:spcPts val="0"/>
              </a:spcAft>
              <a:buClr>
                <a:schemeClr val="accent3"/>
              </a:buClr>
              <a:buSzPct val="95000"/>
              <a:buFont typeface="Wingdings" pitchFamily="2" charset="2"/>
              <a:buChar char="Ø"/>
              <a:tabLst/>
              <a:defRPr/>
            </a:pPr>
            <a:r>
              <a:rPr kumimoji="0" lang="en-US" sz="28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Conduct site evaluation</a:t>
            </a:r>
            <a:r>
              <a:rPr kumimoji="0" lang="en-US" sz="2800" i="0"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as if you had to design it</a:t>
            </a:r>
            <a:endParaRPr kumimoji="0" lang="en-US" sz="28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indent="-274320">
              <a:lnSpc>
                <a:spcPct val="200000"/>
              </a:lnSpc>
              <a:spcBef>
                <a:spcPct val="20000"/>
              </a:spcBef>
              <a:buClr>
                <a:schemeClr val="accent3"/>
              </a:buClr>
              <a:buSzPct val="95000"/>
              <a:buFont typeface="Wingdings" pitchFamily="2" charset="2"/>
              <a:buChar char="Ø"/>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Design</a:t>
            </a:r>
            <a:r>
              <a:rPr kumimoji="0" lang="en-US" sz="28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it as if you had to install it</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274320" indent="-274320">
              <a:lnSpc>
                <a:spcPct val="200000"/>
              </a:lnSpc>
              <a:spcBef>
                <a:spcPct val="20000"/>
              </a:spcBef>
              <a:buClr>
                <a:schemeClr val="accent3"/>
              </a:buClr>
              <a:buSzPct val="95000"/>
              <a:buFont typeface="Wingdings" pitchFamily="2" charset="2"/>
              <a:buChar char="Ø"/>
              <a:defRPr/>
            </a:pPr>
            <a:r>
              <a:rPr lang="en-US" sz="2800" dirty="0">
                <a:latin typeface="Arial" panose="020B0604020202020204" pitchFamily="34" charset="0"/>
                <a:cs typeface="Arial" panose="020B0604020202020204" pitchFamily="34" charset="0"/>
              </a:rPr>
              <a:t> Install it as if you had to use it</a:t>
            </a:r>
          </a:p>
          <a:p>
            <a:pPr marL="274320" indent="-274320">
              <a:lnSpc>
                <a:spcPct val="200000"/>
              </a:lnSpc>
              <a:spcBef>
                <a:spcPct val="20000"/>
              </a:spcBef>
              <a:buClr>
                <a:schemeClr val="accent3"/>
              </a:buClr>
              <a:buSzPct val="95000"/>
              <a:buFont typeface="Wingdings" pitchFamily="2" charset="2"/>
              <a:buChar char="Ø"/>
              <a:defRPr/>
            </a:pPr>
            <a:r>
              <a:rPr lang="en-US" sz="2800" dirty="0">
                <a:latin typeface="Arial" panose="020B0604020202020204" pitchFamily="34" charset="0"/>
                <a:cs typeface="Arial" panose="020B0604020202020204" pitchFamily="34" charset="0"/>
              </a:rPr>
              <a:t> Inspect it as if it belonged to your family</a:t>
            </a:r>
          </a:p>
          <a:p>
            <a:pPr marL="274320" indent="-274320">
              <a:lnSpc>
                <a:spcPct val="200000"/>
              </a:lnSpc>
              <a:spcBef>
                <a:spcPct val="20000"/>
              </a:spcBef>
              <a:buClr>
                <a:schemeClr val="accent3"/>
              </a:buClr>
              <a:buSzPct val="95000"/>
              <a:buFont typeface="Wingdings" pitchFamily="2" charset="2"/>
              <a:buChar char="Ø"/>
              <a:defRPr/>
            </a:pPr>
            <a:r>
              <a:rPr lang="en-US" sz="2800" dirty="0">
                <a:latin typeface="Arial" panose="020B0604020202020204" pitchFamily="34" charset="0"/>
                <a:cs typeface="Arial" panose="020B0604020202020204" pitchFamily="34" charset="0"/>
              </a:rPr>
              <a:t> Use it as if you have to pay for the replacement</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C23E3-FF60-D1C1-49C3-C817CA7F06C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6533FD6-466C-91D3-843C-688D0A458C65}"/>
              </a:ext>
            </a:extLst>
          </p:cNvPr>
          <p:cNvSpPr/>
          <p:nvPr/>
        </p:nvSpPr>
        <p:spPr>
          <a:xfrm>
            <a:off x="49485" y="2057400"/>
            <a:ext cx="3383466" cy="584775"/>
          </a:xfrm>
          <a:prstGeom prst="rect">
            <a:avLst/>
          </a:prstGeom>
        </p:spPr>
        <p:txBody>
          <a:bodyPr wrap="square">
            <a:spAutoFit/>
          </a:bodyPr>
          <a:lstStyle/>
          <a:p>
            <a:r>
              <a:rPr lang="en-US" sz="3200" u="sng" dirty="0">
                <a:latin typeface="Arial" pitchFamily="34" charset="0"/>
                <a:cs typeface="Arial" pitchFamily="34" charset="0"/>
              </a:rPr>
              <a:t>Parting Thoughts:</a:t>
            </a:r>
          </a:p>
        </p:txBody>
      </p:sp>
      <p:sp>
        <p:nvSpPr>
          <p:cNvPr id="4" name="Rectangle 4">
            <a:extLst>
              <a:ext uri="{FF2B5EF4-FFF2-40B4-BE49-F238E27FC236}">
                <a16:creationId xmlns:a16="http://schemas.microsoft.com/office/drawing/2014/main" id="{B9FB02EE-C7C2-4842-8236-0B3C2F21FD6A}"/>
              </a:ext>
            </a:extLst>
          </p:cNvPr>
          <p:cNvSpPr txBox="1">
            <a:spLocks noChangeArrowheads="1"/>
          </p:cNvSpPr>
          <p:nvPr/>
        </p:nvSpPr>
        <p:spPr>
          <a:xfrm>
            <a:off x="26020" y="3581400"/>
            <a:ext cx="9144000" cy="4648200"/>
          </a:xfrm>
          <a:prstGeom prst="rect">
            <a:avLst/>
          </a:prstGeom>
        </p:spPr>
        <p:txBody>
          <a:bodyPr>
            <a:normAutofit/>
          </a:bodyPr>
          <a:lstStyle/>
          <a:p>
            <a:pPr marL="274320" marR="0" lvl="0" indent="-274320" algn="l" defTabSz="914400" rtl="0" eaLnBrk="1" fontAlgn="auto" latinLnBrk="0" hangingPunct="1">
              <a:spcBef>
                <a:spcPct val="20000"/>
              </a:spcBef>
              <a:spcAft>
                <a:spcPts val="0"/>
              </a:spcAft>
              <a:buClr>
                <a:schemeClr val="accent3"/>
              </a:buClr>
              <a:buSzPct val="95000"/>
              <a:buFont typeface="Wingdings" pitchFamily="2" charset="2"/>
              <a:buChar char="Ø"/>
              <a:tabLst/>
              <a:defRPr/>
            </a:pPr>
            <a:r>
              <a:rPr kumimoji="0" lang="en-US" sz="28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Over the years,</a:t>
            </a:r>
          </a:p>
          <a:p>
            <a:pPr marR="0" lvl="0" algn="l" defTabSz="914400" rtl="0" eaLnBrk="1" fontAlgn="auto" latinLnBrk="0" hangingPunct="1">
              <a:spcBef>
                <a:spcPct val="20000"/>
              </a:spcBef>
              <a:spcAft>
                <a:spcPts val="0"/>
              </a:spcAft>
              <a:buClr>
                <a:schemeClr val="accent3"/>
              </a:buClr>
              <a:buSzPct val="95000"/>
              <a:tabLst/>
              <a:defRPr/>
            </a:pPr>
            <a:r>
              <a:rPr kumimoji="0" lang="en-US" sz="2500" i="0"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I’ve learned that:</a:t>
            </a:r>
          </a:p>
          <a:p>
            <a:pPr marL="914400" lvl="1" indent="-457200">
              <a:lnSpc>
                <a:spcPct val="150000"/>
              </a:lnSpc>
              <a:spcBef>
                <a:spcPct val="20000"/>
              </a:spcBef>
              <a:buClr>
                <a:schemeClr val="accent3"/>
              </a:buClr>
              <a:buSzPct val="95000"/>
              <a:buFont typeface="Wingdings" panose="05000000000000000000" pitchFamily="2" charset="2"/>
              <a:buChar char="§"/>
              <a:defRPr/>
            </a:pPr>
            <a:r>
              <a:rPr kumimoji="0" lang="en-US" sz="25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People may forget what you said</a:t>
            </a:r>
          </a:p>
          <a:p>
            <a:pPr marL="914400" lvl="1" indent="-457200">
              <a:lnSpc>
                <a:spcPct val="150000"/>
              </a:lnSpc>
              <a:spcBef>
                <a:spcPct val="20000"/>
              </a:spcBef>
              <a:buClr>
                <a:schemeClr val="accent3"/>
              </a:buClr>
              <a:buSzPct val="95000"/>
              <a:buFont typeface="Wingdings" panose="05000000000000000000" pitchFamily="2" charset="2"/>
              <a:buChar char="§"/>
              <a:defRPr/>
            </a:pPr>
            <a:r>
              <a:rPr lang="en-US" sz="2500" dirty="0">
                <a:latin typeface="Arial" panose="020B0604020202020204" pitchFamily="34" charset="0"/>
                <a:cs typeface="Arial" panose="020B0604020202020204" pitchFamily="34" charset="0"/>
              </a:rPr>
              <a:t>People may forget what you did</a:t>
            </a:r>
          </a:p>
          <a:p>
            <a:pPr marL="914400" lvl="1" indent="-457200">
              <a:lnSpc>
                <a:spcPct val="150000"/>
              </a:lnSpc>
              <a:spcBef>
                <a:spcPct val="20000"/>
              </a:spcBef>
              <a:buClr>
                <a:schemeClr val="accent3"/>
              </a:buClr>
              <a:buSzPct val="95000"/>
              <a:buFont typeface="Wingdings" panose="05000000000000000000" pitchFamily="2" charset="2"/>
              <a:buChar char="§"/>
              <a:defRPr/>
            </a:pPr>
            <a:r>
              <a:rPr lang="en-US" sz="2500" dirty="0">
                <a:latin typeface="Arial" panose="020B0604020202020204" pitchFamily="34" charset="0"/>
                <a:cs typeface="Arial" panose="020B0604020202020204" pitchFamily="34" charset="0"/>
              </a:rPr>
              <a:t>But people will never forget how you treated them</a:t>
            </a: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731520" lvl="1" indent="-274320">
              <a:lnSpc>
                <a:spcPct val="150000"/>
              </a:lnSpc>
              <a:spcBef>
                <a:spcPct val="20000"/>
              </a:spcBef>
              <a:buClr>
                <a:schemeClr val="accent3"/>
              </a:buClr>
              <a:buSzPct val="95000"/>
              <a:buFont typeface="Wingdings" pitchFamily="2" charset="2"/>
              <a:buChar char="§"/>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50000"/>
              </a:lnSpc>
              <a:spcBef>
                <a:spcPct val="20000"/>
              </a:spcBef>
              <a:spcAft>
                <a:spcPts val="0"/>
              </a:spcAft>
              <a:buClr>
                <a:schemeClr val="accent3"/>
              </a:buClr>
              <a:buSzPct val="95000"/>
              <a:buFont typeface="Wingdings" pitchFamily="2" charset="2"/>
              <a:buChar char="Ø"/>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descr="A person carrying a golf bag">
            <a:extLst>
              <a:ext uri="{FF2B5EF4-FFF2-40B4-BE49-F238E27FC236}">
                <a16:creationId xmlns:a16="http://schemas.microsoft.com/office/drawing/2014/main" id="{9D5A808F-48B9-26F8-A7B4-7E0F7B6E5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838200"/>
            <a:ext cx="5257800" cy="3493515"/>
          </a:xfrm>
          <a:prstGeom prst="rect">
            <a:avLst/>
          </a:prstGeom>
        </p:spPr>
      </p:pic>
    </p:spTree>
    <p:extLst>
      <p:ext uri="{BB962C8B-B14F-4D97-AF65-F5344CB8AC3E}">
        <p14:creationId xmlns:p14="http://schemas.microsoft.com/office/powerpoint/2010/main" val="64858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dissolv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dissolv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dissolv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dissolve">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lion dollar hwy..jpg"/>
          <p:cNvPicPr>
            <a:picLocks noChangeAspect="1"/>
          </p:cNvPicPr>
          <p:nvPr/>
        </p:nvPicPr>
        <p:blipFill>
          <a:blip r:embed="rId3" cstate="print"/>
          <a:stretch>
            <a:fillRect/>
          </a:stretch>
        </p:blipFill>
        <p:spPr>
          <a:xfrm>
            <a:off x="685800" y="1447800"/>
            <a:ext cx="7392644" cy="4921733"/>
          </a:xfrm>
          <a:prstGeom prst="rect">
            <a:avLst/>
          </a:prstGeom>
        </p:spPr>
      </p:pic>
      <p:sp>
        <p:nvSpPr>
          <p:cNvPr id="12" name="TextBox 11"/>
          <p:cNvSpPr txBox="1"/>
          <p:nvPr/>
        </p:nvSpPr>
        <p:spPr>
          <a:xfrm>
            <a:off x="800100" y="762000"/>
            <a:ext cx="7543800" cy="584775"/>
          </a:xfrm>
          <a:prstGeom prst="rect">
            <a:avLst/>
          </a:prstGeom>
          <a:noFill/>
        </p:spPr>
        <p:txBody>
          <a:bodyPr wrap="square" rtlCol="0">
            <a:spAutoFit/>
          </a:bodyPr>
          <a:lstStyle/>
          <a:p>
            <a:r>
              <a:rPr lang="en-US" sz="3200" dirty="0">
                <a:solidFill>
                  <a:schemeClr val="tx1">
                    <a:lumMod val="85000"/>
                    <a:lumOff val="15000"/>
                  </a:schemeClr>
                </a:solidFill>
              </a:rPr>
              <a:t>Again, What Could Possibly Go Wrong?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093D6-7B0C-7EC5-5988-D0CAA750111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996FC-BFFA-924F-75EA-8422A3E15B83}"/>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7</a:t>
            </a:fld>
            <a:endParaRPr lang="en-US" sz="1800" dirty="0"/>
          </a:p>
        </p:txBody>
      </p:sp>
      <p:sp>
        <p:nvSpPr>
          <p:cNvPr id="9" name="Title 8">
            <a:extLst>
              <a:ext uri="{FF2B5EF4-FFF2-40B4-BE49-F238E27FC236}">
                <a16:creationId xmlns:a16="http://schemas.microsoft.com/office/drawing/2014/main" id="{B2C2021B-C734-773F-0957-F9AB215880CE}"/>
              </a:ext>
            </a:extLst>
          </p:cNvPr>
          <p:cNvSpPr>
            <a:spLocks noGrp="1"/>
          </p:cNvSpPr>
          <p:nvPr>
            <p:ph type="title"/>
          </p:nvPr>
        </p:nvSpPr>
        <p:spPr>
          <a:xfrm>
            <a:off x="490009" y="241300"/>
            <a:ext cx="8229600" cy="1143000"/>
          </a:xfrm>
        </p:spPr>
        <p:txBody>
          <a:bodyPr>
            <a:normAutofit fontScale="90000"/>
          </a:bodyPr>
          <a:lstStyle/>
          <a:p>
            <a:pPr algn="ctr"/>
            <a:r>
              <a:rPr lang="en-US" dirty="0"/>
              <a:t>Sewage Overflow:                     Installer told to “Lime” the area</a:t>
            </a:r>
          </a:p>
        </p:txBody>
      </p:sp>
      <p:pic>
        <p:nvPicPr>
          <p:cNvPr id="3" name="Picture 2" descr="A dirt path through a forest">
            <a:extLst>
              <a:ext uri="{FF2B5EF4-FFF2-40B4-BE49-F238E27FC236}">
                <a16:creationId xmlns:a16="http://schemas.microsoft.com/office/drawing/2014/main" id="{F0B58FF4-952E-FC85-E467-FC5965654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 y="1543050"/>
            <a:ext cx="8098973" cy="5314950"/>
          </a:xfrm>
          <a:prstGeom prst="rect">
            <a:avLst/>
          </a:prstGeom>
        </p:spPr>
      </p:pic>
      <p:pic>
        <p:nvPicPr>
          <p:cNvPr id="11" name="Picture 10" descr="A person standing next to a round object&#10;&#10;AI-generated content may be incorrect.">
            <a:extLst>
              <a:ext uri="{FF2B5EF4-FFF2-40B4-BE49-F238E27FC236}">
                <a16:creationId xmlns:a16="http://schemas.microsoft.com/office/drawing/2014/main" id="{880E3D38-2551-FE3A-8A15-53580E385A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59" y="1463675"/>
            <a:ext cx="8098973" cy="5314950"/>
          </a:xfrm>
          <a:prstGeom prst="rect">
            <a:avLst/>
          </a:prstGeom>
        </p:spPr>
      </p:pic>
    </p:spTree>
    <p:extLst>
      <p:ext uri="{BB962C8B-B14F-4D97-AF65-F5344CB8AC3E}">
        <p14:creationId xmlns:p14="http://schemas.microsoft.com/office/powerpoint/2010/main" val="16720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2CA58-6AF9-61AC-EC37-10F85FBD108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441474-263E-D3DE-DEB9-1CB61114D661}"/>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8</a:t>
            </a:fld>
            <a:endParaRPr lang="en-US" sz="1800" dirty="0"/>
          </a:p>
        </p:txBody>
      </p:sp>
      <p:sp>
        <p:nvSpPr>
          <p:cNvPr id="7" name="Title 6">
            <a:extLst>
              <a:ext uri="{FF2B5EF4-FFF2-40B4-BE49-F238E27FC236}">
                <a16:creationId xmlns:a16="http://schemas.microsoft.com/office/drawing/2014/main" id="{BD4F3A2C-7B58-1AA2-EEC7-6EEF5490EFCA}"/>
              </a:ext>
            </a:extLst>
          </p:cNvPr>
          <p:cNvSpPr>
            <a:spLocks noGrp="1"/>
          </p:cNvSpPr>
          <p:nvPr>
            <p:ph type="title"/>
          </p:nvPr>
        </p:nvSpPr>
        <p:spPr>
          <a:xfrm>
            <a:off x="304800" y="3733800"/>
            <a:ext cx="8763000" cy="1143000"/>
          </a:xfrm>
        </p:spPr>
        <p:txBody>
          <a:bodyPr>
            <a:normAutofit fontScale="90000"/>
          </a:bodyPr>
          <a:lstStyle/>
          <a:p>
            <a:r>
              <a:rPr lang="en-US" sz="5400" kern="100" dirty="0">
                <a:ea typeface="Aptos" panose="020B0004020202020204" pitchFamily="34" charset="0"/>
                <a:cs typeface="Times New Roman" panose="02020603050405020304" pitchFamily="18" charset="0"/>
              </a:rPr>
              <a:t>“We need to ensure that we attain   our full level of incompetency”</a:t>
            </a:r>
            <a:br>
              <a:rPr lang="en-US" sz="5400" kern="100" dirty="0">
                <a:ea typeface="Aptos" panose="020B0004020202020204" pitchFamily="34" charset="0"/>
                <a:cs typeface="Times New Roman" panose="02020603050405020304" pitchFamily="18" charset="0"/>
              </a:rPr>
            </a:br>
            <a:r>
              <a:rPr lang="en-US" sz="5400" kern="100" dirty="0">
                <a:ea typeface="Aptos" panose="020B0004020202020204" pitchFamily="34" charset="0"/>
                <a:cs typeface="Times New Roman" panose="02020603050405020304" pitchFamily="18" charset="0"/>
              </a:rPr>
              <a:t> - Coll. Prof.</a:t>
            </a:r>
            <a:br>
              <a:rPr lang="en-US" sz="5400" kern="100" dirty="0">
                <a:ea typeface="Aptos" panose="020B000402020202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91215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CECD2-30A2-D370-C847-252B91AB92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756B45-90B9-FEEF-4B36-3D3BFEC052A7}"/>
              </a:ext>
            </a:extLst>
          </p:cNvPr>
          <p:cNvSpPr>
            <a:spLocks noGrp="1"/>
          </p:cNvSpPr>
          <p:nvPr>
            <p:ph type="sldNum" sz="quarter" idx="12"/>
          </p:nvPr>
        </p:nvSpPr>
        <p:spPr>
          <a:xfrm>
            <a:off x="8458200" y="6172200"/>
            <a:ext cx="365760" cy="365125"/>
          </a:xfrm>
        </p:spPr>
        <p:txBody>
          <a:bodyPr/>
          <a:lstStyle/>
          <a:p>
            <a:fld id="{9AC77D99-11E8-4DBA-8F38-46248B0103A5}" type="slidenum">
              <a:rPr lang="en-US" sz="1800" smtClean="0"/>
              <a:pPr/>
              <a:t>9</a:t>
            </a:fld>
            <a:endParaRPr lang="en-US" sz="1800" dirty="0"/>
          </a:p>
        </p:txBody>
      </p:sp>
      <p:sp>
        <p:nvSpPr>
          <p:cNvPr id="7" name="Title 6">
            <a:extLst>
              <a:ext uri="{FF2B5EF4-FFF2-40B4-BE49-F238E27FC236}">
                <a16:creationId xmlns:a16="http://schemas.microsoft.com/office/drawing/2014/main" id="{AC65843D-34AF-03B6-1DAD-4CC206268CF6}"/>
              </a:ext>
            </a:extLst>
          </p:cNvPr>
          <p:cNvSpPr>
            <a:spLocks noGrp="1"/>
          </p:cNvSpPr>
          <p:nvPr>
            <p:ph type="title"/>
          </p:nvPr>
        </p:nvSpPr>
        <p:spPr>
          <a:xfrm>
            <a:off x="190500" y="838200"/>
            <a:ext cx="8763000" cy="1371600"/>
          </a:xfrm>
        </p:spPr>
        <p:txBody>
          <a:bodyPr>
            <a:normAutofit fontScale="90000"/>
          </a:bodyPr>
          <a:lstStyle/>
          <a:p>
            <a:pPr algn="ctr"/>
            <a:r>
              <a:rPr lang="en-US" sz="5400" kern="100" dirty="0">
                <a:ea typeface="Aptos" panose="020B0004020202020204" pitchFamily="34" charset="0"/>
                <a:cs typeface="Times New Roman" panose="02020603050405020304" pitchFamily="18" charset="0"/>
              </a:rPr>
              <a:t>Contour Distribution</a:t>
            </a:r>
            <a:br>
              <a:rPr lang="en-US" sz="5400" kern="100" dirty="0">
                <a:ea typeface="Aptos" panose="020B0004020202020204" pitchFamily="34" charset="0"/>
                <a:cs typeface="Times New Roman" panose="02020603050405020304" pitchFamily="18" charset="0"/>
              </a:rPr>
            </a:br>
            <a:endParaRPr lang="en-US" dirty="0"/>
          </a:p>
        </p:txBody>
      </p:sp>
      <p:pic>
        <p:nvPicPr>
          <p:cNvPr id="3" name="Picture 2" descr="Diagram of a farm with a pipe system">
            <a:extLst>
              <a:ext uri="{FF2B5EF4-FFF2-40B4-BE49-F238E27FC236}">
                <a16:creationId xmlns:a16="http://schemas.microsoft.com/office/drawing/2014/main" id="{110B281B-CA5F-D240-623F-1ED397E24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1" y="1674557"/>
            <a:ext cx="6011154" cy="4989258"/>
          </a:xfrm>
          <a:prstGeom prst="rect">
            <a:avLst/>
          </a:prstGeom>
        </p:spPr>
      </p:pic>
      <p:cxnSp>
        <p:nvCxnSpPr>
          <p:cNvPr id="5" name="Straight Arrow Connector 4">
            <a:extLst>
              <a:ext uri="{FF2B5EF4-FFF2-40B4-BE49-F238E27FC236}">
                <a16:creationId xmlns:a16="http://schemas.microsoft.com/office/drawing/2014/main" id="{14B692D0-A76A-B176-5536-3B50AF22F2C9}"/>
              </a:ext>
            </a:extLst>
          </p:cNvPr>
          <p:cNvCxnSpPr>
            <a:cxnSpLocks/>
          </p:cNvCxnSpPr>
          <p:nvPr/>
        </p:nvCxnSpPr>
        <p:spPr>
          <a:xfrm>
            <a:off x="5867400" y="3581400"/>
            <a:ext cx="2057400" cy="2590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5007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10025</TotalTime>
  <Words>3091</Words>
  <Application>Microsoft Office PowerPoint</Application>
  <PresentationFormat>On-screen Show (4:3)</PresentationFormat>
  <Paragraphs>473</Paragraphs>
  <Slides>69</Slides>
  <Notes>59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83" baseType="lpstr">
      <vt:lpstr>Aptos</vt:lpstr>
      <vt:lpstr>Aptos Black</vt:lpstr>
      <vt:lpstr>Arial</vt:lpstr>
      <vt:lpstr>Arial Rounded MT Bold</vt:lpstr>
      <vt:lpstr>Baskerville Old Face</vt:lpstr>
      <vt:lpstr>Calibri</vt:lpstr>
      <vt:lpstr>Calisto MT</vt:lpstr>
      <vt:lpstr>Constantia</vt:lpstr>
      <vt:lpstr>Courier New</vt:lpstr>
      <vt:lpstr>Tahoma</vt:lpstr>
      <vt:lpstr>Wingdings</vt:lpstr>
      <vt:lpstr>Wingdings 2</vt:lpstr>
      <vt:lpstr>Flow</vt:lpstr>
      <vt:lpstr>Photo Editor Photo</vt:lpstr>
      <vt:lpstr>Understanding an Onsite System Failure </vt:lpstr>
      <vt:lpstr>45 years in the OWTS industry… </vt:lpstr>
      <vt:lpstr>PowerPoint Presentation</vt:lpstr>
      <vt:lpstr>PowerPoint Presentation</vt:lpstr>
      <vt:lpstr>Notable Quotes: </vt:lpstr>
      <vt:lpstr>Things that make you go… </vt:lpstr>
      <vt:lpstr>Sewage Overflow:                     Installer told to “Lime” the area</vt:lpstr>
      <vt:lpstr>“We need to ensure that we attain   our full level of incompetency”  - Coll. Prof. </vt:lpstr>
      <vt:lpstr>Contour Distribution </vt:lpstr>
      <vt:lpstr>PowerPoint Presentation</vt:lpstr>
      <vt:lpstr>System constructed perpendicular to the contour</vt:lpstr>
      <vt:lpstr>PowerPoint Presentation</vt:lpstr>
      <vt:lpstr>“One typically passes failure on the way to success.“  </vt:lpstr>
      <vt:lpstr> Woven landscape fabric to prevent fines from clogging the soil interface </vt:lpstr>
      <vt:lpstr> Compacting a trench so it is perfectly level </vt:lpstr>
      <vt:lpstr>PowerPoint Presentation</vt:lpstr>
      <vt:lpstr>Suggest you pass on this complaint inspection</vt:lpstr>
      <vt:lpstr>  Proposed Cantilevered home </vt:lpstr>
      <vt:lpstr>STA proposed below the home</vt:lpstr>
      <vt:lpstr>PowerPoint Presentation</vt:lpstr>
      <vt:lpstr>Particle board is not an adequate cover for a septic tank </vt:lpstr>
      <vt:lpstr>PowerPoint Presentation</vt:lpstr>
      <vt:lpstr>PowerPoint Presentation</vt:lpstr>
      <vt:lpstr>PowerPoint Presentation</vt:lpstr>
      <vt:lpstr>Regulators do not like to be regulated </vt:lpstr>
      <vt:lpstr>   Where does our sewage go?</vt:lpstr>
      <vt:lpstr>How is “Failure” defined in Colorado?</vt:lpstr>
      <vt:lpstr>When an OWTS fails, the H.D. says:</vt:lpstr>
      <vt:lpstr>When an OWTS fails, the Installer says:</vt:lpstr>
      <vt:lpstr>When an OWTS fails, the Homeowner says:</vt:lpstr>
      <vt:lpstr>And remember…                                                                        We must understand that from the perspective of most homeowners, when they flush, it should just go ……..</vt:lpstr>
      <vt:lpstr>What needs to occur to prevent system failure:</vt:lpstr>
      <vt:lpstr>Roll of the “Trained Professional” (System Designer)</vt:lpstr>
      <vt:lpstr>Roll of the “Trained Professional” (System Installer)</vt:lpstr>
      <vt:lpstr>Crazy situations that I’ve come across; and other “WTF” moments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 the soil before, during, and after construction</vt:lpstr>
      <vt:lpstr>PowerPoint Presentation</vt:lpstr>
      <vt:lpstr>PowerPoint Presentation</vt:lpstr>
      <vt:lpstr>“Two things are infinite: the universe and human stupidity; and I'm not sure about the universe.” ― Albert Einstein  </vt:lpstr>
      <vt:lpstr>PowerPoint Presentation</vt:lpstr>
      <vt:lpstr>Typical Residential Effluent Concentrations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OWTS Regulation Update</dc:title>
  <dc:creator>Cousino, Chuck</dc:creator>
  <cp:lastModifiedBy>JoAnne Cousino</cp:lastModifiedBy>
  <cp:revision>846</cp:revision>
  <dcterms:created xsi:type="dcterms:W3CDTF">2006-08-16T00:00:00Z</dcterms:created>
  <dcterms:modified xsi:type="dcterms:W3CDTF">2026-01-22T18:30:49Z</dcterms:modified>
</cp:coreProperties>
</file>