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256" r:id="rId3"/>
    <p:sldId id="303" r:id="rId4"/>
    <p:sldId id="367" r:id="rId5"/>
    <p:sldId id="368" r:id="rId6"/>
    <p:sldId id="369" r:id="rId7"/>
    <p:sldId id="344" r:id="rId8"/>
    <p:sldId id="309" r:id="rId9"/>
    <p:sldId id="307" r:id="rId10"/>
    <p:sldId id="347" r:id="rId11"/>
    <p:sldId id="348" r:id="rId12"/>
    <p:sldId id="342" r:id="rId13"/>
    <p:sldId id="343" r:id="rId14"/>
    <p:sldId id="345" r:id="rId15"/>
    <p:sldId id="346" r:id="rId16"/>
    <p:sldId id="338" r:id="rId17"/>
    <p:sldId id="351" r:id="rId18"/>
    <p:sldId id="353" r:id="rId19"/>
    <p:sldId id="354" r:id="rId20"/>
    <p:sldId id="356" r:id="rId21"/>
    <p:sldId id="355" r:id="rId22"/>
    <p:sldId id="357" r:id="rId23"/>
    <p:sldId id="358" r:id="rId24"/>
    <p:sldId id="362" r:id="rId25"/>
    <p:sldId id="359" r:id="rId26"/>
    <p:sldId id="366" r:id="rId27"/>
    <p:sldId id="360" r:id="rId28"/>
    <p:sldId id="364" r:id="rId29"/>
    <p:sldId id="363" r:id="rId30"/>
    <p:sldId id="365" r:id="rId31"/>
    <p:sldId id="361" r:id="rId32"/>
    <p:sldId id="370" r:id="rId33"/>
    <p:sldId id="371" r:id="rId34"/>
    <p:sldId id="32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9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0" y="2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28B5F-6260-42B3-B775-7EA6384460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F323-2A6D-4988-A6C9-6C21B55D0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7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Others much higher….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487C-0BC3-4621-8E20-74D3E9A7BDC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1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Policy 6 – OWTS</a:t>
            </a:r>
            <a:r>
              <a:rPr lang="en-US" baseline="0" dirty="0" smtClean="0"/>
              <a:t> act – Mound docs – Sodic soils – NDDS – Time dose – sand gradation - wildfire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28F323-2A6D-4988-A6C9-6C21B55D02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5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6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1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14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4183" y="403412"/>
            <a:ext cx="11083635" cy="6051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bk object 17"/>
          <p:cNvSpPr/>
          <p:nvPr/>
        </p:nvSpPr>
        <p:spPr>
          <a:xfrm>
            <a:off x="554182" y="5903259"/>
            <a:ext cx="11083636" cy="551329"/>
          </a:xfrm>
          <a:custGeom>
            <a:avLst/>
            <a:gdLst/>
            <a:ahLst/>
            <a:cxnLst/>
            <a:rect l="l" t="t" r="r" b="b"/>
            <a:pathLst>
              <a:path w="9144000" h="624840">
                <a:moveTo>
                  <a:pt x="0" y="0"/>
                </a:moveTo>
                <a:lnTo>
                  <a:pt x="9144000" y="0"/>
                </a:lnTo>
                <a:lnTo>
                  <a:pt x="9144000" y="624839"/>
                </a:lnTo>
                <a:lnTo>
                  <a:pt x="0" y="624839"/>
                </a:lnTo>
                <a:lnTo>
                  <a:pt x="0" y="0"/>
                </a:lnTo>
                <a:close/>
              </a:path>
            </a:pathLst>
          </a:custGeom>
          <a:solidFill>
            <a:srgbClr val="1F497C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k object 18"/>
          <p:cNvSpPr/>
          <p:nvPr/>
        </p:nvSpPr>
        <p:spPr>
          <a:xfrm>
            <a:off x="554182" y="5891156"/>
            <a:ext cx="11083636" cy="563656"/>
          </a:xfrm>
          <a:custGeom>
            <a:avLst/>
            <a:gdLst/>
            <a:ahLst/>
            <a:cxnLst/>
            <a:rect l="l" t="t" r="r" b="b"/>
            <a:pathLst>
              <a:path w="9144000" h="638809">
                <a:moveTo>
                  <a:pt x="0" y="25908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13716"/>
                </a:lnTo>
                <a:lnTo>
                  <a:pt x="13715" y="13716"/>
                </a:lnTo>
                <a:lnTo>
                  <a:pt x="0" y="25908"/>
                </a:lnTo>
                <a:close/>
              </a:path>
              <a:path w="9144000" h="638809">
                <a:moveTo>
                  <a:pt x="13715" y="638555"/>
                </a:moveTo>
                <a:lnTo>
                  <a:pt x="0" y="638555"/>
                </a:lnTo>
                <a:lnTo>
                  <a:pt x="0" y="25908"/>
                </a:lnTo>
                <a:lnTo>
                  <a:pt x="13715" y="13716"/>
                </a:lnTo>
                <a:lnTo>
                  <a:pt x="13715" y="638555"/>
                </a:lnTo>
                <a:close/>
              </a:path>
              <a:path w="9144000" h="638809">
                <a:moveTo>
                  <a:pt x="9131808" y="25908"/>
                </a:moveTo>
                <a:lnTo>
                  <a:pt x="13715" y="25908"/>
                </a:lnTo>
                <a:lnTo>
                  <a:pt x="13715" y="13716"/>
                </a:lnTo>
                <a:lnTo>
                  <a:pt x="9131808" y="13716"/>
                </a:lnTo>
                <a:lnTo>
                  <a:pt x="9131808" y="25908"/>
                </a:lnTo>
                <a:close/>
              </a:path>
              <a:path w="9144000" h="638809">
                <a:moveTo>
                  <a:pt x="9144000" y="638555"/>
                </a:moveTo>
                <a:lnTo>
                  <a:pt x="9131808" y="638555"/>
                </a:lnTo>
                <a:lnTo>
                  <a:pt x="9131808" y="13716"/>
                </a:lnTo>
                <a:lnTo>
                  <a:pt x="9144000" y="25908"/>
                </a:lnTo>
                <a:lnTo>
                  <a:pt x="9144000" y="638555"/>
                </a:lnTo>
                <a:close/>
              </a:path>
              <a:path w="9144000" h="638809">
                <a:moveTo>
                  <a:pt x="9144000" y="25908"/>
                </a:moveTo>
                <a:lnTo>
                  <a:pt x="9131808" y="13716"/>
                </a:lnTo>
                <a:lnTo>
                  <a:pt x="9144000" y="13716"/>
                </a:lnTo>
                <a:lnTo>
                  <a:pt x="9144000" y="25908"/>
                </a:lnTo>
                <a:close/>
              </a:path>
            </a:pathLst>
          </a:custGeom>
          <a:solidFill>
            <a:srgbClr val="1F497C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bk object 19"/>
          <p:cNvSpPr/>
          <p:nvPr/>
        </p:nvSpPr>
        <p:spPr>
          <a:xfrm>
            <a:off x="9969732" y="5966461"/>
            <a:ext cx="1411315" cy="451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bk object 20"/>
          <p:cNvSpPr/>
          <p:nvPr/>
        </p:nvSpPr>
        <p:spPr>
          <a:xfrm>
            <a:off x="554183" y="2306171"/>
            <a:ext cx="11083635" cy="2150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20053" y="2723990"/>
            <a:ext cx="795189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12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84609">
              <a:lnSpc>
                <a:spcPts val="1694"/>
              </a:lnSpc>
            </a:pPr>
            <a:fld id="{81D60167-4931-47E6-BA6A-407CBD079E47}" type="slidenum">
              <a:rPr lang="en-US" spc="-4" smtClean="0"/>
              <a:pPr marL="84609">
                <a:lnSpc>
                  <a:spcPts val="1694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2970993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4625" y="697399"/>
            <a:ext cx="9742747" cy="434606"/>
          </a:xfrm>
        </p:spPr>
        <p:txBody>
          <a:bodyPr lIns="0" tIns="0" rIns="0" bIns="0"/>
          <a:lstStyle>
            <a:lvl1pPr>
              <a:defRPr sz="2824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0543" y="1853043"/>
            <a:ext cx="9790912" cy="271613"/>
          </a:xfrm>
        </p:spPr>
        <p:txBody>
          <a:bodyPr lIns="0" tIns="0" rIns="0" bIns="0"/>
          <a:lstStyle>
            <a:lvl1pPr>
              <a:defRPr sz="1765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12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84609">
              <a:lnSpc>
                <a:spcPts val="1694"/>
              </a:lnSpc>
            </a:pPr>
            <a:fld id="{81D60167-4931-47E6-BA6A-407CBD079E47}" type="slidenum">
              <a:rPr lang="en-US" spc="-4" smtClean="0"/>
              <a:pPr marL="84609">
                <a:lnSpc>
                  <a:spcPts val="1694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1001201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4625" y="697399"/>
            <a:ext cx="9742747" cy="434606"/>
          </a:xfrm>
        </p:spPr>
        <p:txBody>
          <a:bodyPr lIns="0" tIns="0" rIns="0" bIns="0"/>
          <a:lstStyle>
            <a:lvl1pPr>
              <a:defRPr sz="2824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12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84609">
              <a:lnSpc>
                <a:spcPts val="1694"/>
              </a:lnSpc>
            </a:pPr>
            <a:fld id="{81D60167-4931-47E6-BA6A-407CBD079E47}" type="slidenum">
              <a:rPr lang="en-US" spc="-4" smtClean="0"/>
              <a:pPr marL="84609">
                <a:lnSpc>
                  <a:spcPts val="1694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1378595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4625" y="697399"/>
            <a:ext cx="9742747" cy="434606"/>
          </a:xfrm>
        </p:spPr>
        <p:txBody>
          <a:bodyPr lIns="0" tIns="0" rIns="0" bIns="0"/>
          <a:lstStyle>
            <a:lvl1pPr>
              <a:defRPr sz="2824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12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84609">
              <a:lnSpc>
                <a:spcPts val="1694"/>
              </a:lnSpc>
            </a:pPr>
            <a:fld id="{81D60167-4931-47E6-BA6A-407CBD079E47}" type="slidenum">
              <a:rPr lang="en-US" spc="-4" smtClean="0"/>
              <a:pPr marL="84609">
                <a:lnSpc>
                  <a:spcPts val="1694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1456740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12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84609">
              <a:lnSpc>
                <a:spcPts val="1694"/>
              </a:lnSpc>
            </a:pPr>
            <a:fld id="{81D60167-4931-47E6-BA6A-407CBD079E47}" type="slidenum">
              <a:rPr lang="en-US" spc="-4" smtClean="0"/>
              <a:pPr marL="84609">
                <a:lnSpc>
                  <a:spcPts val="1694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167205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94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9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13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0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77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5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0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80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7F898-824B-426A-86BA-7E0E0D3E2008}" type="datetimeFigureOut">
              <a:rPr lang="en-US" smtClean="0"/>
              <a:pPr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CA549-2EC3-4DDE-BCFD-9017741347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54182" y="403412"/>
            <a:ext cx="11083636" cy="5499847"/>
          </a:xfrm>
          <a:custGeom>
            <a:avLst/>
            <a:gdLst/>
            <a:ahLst/>
            <a:cxnLst/>
            <a:rect l="l" t="t" r="r" b="b"/>
            <a:pathLst>
              <a:path w="9144000" h="6233159">
                <a:moveTo>
                  <a:pt x="0" y="6233160"/>
                </a:moveTo>
                <a:lnTo>
                  <a:pt x="9144000" y="6233160"/>
                </a:lnTo>
                <a:lnTo>
                  <a:pt x="9144000" y="0"/>
                </a:lnTo>
                <a:lnTo>
                  <a:pt x="0" y="0"/>
                </a:lnTo>
                <a:lnTo>
                  <a:pt x="0" y="6233160"/>
                </a:lnTo>
                <a:close/>
              </a:path>
            </a:pathLst>
          </a:custGeom>
          <a:solidFill>
            <a:srgbClr val="0F233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bk object 17"/>
          <p:cNvSpPr/>
          <p:nvPr/>
        </p:nvSpPr>
        <p:spPr>
          <a:xfrm>
            <a:off x="554182" y="5903259"/>
            <a:ext cx="11083636" cy="551329"/>
          </a:xfrm>
          <a:custGeom>
            <a:avLst/>
            <a:gdLst/>
            <a:ahLst/>
            <a:cxnLst/>
            <a:rect l="l" t="t" r="r" b="b"/>
            <a:pathLst>
              <a:path w="9144000" h="624840">
                <a:moveTo>
                  <a:pt x="0" y="0"/>
                </a:moveTo>
                <a:lnTo>
                  <a:pt x="9144000" y="0"/>
                </a:lnTo>
                <a:lnTo>
                  <a:pt x="9144000" y="624839"/>
                </a:lnTo>
                <a:lnTo>
                  <a:pt x="0" y="624839"/>
                </a:lnTo>
                <a:lnTo>
                  <a:pt x="0" y="0"/>
                </a:lnTo>
                <a:close/>
              </a:path>
            </a:pathLst>
          </a:custGeom>
          <a:solidFill>
            <a:srgbClr val="1F497C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k object 18"/>
          <p:cNvSpPr/>
          <p:nvPr/>
        </p:nvSpPr>
        <p:spPr>
          <a:xfrm>
            <a:off x="554182" y="5891156"/>
            <a:ext cx="11083636" cy="563656"/>
          </a:xfrm>
          <a:custGeom>
            <a:avLst/>
            <a:gdLst/>
            <a:ahLst/>
            <a:cxnLst/>
            <a:rect l="l" t="t" r="r" b="b"/>
            <a:pathLst>
              <a:path w="9144000" h="638809">
                <a:moveTo>
                  <a:pt x="0" y="25908"/>
                </a:moveTo>
                <a:lnTo>
                  <a:pt x="0" y="0"/>
                </a:lnTo>
                <a:lnTo>
                  <a:pt x="9144000" y="0"/>
                </a:lnTo>
                <a:lnTo>
                  <a:pt x="9144000" y="13716"/>
                </a:lnTo>
                <a:lnTo>
                  <a:pt x="13715" y="13716"/>
                </a:lnTo>
                <a:lnTo>
                  <a:pt x="0" y="25908"/>
                </a:lnTo>
                <a:close/>
              </a:path>
              <a:path w="9144000" h="638809">
                <a:moveTo>
                  <a:pt x="13715" y="638555"/>
                </a:moveTo>
                <a:lnTo>
                  <a:pt x="0" y="638555"/>
                </a:lnTo>
                <a:lnTo>
                  <a:pt x="0" y="25908"/>
                </a:lnTo>
                <a:lnTo>
                  <a:pt x="13715" y="13716"/>
                </a:lnTo>
                <a:lnTo>
                  <a:pt x="13715" y="638555"/>
                </a:lnTo>
                <a:close/>
              </a:path>
              <a:path w="9144000" h="638809">
                <a:moveTo>
                  <a:pt x="9131808" y="25908"/>
                </a:moveTo>
                <a:lnTo>
                  <a:pt x="13715" y="25908"/>
                </a:lnTo>
                <a:lnTo>
                  <a:pt x="13715" y="13716"/>
                </a:lnTo>
                <a:lnTo>
                  <a:pt x="9131808" y="13716"/>
                </a:lnTo>
                <a:lnTo>
                  <a:pt x="9131808" y="25908"/>
                </a:lnTo>
                <a:close/>
              </a:path>
              <a:path w="9144000" h="638809">
                <a:moveTo>
                  <a:pt x="9144000" y="638555"/>
                </a:moveTo>
                <a:lnTo>
                  <a:pt x="9131808" y="638555"/>
                </a:lnTo>
                <a:lnTo>
                  <a:pt x="9131808" y="13716"/>
                </a:lnTo>
                <a:lnTo>
                  <a:pt x="9144000" y="25908"/>
                </a:lnTo>
                <a:lnTo>
                  <a:pt x="9144000" y="638555"/>
                </a:lnTo>
                <a:close/>
              </a:path>
              <a:path w="9144000" h="638809">
                <a:moveTo>
                  <a:pt x="9144000" y="25908"/>
                </a:moveTo>
                <a:lnTo>
                  <a:pt x="9131808" y="13716"/>
                </a:lnTo>
                <a:lnTo>
                  <a:pt x="9144000" y="13716"/>
                </a:lnTo>
                <a:lnTo>
                  <a:pt x="9144000" y="25908"/>
                </a:lnTo>
                <a:close/>
              </a:path>
            </a:pathLst>
          </a:custGeom>
          <a:solidFill>
            <a:srgbClr val="1F497C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bk object 19"/>
          <p:cNvSpPr/>
          <p:nvPr/>
        </p:nvSpPr>
        <p:spPr>
          <a:xfrm>
            <a:off x="9969732" y="5966461"/>
            <a:ext cx="1411315" cy="4518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4625" y="697399"/>
            <a:ext cx="974274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0543" y="1853043"/>
            <a:ext cx="979091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85047" y="6018593"/>
            <a:ext cx="291715" cy="4360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12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84609">
              <a:lnSpc>
                <a:spcPts val="1694"/>
              </a:lnSpc>
            </a:pPr>
            <a:fld id="{81D60167-4931-47E6-BA6A-407CBD079E47}" type="slidenum">
              <a:rPr lang="en-US" spc="-4" smtClean="0"/>
              <a:pPr marL="84609">
                <a:lnSpc>
                  <a:spcPts val="1694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197052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4.png"/><Relationship Id="rId4" Type="http://schemas.openxmlformats.org/officeDocument/2006/relationships/hyperlink" Target="mailto:Steve.Prosise@state.co.u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40983" y="2519271"/>
            <a:ext cx="6428993" cy="16557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Baskerville Old Face" panose="02020602080505020303" pitchFamily="18" charset="0"/>
              </a:rPr>
              <a:t>OWTS in Colorado</a:t>
            </a:r>
          </a:p>
          <a:p>
            <a:r>
              <a:rPr lang="en-US" sz="4000" dirty="0">
                <a:latin typeface="Baskerville Old Face" panose="02020602080505020303" pitchFamily="18" charset="0"/>
              </a:rPr>
              <a:t>&amp;</a:t>
            </a:r>
            <a:r>
              <a:rPr lang="en-US" sz="4000" dirty="0" smtClean="0">
                <a:latin typeface="Baskerville Old Face" panose="02020602080505020303" pitchFamily="18" charset="0"/>
              </a:rPr>
              <a:t> </a:t>
            </a:r>
          </a:p>
          <a:p>
            <a:endParaRPr lang="en-US" sz="4000" dirty="0">
              <a:latin typeface="Baskerville Old Face" panose="02020602080505020303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41189" y="5694545"/>
            <a:ext cx="3280020" cy="137160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skerville Old Face" pitchFamily="18" charset="0"/>
              </a:rPr>
              <a:t>Steve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Baskerville Old Face" pitchFamily="18" charset="0"/>
              </a:rPr>
              <a:t> Prosise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skerville Old Face" pitchFamily="18" charset="0"/>
              </a:rPr>
              <a:t>, REHS</a:t>
            </a:r>
          </a:p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skerville Old Face" pitchFamily="18" charset="0"/>
              </a:rPr>
              <a:t>CDPHE\WQCD, </a:t>
            </a:r>
          </a:p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skerville Old Face" pitchFamily="18" charset="0"/>
              </a:rPr>
              <a:t>OWTS Coordinator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1301" y="899023"/>
            <a:ext cx="4343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Baskerville Old Face" pitchFamily="18" charset="0"/>
              </a:rPr>
              <a:t>CPOW, 2026</a:t>
            </a:r>
            <a:endParaRPr lang="en-US" sz="6000" b="1" dirty="0">
              <a:latin typeface="Baskerville Old Fac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1301" y="3704184"/>
            <a:ext cx="479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Old Face" panose="02020602080505020303" pitchFamily="18" charset="0"/>
              </a:rPr>
              <a:t>Regulation 43 Update</a:t>
            </a:r>
            <a:endParaRPr lang="en-US" sz="3600" dirty="0">
              <a:latin typeface="Baskerville Old Face" panose="020206020805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8882" y="775402"/>
            <a:ext cx="62131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2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23405" y="674206"/>
            <a:ext cx="10007949" cy="5436508"/>
          </a:xfrm>
          <a:prstGeom prst="rect">
            <a:avLst/>
          </a:prstGeom>
          <a:ln>
            <a:noFill/>
          </a:ln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lvl="1" indent="-571500" defTabSz="806867">
              <a:buFont typeface="Wingdings" panose="05000000000000000000" pitchFamily="2" charset="2"/>
              <a:buChar char="Ø"/>
              <a:defRPr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Guidance 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</a:p>
          <a:p>
            <a:pPr marL="403433" lvl="1" defTabSz="806867">
              <a:defRPr/>
            </a:pPr>
            <a:endParaRPr lang="en-US" sz="3706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OWTS plan</a:t>
            </a:r>
            <a:r>
              <a:rPr kumimoji="0" lang="en-US" sz="3706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review checklist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706" kern="0" baseline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Evaluating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sand gradations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Sand</a:t>
            </a:r>
            <a:r>
              <a:rPr kumimoji="0" lang="en-US" sz="3706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gradation spreadsheet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706" kern="0" baseline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PVC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pipe; informational document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Discharges</a:t>
            </a:r>
            <a:r>
              <a:rPr kumimoji="0" lang="en-US" sz="3706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from marijuana facilities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706" kern="0" baseline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outage – OWTS guidance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</a:t>
            </a:r>
            <a:r>
              <a:rPr kumimoji="0" lang="en-US" sz="3706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wildfire- OWTS guidance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706" kern="0" baseline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Flood- OWTS guidance </a:t>
            </a: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317833" lvl="3" defTabSz="806867"/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60633" marR="0" lvl="2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30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94797" y="592225"/>
            <a:ext cx="8793324" cy="5436508"/>
          </a:xfrm>
          <a:prstGeom prst="rect">
            <a:avLst/>
          </a:prstGeom>
          <a:ln>
            <a:noFill/>
          </a:ln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03433" marR="0" lvl="0" indent="-403433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Water Quality Program Mgr. Group</a:t>
            </a:r>
          </a:p>
          <a:p>
            <a:pPr marR="0" lvl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07725" marR="0" lvl="1" indent="-504292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Currently over 100 members</a:t>
            </a:r>
          </a:p>
          <a:p>
            <a:pPr marL="907725" marR="0" lvl="1" indent="-504292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Quarterly remote meetings</a:t>
            </a:r>
          </a:p>
          <a:p>
            <a:pPr marL="1432133" lvl="2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a wide variety of water related topics (majority being OWTS)</a:t>
            </a:r>
          </a:p>
          <a:p>
            <a:pPr marL="974933" lvl="1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group; listserv</a:t>
            </a:r>
          </a:p>
          <a:p>
            <a:pPr marL="974933" lvl="1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and publish documents related to specific topics as appropriate</a:t>
            </a:r>
          </a:p>
          <a:p>
            <a:pPr marL="974933" lvl="1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also created </a:t>
            </a:r>
            <a:r>
              <a:rPr lang="en-US" sz="3706" kern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subgroups</a:t>
            </a:r>
            <a:endParaRPr lang="en-US" sz="3706" kern="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60633" lvl="2" defTabSz="806867"/>
            <a:endParaRPr lang="en-US" sz="3706" kern="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4933" lvl="1" indent="-571500" defTabSz="806867">
              <a:buFont typeface="Wingdings" panose="05000000000000000000" pitchFamily="2" charset="2"/>
              <a:buChar char="q"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2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71145" y="724656"/>
            <a:ext cx="9200756" cy="5436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Published documents:</a:t>
            </a:r>
          </a:p>
          <a:p>
            <a:pPr marL="403433" marR="0" lvl="1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lvl="2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 of Title program development</a:t>
            </a:r>
          </a:p>
          <a:p>
            <a:pPr marL="1432133" lvl="2" indent="-571500" defTabSz="806867">
              <a:buFont typeface="Courier New" panose="02070309020205020404" pitchFamily="49" charset="0"/>
              <a:buChar char="o"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Septage survey</a:t>
            </a:r>
          </a:p>
          <a:p>
            <a:pPr marL="1432133" lvl="2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A exam development</a:t>
            </a:r>
          </a:p>
          <a:p>
            <a:pPr marL="1432133" lvl="2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Level </a:t>
            </a: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reatment program development</a:t>
            </a:r>
          </a:p>
          <a:p>
            <a:pPr marL="1432133" lvl="2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 of permit forms, etc.</a:t>
            </a:r>
          </a:p>
          <a:p>
            <a:pPr marL="1432133" lvl="2" indent="-571500" defTabSz="806867">
              <a:buFont typeface="Courier New" panose="02070309020205020404" pitchFamily="49" charset="0"/>
              <a:buChar char="o"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60633" marR="0" lvl="2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7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03585" y="598532"/>
            <a:ext cx="10197137" cy="5436508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else is happening?</a:t>
            </a: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933" lvl="1" indent="-571500" defTabSz="806867">
              <a:buFont typeface="Courier New" panose="02070309020205020404" pitchFamily="49" charset="0"/>
              <a:buChar char="o"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EPA, NAWT, NOWRA were involved in a study regarding septage 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disposal. Concerns over reduced options nationwide. 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  <a:defRPr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ecently released a whitepaper on this.</a:t>
            </a: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933" lvl="1" indent="-571500" defTabSz="806867">
              <a:buFont typeface="Courier New" panose="02070309020205020404" pitchFamily="49" charset="0"/>
              <a:buChar char="o"/>
              <a:defRPr/>
            </a:pPr>
            <a:r>
              <a:rPr lang="en-US" sz="3706" kern="0" noProof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Colorado group </a:t>
            </a:r>
            <a:r>
              <a:rPr lang="en-US" sz="3706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</a:t>
            </a:r>
            <a:r>
              <a:rPr lang="en-US" sz="3706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support a piece of legislation that would create a loan/grant program for OWTS major repairs for replacements for low-income residents throughout Colorado.</a:t>
            </a: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15108" y="619743"/>
            <a:ext cx="9371023" cy="5436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else is happening?</a:t>
            </a: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CPOW 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updated the “Design Class” 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NAWT has updated the “</a:t>
            </a: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nspector Class”</a:t>
            </a: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lvl="2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2026 NOWRA Mega-Conference; Westminster CO. (Oct. 25 – 28)</a:t>
            </a: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49743" y="831862"/>
            <a:ext cx="8446483" cy="5007685"/>
          </a:xfrm>
          <a:prstGeom prst="rect">
            <a:avLst/>
          </a:prstGeom>
          <a:ln>
            <a:noFill/>
          </a:ln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03433" indent="-403433" defTabSz="806867">
              <a:buFont typeface="Wingdings" panose="05000000000000000000" pitchFamily="2" charset="2"/>
              <a:buChar char="Ø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How busy are we; you? Permit trends</a:t>
            </a:r>
            <a:endParaRPr lang="en-US" sz="3706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06867"/>
            <a:endParaRPr lang="en-US" sz="3706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07725" lvl="1" indent="-504292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2019: 6105</a:t>
            </a:r>
          </a:p>
          <a:p>
            <a:pPr marL="907725" lvl="1" indent="-504292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2020: 6574</a:t>
            </a:r>
          </a:p>
          <a:p>
            <a:pPr marL="907725" lvl="1" indent="-504292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2021: 7620</a:t>
            </a:r>
          </a:p>
          <a:p>
            <a:pPr marL="907725" lvl="1" indent="-504292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2022: 6880</a:t>
            </a:r>
          </a:p>
          <a:p>
            <a:pPr marL="907725" lvl="1" indent="-504292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2023: 5761 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(almost equal to 2017)</a:t>
            </a:r>
          </a:p>
          <a:p>
            <a:pPr marL="907725" lvl="1" indent="-504292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2024: 5601 Down 3%</a:t>
            </a:r>
          </a:p>
          <a:p>
            <a:pPr marL="907725" lvl="1" indent="-504292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2025: 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5738 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40% HLT permits</a:t>
            </a:r>
            <a:endParaRPr lang="en-US" sz="2912" u="sng" kern="0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1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144" y="4095823"/>
            <a:ext cx="4776045" cy="1989667"/>
          </a:xfrm>
        </p:spPr>
        <p:txBody>
          <a:bodyPr>
            <a:normAutofit/>
          </a:bodyPr>
          <a:lstStyle/>
          <a:p>
            <a:endParaRPr lang="en-US" sz="4000" dirty="0">
              <a:latin typeface="Baskerville Old Face" panose="020206020805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44" y="1622835"/>
            <a:ext cx="49811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itchFamily="18" charset="0"/>
                <a:ea typeface="+mn-ea"/>
                <a:cs typeface="+mn-cs"/>
              </a:rPr>
              <a:t>Revisions to Regulation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skerville Old Face" pitchFamily="18" charset="0"/>
                <a:ea typeface="+mn-ea"/>
                <a:cs typeface="+mn-cs"/>
              </a:rPr>
              <a:t> 43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skerville Old Face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92" y="1466988"/>
            <a:ext cx="7461301" cy="418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71156" y="724656"/>
            <a:ext cx="9705252" cy="5436508"/>
          </a:xfrm>
          <a:prstGeom prst="rect">
            <a:avLst/>
          </a:prstGeom>
          <a:ln>
            <a:noFill/>
          </a:ln>
        </p:spPr>
        <p:txBody>
          <a:bodyPr>
            <a:normAutofit fontScale="77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 edits to Regulation 43</a:t>
            </a:r>
            <a:endParaRPr kumimoji="0" lang="en-US" sz="3706" b="0" i="0" u="none" strike="noStrike" kern="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Definitions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Limiting layer (Treatment), Groundwater condition, Restrictive layer (Vertical)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 gulch, Water course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Requiring squirt height testing for pressure distribution systems prior to final approval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Requiring the identification of “cementation class” - “rupture resistance” in soil profiles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req’s. to ensure soil profile test pits are promptly covered 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Engineers must be licensed in Colorado and practicing in their area of expertise. </a:t>
            </a: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7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71156" y="724656"/>
            <a:ext cx="9705252" cy="5436508"/>
          </a:xfrm>
          <a:prstGeom prst="rect">
            <a:avLst/>
          </a:prstGeom>
          <a:ln>
            <a:noFill/>
          </a:ln>
        </p:spPr>
        <p:txBody>
          <a:bodyPr>
            <a:normAutofit fontScale="77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 edits to Regulation 43</a:t>
            </a:r>
            <a:endParaRPr kumimoji="0" lang="en-US" sz="3706" b="0" i="0" u="none" strike="noStrike" kern="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 of Title inspection req’s.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well locations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Allowance for LPHA to require sampling</a:t>
            </a:r>
            <a:r>
              <a:rPr lang="fr-FR" sz="4000" dirty="0">
                <a:solidFill>
                  <a:schemeClr val="bg1"/>
                </a:solidFill>
              </a:rPr>
              <a:t>(i.e.: nitrates, E. coli, etc.)</a:t>
            </a:r>
            <a:endParaRPr lang="en-US" sz="3706" kern="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identified, cesspools must be abandoned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estimates in Table 6-2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 line setback requirement. Allow LHPA to reduce setback to 3’; </a:t>
            </a:r>
            <a:r>
              <a:rPr lang="en-US" sz="3706" u="sng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opt-in</a:t>
            </a: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706" kern="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 standards, cleanouts; SCH40 required 5’ either side of tank (inlet/outlet)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Sewer C/O no longer required within 5’</a:t>
            </a: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97281" y="567000"/>
            <a:ext cx="9939180" cy="5436508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 edits to Regulation 43</a:t>
            </a:r>
            <a:endParaRPr kumimoji="0" lang="en-US" sz="3706" b="0" i="0" u="none" strike="noStrike" kern="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 sizing req’s.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Limited reductions for soil type 4A and 5; pressure dosing required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 sizing reductions for composting and incinerating toilets( 25% MAX). 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TOT and Use Permit programs; </a:t>
            </a:r>
            <a:r>
              <a:rPr lang="en-US" sz="3706" u="sng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opt-in </a:t>
            </a:r>
            <a:endParaRPr lang="en-US" sz="3706" kern="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Preferred sand being discontinued. One definition for “imported treatment sand”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Gradation test; now every 4 months</a:t>
            </a: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4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0"/>
            <a:ext cx="9116291" cy="686403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191445">
            <a:off x="1938279" y="4688669"/>
            <a:ext cx="4902472" cy="14440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46610" y="2046249"/>
            <a:ext cx="1510990" cy="11783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29921" y="823447"/>
            <a:ext cx="1408772" cy="8668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80364" y="3071960"/>
            <a:ext cx="919097" cy="723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03702" y="823447"/>
            <a:ext cx="1408772" cy="10130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-1" y="1356955"/>
            <a:ext cx="2146611" cy="11353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40390" y="2802013"/>
            <a:ext cx="2516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askerville Old Face" panose="02020602080505020303" pitchFamily="18" charset="0"/>
              </a:rPr>
              <a:t>This is why we are here</a:t>
            </a:r>
            <a:endParaRPr lang="en-US" sz="4000" dirty="0">
              <a:latin typeface="Baskerville Old Face" panose="02020602080505020303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20020590">
            <a:off x="4238576" y="2286448"/>
            <a:ext cx="1582307" cy="6193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020590">
            <a:off x="5593450" y="1658032"/>
            <a:ext cx="1582307" cy="6193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71156" y="724656"/>
            <a:ext cx="9705252" cy="5436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 edits to Regulation 43</a:t>
            </a:r>
            <a:endParaRPr kumimoji="0" lang="en-US" sz="3706" b="0" i="0" u="none" strike="noStrike" kern="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edit to Table 10-1A (Type R soils)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Edits to “Percent rock and Soil type” identifiers (R-0, R-1, R-2, R-3)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categories for “Fractured” (FBR) and “Deteriorated” (DBR) bedrock</a:t>
            </a:r>
          </a:p>
          <a:p>
            <a:pPr marL="2346533" lvl="4" indent="-571500" defTabSz="806867">
              <a:buFont typeface="Wingdings" panose="05000000000000000000" pitchFamily="2" charset="2"/>
              <a:buChar char="§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10-1B </a:t>
            </a: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LTAR in FBR </a:t>
            </a:r>
            <a:endParaRPr lang="en-US" sz="3706" kern="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46533" lvl="4" indent="-571500" defTabSz="806867">
              <a:buFont typeface="Wingdings" panose="05000000000000000000" pitchFamily="2" charset="2"/>
              <a:buChar char="§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10-1C - “Excavation difficulty” </a:t>
            </a: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71156" y="724656"/>
            <a:ext cx="9705252" cy="5436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 edits to Regulation 43</a:t>
            </a:r>
            <a:endParaRPr kumimoji="0" lang="en-US" sz="3706" b="0" i="0" u="none" strike="noStrike" kern="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Level  3ND added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 for disinfection systems to be installed following TL3N                    (O/M – LPHA oversight program req.)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foot vertical separation req. to limiting layer</a:t>
            </a: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endParaRPr lang="en-US" sz="3706" kern="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8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64849" y="592226"/>
            <a:ext cx="9970113" cy="5436508"/>
          </a:xfrm>
          <a:prstGeom prst="rect">
            <a:avLst/>
          </a:prstGeom>
          <a:ln>
            <a:noFill/>
          </a:ln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 edits to Regulation 43</a:t>
            </a:r>
            <a:endParaRPr kumimoji="0" lang="en-US" sz="3706" b="0" i="0" u="none" strike="noStrike" kern="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edit to Mound system design req’s.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Varied application rates for imported sand vs. in-situ soil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Identifying different mound types</a:t>
            </a:r>
          </a:p>
          <a:p>
            <a:pPr marL="2346533" lvl="4" indent="-571500" defTabSz="806867">
              <a:buFont typeface="Arial" panose="020B0604020202020204" pitchFamily="34" charset="0"/>
              <a:buChar char="•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above grade</a:t>
            </a:r>
          </a:p>
          <a:p>
            <a:pPr marL="2346533" lvl="4" indent="-571500" defTabSz="806867">
              <a:buFont typeface="Arial" panose="020B0604020202020204" pitchFamily="34" charset="0"/>
              <a:buChar char="•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Imported sand both above and below</a:t>
            </a:r>
          </a:p>
          <a:p>
            <a:pPr marL="2346533" lvl="4" indent="-571500" defTabSz="806867">
              <a:buFont typeface="Arial" panose="020B0604020202020204" pitchFamily="34" charset="0"/>
              <a:buChar char="•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media both above and below</a:t>
            </a: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9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74933" marR="0" lvl="1" indent="-571500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/>
              <a:defRPr/>
            </a:pPr>
            <a:r>
              <a:rPr lang="en-US" sz="3706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edits to Regulation 43</a:t>
            </a:r>
            <a:br>
              <a:rPr lang="en-US" sz="3706" dirty="0">
                <a:solidFill>
                  <a:prstClr val="whit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1449" y="1853043"/>
            <a:ext cx="9010834" cy="371871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/>
              <a:t>LPHA may add up to 50 gallons per day per bed when there are provisions for more than 2 people.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/>
              <a:t>Cellular or foam core type piping may not be used in pressurized systems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/>
              <a:t>Bottom of control panels must be at least 30” above grade.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/>
              <a:t>LPHA’s may permit portable chemical toilets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/>
              <a:t>Surcharge $$ amount is recommended to be removed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03586" y="724656"/>
            <a:ext cx="10058400" cy="5436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REGULATION 43;</a:t>
            </a:r>
            <a:r>
              <a:rPr kumimoji="0" lang="en-US" sz="3706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403433" marR="0" lvl="1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lvl="2" indent="-571500" defTabSz="806867">
              <a:buFont typeface="Wingdings" panose="05000000000000000000" pitchFamily="2" charset="2"/>
              <a:buChar char="q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Adopted consolidated redline and submittal documents were sent out in May, 2025.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Counties and jurisdictions have 12 months from the effective date (June 15, 2025) to adopt local regulations. 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 is recommended to adopt before busy season.</a:t>
            </a:r>
          </a:p>
          <a:p>
            <a:pPr marL="1317833" lvl="3" defTabSz="806867"/>
            <a:endParaRPr lang="en-US" sz="3706" kern="0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60633" marR="0" lvl="2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1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694" y="594803"/>
            <a:ext cx="5658640" cy="56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Adoption Process-Option 1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543" y="1853043"/>
            <a:ext cx="9790912" cy="304314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Division’s Template </a:t>
            </a:r>
            <a:r>
              <a:rPr lang="en-US" sz="2800" dirty="0"/>
              <a:t>for your Local OWTS </a:t>
            </a:r>
            <a:r>
              <a:rPr lang="en-US" sz="2800" dirty="0" smtClean="0"/>
              <a:t>Regulation – Recommended. </a:t>
            </a:r>
          </a:p>
          <a:p>
            <a:pPr marL="860633" lvl="1" indent="-457200">
              <a:buFont typeface="Arial" panose="020B0604020202020204" pitchFamily="34" charset="0"/>
              <a:buChar char="•"/>
            </a:pPr>
            <a:r>
              <a:rPr lang="en-US" sz="2835" dirty="0">
                <a:solidFill>
                  <a:schemeClr val="bg1"/>
                </a:solidFill>
              </a:rPr>
              <a:t>A</a:t>
            </a:r>
            <a:r>
              <a:rPr lang="en-US" sz="2835" dirty="0" smtClean="0">
                <a:solidFill>
                  <a:schemeClr val="bg1"/>
                </a:solidFill>
              </a:rPr>
              <a:t>dopts </a:t>
            </a:r>
            <a:r>
              <a:rPr lang="en-US" sz="2835" dirty="0">
                <a:solidFill>
                  <a:schemeClr val="bg1"/>
                </a:solidFill>
              </a:rPr>
              <a:t>Regulation 43 by reference, and identifies the decisions for local options </a:t>
            </a:r>
            <a:r>
              <a:rPr lang="en-US" sz="2835" dirty="0" smtClean="0">
                <a:solidFill>
                  <a:schemeClr val="bg1"/>
                </a:solidFill>
              </a:rPr>
              <a:t>and </a:t>
            </a:r>
            <a:r>
              <a:rPr lang="en-US" sz="2835" dirty="0">
                <a:solidFill>
                  <a:schemeClr val="bg1"/>
                </a:solidFill>
              </a:rPr>
              <a:t>the associated Appendix A. </a:t>
            </a:r>
            <a:endParaRPr lang="en-US" sz="2835" dirty="0" smtClean="0">
              <a:solidFill>
                <a:schemeClr val="bg1"/>
              </a:solidFill>
            </a:endParaRPr>
          </a:p>
          <a:p>
            <a:pPr marL="860633" lvl="1" indent="-457200">
              <a:buFont typeface="Arial" panose="020B0604020202020204" pitchFamily="34" charset="0"/>
              <a:buChar char="•"/>
            </a:pPr>
            <a:r>
              <a:rPr lang="en-US" sz="2835" dirty="0" smtClean="0">
                <a:solidFill>
                  <a:schemeClr val="bg1"/>
                </a:solidFill>
              </a:rPr>
              <a:t>Note</a:t>
            </a:r>
            <a:r>
              <a:rPr lang="en-US" sz="2835" dirty="0">
                <a:solidFill>
                  <a:schemeClr val="bg1"/>
                </a:solidFill>
              </a:rPr>
              <a:t>: This approach may be helpful for local boards of health and public health agencies that desire a simpler and quicker process. </a:t>
            </a:r>
            <a:endParaRPr lang="en-US" sz="2835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 and Appendix A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4" y="1611399"/>
            <a:ext cx="5228111" cy="3901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30" y="1611399"/>
            <a:ext cx="5084677" cy="39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Adoption Process- Option 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543" y="1853043"/>
            <a:ext cx="9790912" cy="2426049"/>
          </a:xfrm>
        </p:spPr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</a:rPr>
              <a:t>Use the Microsoft Word version of Regulation 43 to redline and develop a stand-alone local regulation using Regulation 43 as the basis for format and content. </a:t>
            </a:r>
            <a:endParaRPr lang="en-US" sz="2800" dirty="0" smtClean="0">
              <a:solidFill>
                <a:prstClr val="white"/>
              </a:solidFill>
            </a:endParaRP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663" y="3178205"/>
            <a:ext cx="3379517" cy="26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6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Adoption Process – Option 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543" y="1853043"/>
            <a:ext cx="9790912" cy="19951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Develop a stand-alone local regulation which includes all requirements of Regulation 43 using a separate format. Completion of the “Cross-walk” on pages 5 and 6 of the local agency submittal form is required for this method.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625" y="697399"/>
            <a:ext cx="9742747" cy="927049"/>
          </a:xfrm>
        </p:spPr>
        <p:txBody>
          <a:bodyPr/>
          <a:lstStyle/>
          <a:p>
            <a:r>
              <a:rPr lang="en-US" sz="3200" dirty="0">
                <a:solidFill>
                  <a:srgbClr val="FFFFFF"/>
                </a:solidFill>
                <a:latin typeface="Trebuchet MS" panose="020B0603020202020204" pitchFamily="34" charset="0"/>
              </a:rPr>
              <a:t>What is the CDPHE Role for the OWTS Program?</a:t>
            </a:r>
            <a:br>
              <a:rPr lang="en-US" sz="3200" dirty="0">
                <a:solidFill>
                  <a:srgbClr val="FFFF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02672" y="1411952"/>
            <a:ext cx="85758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endParaRPr lang="en-US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OWTS Coordinator; point of contact for assistance and guidance to local agency regulatory staff, the private sector (engineers, installers, etc.), general public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Develop the state’s OWTS requirements, (Regulation 43) </a:t>
            </a:r>
            <a:endParaRPr lang="en-US" sz="2800" dirty="0" smtClean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Adoption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543" y="1853043"/>
            <a:ext cx="9790912" cy="347941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At least 30 days prior to any public hearing </a:t>
            </a:r>
          </a:p>
          <a:p>
            <a:pPr marL="689183" lvl="1" indent="-285750">
              <a:buFont typeface="Arial" panose="020B0604020202020204" pitchFamily="34" charset="0"/>
              <a:buChar char="•"/>
            </a:pPr>
            <a:r>
              <a:rPr lang="en-US" sz="2835" dirty="0" smtClean="0">
                <a:solidFill>
                  <a:schemeClr val="bg1"/>
                </a:solidFill>
              </a:rPr>
              <a:t>submit local draft regulations to the Division for preliminary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Submittal package will include: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689183" lvl="1" indent="-285750">
              <a:buFont typeface="Arial" panose="020B0604020202020204" pitchFamily="34" charset="0"/>
              <a:buChar char="•"/>
            </a:pPr>
            <a:r>
              <a:rPr lang="en-US" sz="2835" dirty="0" smtClean="0">
                <a:solidFill>
                  <a:schemeClr val="bg1"/>
                </a:solidFill>
              </a:rPr>
              <a:t>1</a:t>
            </a:r>
            <a:r>
              <a:rPr lang="en-US" sz="2835" dirty="0">
                <a:solidFill>
                  <a:schemeClr val="bg1"/>
                </a:solidFill>
              </a:rPr>
              <a:t>. Completed Submittal Form for Local OWTS Regulation Review </a:t>
            </a:r>
            <a:endParaRPr lang="en-US" sz="2835" dirty="0" smtClean="0">
              <a:solidFill>
                <a:schemeClr val="bg1"/>
              </a:solidFill>
            </a:endParaRPr>
          </a:p>
          <a:p>
            <a:pPr marL="689183" lvl="1" indent="-285750">
              <a:buFont typeface="Arial" panose="020B0604020202020204" pitchFamily="34" charset="0"/>
              <a:buChar char="•"/>
            </a:pPr>
            <a:r>
              <a:rPr lang="en-US" sz="2835" dirty="0" smtClean="0">
                <a:solidFill>
                  <a:schemeClr val="bg1"/>
                </a:solidFill>
              </a:rPr>
              <a:t> </a:t>
            </a:r>
            <a:r>
              <a:rPr lang="en-US" sz="2835" dirty="0">
                <a:solidFill>
                  <a:schemeClr val="bg1"/>
                </a:solidFill>
              </a:rPr>
              <a:t>2. Draft Local OWTS Regulation based on one of the three approaches identified </a:t>
            </a:r>
            <a:r>
              <a:rPr lang="en-US" sz="2835" dirty="0" smtClean="0">
                <a:solidFill>
                  <a:schemeClr val="bg1"/>
                </a:solidFill>
              </a:rPr>
              <a:t>above</a:t>
            </a:r>
          </a:p>
        </p:txBody>
      </p:sp>
    </p:spTree>
    <p:extLst>
      <p:ext uri="{BB962C8B-B14F-4D97-AF65-F5344CB8AC3E}">
        <p14:creationId xmlns:p14="http://schemas.microsoft.com/office/powerpoint/2010/main" val="5816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543" y="1853042"/>
            <a:ext cx="9790912" cy="8256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Division will issue a  </a:t>
            </a:r>
            <a:r>
              <a:rPr lang="en-US" sz="1800" b="1" dirty="0"/>
              <a:t>Pre adoption comment </a:t>
            </a:r>
            <a:r>
              <a:rPr lang="en-US" sz="1800" b="1" dirty="0" smtClean="0"/>
              <a:t> or Acceptance Letter based </a:t>
            </a:r>
            <a:r>
              <a:rPr lang="en-US" sz="1800" dirty="0" smtClean="0"/>
              <a:t>on </a:t>
            </a:r>
            <a:r>
              <a:rPr lang="en-US" sz="1800" dirty="0" smtClean="0"/>
              <a:t>your submittal 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72" y="2438266"/>
            <a:ext cx="6192555" cy="311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Board of Health Adopts Local Regulation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543" y="1853043"/>
            <a:ext cx="9790912" cy="27699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After BOH approval </a:t>
            </a:r>
          </a:p>
          <a:p>
            <a:pPr marL="689183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Submit approved BOH copy of </a:t>
            </a:r>
            <a:r>
              <a:rPr lang="en-US" sz="3600" dirty="0" err="1" smtClean="0">
                <a:solidFill>
                  <a:schemeClr val="bg1"/>
                </a:solidFill>
              </a:rPr>
              <a:t>Regs</a:t>
            </a:r>
            <a:r>
              <a:rPr lang="en-US" sz="3600" dirty="0" smtClean="0">
                <a:solidFill>
                  <a:schemeClr val="bg1"/>
                </a:solidFill>
              </a:rPr>
              <a:t> to CDPHE</a:t>
            </a:r>
          </a:p>
          <a:p>
            <a:pPr marL="689183" lvl="1" indent="-28575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bg1"/>
                </a:solidFill>
              </a:rPr>
              <a:t>Reg</a:t>
            </a:r>
            <a:r>
              <a:rPr lang="en-US" sz="3600" dirty="0" smtClean="0">
                <a:solidFill>
                  <a:schemeClr val="bg1"/>
                </a:solidFill>
              </a:rPr>
              <a:t> goes into effect 45 </a:t>
            </a:r>
            <a:r>
              <a:rPr lang="en-US" sz="3600" dirty="0">
                <a:solidFill>
                  <a:schemeClr val="bg1"/>
                </a:solidFill>
              </a:rPr>
              <a:t>days after final adoption unless the department notifies the </a:t>
            </a:r>
            <a:r>
              <a:rPr lang="en-US" sz="3600" dirty="0" smtClean="0">
                <a:solidFill>
                  <a:schemeClr val="bg1"/>
                </a:solidFill>
              </a:rPr>
              <a:t>BOH that</a:t>
            </a:r>
            <a:endParaRPr lang="en-US" sz="3600" dirty="0">
              <a:solidFill>
                <a:schemeClr val="bg1"/>
              </a:solidFill>
            </a:endParaRPr>
          </a:p>
          <a:p>
            <a:pPr lvl="1"/>
            <a:r>
              <a:rPr lang="en-US" sz="3600" dirty="0" smtClean="0">
                <a:solidFill>
                  <a:schemeClr val="bg1"/>
                </a:solidFill>
              </a:rPr>
              <a:t>   rules </a:t>
            </a:r>
            <a:r>
              <a:rPr lang="en-US" sz="3600" dirty="0">
                <a:solidFill>
                  <a:schemeClr val="bg1"/>
                </a:solidFill>
              </a:rPr>
              <a:t>or amendments are not </a:t>
            </a:r>
            <a:r>
              <a:rPr lang="en-US" sz="3600" dirty="0" smtClean="0">
                <a:solidFill>
                  <a:schemeClr val="bg1"/>
                </a:solidFill>
              </a:rPr>
              <a:t>in compliance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2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870" y="1648143"/>
            <a:ext cx="4283202" cy="996398"/>
          </a:xfrm>
        </p:spPr>
        <p:txBody>
          <a:bodyPr/>
          <a:lstStyle/>
          <a:p>
            <a:r>
              <a:rPr lang="en-US" dirty="0" smtClean="0">
                <a:latin typeface="Baskerville Old Face" panose="02020602080505020303" pitchFamily="18" charset="0"/>
              </a:rPr>
              <a:t>Questions?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05612" y="2840854"/>
            <a:ext cx="4601718" cy="23081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Baskerville Old Face" panose="02020602080505020303" pitchFamily="18" charset="0"/>
              </a:rPr>
              <a:t>“Thank you”</a:t>
            </a:r>
          </a:p>
          <a:p>
            <a:endParaRPr lang="en-US" b="1" dirty="0" smtClean="0">
              <a:latin typeface="Baskerville Old Face" panose="02020602080505020303" pitchFamily="18" charset="0"/>
            </a:endParaRPr>
          </a:p>
          <a:p>
            <a:r>
              <a:rPr lang="en-US" b="1" dirty="0" smtClean="0">
                <a:latin typeface="Baskerville Old Face" panose="02020602080505020303" pitchFamily="18" charset="0"/>
                <a:hlinkClick r:id="rId4"/>
              </a:rPr>
              <a:t>Steve.Prosise@state.co.us</a:t>
            </a:r>
            <a:endParaRPr lang="en-US" b="1" dirty="0" smtClean="0">
              <a:latin typeface="Baskerville Old Face" panose="02020602080505020303" pitchFamily="18" charset="0"/>
            </a:endParaRPr>
          </a:p>
          <a:p>
            <a:r>
              <a:rPr lang="en-US" b="1" dirty="0" err="1" smtClean="0">
                <a:latin typeface="Baskerville Old Face" panose="02020602080505020303" pitchFamily="18" charset="0"/>
              </a:rPr>
              <a:t>Ph</a:t>
            </a:r>
            <a:r>
              <a:rPr lang="en-US" b="1" dirty="0" smtClean="0">
                <a:latin typeface="Baskerville Old Face" panose="02020602080505020303" pitchFamily="18" charset="0"/>
              </a:rPr>
              <a:t>: 303-692-2366</a:t>
            </a:r>
            <a:endParaRPr lang="en-US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G_12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6797" y="0"/>
            <a:ext cx="481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4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625" y="697399"/>
            <a:ext cx="9742747" cy="430887"/>
          </a:xfrm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What is the CDPHE Role for the OWTS Program?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38183" y="1305342"/>
            <a:ext cx="892205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latin typeface="Wingdings" panose="05000000000000000000" pitchFamily="2" charset="2"/>
              </a:rPr>
              <a:t> </a:t>
            </a:r>
            <a:r>
              <a:rPr lang="en-US" sz="30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Provide </a:t>
            </a:r>
            <a:r>
              <a:rPr lang="en-US" sz="3000" dirty="0">
                <a:solidFill>
                  <a:srgbClr val="FFFFFF"/>
                </a:solidFill>
                <a:latin typeface="Trebuchet MS" panose="020B0603020202020204" pitchFamily="34" charset="0"/>
              </a:rPr>
              <a:t>guidance documents and clarification statements to ensure that the OWTS regulations are properly and consistently applied across Colorado </a:t>
            </a:r>
            <a:endParaRPr lang="en-US" sz="3000" dirty="0" smtClean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r>
              <a:rPr lang="en-US" sz="3000" dirty="0" smtClean="0">
                <a:solidFill>
                  <a:srgbClr val="FFFFFF"/>
                </a:solidFill>
                <a:latin typeface="Wingdings" panose="05000000000000000000" pitchFamily="2" charset="2"/>
              </a:rPr>
              <a:t> </a:t>
            </a:r>
            <a:r>
              <a:rPr lang="en-US" sz="3000" dirty="0">
                <a:solidFill>
                  <a:srgbClr val="FFFFFF"/>
                </a:solidFill>
                <a:latin typeface="Trebuchet MS" panose="020B0603020202020204" pitchFamily="34" charset="0"/>
              </a:rPr>
              <a:t>Provide OWTS technology reviews for proprietary products (septic tanks, treatment systems, etc.) for sites ≤ 2,000 GPD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8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Regulatory Agencies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3176" y="1246676"/>
            <a:ext cx="1062657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FFFFFF"/>
                </a:solidFill>
                <a:latin typeface="Trebuchet MS" panose="020B0603020202020204" pitchFamily="34" charset="0"/>
              </a:rPr>
              <a:t>58 local OWTS programs covering all 64 </a:t>
            </a:r>
            <a:r>
              <a:rPr lang="en-US" sz="3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counties;</a:t>
            </a:r>
            <a:r>
              <a:rPr lang="en-US" sz="3000" dirty="0" err="1">
                <a:solidFill>
                  <a:srgbClr val="FFFFFF"/>
                </a:solidFill>
                <a:latin typeface="Calibri" panose="020F0502020204030204" pitchFamily="34" charset="0"/>
              </a:rPr>
              <a:t>LPHA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</a:rPr>
              <a:t> (</a:t>
            </a:r>
            <a:r>
              <a:rPr lang="en-US" sz="3000" dirty="0" err="1">
                <a:solidFill>
                  <a:srgbClr val="FFFFFF"/>
                </a:solidFill>
                <a:latin typeface="Calibri" panose="020F0502020204030204" pitchFamily="34" charset="0"/>
              </a:rPr>
              <a:t>Env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</a:rPr>
              <a:t>. Health), Bldg. Dept., Land </a:t>
            </a:r>
            <a:r>
              <a:rPr lang="en-US" sz="3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Use</a:t>
            </a:r>
            <a:endParaRPr lang="en-US" sz="30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FFFFFF"/>
                </a:solidFill>
                <a:latin typeface="Trebuchet MS" panose="020B0603020202020204" pitchFamily="34" charset="0"/>
              </a:rPr>
              <a:t>Must develop local regulations that are at least as stringent as Regulation 43.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</a:rPr>
              <a:t>Within one year of Reg. 43 effective </a:t>
            </a:r>
            <a:r>
              <a:rPr lang="en-US" sz="32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date</a:t>
            </a:r>
            <a:endParaRPr lang="en-US" sz="32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FFFFFF"/>
                </a:solidFill>
                <a:latin typeface="Trebuchet MS" panose="020B0603020202020204" pitchFamily="34" charset="0"/>
              </a:rPr>
              <a:t>Administer all aspects of the OWTS program; permitting, inspections, enforcement, file maintenance, etc.</a:t>
            </a:r>
          </a:p>
        </p:txBody>
      </p:sp>
    </p:spTree>
    <p:extLst>
      <p:ext uri="{BB962C8B-B14F-4D97-AF65-F5344CB8AC3E}">
        <p14:creationId xmlns:p14="http://schemas.microsoft.com/office/powerpoint/2010/main" val="9013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21606" y="819249"/>
            <a:ext cx="10007949" cy="495532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CDPHE OWTS Webpage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Cdphe.Colorado.gov/OWTS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Local agency</a:t>
            </a:r>
            <a:r>
              <a:rPr kumimoji="0" lang="en-US" sz="3706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OWTS program information</a:t>
            </a: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acceptance lists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Regulation 43 policies and clarifications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OWTS industry related links</a:t>
            </a: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Guidance documents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60633" marR="0" lvl="2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3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113" y="342508"/>
            <a:ext cx="7048871" cy="59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208752"/>
              </p:ext>
            </p:extLst>
          </p:nvPr>
        </p:nvGraphicFramePr>
        <p:xfrm>
          <a:off x="1832632" y="0"/>
          <a:ext cx="8843776" cy="6833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Acrobat Document" r:id="rId3" imgW="5029101" imgH="3886200" progId="Acrobat.Document.2017">
                  <p:embed/>
                </p:oleObj>
              </mc:Choice>
              <mc:Fallback>
                <p:oleObj name="Acrobat Document" r:id="rId3" imgW="5029101" imgH="3886200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2632" y="0"/>
                        <a:ext cx="8843776" cy="6833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80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97281" y="680512"/>
            <a:ext cx="10007949" cy="5436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974933" lvl="1" indent="-571500" defTabSz="806867">
              <a:buFont typeface="Wingdings" panose="05000000000000000000" pitchFamily="2" charset="2"/>
              <a:buChar char="Ø"/>
              <a:defRPr/>
            </a:pPr>
            <a:r>
              <a:rPr lang="en-US" sz="3706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Guidance </a:t>
            </a: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</a:p>
          <a:p>
            <a:pPr marL="403433" lvl="1" defTabSz="806867">
              <a:defRPr/>
            </a:pPr>
            <a:endParaRPr lang="en-US" sz="3706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OWTS Act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706" kern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Mound system design guidance document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Mound</a:t>
            </a:r>
            <a:r>
              <a:rPr kumimoji="0" lang="en-US" sz="3706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system design spreadsheet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706" kern="0" noProof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Sodic soil guidance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Timed</a:t>
            </a:r>
            <a:r>
              <a:rPr kumimoji="0" lang="en-US" sz="3706" b="0" i="0" u="none" strike="noStrike" kern="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dosing guidance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3706" kern="0" baseline="0" noProof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en-US" sz="3706" kern="0" noProof="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6; multiple OWTS on one parcel</a:t>
            </a: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706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NDDS design document (CPOW)</a:t>
            </a: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89333" lvl="3" indent="-571500" defTabSz="806867">
              <a:buFont typeface="Courier New" panose="02070309020205020404" pitchFamily="49" charset="0"/>
              <a:buChar char="o"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432133" marR="0" lvl="2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860633" marR="0" lvl="2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74933" marR="0" lvl="1" indent="-57150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3433" marR="0" lvl="1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06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12" b="0" i="0" u="sng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6963</TotalTime>
  <Words>1254</Words>
  <Application>Microsoft Office PowerPoint</Application>
  <PresentationFormat>Widescreen</PresentationFormat>
  <Paragraphs>206</Paragraphs>
  <Slides>33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Baskerville Old Face</vt:lpstr>
      <vt:lpstr>Calibri</vt:lpstr>
      <vt:lpstr>Calibri Light</vt:lpstr>
      <vt:lpstr>Courier New</vt:lpstr>
      <vt:lpstr>Trebuchet MS</vt:lpstr>
      <vt:lpstr>Wingdings</vt:lpstr>
      <vt:lpstr>Wingdings 2</vt:lpstr>
      <vt:lpstr>Office Theme</vt:lpstr>
      <vt:lpstr>1_Office Theme</vt:lpstr>
      <vt:lpstr>Acrobat Document</vt:lpstr>
      <vt:lpstr>PowerPoint Presentation</vt:lpstr>
      <vt:lpstr>PowerPoint Presentation</vt:lpstr>
      <vt:lpstr>What is the CDPHE Role for the OWTS Program? </vt:lpstr>
      <vt:lpstr>What is the CDPHE Role for the OWTS Program?</vt:lpstr>
      <vt:lpstr>Local Regulatory Agencies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edits to Regulation 43 </vt:lpstr>
      <vt:lpstr>PowerPoint Presentation</vt:lpstr>
      <vt:lpstr>PowerPoint Presentation</vt:lpstr>
      <vt:lpstr>Adoption Process-Option 1</vt:lpstr>
      <vt:lpstr>Template and Appendix A </vt:lpstr>
      <vt:lpstr>Adoption Process- Option 2</vt:lpstr>
      <vt:lpstr>Adoption Process – Option 3</vt:lpstr>
      <vt:lpstr>Adoption Process</vt:lpstr>
      <vt:lpstr>Adoption Process</vt:lpstr>
      <vt:lpstr>Board of Health Adopts Local Regulation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SOILS WITH HIGH ROCK CONTENT</dc:title>
  <dc:creator>Warren</dc:creator>
  <cp:lastModifiedBy>Prosise, Steve</cp:lastModifiedBy>
  <cp:revision>221</cp:revision>
  <dcterms:created xsi:type="dcterms:W3CDTF">2017-04-24T18:36:03Z</dcterms:created>
  <dcterms:modified xsi:type="dcterms:W3CDTF">2026-01-28T04:52:00Z</dcterms:modified>
</cp:coreProperties>
</file>