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29"/>
  </p:notesMasterIdLst>
  <p:handoutMasterIdLst>
    <p:handoutMasterId r:id="rId30"/>
  </p:handoutMasterIdLst>
  <p:sldIdLst>
    <p:sldId id="274" r:id="rId2"/>
    <p:sldId id="690" r:id="rId3"/>
    <p:sldId id="685" r:id="rId4"/>
    <p:sldId id="692" r:id="rId5"/>
    <p:sldId id="707" r:id="rId6"/>
    <p:sldId id="691" r:id="rId7"/>
    <p:sldId id="695" r:id="rId8"/>
    <p:sldId id="708" r:id="rId9"/>
    <p:sldId id="694" r:id="rId10"/>
    <p:sldId id="710" r:id="rId11"/>
    <p:sldId id="697" r:id="rId12"/>
    <p:sldId id="706" r:id="rId13"/>
    <p:sldId id="711" r:id="rId14"/>
    <p:sldId id="709" r:id="rId15"/>
    <p:sldId id="712" r:id="rId16"/>
    <p:sldId id="701" r:id="rId17"/>
    <p:sldId id="703" r:id="rId18"/>
    <p:sldId id="714" r:id="rId19"/>
    <p:sldId id="713" r:id="rId20"/>
    <p:sldId id="715" r:id="rId21"/>
    <p:sldId id="699" r:id="rId22"/>
    <p:sldId id="716" r:id="rId23"/>
    <p:sldId id="700" r:id="rId24"/>
    <p:sldId id="693" r:id="rId25"/>
    <p:sldId id="704" r:id="rId26"/>
    <p:sldId id="705" r:id="rId27"/>
    <p:sldId id="302" r:id="rId28"/>
  </p:sldIdLst>
  <p:sldSz cx="12192000" cy="6858000"/>
  <p:notesSz cx="7315200" cy="96012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09FFF5-549D-482B-A9F8-6BE0FC8E4AD5}">
          <p14:sldIdLst>
            <p14:sldId id="274"/>
            <p14:sldId id="690"/>
            <p14:sldId id="685"/>
            <p14:sldId id="692"/>
            <p14:sldId id="707"/>
            <p14:sldId id="691"/>
            <p14:sldId id="695"/>
            <p14:sldId id="708"/>
            <p14:sldId id="694"/>
            <p14:sldId id="710"/>
            <p14:sldId id="697"/>
            <p14:sldId id="706"/>
            <p14:sldId id="711"/>
            <p14:sldId id="709"/>
            <p14:sldId id="712"/>
            <p14:sldId id="701"/>
            <p14:sldId id="703"/>
            <p14:sldId id="714"/>
            <p14:sldId id="713"/>
            <p14:sldId id="715"/>
            <p14:sldId id="699"/>
            <p14:sldId id="716"/>
            <p14:sldId id="700"/>
            <p14:sldId id="693"/>
            <p14:sldId id="704"/>
            <p14:sldId id="705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Carney" initials="KC" lastIdx="1" clrIdx="0">
    <p:extLst>
      <p:ext uri="{19B8F6BF-5375-455C-9EA6-DF929625EA0E}">
        <p15:presenceInfo xmlns:p15="http://schemas.microsoft.com/office/powerpoint/2012/main" userId="S::kcarney@cowc.info::814d512d-07fa-4a31-bc06-51689d76da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37" autoAdjust="0"/>
    <p:restoredTop sz="87135" autoAdjust="0"/>
  </p:normalViewPr>
  <p:slideViewPr>
    <p:cSldViewPr>
      <p:cViewPr>
        <p:scale>
          <a:sx n="50" d="100"/>
          <a:sy n="50" d="100"/>
        </p:scale>
        <p:origin x="390" y="3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608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556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3285615E-2F65-4B16-911D-C4CE5575DD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12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700" b="1" dirty="0">
                <a:latin typeface="Arial Black" panose="020B0A04020102020204" pitchFamily="34" charset="0"/>
              </a:rPr>
              <a:t>Welcome</a:t>
            </a:r>
            <a:r>
              <a:rPr lang="en-US" altLang="en-US" sz="1700" b="1" baseline="0" dirty="0">
                <a:latin typeface="Arial Black" panose="020B0A04020102020204" pitchFamily="34" charset="0"/>
              </a:rPr>
              <a:t> to the Colorado Professionals in Onsite Wastewater presentation on site evaluation for onsite wastewater treatment system design.</a:t>
            </a:r>
          </a:p>
          <a:p>
            <a:pPr eaLnBrk="1" hangingPunct="1">
              <a:spcBef>
                <a:spcPct val="0"/>
              </a:spcBef>
            </a:pPr>
            <a:endParaRPr lang="en-US" altLang="en-US" sz="1700" b="1" baseline="0" dirty="0">
              <a:latin typeface="Arial Black" panose="020B0A040201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700" b="1" baseline="0" dirty="0">
                <a:latin typeface="Arial Black" panose="020B0A04020102020204" pitchFamily="34" charset="0"/>
              </a:rPr>
              <a:t>This presentation will identify the process to evaluation a site for design and construction of an onsite wastewater treatment system.</a:t>
            </a:r>
            <a:endParaRPr lang="en-US" altLang="en-US" sz="1700" b="1" dirty="0">
              <a:latin typeface="Arial Black" panose="020B0A040201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700" b="1" dirty="0">
              <a:latin typeface="Arial Black" panose="020B0A040201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44F116-264B-42FF-82AE-AA940899331B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9885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97B14-A724-B285-9743-33E2351F7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466A7-28D0-5D40-3780-11CB0D25F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5F58E-07A5-ADB8-D411-9FD5280B3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7ED33-CDEF-0436-E4BC-9B384690A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FE40B-7C37-4DA6-922A-816A6F614D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3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FB9E4-45A6-C9F9-2EC2-D02705344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6560D-72D4-4921-C6D9-1C744D074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7219D-F8CE-8FB4-FBBB-9A489F60D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cisterns had to be installed prior to the STA so that construction traffic wasn’t crossing the newly constructed STA.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1CCF9-73C7-0A92-F1C7-42FD8FE01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20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3E289-A7AC-8882-8234-6A0FEA182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19B22F-3D7D-9CE9-3B0F-791339E82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82A9DA-D7C4-151E-BC8B-8D51B7EAF1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2D2C3-AE4A-3EC3-CBFC-66D9D9F18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FE40B-7C37-4DA6-922A-816A6F614D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23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D8793-D929-EE91-D708-CA46FE787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E0355-7EF2-D4DC-5E34-C5A10E988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949EA8-4CE0-54C4-14CE-7A1D77796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Anticipated construction-related issues, if applicable; </a:t>
            </a:r>
          </a:p>
          <a:p>
            <a:endParaRPr lang="en-US" dirty="0"/>
          </a:p>
          <a:p>
            <a:r>
              <a:rPr lang="en-US" dirty="0"/>
              <a:t>An assessment of how known or reasonably foreseeable land use changes are</a:t>
            </a:r>
          </a:p>
          <a:p>
            <a:r>
              <a:rPr lang="en-US" dirty="0"/>
              <a:t>expected to affect the system performance, including, but not limited to, changes</a:t>
            </a:r>
          </a:p>
          <a:p>
            <a:r>
              <a:rPr lang="en-US" dirty="0"/>
              <a:t>in drainage patterns, increased impervious surfaces and proximity of new water</a:t>
            </a:r>
          </a:p>
          <a:p>
            <a:r>
              <a:rPr lang="en-US" dirty="0"/>
              <a:t>supply wells, if applicable; and </a:t>
            </a:r>
          </a:p>
          <a:p>
            <a:endParaRPr lang="en-US" dirty="0"/>
          </a:p>
          <a:p>
            <a:r>
              <a:rPr lang="en-US" dirty="0"/>
              <a:t>A narrative explaining difficulties encountered during the site evaluation,</a:t>
            </a:r>
          </a:p>
          <a:p>
            <a:r>
              <a:rPr lang="en-US" dirty="0"/>
              <a:t>including but not limited to identifying and interpreting soil and landform features</a:t>
            </a:r>
          </a:p>
          <a:p>
            <a:r>
              <a:rPr lang="en-US" dirty="0"/>
              <a:t>and how the difficulties were resolved, if applicable.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64DE6-E211-9DCE-4C73-491D3D2D65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15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8AC6C-4871-AB87-6E01-D4885D881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82AAB8-A6FA-6919-66D8-25B12BCE8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C5834-EDF1-2A99-86A9-3ED39C8FA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03621-1E8B-7F73-96C1-7901E60F0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FE40B-7C37-4DA6-922A-816A6F614D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8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4349B-3F9B-B2AB-E766-30B214B8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76A48B-8768-821D-981A-7E0C2C618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268602-B09E-ED0B-4953-649F1AB68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Anticipated construction-related issues, if applicable; </a:t>
            </a:r>
          </a:p>
          <a:p>
            <a:endParaRPr lang="en-US" dirty="0"/>
          </a:p>
          <a:p>
            <a:r>
              <a:rPr lang="en-US" dirty="0"/>
              <a:t>An assessment of how known or reasonably foreseeable land use changes are</a:t>
            </a:r>
          </a:p>
          <a:p>
            <a:r>
              <a:rPr lang="en-US" dirty="0"/>
              <a:t>expected to affect the system performance, including, but not limited to, changes</a:t>
            </a:r>
          </a:p>
          <a:p>
            <a:r>
              <a:rPr lang="en-US" dirty="0"/>
              <a:t>in drainage patterns, increased impervious surfaces and proximity of new water</a:t>
            </a:r>
          </a:p>
          <a:p>
            <a:r>
              <a:rPr lang="en-US" dirty="0"/>
              <a:t>supply wells, if applicable; and </a:t>
            </a:r>
          </a:p>
          <a:p>
            <a:endParaRPr lang="en-US" dirty="0"/>
          </a:p>
          <a:p>
            <a:r>
              <a:rPr lang="en-US" dirty="0"/>
              <a:t>A narrative explaining difficulties encountered during the site evaluation,</a:t>
            </a:r>
          </a:p>
          <a:p>
            <a:r>
              <a:rPr lang="en-US" dirty="0"/>
              <a:t>including but not limited to identifying and interpreting soil and landform features</a:t>
            </a:r>
          </a:p>
          <a:p>
            <a:r>
              <a:rPr lang="en-US" dirty="0"/>
              <a:t>and how the difficulties were resolved, if applicable.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2839-9408-4D16-B846-A3E21DF7A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8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09DAF-E355-9BDB-A7A4-AFF832A1F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EBABC-75A4-BF1A-0E25-09D4C54AA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78BC8-38FD-B3A6-F410-9FB9FC5778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Anticipated construction-related issues, if applicable; </a:t>
            </a:r>
          </a:p>
          <a:p>
            <a:endParaRPr lang="en-US" dirty="0"/>
          </a:p>
          <a:p>
            <a:r>
              <a:rPr lang="en-US" dirty="0"/>
              <a:t>An assessment of how known or reasonably foreseeable land use changes are</a:t>
            </a:r>
          </a:p>
          <a:p>
            <a:r>
              <a:rPr lang="en-US" dirty="0"/>
              <a:t>expected to affect the system performance, including, but not limited to, changes</a:t>
            </a:r>
          </a:p>
          <a:p>
            <a:r>
              <a:rPr lang="en-US" dirty="0"/>
              <a:t>in drainage patterns, increased impervious surfaces and proximity of new water</a:t>
            </a:r>
          </a:p>
          <a:p>
            <a:r>
              <a:rPr lang="en-US" dirty="0"/>
              <a:t>supply wells, if applicable; and </a:t>
            </a:r>
          </a:p>
          <a:p>
            <a:endParaRPr lang="en-US" dirty="0"/>
          </a:p>
          <a:p>
            <a:r>
              <a:rPr lang="en-US" dirty="0"/>
              <a:t>A narrative explaining difficulties encountered during the site evaluation,</a:t>
            </a:r>
          </a:p>
          <a:p>
            <a:r>
              <a:rPr lang="en-US" dirty="0"/>
              <a:t>including but not limited to identifying and interpreting soil and landform features</a:t>
            </a:r>
          </a:p>
          <a:p>
            <a:r>
              <a:rPr lang="en-US" dirty="0"/>
              <a:t>and how the difficulties were resolved, if applicable.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A7517-E59A-F4FC-B598-5A8CB63294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10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B380-792C-4108-D1E9-CAF03935E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040C3-51B1-1501-7A34-E269FDC4D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3E024-30B1-7FC7-1CDB-E4C1E99F6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B4F51-96A7-50A1-6354-CF8A3FF46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02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b="1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33BDB0-4EE6-4FB3-BA4D-C1F3AADF7264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976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3DF87-3933-1015-4E4A-6EF799F07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44D96-5C99-164C-BC6D-332FCDF2E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7B393-2C01-FABC-9A7E-A5FD5F985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system could be a brand new system or a repair.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7359-679D-0F98-A316-EAE4D52DC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FE40B-7C37-4DA6-922A-816A6F614D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7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20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470D9-FC79-AA75-5A16-E95B20E9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C28806-C067-FDEF-7E72-F67F520CC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82488A-75EF-5BE0-1137-12DAFD7815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Anticipated construction-related issues, if applicable; </a:t>
            </a:r>
          </a:p>
          <a:p>
            <a:endParaRPr lang="en-US" dirty="0"/>
          </a:p>
          <a:p>
            <a:r>
              <a:rPr lang="en-US" dirty="0"/>
              <a:t>An assessment of how known or reasonably foreseeable land use changes are</a:t>
            </a:r>
          </a:p>
          <a:p>
            <a:r>
              <a:rPr lang="en-US" dirty="0"/>
              <a:t>expected to affect the system performance, including, but not limited to, changes</a:t>
            </a:r>
          </a:p>
          <a:p>
            <a:r>
              <a:rPr lang="en-US" dirty="0"/>
              <a:t>in drainage patterns, increased impervious surfaces and proximity of new water</a:t>
            </a:r>
          </a:p>
          <a:p>
            <a:r>
              <a:rPr lang="en-US" dirty="0"/>
              <a:t>supply wells, if applicable; and </a:t>
            </a:r>
          </a:p>
          <a:p>
            <a:endParaRPr lang="en-US" dirty="0"/>
          </a:p>
          <a:p>
            <a:r>
              <a:rPr lang="en-US" dirty="0"/>
              <a:t>A narrative explaining difficulties encountered during the site evaluation,</a:t>
            </a:r>
          </a:p>
          <a:p>
            <a:r>
              <a:rPr lang="en-US" dirty="0"/>
              <a:t>including but not limited to identifying and interpreting soil and landform features</a:t>
            </a:r>
          </a:p>
          <a:p>
            <a:r>
              <a:rPr lang="en-US" dirty="0"/>
              <a:t>and how the difficulties were resolved, if applicable.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F026B-E113-7A27-1FF1-14A30C2A4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2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CD66-6B1D-C084-3F3C-62EDC9D4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581B2-6A53-F993-27F9-86BBC7AF0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0617E-82F8-5BB3-E138-29FEB4622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Anticipated construction-related issues, if applicable; </a:t>
            </a:r>
          </a:p>
          <a:p>
            <a:endParaRPr lang="en-US" dirty="0"/>
          </a:p>
          <a:p>
            <a:r>
              <a:rPr lang="en-US" dirty="0"/>
              <a:t>An assessment of how known or reasonably foreseeable land use changes are</a:t>
            </a:r>
          </a:p>
          <a:p>
            <a:r>
              <a:rPr lang="en-US" dirty="0"/>
              <a:t>expected to affect the system performance, including, but not limited to, changes</a:t>
            </a:r>
          </a:p>
          <a:p>
            <a:r>
              <a:rPr lang="en-US" dirty="0"/>
              <a:t>in drainage patterns, increased impervious surfaces and proximity of new water</a:t>
            </a:r>
          </a:p>
          <a:p>
            <a:r>
              <a:rPr lang="en-US" dirty="0"/>
              <a:t>supply wells, if applicable; and </a:t>
            </a:r>
          </a:p>
          <a:p>
            <a:endParaRPr lang="en-US" dirty="0"/>
          </a:p>
          <a:p>
            <a:r>
              <a:rPr lang="en-US" dirty="0"/>
              <a:t>A narrative explaining difficulties encountered during the site evaluation,</a:t>
            </a:r>
          </a:p>
          <a:p>
            <a:r>
              <a:rPr lang="en-US" dirty="0"/>
              <a:t>including but not limited to identifying and interpreting soil and landform features</a:t>
            </a:r>
          </a:p>
          <a:p>
            <a:r>
              <a:rPr lang="en-US" dirty="0"/>
              <a:t>and how the difficulties were resolved, if applicable.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7321D-3D50-E71F-AD20-690CFB24A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90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99BA0-A228-9809-5DC4-96E93274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1FE74-7376-FCC8-5516-8B66D12BA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7B46B-95CF-F5E9-1767-C9C7ECF23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Anticipated construction-related issues, if applicable; </a:t>
            </a:r>
          </a:p>
          <a:p>
            <a:endParaRPr lang="en-US" dirty="0"/>
          </a:p>
          <a:p>
            <a:r>
              <a:rPr lang="en-US" dirty="0"/>
              <a:t>An assessment of how known or reasonably foreseeable land use changes are</a:t>
            </a:r>
          </a:p>
          <a:p>
            <a:r>
              <a:rPr lang="en-US" dirty="0"/>
              <a:t>expected to affect the system performance, including, but not limited to, changes</a:t>
            </a:r>
          </a:p>
          <a:p>
            <a:r>
              <a:rPr lang="en-US" dirty="0"/>
              <a:t>in drainage patterns, increased impervious surfaces and proximity of new water</a:t>
            </a:r>
          </a:p>
          <a:p>
            <a:r>
              <a:rPr lang="en-US" dirty="0"/>
              <a:t>supply wells, if applicable; and </a:t>
            </a:r>
          </a:p>
          <a:p>
            <a:endParaRPr lang="en-US" dirty="0"/>
          </a:p>
          <a:p>
            <a:r>
              <a:rPr lang="en-US" dirty="0"/>
              <a:t>A narrative explaining difficulties encountered during the site evaluation,</a:t>
            </a:r>
          </a:p>
          <a:p>
            <a:r>
              <a:rPr lang="en-US" dirty="0"/>
              <a:t>including but not limited to identifying and interpreting soil and landform features</a:t>
            </a:r>
          </a:p>
          <a:p>
            <a:r>
              <a:rPr lang="en-US" dirty="0"/>
              <a:t>and how the difficulties were resolved, if applicable.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A21E9-63A5-570D-C900-2B757A8BD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62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58B98-AF99-C261-A12F-5E3A4AF7B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AECC96-9D07-058B-3B63-3A3378AC5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6015F-DC65-CFAC-EA3B-1AD0C8E00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Anticipated construction-related issues, if applicable; </a:t>
            </a:r>
          </a:p>
          <a:p>
            <a:endParaRPr lang="en-US" dirty="0"/>
          </a:p>
          <a:p>
            <a:r>
              <a:rPr lang="en-US" dirty="0"/>
              <a:t>An assessment of how known or reasonably foreseeable land use changes are</a:t>
            </a:r>
          </a:p>
          <a:p>
            <a:r>
              <a:rPr lang="en-US" dirty="0"/>
              <a:t>expected to affect the system performance, including, but not limited to, changes</a:t>
            </a:r>
          </a:p>
          <a:p>
            <a:r>
              <a:rPr lang="en-US" dirty="0"/>
              <a:t>in drainage patterns, increased impervious surfaces and proximity of new water</a:t>
            </a:r>
          </a:p>
          <a:p>
            <a:r>
              <a:rPr lang="en-US" dirty="0"/>
              <a:t>supply wells, if applicable; and </a:t>
            </a:r>
          </a:p>
          <a:p>
            <a:endParaRPr lang="en-US" dirty="0"/>
          </a:p>
          <a:p>
            <a:r>
              <a:rPr lang="en-US" dirty="0"/>
              <a:t>A narrative explaining difficulties encountered during the site evaluation,</a:t>
            </a:r>
          </a:p>
          <a:p>
            <a:r>
              <a:rPr lang="en-US" dirty="0"/>
              <a:t>including but not limited to identifying and interpreting soil and landform features</a:t>
            </a:r>
          </a:p>
          <a:p>
            <a:r>
              <a:rPr lang="en-US" dirty="0"/>
              <a:t>and how the difficulties were resolved, if applicable.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2666F-F80F-8008-E37B-62FF0F925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613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85615E-2F65-4B16-911D-C4CE5575DD4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21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5FDA-F5A8-C2BA-ACBC-CADA6A126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1238CD-5574-476F-32AB-358D8B6D9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10EA9-2047-82BE-CCB2-631257A69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C6B4A-5F17-6A4C-06DF-7F3D03E71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FE40B-7C37-4DA6-922A-816A6F614D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6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6FE790-23D5-4628-B7D0-5DF80436EB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87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0E814-8470-4447-9B00-3C04D434E2A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4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36BA2-D085-4F0A-8FA7-139881CD60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4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6FF8F2-A40A-4F90-A49F-D786441BC2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13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D4780-FC53-40D7-B210-D5727CC2322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75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42027-3604-47A9-80F5-4F669279DB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17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F3BCA-A18E-4D76-B246-F983C0CCA9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87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B3924-A598-43B2-84A8-4F6114B684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9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2C1D6-DC79-4C9C-A8AE-750C70FA8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76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7DD40-6DEC-41B2-AB94-B8FE4D0355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8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65CC2-E832-42D9-862D-D34AF8DD51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07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51980C5-1AE4-413F-889C-4FDA6E6DF6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6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matthew@cwsexcavating.com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kcarney@cowc.info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40.0134071,-105.3256051,3a,75y,182.06h,75.07t/data=!3m7!1e1!3m5!1sxGbOOkZtBaukzWacWFDFCg!2e0!6shttps:%2F%2Fstreetviewpixels-pa.googleapis.com%2Fv1%2Fthumbnail%3Fcb_client%3Dmaps_sv.tactile%26w%3D900%26h%3D600%26pitch%3D14.9342424519743%26panoid%3DxGbOOkZtBaukzWacWFDFCg%26yaw%3D182.05504359236247!7i16384!8i8192?entry=ttu&amp;g_ep=EgoyMDI2MDEyMS4wIKXMDSoASAFQAw%3D%3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130E94B5-6B03-4C6D-A886-D92083B3E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597B8231-6339-4326-9EE6-D2F78558E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7974"/>
            <a:ext cx="11707367" cy="2538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"/>
          <p:cNvSpPr txBox="1"/>
          <p:nvPr/>
        </p:nvSpPr>
        <p:spPr>
          <a:xfrm>
            <a:off x="484633" y="3760619"/>
            <a:ext cx="10210862" cy="18109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800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Onsite Wastewater Treatment System Installation Challenges</a:t>
            </a:r>
            <a:endParaRPr lang="en-US" sz="2400" spc="-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Logo, company name&#10;&#10;Description automatically generate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296" y="498629"/>
            <a:ext cx="5768422" cy="275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9"/>
    </mc:Choice>
    <mc:Fallback xmlns="">
      <p:transition spd="slow" advTm="1512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893C-D575-2091-C51D-F3249C040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OWTS Layout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12E50D-5881-06AE-F520-7D271BAFA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5286" y="0"/>
            <a:ext cx="7326114" cy="68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06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07695-16A3-6AA6-9658-4EA45069C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4F17-5AD7-3D2C-4CF4-B90343B6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3200400" cy="3429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bg1"/>
                </a:solidFill>
              </a:rPr>
              <a:t>Group Home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2,000-GPD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38AC1-9DFF-75F9-1C6F-3725E13F9E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00400" y="0"/>
            <a:ext cx="7315200" cy="646150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en-US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1,000-Gal Grease Interceptor Tank</a:t>
            </a: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Two 2,000-Gal Septic Tanks</a:t>
            </a: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2,000-Gal Recirculation/Dosing Tank</a:t>
            </a:r>
          </a:p>
          <a:p>
            <a:pPr lvl="1">
              <a:defRPr/>
            </a:pPr>
            <a:r>
              <a:rPr lang="en-US" sz="36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AdvanTex</a:t>
            </a: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AX100 Treatment Pod</a:t>
            </a: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Sand Filter with H-20 Rated Traffic Rated Chambers</a:t>
            </a:r>
          </a:p>
          <a:p>
            <a:pPr eaLnBrk="1" hangingPunct="1"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004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F86B2-88A2-7345-80F3-588415581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CB23-0C29-76B1-4C3C-5DCB3A33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3200400" cy="3200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>
                <a:solidFill>
                  <a:schemeClr val="bg1"/>
                </a:solidFill>
              </a:rPr>
              <a:t>OWTS Construction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1488-C9D1-AD59-46AA-08CD42155D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00400" y="0"/>
            <a:ext cx="7315200" cy="646150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en-US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Water Cisterns</a:t>
            </a: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CDOT Right of Way</a:t>
            </a: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Bike Lane and Road Traffic</a:t>
            </a: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Rock Removal</a:t>
            </a:r>
          </a:p>
          <a:p>
            <a:pPr lvl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Access for Importing Sand &amp; Gravel</a:t>
            </a:r>
          </a:p>
          <a:p>
            <a:pPr eaLnBrk="1" hangingPunct="1"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8523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1AE8E-98AD-5AAC-6A7D-4209CC613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F866-3CE7-F57A-708A-BBFEE74C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OWTS Layout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609612-2C52-1254-F069-A0D804F55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5286" y="0"/>
            <a:ext cx="7326114" cy="68709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8D221E-4089-C665-1A4E-CB52AED6C823}"/>
              </a:ext>
            </a:extLst>
          </p:cNvPr>
          <p:cNvSpPr/>
          <p:nvPr/>
        </p:nvSpPr>
        <p:spPr>
          <a:xfrm>
            <a:off x="4495800" y="4191000"/>
            <a:ext cx="2514600" cy="21336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10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E21F3-41F7-24CE-682B-6FD4D89B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Water Cisterns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C4D24B-2314-E3DF-6CDE-CE22C42FB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863790"/>
            <a:ext cx="3845386" cy="51212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DDDE0-F783-F6A1-36AA-00BEF057E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16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4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7D7EA9-D3D1-50AE-6F7E-05918B61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70971-4D77-4452-6711-D462BD83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CDOT Right of Way Avoidance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9798D-EB73-3AFE-31AB-7258172C5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5B30EF-7622-FF80-A3EE-74CF4C48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51" y="0"/>
            <a:ext cx="51511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B4F2E-1669-40FE-ED96-225330F3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880" y="0"/>
            <a:ext cx="5151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38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FA3092-73A9-2DC8-96A1-1F8BE069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0"/>
            <a:ext cx="51435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11E9DD-00F4-2736-4B10-E0C03DCD0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5149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17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98D63-B687-88BA-32EC-51C03E9B6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75D7-4CEA-A66B-B01C-D2C5B4995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3200400" cy="4267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5400" dirty="0">
                <a:solidFill>
                  <a:schemeClr val="bg1"/>
                </a:solidFill>
              </a:rPr>
              <a:t>Tanks and Treatment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0C55E-EF83-91BE-C0DA-14E8F9AF2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17" y="-19050"/>
            <a:ext cx="5149433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3122BB-27B5-78BB-B7CD-D5E3AD1C6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72" y="0"/>
            <a:ext cx="5135128" cy="6838950"/>
          </a:xfrm>
        </p:spPr>
      </p:pic>
    </p:spTree>
    <p:extLst>
      <p:ext uri="{BB962C8B-B14F-4D97-AF65-F5344CB8AC3E}">
        <p14:creationId xmlns:p14="http://schemas.microsoft.com/office/powerpoint/2010/main" val="1722033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53A19-442C-A132-F97A-0C6A890B7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1BF4-89C7-6681-80AF-BA4EE86C9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8ECF4-CFA4-C16B-6AAD-5C2F67ED8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52400"/>
            <a:ext cx="6104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57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51C31-5B71-C071-773C-E8F721A91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0BC63-C30A-225A-1E35-91424F88B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3200400" cy="4267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7A798A-5BEC-384C-45C2-6F573E959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88" y="0"/>
            <a:ext cx="9231312" cy="6923484"/>
          </a:xfrm>
        </p:spPr>
      </p:pic>
    </p:spTree>
    <p:extLst>
      <p:ext uri="{BB962C8B-B14F-4D97-AF65-F5344CB8AC3E}">
        <p14:creationId xmlns:p14="http://schemas.microsoft.com/office/powerpoint/2010/main" val="142608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831CE-0A48-D295-1863-E266B43DA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F8E4-D3BD-E642-EF4D-79AA90D7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3200400" cy="2057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dirty="0">
                <a:solidFill>
                  <a:schemeClr val="bg1"/>
                </a:solidFill>
              </a:rPr>
              <a:t>Alps Inn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38619 Boulder Canyon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ECB59-CEF3-E64D-9264-7D99DB3AD13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81400" y="762000"/>
            <a:ext cx="6934200" cy="569950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Title Transfer inspections indicated that the system was functioning properly.</a:t>
            </a:r>
          </a:p>
          <a:p>
            <a:pPr marL="0" indent="0" eaLnBrk="1" hangingPunct="1">
              <a:buNone/>
              <a:defRPr/>
            </a:pPr>
            <a:endParaRPr lang="en-US" sz="4000" b="1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r>
              <a:rPr lang="en-US" sz="4000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New owner just need an engineer to write a letter stating that the system was acceptable for the proposed use.</a:t>
            </a:r>
            <a:endParaRPr lang="en-US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1905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3F574-F5DA-7C38-3D20-3E1E7A2AC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3B1C-A310-3F5C-F633-E13F4D47C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Rock Removal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33632-47F8-A906-515C-D65C93EE4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51" y="-1905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41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BDD84-94BC-CC81-26B6-B2A8550F7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6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13C02-4E83-ADAC-E6BF-718BEB8FF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B9D4-D3DD-3CCB-E0C2-90147D82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Of Material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5EB9A-C674-BDC4-8C7E-31001E49A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381000"/>
            <a:ext cx="4591050" cy="6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A0121-4F3C-502C-88D5-EB908C365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950" y="381000"/>
            <a:ext cx="45910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16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7B94D-242E-2116-8826-4C72DB55E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3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C10C29-E52C-24C7-A2E7-E02E88B07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31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88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93A01-DE60-A4BC-2E4E-F9FB5865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BA165-E351-64A9-542F-704752CB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Use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9EA2EB-42EA-50F5-BD04-4375D9F4A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D06DC-1810-1D27-B44A-DD38362AE0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45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938246-98A2-F679-1AE5-D438711FA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362"/>
            <a:ext cx="3856018" cy="512127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523433-6C1B-24DA-380F-3821B504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753" y="389880"/>
            <a:ext cx="4578493" cy="6078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65662-80A9-488B-22A0-5B206185E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611" y="264901"/>
            <a:ext cx="4761389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24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F4EFF-F28D-076A-929B-900F9B56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Finished STA</a:t>
            </a:r>
            <a:br>
              <a:rPr lang="en-US" dirty="0"/>
            </a:br>
            <a:r>
              <a:rPr lang="en-US" dirty="0"/>
              <a:t>Driveway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E3474E-A22F-2A0B-9A17-FF3379EFD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62" y="513404"/>
            <a:ext cx="4108938" cy="545718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29BCED-F308-06C2-0124-746EA197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-1905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29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08" name="Rectangle 70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09" name="Rectangle 72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06" name="Subtitle 2"/>
          <p:cNvSpPr>
            <a:spLocks noGrp="1"/>
          </p:cNvSpPr>
          <p:nvPr>
            <p:ph type="subTitle" idx="1"/>
          </p:nvPr>
        </p:nvSpPr>
        <p:spPr>
          <a:xfrm>
            <a:off x="4114800" y="5029200"/>
            <a:ext cx="3073909" cy="762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en-US" sz="5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Thank You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US" altLang="en-US" dirty="0">
              <a:latin typeface="Antique Olive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endParaRPr lang="en-US" altLang="en-US" dirty="0">
              <a:latin typeface="Antique Olive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B12F90-50FE-F93E-9BB2-5B838FD12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163DDC-93AC-02AD-A272-CC4A2FA9E8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400050"/>
            <a:ext cx="3048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41B642-0852-2F26-9F4B-E9FFC1FE6E39}"/>
              </a:ext>
            </a:extLst>
          </p:cNvPr>
          <p:cNvSpPr txBox="1"/>
          <p:nvPr/>
        </p:nvSpPr>
        <p:spPr>
          <a:xfrm>
            <a:off x="3518154" y="3048000"/>
            <a:ext cx="219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Church OWC, LLC.</a:t>
            </a:r>
          </a:p>
          <a:p>
            <a:r>
              <a:rPr lang="en-US" dirty="0"/>
              <a:t>Kate Carney, P.E.</a:t>
            </a:r>
          </a:p>
          <a:p>
            <a:r>
              <a:rPr lang="en-US" dirty="0">
                <a:hlinkClick r:id="rId7"/>
              </a:rPr>
              <a:t>kcarney@cowc.info</a:t>
            </a:r>
            <a:endParaRPr lang="en-US" dirty="0"/>
          </a:p>
          <a:p>
            <a:r>
              <a:rPr lang="en-US" dirty="0"/>
              <a:t>720-837-6397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4AFAE-66D5-CB24-2F6E-5ECCAE9CB4A4}"/>
              </a:ext>
            </a:extLst>
          </p:cNvPr>
          <p:cNvSpPr txBox="1"/>
          <p:nvPr/>
        </p:nvSpPr>
        <p:spPr>
          <a:xfrm>
            <a:off x="7285038" y="3047999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CWS Excavating</a:t>
            </a:r>
          </a:p>
          <a:p>
            <a:r>
              <a:rPr lang="en-US" dirty="0"/>
              <a:t>Matthew Morgan</a:t>
            </a:r>
          </a:p>
          <a:p>
            <a:r>
              <a:rPr lang="en-US" dirty="0">
                <a:hlinkClick r:id="rId8"/>
              </a:rPr>
              <a:t>matthew@cwsexcavating.com</a:t>
            </a:r>
            <a:endParaRPr lang="en-US" dirty="0"/>
          </a:p>
          <a:p>
            <a:r>
              <a:rPr lang="en-US" dirty="0"/>
              <a:t>303-243-2298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109C80-8504-B509-2FC0-66F4CB86A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355" y="61121"/>
            <a:ext cx="5837245" cy="30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1"/>
    </mc:Choice>
    <mc:Fallback xmlns="">
      <p:transition spd="slow" advTm="1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727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270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B43C-7097-878B-EF3E-65313D127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38619 Boulder Canyon Drive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D77D0-7B14-F236-FD6C-5124CDF6B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52400"/>
            <a:ext cx="6104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9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2ED7C-57AB-DA46-C23C-1514F8260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A561-8A7E-D930-0E05-5190E15F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14EDA6-09A6-742E-5436-FBD914E850BA}"/>
              </a:ext>
            </a:extLst>
          </p:cNvPr>
          <p:cNvSpPr txBox="1"/>
          <p:nvPr/>
        </p:nvSpPr>
        <p:spPr>
          <a:xfrm>
            <a:off x="4191000" y="1161937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Google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0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5ED0-606D-C34F-4EBE-94403E326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DC051-D295-AB62-F11A-7EEBC86ED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4953000" cy="66053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60977-2B58-FE41-B3E5-AA4A8258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902" y="-19050"/>
            <a:ext cx="7597229" cy="587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41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1A284-09A3-B2B7-38BB-799108085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E888-0F16-BE7F-ACC8-252A17B2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OWTS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10E82-2B92-C9F6-605E-C12FD0F9A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-4572"/>
            <a:ext cx="5716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8D16D-B6E9-CC2F-F5CA-6AFB4E8AD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6F18-848B-50A8-6DE4-FEDF579D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085963"/>
          </a:xfrm>
        </p:spPr>
        <p:txBody>
          <a:bodyPr/>
          <a:lstStyle/>
          <a:p>
            <a:r>
              <a:rPr lang="en-US" dirty="0"/>
              <a:t>Existing Tanks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FB7502-8917-D832-B1A9-F6F79FD6F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9968" y="1396460"/>
            <a:ext cx="5721858" cy="429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894089-0101-94BA-0027-6FB374E0B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514600"/>
            <a:ext cx="3162300" cy="421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D989B-80B4-0EC9-6B28-3FE1F47B4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454914"/>
            <a:ext cx="4461129" cy="59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4A53-1EB5-9634-013E-BB4E886F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EAD0C0-E1A1-64C3-BBEC-8E23BB45B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3676"/>
            <a:ext cx="7278335" cy="530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64C25-FAD9-3633-95C8-D6D542AB7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17400"/>
            <a:ext cx="4533363" cy="62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3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1FFA6-965E-D19C-DAEC-C240ADFF2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3B47-271B-A558-CD80-8DC90B781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1880681" cy="4601183"/>
          </a:xfrm>
        </p:spPr>
        <p:txBody>
          <a:bodyPr/>
          <a:lstStyle/>
          <a:p>
            <a:r>
              <a:rPr lang="en-US" dirty="0"/>
              <a:t>Available Area for STA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8E035-4380-AAE2-F455-C82AD6551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21" y="0"/>
            <a:ext cx="4175379" cy="556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C7A03-63F7-8472-BA19-E2639AAAE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2667000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05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6.0&quot;&gt;&lt;object type=&quot;1&quot; unique_id=&quot;10001&quot;&gt;&lt;object type=&quot;8&quot; unique_id=&quot;10276&quot;&gt;&lt;/object&gt;&lt;object type=&quot;2&quot; unique_id=&quot;10277&quot;&gt;&lt;object type=&quot;3&quot; unique_id=&quot;10278&quot;&gt;&lt;property id=&quot;20148&quot; value=&quot;5&quot;/&gt;&lt;property id=&quot;20300&quot; value=&quot;Slide 1 - &amp;quot;CONSTRUCTION&amp;quot;&quot;/&gt;&lt;property id=&quot;20307&quot; value=&quot;272&quot;/&gt;&lt;/object&gt;&lt;object type=&quot;3&quot; unique_id=&quot;10279&quot;&gt;&lt;property id=&quot;20148&quot; value=&quot;5&quot;/&gt;&lt;property id=&quot;20300&quot; value=&quot;Slide 2&quot;/&gt;&lt;property id=&quot;20307&quot; value=&quot;273&quot;/&gt;&lt;/object&gt;&lt;object type=&quot;3&quot; unique_id=&quot;10280&quot;&gt;&lt;property id=&quot;20148&quot; value=&quot;5&quot;/&gt;&lt;property id=&quot;20300&quot; value=&quot;Slide 3 - &amp;quot;Construction Principles for Successful Installations&amp;quot;&quot;/&gt;&lt;property id=&quot;20307&quot; value=&quot;320&quot;/&gt;&lt;/object&gt;&lt;object type=&quot;3&quot; unique_id=&quot;10281&quot;&gt;&lt;property id=&quot;20148&quot; value=&quot;5&quot;/&gt;&lt;property id=&quot;20300&quot; value=&quot;Slide 4 - &amp;quot;KIDD&amp;quot;&quot;/&gt;&lt;property id=&quot;20307&quot; value=&quot;274&quot;/&gt;&lt;/object&gt;&lt;object type=&quot;3&quot; unique_id=&quot;10282&quot;&gt;&lt;property id=&quot;20148&quot; value=&quot;5&quot;/&gt;&lt;property id=&quot;20300&quot; value=&quot;Slide 5 - &amp;quot;Why?&amp;quot;&quot;/&gt;&lt;property id=&quot;20307&quot; value=&quot;275&quot;/&gt;&lt;/object&gt;&lt;object type=&quot;3&quot; unique_id=&quot;10283&quot;&gt;&lt;property id=&quot;20148&quot; value=&quot;5&quot;/&gt;&lt;property id=&quot;20300&quot; value=&quot;Slide 6 - &amp;quot;PLASTIC LIMIT&amp;quot;&quot;/&gt;&lt;property id=&quot;20307&quot; value=&quot;276&quot;/&gt;&lt;/object&gt;&lt;object type=&quot;3&quot; unique_id=&quot;10284&quot;&gt;&lt;property id=&quot;20148&quot; value=&quot;5&quot;/&gt;&lt;property id=&quot;20300&quot; value=&quot;Slide 7 - &amp;quot;Separation&amp;quot;&quot;/&gt;&lt;property id=&quot;20307&quot; value=&quot;277&quot;/&gt;&lt;/object&gt;&lt;object type=&quot;3&quot; unique_id=&quot;10285&quot;&gt;&lt;property id=&quot;20148&quot; value=&quot;5&quot;/&gt;&lt;property id=&quot;20300&quot; value=&quot;Slide 8 - &amp;quot;Principles: KINN&amp;quot;&quot;/&gt;&lt;property id=&quot;20307&quot; value=&quot;278&quot;/&gt;&lt;/object&gt;&lt;object type=&quot;3&quot; unique_id=&quot;10286&quot;&gt;&lt;property id=&quot;20148&quot; value=&quot;5&quot;/&gt;&lt;property id=&quot;20300&quot; value=&quot;Slide 9 - &amp;quot;How can we compact?    &amp;quot;&quot;/&gt;&lt;property id=&quot;20307&quot; value=&quot;279&quot;/&gt;&lt;/object&gt;&lt;object type=&quot;3&quot; unique_id=&quot;10287&quot;&gt;&lt;property id=&quot;20148&quot; value=&quot;5&quot;/&gt;&lt;property id=&quot;20300&quot; value=&quot;Slide 10 - &amp;quot;Maintaining natural soil conditions&amp;quot;&quot;/&gt;&lt;property id=&quot;20307&quot; value=&quot;332&quot;/&gt;&lt;/object&gt;&lt;object type=&quot;3&quot; unique_id=&quot;10288&quot;&gt;&lt;property id=&quot;20148&quot; value=&quot;5&quot;/&gt;&lt;property id=&quot;20300&quot; value=&quot;Slide 11 - &amp;quot;Ground pressure&amp;quot;&quot;/&gt;&lt;property id=&quot;20307&quot; value=&quot;329&quot;/&gt;&lt;/object&gt;&lt;object type=&quot;3&quot; unique_id=&quot;10289&quot;&gt;&lt;property id=&quot;20148&quot; value=&quot;5&quot;/&gt;&lt;property id=&quot;20300&quot; value=&quot;Slide 12 - &amp;quot;Wheels versus Tracks&amp;quot;&quot;/&gt;&lt;property id=&quot;20307&quot; value=&quot;330&quot;/&gt;&lt;/object&gt;&lt;object type=&quot;3&quot; unique_id=&quot;10290&quot;&gt;&lt;property id=&quot;20148&quot; value=&quot;5&quot;/&gt;&lt;property id=&quot;20300&quot; value=&quot;Slide 13 - &amp;quot;During construction&amp;quot;&quot;/&gt;&lt;property id=&quot;20307&quot; value=&quot;280&quot;/&gt;&lt;/object&gt;&lt;object type=&quot;3&quot; unique_id=&quot;10291&quot;&gt;&lt;property id=&quot;20148&quot; value=&quot;5&quot;/&gt;&lt;property id=&quot;20300&quot; value=&quot;Slide 14 - &amp;quot;Today&amp;quot;&quot;/&gt;&lt;property id=&quot;20307&quot; value=&quot;281&quot;/&gt;&lt;/object&gt;&lt;object type=&quot;3&quot; unique_id=&quot;10292&quot;&gt;&lt;property id=&quot;20148&quot; value=&quot;5&quot;/&gt;&lt;property id=&quot;20300&quot; value=&quot;Slide 15 - &amp;quot;Should we never use a compactor?&amp;quot;&quot;/&gt;&lt;property id=&quot;20307&quot; value=&quot;282&quot;/&gt;&lt;/object&gt;&lt;object type=&quot;3&quot; unique_id=&quot;10293&quot;&gt;&lt;property id=&quot;20148&quot; value=&quot;5&quot;/&gt;&lt;property id=&quot;20300&quot; value=&quot;Slide 16 - &amp;quot;Compaction Applications &amp;amp; Equipment&amp;quot;&quot;/&gt;&lt;property id=&quot;20307&quot; value=&quot;338&quot;/&gt;&lt;/object&gt;&lt;object type=&quot;3&quot; unique_id=&quot;10294&quot;&gt;&lt;property id=&quot;20148&quot; value=&quot;5&quot;/&gt;&lt;property id=&quot;20300&quot; value=&quot;Slide 17 - &amp;quot;Compacted site – what to do?&amp;quot;&quot;/&gt;&lt;property id=&quot;20307&quot; value=&quot;325&quot;/&gt;&lt;/object&gt;&lt;object type=&quot;3&quot; unique_id=&quot;10295&quot;&gt;&lt;property id=&quot;20148&quot; value=&quot;5&quot;/&gt;&lt;property id=&quot;20300&quot; value=&quot;Slide 18 - &amp;quot;Protecting exposed natural soil&amp;quot;&quot;/&gt;&lt;property id=&quot;20307&quot; value=&quot;331&quot;/&gt;&lt;/object&gt;&lt;object type=&quot;3&quot; unique_id=&quot;10296&quot;&gt;&lt;property id=&quot;20148&quot; value=&quot;5&quot;/&gt;&lt;property id=&quot;20300&quot; value=&quot;Slide 19 - &amp;quot;Principles: KILL     &amp;quot;&quot;/&gt;&lt;property id=&quot;20307&quot; value=&quot;283&quot;/&gt;&lt;/object&gt;&lt;object type=&quot;3&quot; unique_id=&quot;10297&quot;&gt;&lt;property id=&quot;20148&quot; value=&quot;5&quot;/&gt;&lt;property id=&quot;20300&quot; value=&quot;Slide 20 - &amp;quot;WHAT IS IMPORTANT?&amp;quot;&quot;/&gt;&lt;property id=&quot;20307&quot; value=&quot;285&quot;/&gt;&lt;/object&gt;&lt;object type=&quot;3&quot; unique_id=&quot;10298&quot;&gt;&lt;property id=&quot;20148&quot; value=&quot;5&quot;/&gt;&lt;property id=&quot;20300&quot; value=&quot;Slide 21 - &amp;quot;Laser levels&amp;quot;&quot;/&gt;&lt;property id=&quot;20307&quot; value=&quot;284&quot;/&gt;&lt;/object&gt;&lt;object type=&quot;3&quot; unique_id=&quot;10299&quot;&gt;&lt;property id=&quot;20148&quot; value=&quot;5&quot;/&gt;&lt;property id=&quot;20300&quot; value=&quot;Slide 22 - &amp;quot;Principles: KISS  &amp;quot;&quot;/&gt;&lt;property id=&quot;20307&quot; value=&quot;286&quot;/&gt;&lt;/object&gt;&lt;object type=&quot;3&quot; unique_id=&quot;10300&quot;&gt;&lt;property id=&quot;20148&quot; value=&quot;5&quot;/&gt;&lt;property id=&quot;20300&quot; value=&quot;Slide 23 - &amp;quot;WHY?&amp;amp;#x09;     &amp;quot;&quot;/&gt;&lt;property id=&quot;20307&quot; value=&quot;287&quot;/&gt;&lt;/object&gt;&lt;object type=&quot;3&quot; unique_id=&quot;10301&quot;&gt;&lt;property id=&quot;20148&quot; value=&quot;5&quot;/&gt;&lt;property id=&quot;20300&quot; value=&quot;Slide 24 - &amp;quot;FREEZING?&amp;amp;#x09;     &amp;quot;&quot;/&gt;&lt;property id=&quot;20307&quot; value=&quot;288&quot;/&gt;&lt;/object&gt;&lt;object type=&quot;3&quot; unique_id=&quot;10302&quot;&gt;&lt;property id=&quot;20148&quot; value=&quot;5&quot;/&gt;&lt;property id=&quot;20300&quot; value=&quot;Slide 25 - &amp;quot;Construction techniques for  &amp;#x0D;&amp;#x0A;cold climates&amp;quot;&quot;/&gt;&lt;property id=&quot;20307&quot; value=&quot;335&quot;/&gt;&lt;/object&gt;&lt;object type=&quot;3&quot; unique_id=&quot;10303&quot;&gt;&lt;property id=&quot;20148&quot; value=&quot;5&quot;/&gt;&lt;property id=&quot;20300&quot; value=&quot;Slide 26 - &amp;quot;Construction techniques for  &amp;#x0D;&amp;#x0A;cold climates&amp;quot;&quot;/&gt;&lt;property id=&quot;20307&quot; value=&quot;336&quot;/&gt;&lt;/object&gt;&lt;object type=&quot;3&quot; unique_id=&quot;10304&quot;&gt;&lt;property id=&quot;20148&quot; value=&quot;5&quot;/&gt;&lt;property id=&quot;20300&quot; value=&quot;Slide 27 - &amp;quot;Proper Materials&amp;amp;#x09;      &amp;quot;&quot;/&gt;&lt;property id=&quot;20307&quot; value=&quot;289&quot;/&gt;&lt;/object&gt;&lt;object type=&quot;3&quot; unique_id=&quot;10305&quot;&gt;&lt;property id=&quot;20148&quot; value=&quot;5&quot;/&gt;&lt;property id=&quot;20300&quot; value=&quot;Slide 28 - &amp;quot;Tank abandonment&amp;quot;&quot;/&gt;&lt;property id=&quot;20307&quot; value=&quot;337&quot;/&gt;&lt;/object&gt;&lt;object type=&quot;3&quot; unique_id=&quot;10306&quot;&gt;&lt;property id=&quot;20148&quot; value=&quot;5&quot;/&gt;&lt;property id=&quot;20300&quot; value=&quot;Slide 29 - &amp;quot;INSPECTION OF SYSTEM&amp;amp;#x09;     &amp;quot;&quot;/&gt;&lt;property id=&quot;20307&quot; value=&quot;290&quot;/&gt;&lt;/object&gt;&lt;object type=&quot;3&quot; unique_id=&quot;10307&quot;&gt;&lt;property id=&quot;20148&quot; value=&quot;5&quot;/&gt;&lt;property id=&quot;20300&quot; value=&quot;Slide 30 - &amp;quot;Questions&amp;quot;&quot;/&gt;&lt;property id=&quot;20307&quot; value=&quot;315&quot;/&gt;&lt;/object&gt;&lt;/object&gt;&lt;/object&gt;&lt;/database&gt;"/>
</p:tagLst>
</file>

<file path=ppt/theme/theme1.xml><?xml version="1.0" encoding="utf-8"?>
<a:theme xmlns:a="http://schemas.openxmlformats.org/drawingml/2006/main" name="Fra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10225</TotalTime>
  <Words>859</Words>
  <Application>Microsoft Office PowerPoint</Application>
  <PresentationFormat>Widescreen</PresentationFormat>
  <Paragraphs>137</Paragraphs>
  <Slides>27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Antique Olive</vt:lpstr>
      <vt:lpstr>Arial</vt:lpstr>
      <vt:lpstr>Arial Black</vt:lpstr>
      <vt:lpstr>Calibri</vt:lpstr>
      <vt:lpstr>Wingdings 2</vt:lpstr>
      <vt:lpstr>Frame</vt:lpstr>
      <vt:lpstr>PowerPoint Presentation</vt:lpstr>
      <vt:lpstr>Alps Inn 38619 Boulder Canyon Drive</vt:lpstr>
      <vt:lpstr>38619 Boulder Canyon Drive</vt:lpstr>
      <vt:lpstr>Site</vt:lpstr>
      <vt:lpstr>PowerPoint Presentation</vt:lpstr>
      <vt:lpstr>Existing OWTS</vt:lpstr>
      <vt:lpstr>Existing Tanks</vt:lpstr>
      <vt:lpstr>PowerPoint Presentation</vt:lpstr>
      <vt:lpstr>Available Area for STA</vt:lpstr>
      <vt:lpstr>OWTS Layout</vt:lpstr>
      <vt:lpstr>Group Home 2,000-GPD</vt:lpstr>
      <vt:lpstr>OWTS Construction Challenges</vt:lpstr>
      <vt:lpstr>OWTS Layout</vt:lpstr>
      <vt:lpstr> Water Cisterns</vt:lpstr>
      <vt:lpstr> CDOT Right of Way Avoidance</vt:lpstr>
      <vt:lpstr>PowerPoint Presentation</vt:lpstr>
      <vt:lpstr>Tanks and Treatment</vt:lpstr>
      <vt:lpstr>Access to STA</vt:lpstr>
      <vt:lpstr>PowerPoint Presentation</vt:lpstr>
      <vt:lpstr>Rock Removal</vt:lpstr>
      <vt:lpstr>PowerPoint Presentation</vt:lpstr>
      <vt:lpstr>Import Of Material</vt:lpstr>
      <vt:lpstr>PowerPoint Presentation</vt:lpstr>
      <vt:lpstr>Land Use Changes</vt:lpstr>
      <vt:lpstr>PowerPoint Presentation</vt:lpstr>
      <vt:lpstr>Finished STA Driveway</vt:lpstr>
      <vt:lpstr>PowerPoint Presentation</vt:lpstr>
    </vt:vector>
  </TitlesOfParts>
  <Company>U of M Onsite Sewage Treatment Program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Contractor Safety</dc:title>
  <dc:creator>OSTP User</dc:creator>
  <cp:lastModifiedBy>Kate Carney</cp:lastModifiedBy>
  <cp:revision>259</cp:revision>
  <cp:lastPrinted>1601-01-01T00:00:00Z</cp:lastPrinted>
  <dcterms:created xsi:type="dcterms:W3CDTF">2004-01-17T02:33:03Z</dcterms:created>
  <dcterms:modified xsi:type="dcterms:W3CDTF">2026-01-28T16:57:41Z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