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20"/>
  </p:notesMasterIdLst>
  <p:handoutMasterIdLst>
    <p:handoutMasterId r:id="rId21"/>
  </p:handoutMasterIdLst>
  <p:sldIdLst>
    <p:sldId id="274" r:id="rId2"/>
    <p:sldId id="706" r:id="rId3"/>
    <p:sldId id="263" r:id="rId4"/>
    <p:sldId id="690" r:id="rId5"/>
    <p:sldId id="697" r:id="rId6"/>
    <p:sldId id="692" r:id="rId7"/>
    <p:sldId id="685" r:id="rId8"/>
    <p:sldId id="696" r:id="rId9"/>
    <p:sldId id="699" r:id="rId10"/>
    <p:sldId id="705" r:id="rId11"/>
    <p:sldId id="707" r:id="rId12"/>
    <p:sldId id="709" r:id="rId13"/>
    <p:sldId id="712" r:id="rId14"/>
    <p:sldId id="708" r:id="rId15"/>
    <p:sldId id="710" r:id="rId16"/>
    <p:sldId id="711" r:id="rId17"/>
    <p:sldId id="704" r:id="rId18"/>
    <p:sldId id="302" r:id="rId19"/>
  </p:sldIdLst>
  <p:sldSz cx="12192000" cy="6858000"/>
  <p:notesSz cx="7004050" cy="929005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09FFF5-549D-482B-A9F8-6BE0FC8E4AD5}">
          <p14:sldIdLst>
            <p14:sldId id="274"/>
            <p14:sldId id="706"/>
            <p14:sldId id="263"/>
            <p14:sldId id="690"/>
            <p14:sldId id="697"/>
            <p14:sldId id="692"/>
            <p14:sldId id="685"/>
            <p14:sldId id="696"/>
            <p14:sldId id="699"/>
            <p14:sldId id="705"/>
            <p14:sldId id="707"/>
            <p14:sldId id="709"/>
            <p14:sldId id="712"/>
            <p14:sldId id="708"/>
            <p14:sldId id="710"/>
            <p14:sldId id="711"/>
            <p14:sldId id="704"/>
            <p14:sldId id="302"/>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926" userDrawn="1">
          <p15:clr>
            <a:srgbClr val="A4A3A4"/>
          </p15:clr>
        </p15:guide>
        <p15:guide id="2" pos="220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Carney" initials="K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37" autoAdjust="0"/>
    <p:restoredTop sz="77603" autoAdjust="0"/>
  </p:normalViewPr>
  <p:slideViewPr>
    <p:cSldViewPr>
      <p:cViewPr>
        <p:scale>
          <a:sx n="97" d="100"/>
          <a:sy n="97" d="100"/>
        </p:scale>
        <p:origin x="-883"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894" y="90"/>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hdr" sz="quarter"/>
          </p:nvPr>
        </p:nvSpPr>
        <p:spPr bwMode="auto">
          <a:xfrm>
            <a:off x="0" y="1"/>
            <a:ext cx="3035393" cy="46388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defTabSz="931210" eaLnBrk="1" hangingPunct="1">
              <a:defRPr sz="1300"/>
            </a:lvl1pPr>
          </a:lstStyle>
          <a:p>
            <a:pPr>
              <a:defRPr/>
            </a:pPr>
            <a:endParaRPr lang="en-US" dirty="0"/>
          </a:p>
        </p:txBody>
      </p:sp>
      <p:sp>
        <p:nvSpPr>
          <p:cNvPr id="222211" name="Rectangle 3"/>
          <p:cNvSpPr>
            <a:spLocks noGrp="1" noChangeArrowheads="1"/>
          </p:cNvSpPr>
          <p:nvPr>
            <p:ph type="dt" sz="quarter" idx="1"/>
          </p:nvPr>
        </p:nvSpPr>
        <p:spPr bwMode="auto">
          <a:xfrm>
            <a:off x="3967138" y="1"/>
            <a:ext cx="3035393" cy="46388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1210" eaLnBrk="1" hangingPunct="1">
              <a:defRPr sz="1300"/>
            </a:lvl1pPr>
          </a:lstStyle>
          <a:p>
            <a:pPr>
              <a:defRPr/>
            </a:pPr>
            <a:endParaRPr lang="en-US" dirty="0"/>
          </a:p>
        </p:txBody>
      </p:sp>
      <p:sp>
        <p:nvSpPr>
          <p:cNvPr id="222212" name="Rectangle 4"/>
          <p:cNvSpPr>
            <a:spLocks noGrp="1" noChangeArrowheads="1"/>
          </p:cNvSpPr>
          <p:nvPr>
            <p:ph type="ftr" sz="quarter" idx="2"/>
          </p:nvPr>
        </p:nvSpPr>
        <p:spPr bwMode="auto">
          <a:xfrm>
            <a:off x="0" y="8824627"/>
            <a:ext cx="3035393" cy="463888"/>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defTabSz="931210" eaLnBrk="1" hangingPunct="1">
              <a:defRPr sz="1300"/>
            </a:lvl1pPr>
          </a:lstStyle>
          <a:p>
            <a:pPr>
              <a:defRPr/>
            </a:pPr>
            <a:endParaRPr lang="en-US" dirty="0"/>
          </a:p>
        </p:txBody>
      </p:sp>
    </p:spTree>
    <p:extLst>
      <p:ext uri="{BB962C8B-B14F-4D97-AF65-F5344CB8AC3E}">
        <p14:creationId xmlns:p14="http://schemas.microsoft.com/office/powerpoint/2010/main" val="820556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1"/>
            <a:ext cx="3035393" cy="46388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defTabSz="931210" eaLnBrk="1" hangingPunct="1">
              <a:defRPr sz="1300"/>
            </a:lvl1pPr>
          </a:lstStyle>
          <a:p>
            <a:pPr>
              <a:defRPr/>
            </a:pPr>
            <a:endParaRPr lang="en-US" dirty="0"/>
          </a:p>
        </p:txBody>
      </p:sp>
      <p:sp>
        <p:nvSpPr>
          <p:cNvPr id="132099" name="Rectangle 3"/>
          <p:cNvSpPr>
            <a:spLocks noGrp="1" noChangeArrowheads="1"/>
          </p:cNvSpPr>
          <p:nvPr>
            <p:ph type="dt" idx="1"/>
          </p:nvPr>
        </p:nvSpPr>
        <p:spPr bwMode="auto">
          <a:xfrm>
            <a:off x="3967138" y="1"/>
            <a:ext cx="3035393" cy="46388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1210" eaLnBrk="1" hangingPunct="1">
              <a:defRPr sz="1300"/>
            </a:lvl1pPr>
          </a:lstStyle>
          <a:p>
            <a:pPr>
              <a:defRPr/>
            </a:pPr>
            <a:endParaRPr lang="en-US" dirty="0"/>
          </a:p>
        </p:txBody>
      </p:sp>
      <p:sp>
        <p:nvSpPr>
          <p:cNvPr id="33796" name="Rectangle 4"/>
          <p:cNvSpPr>
            <a:spLocks noGrp="1" noRot="1" noChangeAspect="1" noChangeArrowheads="1" noTextEdit="1"/>
          </p:cNvSpPr>
          <p:nvPr>
            <p:ph type="sldImg" idx="2"/>
          </p:nvPr>
        </p:nvSpPr>
        <p:spPr bwMode="auto">
          <a:xfrm>
            <a:off x="404813" y="696913"/>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1" name="Rectangle 5"/>
          <p:cNvSpPr>
            <a:spLocks noGrp="1" noChangeArrowheads="1"/>
          </p:cNvSpPr>
          <p:nvPr>
            <p:ph type="body" sz="quarter" idx="3"/>
          </p:nvPr>
        </p:nvSpPr>
        <p:spPr bwMode="auto">
          <a:xfrm>
            <a:off x="700710" y="4413082"/>
            <a:ext cx="5602632" cy="417960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8824627"/>
            <a:ext cx="3035393" cy="463888"/>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defTabSz="931210" eaLnBrk="1" hangingPunct="1">
              <a:defRPr sz="1300"/>
            </a:lvl1pPr>
          </a:lstStyle>
          <a:p>
            <a:pPr>
              <a:defRPr/>
            </a:pPr>
            <a:endParaRPr lang="en-US" dirty="0"/>
          </a:p>
        </p:txBody>
      </p:sp>
      <p:sp>
        <p:nvSpPr>
          <p:cNvPr id="132103" name="Rectangle 7"/>
          <p:cNvSpPr>
            <a:spLocks noGrp="1" noChangeArrowheads="1"/>
          </p:cNvSpPr>
          <p:nvPr>
            <p:ph type="sldNum" sz="quarter" idx="5"/>
          </p:nvPr>
        </p:nvSpPr>
        <p:spPr bwMode="auto">
          <a:xfrm>
            <a:off x="3967138" y="8824627"/>
            <a:ext cx="3035393" cy="463888"/>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1210" eaLnBrk="1" hangingPunct="1">
              <a:defRPr sz="1300"/>
            </a:lvl1pPr>
          </a:lstStyle>
          <a:p>
            <a:pPr>
              <a:defRPr/>
            </a:pPr>
            <a:fld id="{3285615E-2F65-4B16-911D-C4CE5575DD48}" type="slidenum">
              <a:rPr lang="en-US"/>
              <a:pPr>
                <a:defRPr/>
              </a:pPr>
              <a:t>‹#›</a:t>
            </a:fld>
            <a:endParaRPr lang="en-US" dirty="0"/>
          </a:p>
        </p:txBody>
      </p:sp>
    </p:spTree>
    <p:extLst>
      <p:ext uri="{BB962C8B-B14F-4D97-AF65-F5344CB8AC3E}">
        <p14:creationId xmlns:p14="http://schemas.microsoft.com/office/powerpoint/2010/main" val="4017912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600" b="1" dirty="0">
              <a:latin typeface="Arial Black" panose="020B0A04020102020204"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15609" indent="-275234">
              <a:defRPr>
                <a:solidFill>
                  <a:schemeClr val="tx1"/>
                </a:solidFill>
                <a:latin typeface="Arial" panose="020B0604020202020204" pitchFamily="34" charset="0"/>
              </a:defRPr>
            </a:lvl2pPr>
            <a:lvl3pPr marL="1100938" indent="-220188">
              <a:defRPr>
                <a:solidFill>
                  <a:schemeClr val="tx1"/>
                </a:solidFill>
                <a:latin typeface="Arial" panose="020B0604020202020204" pitchFamily="34" charset="0"/>
              </a:defRPr>
            </a:lvl3pPr>
            <a:lvl4pPr marL="1541313" indent="-220188">
              <a:defRPr>
                <a:solidFill>
                  <a:schemeClr val="tx1"/>
                </a:solidFill>
                <a:latin typeface="Arial" panose="020B0604020202020204" pitchFamily="34" charset="0"/>
              </a:defRPr>
            </a:lvl4pPr>
            <a:lvl5pPr marL="1981688" indent="-220188">
              <a:defRPr>
                <a:solidFill>
                  <a:schemeClr val="tx1"/>
                </a:solidFill>
                <a:latin typeface="Arial" panose="020B0604020202020204" pitchFamily="34" charset="0"/>
              </a:defRPr>
            </a:lvl5pPr>
            <a:lvl6pPr marL="2422063" indent="-220188" eaLnBrk="0" fontAlgn="base" hangingPunct="0">
              <a:spcBef>
                <a:spcPct val="0"/>
              </a:spcBef>
              <a:spcAft>
                <a:spcPct val="0"/>
              </a:spcAft>
              <a:defRPr>
                <a:solidFill>
                  <a:schemeClr val="tx1"/>
                </a:solidFill>
                <a:latin typeface="Arial" panose="020B0604020202020204" pitchFamily="34" charset="0"/>
              </a:defRPr>
            </a:lvl6pPr>
            <a:lvl7pPr marL="2862438" indent="-220188" eaLnBrk="0" fontAlgn="base" hangingPunct="0">
              <a:spcBef>
                <a:spcPct val="0"/>
              </a:spcBef>
              <a:spcAft>
                <a:spcPct val="0"/>
              </a:spcAft>
              <a:defRPr>
                <a:solidFill>
                  <a:schemeClr val="tx1"/>
                </a:solidFill>
                <a:latin typeface="Arial" panose="020B0604020202020204" pitchFamily="34" charset="0"/>
              </a:defRPr>
            </a:lvl7pPr>
            <a:lvl8pPr marL="3302813" indent="-220188" eaLnBrk="0" fontAlgn="base" hangingPunct="0">
              <a:spcBef>
                <a:spcPct val="0"/>
              </a:spcBef>
              <a:spcAft>
                <a:spcPct val="0"/>
              </a:spcAft>
              <a:defRPr>
                <a:solidFill>
                  <a:schemeClr val="tx1"/>
                </a:solidFill>
                <a:latin typeface="Arial" panose="020B0604020202020204" pitchFamily="34" charset="0"/>
              </a:defRPr>
            </a:lvl8pPr>
            <a:lvl9pPr marL="3743188" indent="-220188" eaLnBrk="0" fontAlgn="base" hangingPunct="0">
              <a:spcBef>
                <a:spcPct val="0"/>
              </a:spcBef>
              <a:spcAft>
                <a:spcPct val="0"/>
              </a:spcAft>
              <a:defRPr>
                <a:solidFill>
                  <a:schemeClr val="tx1"/>
                </a:solidFill>
                <a:latin typeface="Arial" panose="020B0604020202020204" pitchFamily="34" charset="0"/>
              </a:defRPr>
            </a:lvl9pPr>
          </a:lstStyle>
          <a:p>
            <a:fld id="{7944F116-264B-42FF-82AE-AA940899331B}" type="slidenum">
              <a:rPr lang="en-US" altLang="en-US" smtClean="0"/>
              <a:pPr/>
              <a:t>1</a:t>
            </a:fld>
            <a:endParaRPr lang="en-US" altLang="en-US" dirty="0"/>
          </a:p>
        </p:txBody>
      </p:sp>
    </p:spTree>
    <p:extLst>
      <p:ext uri="{BB962C8B-B14F-4D97-AF65-F5344CB8AC3E}">
        <p14:creationId xmlns:p14="http://schemas.microsoft.com/office/powerpoint/2010/main" val="1839885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Geoflow</a:t>
            </a:r>
            <a:r>
              <a:rPr lang="en-US" dirty="0"/>
              <a:t> headworks plumbing and final grade photos</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10</a:t>
            </a:fld>
            <a:endParaRPr lang="en-US" dirty="0"/>
          </a:p>
        </p:txBody>
      </p:sp>
    </p:spTree>
    <p:extLst>
      <p:ext uri="{BB962C8B-B14F-4D97-AF65-F5344CB8AC3E}">
        <p14:creationId xmlns:p14="http://schemas.microsoft.com/office/powerpoint/2010/main" val="278083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EC10266-A909-A58A-E940-2D4FDCB0E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19BDE36-55E0-73D4-FEBE-1BD774EA8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017280F-51BB-624F-593D-B6175CB4B09A}"/>
              </a:ext>
            </a:extLst>
          </p:cNvPr>
          <p:cNvSpPr>
            <a:spLocks noGrp="1"/>
          </p:cNvSpPr>
          <p:nvPr>
            <p:ph type="body" idx="1"/>
          </p:nvPr>
        </p:nvSpPr>
        <p:spPr/>
        <p:txBody>
          <a:bodyPr/>
          <a:lstStyle/>
          <a:p>
            <a:pPr marL="165141" indent="-165141">
              <a:buFont typeface="Arial" panose="020B0604020202020204" pitchFamily="34" charset="0"/>
              <a:buChar char="•"/>
            </a:pPr>
            <a:r>
              <a:rPr lang="en-US" dirty="0"/>
              <a:t>This site is also located in the Parmalee gulch prohibition area.</a:t>
            </a:r>
          </a:p>
          <a:p>
            <a:pPr marL="165141" indent="-165141">
              <a:buFont typeface="Arial" panose="020B0604020202020204" pitchFamily="34" charset="0"/>
              <a:buChar char="•"/>
            </a:pPr>
            <a:r>
              <a:rPr lang="en-US" dirty="0"/>
              <a:t>There is no where an alternate STA can be located that meets the 200 foot setback in the future. This means that Jefferson county will require HLT as part of the tank replacement.</a:t>
            </a:r>
          </a:p>
          <a:p>
            <a:pPr marL="165141" indent="-165141">
              <a:buFont typeface="Arial" panose="020B0604020202020204" pitchFamily="34" charset="0"/>
              <a:buChar char="•"/>
            </a:pPr>
            <a:r>
              <a:rPr lang="en-US" dirty="0"/>
              <a:t>All materials and equipment will have to work its way over an old tall retaining wall</a:t>
            </a:r>
          </a:p>
          <a:p>
            <a:pPr marL="165141" indent="-165141">
              <a:buFont typeface="Arial" panose="020B0604020202020204" pitchFamily="34" charset="0"/>
              <a:buChar char="•"/>
            </a:pPr>
            <a:r>
              <a:rPr lang="en-US" dirty="0"/>
              <a:t>Setbacks to house property lines and existing STA will come into play</a:t>
            </a:r>
          </a:p>
        </p:txBody>
      </p:sp>
      <p:sp>
        <p:nvSpPr>
          <p:cNvPr id="4" name="Slide Number Placeholder 3">
            <a:extLst>
              <a:ext uri="{FF2B5EF4-FFF2-40B4-BE49-F238E27FC236}">
                <a16:creationId xmlns:a16="http://schemas.microsoft.com/office/drawing/2014/main" xmlns="" id="{99E622D7-FABC-0F69-DCB4-BCCA969DE4D5}"/>
              </a:ext>
            </a:extLst>
          </p:cNvPr>
          <p:cNvSpPr>
            <a:spLocks noGrp="1"/>
          </p:cNvSpPr>
          <p:nvPr>
            <p:ph type="sldNum" sz="quarter" idx="5"/>
          </p:nvPr>
        </p:nvSpPr>
        <p:spPr/>
        <p:txBody>
          <a:bodyPr/>
          <a:lstStyle/>
          <a:p>
            <a:pPr>
              <a:defRPr/>
            </a:pPr>
            <a:fld id="{774FE40B-7C37-4DA6-922A-816A6F614D5E}" type="slidenum">
              <a:rPr lang="en-US">
                <a:solidFill>
                  <a:srgbClr val="000000"/>
                </a:solidFill>
                <a:latin typeface="Calibri"/>
              </a:rPr>
              <a:pPr>
                <a:defRPr/>
              </a:pPr>
              <a:t>11</a:t>
            </a:fld>
            <a:endParaRPr lang="en-US">
              <a:solidFill>
                <a:srgbClr val="000000"/>
              </a:solidFill>
              <a:latin typeface="Calibri"/>
            </a:endParaRPr>
          </a:p>
        </p:txBody>
      </p:sp>
    </p:spTree>
    <p:extLst>
      <p:ext uri="{BB962C8B-B14F-4D97-AF65-F5344CB8AC3E}">
        <p14:creationId xmlns:p14="http://schemas.microsoft.com/office/powerpoint/2010/main" val="233129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41" indent="-165141">
              <a:buFont typeface="Arial" panose="020B0604020202020204" pitchFamily="34" charset="0"/>
              <a:buChar char="•"/>
            </a:pPr>
            <a:r>
              <a:rPr lang="en-US" dirty="0"/>
              <a:t>We decided to use poly tank. Concrete tank would have required a crane.</a:t>
            </a:r>
          </a:p>
          <a:p>
            <a:pPr marL="165141" indent="-165141">
              <a:buFont typeface="Arial" panose="020B0604020202020204" pitchFamily="34" charset="0"/>
              <a:buChar char="•"/>
            </a:pPr>
            <a:r>
              <a:rPr lang="en-US" dirty="0"/>
              <a:t>The traditional 3 compartment septic tanks are around 13 feet long while the Meander tank if less than 9 feet in diameter.</a:t>
            </a:r>
          </a:p>
          <a:p>
            <a:pPr marL="165141" indent="-165141">
              <a:buFont typeface="Arial" panose="020B0604020202020204" pitchFamily="34" charset="0"/>
              <a:buChar char="•"/>
            </a:pPr>
            <a:r>
              <a:rPr lang="en-US" dirty="0"/>
              <a:t>A traditional 2 compartment tank and an AXRT unit would not fit.</a:t>
            </a:r>
          </a:p>
          <a:p>
            <a:endParaRPr lang="en-US" dirty="0"/>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12</a:t>
            </a:fld>
            <a:endParaRPr lang="en-US" dirty="0"/>
          </a:p>
        </p:txBody>
      </p:sp>
    </p:spTree>
    <p:extLst>
      <p:ext uri="{BB962C8B-B14F-4D97-AF65-F5344CB8AC3E}">
        <p14:creationId xmlns:p14="http://schemas.microsoft.com/office/powerpoint/2010/main" val="622615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of the retaining wall from up top.</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13</a:t>
            </a:fld>
            <a:endParaRPr lang="en-US" dirty="0"/>
          </a:p>
        </p:txBody>
      </p:sp>
    </p:spTree>
    <p:extLst>
      <p:ext uri="{BB962C8B-B14F-4D97-AF65-F5344CB8AC3E}">
        <p14:creationId xmlns:p14="http://schemas.microsoft.com/office/powerpoint/2010/main" val="624040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Site plan</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14</a:t>
            </a:fld>
            <a:endParaRPr lang="en-US" dirty="0"/>
          </a:p>
        </p:txBody>
      </p:sp>
    </p:spTree>
    <p:extLst>
      <p:ext uri="{BB962C8B-B14F-4D97-AF65-F5344CB8AC3E}">
        <p14:creationId xmlns:p14="http://schemas.microsoft.com/office/powerpoint/2010/main" val="407135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Profile and installation photo</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15</a:t>
            </a:fld>
            <a:endParaRPr lang="en-US" dirty="0"/>
          </a:p>
        </p:txBody>
      </p:sp>
    </p:spTree>
    <p:extLst>
      <p:ext uri="{BB962C8B-B14F-4D97-AF65-F5344CB8AC3E}">
        <p14:creationId xmlns:p14="http://schemas.microsoft.com/office/powerpoint/2010/main" val="407224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Photos</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16</a:t>
            </a:fld>
            <a:endParaRPr lang="en-US" dirty="0"/>
          </a:p>
        </p:txBody>
      </p:sp>
    </p:spTree>
    <p:extLst>
      <p:ext uri="{BB962C8B-B14F-4D97-AF65-F5344CB8AC3E}">
        <p14:creationId xmlns:p14="http://schemas.microsoft.com/office/powerpoint/2010/main" val="38577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17</a:t>
            </a:fld>
            <a:endParaRPr lang="en-US" dirty="0"/>
          </a:p>
        </p:txBody>
      </p:sp>
    </p:spTree>
    <p:extLst>
      <p:ext uri="{BB962C8B-B14F-4D97-AF65-F5344CB8AC3E}">
        <p14:creationId xmlns:p14="http://schemas.microsoft.com/office/powerpoint/2010/main" val="733570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15609" indent="-275234">
              <a:defRPr>
                <a:solidFill>
                  <a:schemeClr val="tx1"/>
                </a:solidFill>
                <a:latin typeface="Arial" panose="020B0604020202020204" pitchFamily="34" charset="0"/>
              </a:defRPr>
            </a:lvl2pPr>
            <a:lvl3pPr marL="1100938" indent="-220188">
              <a:defRPr>
                <a:solidFill>
                  <a:schemeClr val="tx1"/>
                </a:solidFill>
                <a:latin typeface="Arial" panose="020B0604020202020204" pitchFamily="34" charset="0"/>
              </a:defRPr>
            </a:lvl3pPr>
            <a:lvl4pPr marL="1541313" indent="-220188">
              <a:defRPr>
                <a:solidFill>
                  <a:schemeClr val="tx1"/>
                </a:solidFill>
                <a:latin typeface="Arial" panose="020B0604020202020204" pitchFamily="34" charset="0"/>
              </a:defRPr>
            </a:lvl4pPr>
            <a:lvl5pPr marL="1981688" indent="-220188">
              <a:defRPr>
                <a:solidFill>
                  <a:schemeClr val="tx1"/>
                </a:solidFill>
                <a:latin typeface="Arial" panose="020B0604020202020204" pitchFamily="34" charset="0"/>
              </a:defRPr>
            </a:lvl5pPr>
            <a:lvl6pPr marL="2422063" indent="-220188" eaLnBrk="0" fontAlgn="base" hangingPunct="0">
              <a:spcBef>
                <a:spcPct val="0"/>
              </a:spcBef>
              <a:spcAft>
                <a:spcPct val="0"/>
              </a:spcAft>
              <a:defRPr>
                <a:solidFill>
                  <a:schemeClr val="tx1"/>
                </a:solidFill>
                <a:latin typeface="Arial" panose="020B0604020202020204" pitchFamily="34" charset="0"/>
              </a:defRPr>
            </a:lvl6pPr>
            <a:lvl7pPr marL="2862438" indent="-220188" eaLnBrk="0" fontAlgn="base" hangingPunct="0">
              <a:spcBef>
                <a:spcPct val="0"/>
              </a:spcBef>
              <a:spcAft>
                <a:spcPct val="0"/>
              </a:spcAft>
              <a:defRPr>
                <a:solidFill>
                  <a:schemeClr val="tx1"/>
                </a:solidFill>
                <a:latin typeface="Arial" panose="020B0604020202020204" pitchFamily="34" charset="0"/>
              </a:defRPr>
            </a:lvl7pPr>
            <a:lvl8pPr marL="3302813" indent="-220188" eaLnBrk="0" fontAlgn="base" hangingPunct="0">
              <a:spcBef>
                <a:spcPct val="0"/>
              </a:spcBef>
              <a:spcAft>
                <a:spcPct val="0"/>
              </a:spcAft>
              <a:defRPr>
                <a:solidFill>
                  <a:schemeClr val="tx1"/>
                </a:solidFill>
                <a:latin typeface="Arial" panose="020B0604020202020204" pitchFamily="34" charset="0"/>
              </a:defRPr>
            </a:lvl8pPr>
            <a:lvl9pPr marL="3743188" indent="-220188" eaLnBrk="0" fontAlgn="base" hangingPunct="0">
              <a:spcBef>
                <a:spcPct val="0"/>
              </a:spcBef>
              <a:spcAft>
                <a:spcPct val="0"/>
              </a:spcAft>
              <a:defRPr>
                <a:solidFill>
                  <a:schemeClr val="tx1"/>
                </a:solidFill>
                <a:latin typeface="Arial" panose="020B0604020202020204" pitchFamily="34" charset="0"/>
              </a:defRPr>
            </a:lvl9pPr>
          </a:lstStyle>
          <a:p>
            <a:fld id="{EC33BDB0-4EE6-4FB3-BA4D-C1F3AADF7264}" type="slidenum">
              <a:rPr lang="en-US" altLang="en-US" smtClean="0"/>
              <a:pPr/>
              <a:t>18</a:t>
            </a:fld>
            <a:endParaRPr lang="en-US" altLang="en-US" dirty="0"/>
          </a:p>
        </p:txBody>
      </p:sp>
    </p:spTree>
    <p:extLst>
      <p:ext uri="{BB962C8B-B14F-4D97-AF65-F5344CB8AC3E}">
        <p14:creationId xmlns:p14="http://schemas.microsoft.com/office/powerpoint/2010/main" val="198976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 Hills / Parmalee Gulch Area is not too far from where the conference is being held.  It is an area that has experienced increasingly contaminated ground water over the last century.  The properties in red is the prohibition area. These properties are subject to Jefferson County’s OWTS standards for Indian Hills &amp; Parmalee Gulch area 2022</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2</a:t>
            </a:fld>
            <a:endParaRPr lang="en-US" dirty="0"/>
          </a:p>
        </p:txBody>
      </p:sp>
    </p:spTree>
    <p:extLst>
      <p:ext uri="{BB962C8B-B14F-4D97-AF65-F5344CB8AC3E}">
        <p14:creationId xmlns:p14="http://schemas.microsoft.com/office/powerpoint/2010/main" val="287006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standards are a subset of Jefferson County’s OWTS regulations. The intent of these standards is prohibit the discharge of additional nitrate from OWTS and decrease the discharge of nitrate.</a:t>
            </a:r>
          </a:p>
          <a:p>
            <a:endParaRPr lang="en-US" dirty="0"/>
          </a:p>
          <a:p>
            <a:r>
              <a:rPr lang="en-US" dirty="0"/>
              <a:t>The county’s research and modeling has found that people can produce 2.7 </a:t>
            </a:r>
            <a:r>
              <a:rPr lang="en-US" dirty="0" err="1"/>
              <a:t>KgN</a:t>
            </a:r>
            <a:r>
              <a:rPr lang="en-US" dirty="0"/>
              <a:t> (kilograms of nitrate)/ person / year</a:t>
            </a:r>
          </a:p>
          <a:p>
            <a:endParaRPr lang="en-US" dirty="0"/>
          </a:p>
          <a:p>
            <a:r>
              <a:rPr lang="en-US" dirty="0"/>
              <a:t>By upgrading an existing TL1 system to TL3N we can reduce the nitrogen loading by over 70%</a:t>
            </a:r>
          </a:p>
        </p:txBody>
      </p:sp>
      <p:sp>
        <p:nvSpPr>
          <p:cNvPr id="4" name="Slide Number Placeholder 3"/>
          <p:cNvSpPr>
            <a:spLocks noGrp="1"/>
          </p:cNvSpPr>
          <p:nvPr>
            <p:ph type="sldNum" sz="quarter" idx="5"/>
          </p:nvPr>
        </p:nvSpPr>
        <p:spPr/>
        <p:txBody>
          <a:bodyPr/>
          <a:lstStyle/>
          <a:p>
            <a:fld id="{774FE40B-7C37-4DA6-922A-816A6F614D5E}" type="slidenum">
              <a:rPr lang="en-US" smtClean="0"/>
              <a:t>3</a:t>
            </a:fld>
            <a:endParaRPr lang="en-US"/>
          </a:p>
        </p:txBody>
      </p:sp>
    </p:spTree>
    <p:extLst>
      <p:ext uri="{BB962C8B-B14F-4D97-AF65-F5344CB8AC3E}">
        <p14:creationId xmlns:p14="http://schemas.microsoft.com/office/powerpoint/2010/main" val="67161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B3DF87-3933-1015-4E4A-6EF799F07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9744D96-5C99-164C-BC6D-332FCDF2E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517B393-2C01-FABC-9A7E-A5FD5F985F0A}"/>
              </a:ext>
            </a:extLst>
          </p:cNvPr>
          <p:cNvSpPr>
            <a:spLocks noGrp="1"/>
          </p:cNvSpPr>
          <p:nvPr>
            <p:ph type="body" idx="1"/>
          </p:nvPr>
        </p:nvSpPr>
        <p:spPr/>
        <p:txBody>
          <a:bodyPr/>
          <a:lstStyle/>
          <a:p>
            <a:r>
              <a:rPr lang="en-US" dirty="0"/>
              <a:t>It is somewhat rare for this area to have a type 4 soil; however, this property had two 6-7 foot deep test pits that ribboned out to a type 4 clay.</a:t>
            </a:r>
          </a:p>
          <a:p>
            <a:endParaRPr lang="en-US" dirty="0"/>
          </a:p>
          <a:p>
            <a:r>
              <a:rPr lang="en-US" dirty="0"/>
              <a:t>Lot was very small. The area for the new STA was only 50 feet wide</a:t>
            </a:r>
          </a:p>
          <a:p>
            <a:endParaRPr lang="en-US" dirty="0"/>
          </a:p>
          <a:p>
            <a:r>
              <a:rPr lang="en-US" dirty="0"/>
              <a:t>Owners wanted to save trees if possible</a:t>
            </a:r>
          </a:p>
          <a:p>
            <a:endParaRPr lang="en-US" dirty="0"/>
          </a:p>
          <a:p>
            <a:r>
              <a:rPr lang="en-US" dirty="0"/>
              <a:t>Owners are paying out of pocket and prefer to keep capital costs low</a:t>
            </a:r>
          </a:p>
          <a:p>
            <a:endParaRPr lang="en-US" dirty="0"/>
          </a:p>
        </p:txBody>
      </p:sp>
      <p:sp>
        <p:nvSpPr>
          <p:cNvPr id="4" name="Slide Number Placeholder 3">
            <a:extLst>
              <a:ext uri="{FF2B5EF4-FFF2-40B4-BE49-F238E27FC236}">
                <a16:creationId xmlns:a16="http://schemas.microsoft.com/office/drawing/2014/main" xmlns="" id="{065F7359-679D-0F98-A316-EAE4D52DC281}"/>
              </a:ext>
            </a:extLst>
          </p:cNvPr>
          <p:cNvSpPr>
            <a:spLocks noGrp="1"/>
          </p:cNvSpPr>
          <p:nvPr>
            <p:ph type="sldNum" sz="quarter" idx="5"/>
          </p:nvPr>
        </p:nvSpPr>
        <p:spPr/>
        <p:txBody>
          <a:bodyPr/>
          <a:lstStyle/>
          <a:p>
            <a:fld id="{774FE40B-7C37-4DA6-922A-816A6F614D5E}" type="slidenum">
              <a:rPr lang="en-US" smtClean="0"/>
              <a:t>4</a:t>
            </a:fld>
            <a:endParaRPr lang="en-US"/>
          </a:p>
        </p:txBody>
      </p:sp>
    </p:spTree>
    <p:extLst>
      <p:ext uri="{BB962C8B-B14F-4D97-AF65-F5344CB8AC3E}">
        <p14:creationId xmlns:p14="http://schemas.microsoft.com/office/powerpoint/2010/main" val="73527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FB5FDA-F5A8-C2BA-ACBC-CADA6A126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81238CD-5574-476F-32AB-358D8B6D92F9}"/>
              </a:ext>
            </a:extLst>
          </p:cNvPr>
          <p:cNvSpPr>
            <a:spLocks noGrp="1" noRot="1" noChangeAspect="1"/>
          </p:cNvSpPr>
          <p:nvPr>
            <p:ph type="sldImg"/>
          </p:nvPr>
        </p:nvSpPr>
        <p:spPr>
          <a:xfrm>
            <a:off x="404813" y="465138"/>
            <a:ext cx="6194425" cy="3484562"/>
          </a:xfrm>
        </p:spPr>
      </p:sp>
      <p:sp>
        <p:nvSpPr>
          <p:cNvPr id="3" name="Notes Placeholder 2">
            <a:extLst>
              <a:ext uri="{FF2B5EF4-FFF2-40B4-BE49-F238E27FC236}">
                <a16:creationId xmlns:a16="http://schemas.microsoft.com/office/drawing/2014/main" xmlns="" id="{FB910EA9-2047-82BE-CCB2-631257A69287}"/>
              </a:ext>
            </a:extLst>
          </p:cNvPr>
          <p:cNvSpPr>
            <a:spLocks noGrp="1"/>
          </p:cNvSpPr>
          <p:nvPr>
            <p:ph type="body" idx="1"/>
          </p:nvPr>
        </p:nvSpPr>
        <p:spPr>
          <a:xfrm>
            <a:off x="700708" y="4035425"/>
            <a:ext cx="5602632" cy="4419600"/>
          </a:xfrm>
        </p:spPr>
        <p:txBody>
          <a:bodyPr/>
          <a:lstStyle/>
          <a:p>
            <a:pPr marL="165141" indent="-165141">
              <a:buFont typeface="Arial" panose="020B0604020202020204" pitchFamily="34" charset="0"/>
              <a:buChar char="•"/>
            </a:pPr>
            <a:r>
              <a:rPr lang="en-US" dirty="0"/>
              <a:t>We have had feedback from pumping companies that </a:t>
            </a:r>
            <a:r>
              <a:rPr lang="en-US" dirty="0" err="1"/>
              <a:t>norweco</a:t>
            </a:r>
            <a:r>
              <a:rPr lang="en-US" dirty="0"/>
              <a:t> tanks require pumping more often to keep up with the annual maintenance. We saw this as an opportunity to add a 500 gallon tank prior to the treatment unit and this could be compared over time to a similar system that does not have a 500 gallon tank prior</a:t>
            </a:r>
          </a:p>
          <a:p>
            <a:pPr marL="165141" indent="-165141">
              <a:buFont typeface="Arial" panose="020B0604020202020204" pitchFamily="34" charset="0"/>
              <a:buChar char="•"/>
            </a:pPr>
            <a:endParaRPr lang="en-US" dirty="0"/>
          </a:p>
          <a:p>
            <a:pPr marL="165141" indent="-165141">
              <a:buFont typeface="Arial" panose="020B0604020202020204" pitchFamily="34" charset="0"/>
              <a:buChar char="•"/>
            </a:pPr>
            <a:r>
              <a:rPr lang="en-US" dirty="0" err="1"/>
              <a:t>Norweco</a:t>
            </a:r>
            <a:r>
              <a:rPr lang="en-US" dirty="0"/>
              <a:t> now provides a TL3N system that adds a Hydro Kinetic Bio Film Reactor to the system. The ongoing costs might be slightly higher than a recirculating media filter; such as the power consumption and the replacement aerators; however the upfront costs are somewhat lower. </a:t>
            </a:r>
          </a:p>
          <a:p>
            <a:pPr marL="165141" indent="-165141">
              <a:buFont typeface="Arial" panose="020B0604020202020204" pitchFamily="34" charset="0"/>
              <a:buChar char="•"/>
            </a:pPr>
            <a:endParaRPr lang="en-US" dirty="0"/>
          </a:p>
          <a:p>
            <a:pPr marL="165141" indent="-165141">
              <a:buFont typeface="Arial" panose="020B0604020202020204" pitchFamily="34" charset="0"/>
              <a:buChar char="•"/>
            </a:pPr>
            <a:r>
              <a:rPr lang="en-US" dirty="0"/>
              <a:t>500 gallon discharge tank. Colorado requires dosing with higher level treatment.</a:t>
            </a:r>
          </a:p>
          <a:p>
            <a:pPr marL="165141" indent="-165141">
              <a:buFont typeface="Arial" panose="020B0604020202020204" pitchFamily="34" charset="0"/>
              <a:buChar char="•"/>
            </a:pPr>
            <a:endParaRPr lang="en-US" dirty="0"/>
          </a:p>
          <a:p>
            <a:pPr marL="165141" indent="-165141">
              <a:buFont typeface="Arial" panose="020B0604020202020204" pitchFamily="34" charset="0"/>
              <a:buChar char="•"/>
            </a:pPr>
            <a:r>
              <a:rPr lang="en-US" dirty="0"/>
              <a:t>The area for the STA that we had to work with had some trees and was only 50 feet wide. We needed at least 1,000 sq ft so a bed type STA would have been around 28 – 30 feet long and 30 to 36 feet wide. With the slope of the property it would have required terracing out the backyard and wiping out most of the trees. And possibly some sand for leveling the chambers or sewer rock.</a:t>
            </a:r>
          </a:p>
          <a:p>
            <a:pPr marL="605516" lvl="1" indent="-165141">
              <a:buFont typeface="Arial" panose="020B0604020202020204" pitchFamily="34" charset="0"/>
              <a:buChar char="•"/>
            </a:pPr>
            <a:r>
              <a:rPr lang="en-US" dirty="0"/>
              <a:t>This is why we decided to use drip dispersal.</a:t>
            </a:r>
          </a:p>
        </p:txBody>
      </p:sp>
      <p:sp>
        <p:nvSpPr>
          <p:cNvPr id="4" name="Slide Number Placeholder 3">
            <a:extLst>
              <a:ext uri="{FF2B5EF4-FFF2-40B4-BE49-F238E27FC236}">
                <a16:creationId xmlns:a16="http://schemas.microsoft.com/office/drawing/2014/main" xmlns="" id="{CB2C6B4A-5F17-6A4C-06DF-7F3D03E71FDC}"/>
              </a:ext>
            </a:extLst>
          </p:cNvPr>
          <p:cNvSpPr>
            <a:spLocks noGrp="1"/>
          </p:cNvSpPr>
          <p:nvPr>
            <p:ph type="sldNum" sz="quarter" idx="5"/>
          </p:nvPr>
        </p:nvSpPr>
        <p:spPr/>
        <p:txBody>
          <a:bodyPr/>
          <a:lstStyle/>
          <a:p>
            <a:fld id="{774FE40B-7C37-4DA6-922A-816A6F614D5E}" type="slidenum">
              <a:rPr lang="en-US" smtClean="0"/>
              <a:t>5</a:t>
            </a:fld>
            <a:endParaRPr lang="en-US"/>
          </a:p>
        </p:txBody>
      </p:sp>
    </p:spTree>
    <p:extLst>
      <p:ext uri="{BB962C8B-B14F-4D97-AF65-F5344CB8AC3E}">
        <p14:creationId xmlns:p14="http://schemas.microsoft.com/office/powerpoint/2010/main" val="145336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2470D9-FC79-AA75-5A16-E95B20E90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5C28806-C067-FDEF-7E72-F67F520CC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A82488A-75EF-5BE0-1137-12DAFD7815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88F026B-E113-7A27-1FF1-14A30C2A45EB}"/>
              </a:ext>
            </a:extLst>
          </p:cNvPr>
          <p:cNvSpPr>
            <a:spLocks noGrp="1"/>
          </p:cNvSpPr>
          <p:nvPr>
            <p:ph type="sldNum" sz="quarter" idx="5"/>
          </p:nvPr>
        </p:nvSpPr>
        <p:spPr/>
        <p:txBody>
          <a:bodyPr/>
          <a:lstStyle/>
          <a:p>
            <a:pPr>
              <a:defRPr/>
            </a:pPr>
            <a:fld id="{3285615E-2F65-4B16-911D-C4CE5575DD48}" type="slidenum">
              <a:rPr lang="en-US" smtClean="0"/>
              <a:pPr>
                <a:defRPr/>
              </a:pPr>
              <a:t>6</a:t>
            </a:fld>
            <a:endParaRPr lang="en-US" dirty="0"/>
          </a:p>
        </p:txBody>
      </p:sp>
    </p:spTree>
    <p:extLst>
      <p:ext uri="{BB962C8B-B14F-4D97-AF65-F5344CB8AC3E}">
        <p14:creationId xmlns:p14="http://schemas.microsoft.com/office/powerpoint/2010/main" val="336542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of the trees that were saved. View is from the road looking south.</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7</a:t>
            </a:fld>
            <a:endParaRPr lang="en-US" dirty="0"/>
          </a:p>
        </p:txBody>
      </p:sp>
    </p:spTree>
    <p:extLst>
      <p:ext uri="{BB962C8B-B14F-4D97-AF65-F5344CB8AC3E}">
        <p14:creationId xmlns:p14="http://schemas.microsoft.com/office/powerpoint/2010/main" val="2295720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drip tubing is only 10 to 12 inches deep and is capable of being routed around trees with minimal disturbance to the property.</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8</a:t>
            </a:fld>
            <a:endParaRPr lang="en-US" dirty="0"/>
          </a:p>
        </p:txBody>
      </p:sp>
    </p:spTree>
    <p:extLst>
      <p:ext uri="{BB962C8B-B14F-4D97-AF65-F5344CB8AC3E}">
        <p14:creationId xmlns:p14="http://schemas.microsoft.com/office/powerpoint/2010/main" val="96247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septic tank was underneath an existing deck. The tank had to be abandoned, and the building sewer bypassed down to the new tanks.</a:t>
            </a:r>
          </a:p>
        </p:txBody>
      </p:sp>
      <p:sp>
        <p:nvSpPr>
          <p:cNvPr id="4" name="Slide Number Placeholder 3"/>
          <p:cNvSpPr>
            <a:spLocks noGrp="1"/>
          </p:cNvSpPr>
          <p:nvPr>
            <p:ph type="sldNum" sz="quarter" idx="5"/>
          </p:nvPr>
        </p:nvSpPr>
        <p:spPr/>
        <p:txBody>
          <a:bodyPr/>
          <a:lstStyle/>
          <a:p>
            <a:pPr>
              <a:defRPr/>
            </a:pPr>
            <a:fld id="{3285615E-2F65-4B16-911D-C4CE5575DD48}" type="slidenum">
              <a:rPr lang="en-US" smtClean="0"/>
              <a:pPr>
                <a:defRPr/>
              </a:pPr>
              <a:t>9</a:t>
            </a:fld>
            <a:endParaRPr lang="en-US" dirty="0"/>
          </a:p>
        </p:txBody>
      </p:sp>
    </p:spTree>
    <p:extLst>
      <p:ext uri="{BB962C8B-B14F-4D97-AF65-F5344CB8AC3E}">
        <p14:creationId xmlns:p14="http://schemas.microsoft.com/office/powerpoint/2010/main" val="227836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6FE790-23D5-4628-B7D0-5DF80436EBC1}" type="slidenum">
              <a:rPr lang="en-US" smtClean="0"/>
              <a:pPr>
                <a:defRPr/>
              </a:pPr>
              <a:t>‹#›</a:t>
            </a:fld>
            <a:endParaRPr lang="en-US" dirty="0"/>
          </a:p>
        </p:txBody>
      </p:sp>
    </p:spTree>
    <p:extLst>
      <p:ext uri="{BB962C8B-B14F-4D97-AF65-F5344CB8AC3E}">
        <p14:creationId xmlns:p14="http://schemas.microsoft.com/office/powerpoint/2010/main" val="559872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BC80E814-8470-4447-9B00-3C04D434E2A3}" type="slidenum">
              <a:rPr lang="en-US" smtClean="0"/>
              <a:pPr>
                <a:defRPr/>
              </a:pPr>
              <a:t>‹#›</a:t>
            </a:fld>
            <a:endParaRPr lang="en-US" dirty="0"/>
          </a:p>
        </p:txBody>
      </p:sp>
    </p:spTree>
    <p:extLst>
      <p:ext uri="{BB962C8B-B14F-4D97-AF65-F5344CB8AC3E}">
        <p14:creationId xmlns:p14="http://schemas.microsoft.com/office/powerpoint/2010/main" val="119754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C8D36BA2-D085-4F0A-8FA7-139881CD60C8}" type="slidenum">
              <a:rPr lang="en-US" smtClean="0"/>
              <a:pPr>
                <a:defRPr/>
              </a:pPr>
              <a:t>‹#›</a:t>
            </a:fld>
            <a:endParaRPr lang="en-US" dirty="0"/>
          </a:p>
        </p:txBody>
      </p:sp>
    </p:spTree>
    <p:extLst>
      <p:ext uri="{BB962C8B-B14F-4D97-AF65-F5344CB8AC3E}">
        <p14:creationId xmlns:p14="http://schemas.microsoft.com/office/powerpoint/2010/main" val="302204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66FF8F2-A40A-4F90-A49F-D786441BC28E}" type="slidenum">
              <a:rPr lang="en-US" smtClean="0"/>
              <a:pPr>
                <a:defRPr/>
              </a:pPr>
              <a:t>‹#›</a:t>
            </a:fld>
            <a:endParaRPr lang="en-US" dirty="0"/>
          </a:p>
        </p:txBody>
      </p:sp>
    </p:spTree>
    <p:extLst>
      <p:ext uri="{BB962C8B-B14F-4D97-AF65-F5344CB8AC3E}">
        <p14:creationId xmlns:p14="http://schemas.microsoft.com/office/powerpoint/2010/main" val="66213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C3D4780-FC53-40D7-B210-D5727CC2322A}" type="slidenum">
              <a:rPr lang="en-US" smtClean="0"/>
              <a:pPr>
                <a:defRPr/>
              </a:pPr>
              <a:t>‹#›</a:t>
            </a:fld>
            <a:endParaRPr lang="en-US" dirty="0"/>
          </a:p>
        </p:txBody>
      </p:sp>
    </p:spTree>
    <p:extLst>
      <p:ext uri="{BB962C8B-B14F-4D97-AF65-F5344CB8AC3E}">
        <p14:creationId xmlns:p14="http://schemas.microsoft.com/office/powerpoint/2010/main" val="110975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endParaRPr lang="en-US" dirty="0"/>
          </a:p>
        </p:txBody>
      </p:sp>
      <p:sp>
        <p:nvSpPr>
          <p:cNvPr id="9" name="Footer Placeholder 8"/>
          <p:cNvSpPr>
            <a:spLocks noGrp="1"/>
          </p:cNvSpPr>
          <p:nvPr>
            <p:ph type="ftr" sz="quarter" idx="11"/>
          </p:nvPr>
        </p:nvSpPr>
        <p:spPr/>
        <p:txBody>
          <a:bodyPr/>
          <a:lstStyle/>
          <a:p>
            <a:pPr>
              <a:defRPr/>
            </a:pPr>
            <a:endParaRPr lang="en-US" dirty="0"/>
          </a:p>
        </p:txBody>
      </p:sp>
      <p:sp>
        <p:nvSpPr>
          <p:cNvPr id="10" name="Slide Number Placeholder 9"/>
          <p:cNvSpPr>
            <a:spLocks noGrp="1"/>
          </p:cNvSpPr>
          <p:nvPr>
            <p:ph type="sldNum" sz="quarter" idx="12"/>
          </p:nvPr>
        </p:nvSpPr>
        <p:spPr/>
        <p:txBody>
          <a:bodyPr/>
          <a:lstStyle/>
          <a:p>
            <a:pPr>
              <a:defRPr/>
            </a:pPr>
            <a:fld id="{9F442027-3604-47A9-80F5-4F669279DB20}" type="slidenum">
              <a:rPr lang="en-US" smtClean="0"/>
              <a:pPr>
                <a:defRPr/>
              </a:pPr>
              <a:t>‹#›</a:t>
            </a:fld>
            <a:endParaRPr lang="en-US" dirty="0"/>
          </a:p>
        </p:txBody>
      </p:sp>
    </p:spTree>
    <p:extLst>
      <p:ext uri="{BB962C8B-B14F-4D97-AF65-F5344CB8AC3E}">
        <p14:creationId xmlns:p14="http://schemas.microsoft.com/office/powerpoint/2010/main" val="333821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pPr>
              <a:defRPr/>
            </a:pPr>
            <a:endParaRPr lang="en-US" dirty="0"/>
          </a:p>
        </p:txBody>
      </p:sp>
      <p:sp>
        <p:nvSpPr>
          <p:cNvPr id="11" name="Footer Placeholder 10"/>
          <p:cNvSpPr>
            <a:spLocks noGrp="1"/>
          </p:cNvSpPr>
          <p:nvPr>
            <p:ph type="ftr" sz="quarter" idx="11"/>
          </p:nvPr>
        </p:nvSpPr>
        <p:spPr/>
        <p:txBody>
          <a:bodyPr/>
          <a:lstStyle/>
          <a:p>
            <a:pPr>
              <a:defRPr/>
            </a:pPr>
            <a:endParaRPr lang="en-US" dirty="0"/>
          </a:p>
        </p:txBody>
      </p:sp>
      <p:sp>
        <p:nvSpPr>
          <p:cNvPr id="12" name="Slide Number Placeholder 11"/>
          <p:cNvSpPr>
            <a:spLocks noGrp="1"/>
          </p:cNvSpPr>
          <p:nvPr>
            <p:ph type="sldNum" sz="quarter" idx="12"/>
          </p:nvPr>
        </p:nvSpPr>
        <p:spPr/>
        <p:txBody>
          <a:bodyPr/>
          <a:lstStyle/>
          <a:p>
            <a:pPr>
              <a:defRPr/>
            </a:pPr>
            <a:fld id="{093F3BCA-A18E-4D76-B246-F983C0CCA9F1}" type="slidenum">
              <a:rPr lang="en-US" smtClean="0"/>
              <a:pPr>
                <a:defRPr/>
              </a:pPr>
              <a:t>‹#›</a:t>
            </a:fld>
            <a:endParaRPr lang="en-US" dirty="0"/>
          </a:p>
        </p:txBody>
      </p:sp>
    </p:spTree>
    <p:extLst>
      <p:ext uri="{BB962C8B-B14F-4D97-AF65-F5344CB8AC3E}">
        <p14:creationId xmlns:p14="http://schemas.microsoft.com/office/powerpoint/2010/main" val="1129187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pPr>
              <a:defRPr/>
            </a:pPr>
            <a:endParaRPr lang="en-US" dirty="0"/>
          </a:p>
        </p:txBody>
      </p:sp>
      <p:sp>
        <p:nvSpPr>
          <p:cNvPr id="7" name="Footer Placeholder 6"/>
          <p:cNvSpPr>
            <a:spLocks noGrp="1"/>
          </p:cNvSpPr>
          <p:nvPr>
            <p:ph type="ftr" sz="quarter" idx="11"/>
          </p:nvPr>
        </p:nvSpPr>
        <p:spPr/>
        <p:txBody>
          <a:bodyPr/>
          <a:lstStyle/>
          <a:p>
            <a:pPr>
              <a:defRPr/>
            </a:pPr>
            <a:endParaRPr lang="en-US" dirty="0"/>
          </a:p>
        </p:txBody>
      </p:sp>
      <p:sp>
        <p:nvSpPr>
          <p:cNvPr id="8" name="Slide Number Placeholder 7"/>
          <p:cNvSpPr>
            <a:spLocks noGrp="1"/>
          </p:cNvSpPr>
          <p:nvPr>
            <p:ph type="sldNum" sz="quarter" idx="12"/>
          </p:nvPr>
        </p:nvSpPr>
        <p:spPr/>
        <p:txBody>
          <a:bodyPr/>
          <a:lstStyle/>
          <a:p>
            <a:pPr>
              <a:defRPr/>
            </a:pPr>
            <a:fld id="{B26B3924-A598-43B2-84A8-4F6114B68426}" type="slidenum">
              <a:rPr lang="en-US" smtClean="0"/>
              <a:pPr>
                <a:defRPr/>
              </a:pPr>
              <a:t>‹#›</a:t>
            </a:fld>
            <a:endParaRPr lang="en-US" dirty="0"/>
          </a:p>
        </p:txBody>
      </p:sp>
    </p:spTree>
    <p:extLst>
      <p:ext uri="{BB962C8B-B14F-4D97-AF65-F5344CB8AC3E}">
        <p14:creationId xmlns:p14="http://schemas.microsoft.com/office/powerpoint/2010/main" val="404499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442C1D6-DC79-4C9C-A8AE-750C70FA82A8}" type="slidenum">
              <a:rPr lang="en-US" smtClean="0"/>
              <a:pPr>
                <a:defRPr/>
              </a:pPr>
              <a:t>‹#›</a:t>
            </a:fld>
            <a:endParaRPr lang="en-US" dirty="0"/>
          </a:p>
        </p:txBody>
      </p:sp>
    </p:spTree>
    <p:extLst>
      <p:ext uri="{BB962C8B-B14F-4D97-AF65-F5344CB8AC3E}">
        <p14:creationId xmlns:p14="http://schemas.microsoft.com/office/powerpoint/2010/main" val="338276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pPr>
              <a:defRPr/>
            </a:pPr>
            <a:endParaRPr lang="en-US" dirty="0"/>
          </a:p>
        </p:txBody>
      </p:sp>
      <p:sp>
        <p:nvSpPr>
          <p:cNvPr id="9" name="Footer Placeholder 8"/>
          <p:cNvSpPr>
            <a:spLocks noGrp="1"/>
          </p:cNvSpPr>
          <p:nvPr>
            <p:ph type="ftr" sz="quarter" idx="11"/>
          </p:nvPr>
        </p:nvSpPr>
        <p:spPr/>
        <p:txBody>
          <a:bodyPr/>
          <a:lstStyle/>
          <a:p>
            <a:pPr>
              <a:defRPr/>
            </a:pPr>
            <a:endParaRPr lang="en-US" dirty="0"/>
          </a:p>
        </p:txBody>
      </p:sp>
      <p:sp>
        <p:nvSpPr>
          <p:cNvPr id="10" name="Slide Number Placeholder 9"/>
          <p:cNvSpPr>
            <a:spLocks noGrp="1"/>
          </p:cNvSpPr>
          <p:nvPr>
            <p:ph type="sldNum" sz="quarter" idx="12"/>
          </p:nvPr>
        </p:nvSpPr>
        <p:spPr/>
        <p:txBody>
          <a:bodyPr/>
          <a:lstStyle/>
          <a:p>
            <a:pPr>
              <a:defRPr/>
            </a:pPr>
            <a:fld id="{D6C7DD40-6DEC-41B2-AB94-B8FE4D0355D7}" type="slidenum">
              <a:rPr lang="en-US" smtClean="0"/>
              <a:pPr>
                <a:defRPr/>
              </a:pPr>
              <a:t>‹#›</a:t>
            </a:fld>
            <a:endParaRPr lang="en-US" dirty="0"/>
          </a:p>
        </p:txBody>
      </p:sp>
    </p:spTree>
    <p:extLst>
      <p:ext uri="{BB962C8B-B14F-4D97-AF65-F5344CB8AC3E}">
        <p14:creationId xmlns:p14="http://schemas.microsoft.com/office/powerpoint/2010/main" val="44718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pPr>
              <a:defRPr/>
            </a:pPr>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pPr>
              <a:defRPr/>
            </a:pPr>
            <a:fld id="{55265CC2-E832-42D9-862D-D34AF8DD5110}" type="slidenum">
              <a:rPr lang="en-US" smtClean="0"/>
              <a:pPr>
                <a:defRPr/>
              </a:pPr>
              <a:t>‹#›</a:t>
            </a:fld>
            <a:endParaRPr lang="en-US" dirty="0"/>
          </a:p>
        </p:txBody>
      </p:sp>
    </p:spTree>
    <p:extLst>
      <p:ext uri="{BB962C8B-B14F-4D97-AF65-F5344CB8AC3E}">
        <p14:creationId xmlns:p14="http://schemas.microsoft.com/office/powerpoint/2010/main" val="46807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a:defRPr/>
            </a:pPr>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a:defRPr/>
            </a:pP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a:defRPr/>
            </a:pPr>
            <a:fld id="{651980C5-1AE4-413F-889C-4FDA6E6DF6CB}" type="slidenum">
              <a:rPr lang="en-US" smtClean="0"/>
              <a:pPr>
                <a:defRPr/>
              </a:pPr>
              <a:t>‹#›</a:t>
            </a:fld>
            <a:endParaRPr lang="en-US" dirty="0"/>
          </a:p>
        </p:txBody>
      </p:sp>
    </p:spTree>
    <p:extLst>
      <p:ext uri="{BB962C8B-B14F-4D97-AF65-F5344CB8AC3E}">
        <p14:creationId xmlns:p14="http://schemas.microsoft.com/office/powerpoint/2010/main" val="274596864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xmlns="" id="{130E94B5-6B03-4C6D-A886-D92083B3E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9">
            <a:extLst>
              <a:ext uri="{FF2B5EF4-FFF2-40B4-BE49-F238E27FC236}">
                <a16:creationId xmlns:a16="http://schemas.microsoft.com/office/drawing/2014/main" xmlns="" id="{597B8231-6339-4326-9EE6-D2F78558E2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557974"/>
            <a:ext cx="11707367" cy="25380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TextBox 2"/>
          <p:cNvSpPr txBox="1"/>
          <p:nvPr/>
        </p:nvSpPr>
        <p:spPr>
          <a:xfrm>
            <a:off x="484633" y="3760619"/>
            <a:ext cx="10210862" cy="1810921"/>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r>
              <a:rPr lang="en-US" sz="4800" spc="-100" dirty="0">
                <a:solidFill>
                  <a:schemeClr val="tx1">
                    <a:lumMod val="95000"/>
                    <a:lumOff val="5000"/>
                  </a:schemeClr>
                </a:solidFill>
                <a:latin typeface="+mj-lt"/>
                <a:ea typeface="+mj-ea"/>
                <a:cs typeface="+mj-cs"/>
              </a:rPr>
              <a:t>Onsite Wastewater Treatment System Installation Challenges</a:t>
            </a:r>
            <a:endParaRPr lang="en-US" sz="2400" spc="-100" dirty="0">
              <a:solidFill>
                <a:srgbClr val="FFFFFF"/>
              </a:solidFill>
              <a:latin typeface="+mj-lt"/>
              <a:ea typeface="+mj-ea"/>
              <a:cs typeface="+mj-cs"/>
            </a:endParaRPr>
          </a:p>
        </p:txBody>
      </p:sp>
      <p:pic>
        <p:nvPicPr>
          <p:cNvPr id="2" name="Picture 1" descr="Logo, company name&#10;&#10;Description automatically generat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296" y="498629"/>
            <a:ext cx="5768422" cy="2754421"/>
          </a:xfrm>
          <a:prstGeom prst="rect">
            <a:avLst/>
          </a:prstGeom>
        </p:spPr>
      </p:pic>
    </p:spTree>
    <p:extLst>
      <p:ext uri="{BB962C8B-B14F-4D97-AF65-F5344CB8AC3E}">
        <p14:creationId xmlns:p14="http://schemas.microsoft.com/office/powerpoint/2010/main" val="296224092"/>
      </p:ext>
    </p:extLst>
  </p:cSld>
  <p:clrMapOvr>
    <a:masterClrMapping/>
  </p:clrMapOvr>
  <mc:AlternateContent xmlns:mc="http://schemas.openxmlformats.org/markup-compatibility/2006" xmlns:p14="http://schemas.microsoft.com/office/powerpoint/2010/main">
    <mc:Choice Requires="p14">
      <p:transition spd="slow" p14:dur="2000" advTm="15129"/>
    </mc:Choice>
    <mc:Fallback xmlns="">
      <p:transition spd="slow" advTm="151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55CE585-2565-D1A7-BBEC-E87FAF31C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95950" y="857250"/>
            <a:ext cx="6858000" cy="5143500"/>
          </a:xfrm>
          <a:prstGeom prst="rect">
            <a:avLst/>
          </a:prstGeom>
        </p:spPr>
      </p:pic>
      <p:pic>
        <p:nvPicPr>
          <p:cNvPr id="4" name="Picture 3">
            <a:extLst>
              <a:ext uri="{FF2B5EF4-FFF2-40B4-BE49-F238E27FC236}">
                <a16:creationId xmlns:a16="http://schemas.microsoft.com/office/drawing/2014/main" xmlns="" id="{47B79314-0EB8-F9FC-1977-4F85EE0B4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5250" y="857250"/>
            <a:ext cx="6858000" cy="5143500"/>
          </a:xfrm>
          <a:prstGeom prst="rect">
            <a:avLst/>
          </a:prstGeom>
        </p:spPr>
      </p:pic>
    </p:spTree>
    <p:extLst>
      <p:ext uri="{BB962C8B-B14F-4D97-AF65-F5344CB8AC3E}">
        <p14:creationId xmlns:p14="http://schemas.microsoft.com/office/powerpoint/2010/main" val="426106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91D512C-2422-6ECF-FBB0-FAD04506D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F5C5EED-2579-BFBE-935B-F90C15DA0FC9}"/>
              </a:ext>
            </a:extLst>
          </p:cNvPr>
          <p:cNvSpPr>
            <a:spLocks noGrp="1"/>
          </p:cNvSpPr>
          <p:nvPr>
            <p:ph type="title"/>
          </p:nvPr>
        </p:nvSpPr>
        <p:spPr>
          <a:xfrm>
            <a:off x="0" y="762000"/>
            <a:ext cx="3200400" cy="2057400"/>
          </a:xfrm>
        </p:spPr>
        <p:txBody>
          <a:bodyPr>
            <a:noAutofit/>
          </a:bodyPr>
          <a:lstStyle/>
          <a:p>
            <a:pPr eaLnBrk="1" hangingPunct="1">
              <a:defRPr/>
            </a:pPr>
            <a:r>
              <a:rPr lang="en-US" sz="4800" dirty="0">
                <a:solidFill>
                  <a:schemeClr val="bg1"/>
                </a:solidFill>
              </a:rPr>
              <a:t>Indian Hills</a:t>
            </a:r>
            <a:r>
              <a:rPr lang="en-US" sz="7200" dirty="0">
                <a:solidFill>
                  <a:schemeClr val="bg1"/>
                </a:solidFill>
              </a:rPr>
              <a:t/>
            </a:r>
            <a:br>
              <a:rPr lang="en-US" sz="7200" dirty="0">
                <a:solidFill>
                  <a:schemeClr val="bg1"/>
                </a:solidFill>
              </a:rPr>
            </a:br>
            <a:r>
              <a:rPr lang="en-US" sz="2400" dirty="0">
                <a:solidFill>
                  <a:schemeClr val="bg1"/>
                </a:solidFill>
              </a:rPr>
              <a:t>5702 Santa Clara Road</a:t>
            </a:r>
            <a:br>
              <a:rPr lang="en-US" sz="2400" dirty="0">
                <a:solidFill>
                  <a:schemeClr val="bg1"/>
                </a:solidFill>
              </a:rPr>
            </a:br>
            <a:r>
              <a:rPr lang="en-US" sz="2400" dirty="0">
                <a:solidFill>
                  <a:schemeClr val="bg1"/>
                </a:solidFill>
              </a:rPr>
              <a:t>2-bedroom residence</a:t>
            </a:r>
            <a:br>
              <a:rPr lang="en-US" sz="2400" dirty="0">
                <a:solidFill>
                  <a:schemeClr val="bg1"/>
                </a:solidFill>
              </a:rPr>
            </a:br>
            <a:r>
              <a:rPr lang="en-US" sz="2400" dirty="0">
                <a:solidFill>
                  <a:schemeClr val="bg1"/>
                </a:solidFill>
              </a:rPr>
              <a:t>Tank Replacement</a:t>
            </a:r>
          </a:p>
        </p:txBody>
      </p:sp>
      <p:sp>
        <p:nvSpPr>
          <p:cNvPr id="3" name="Content Placeholder 2">
            <a:extLst>
              <a:ext uri="{FF2B5EF4-FFF2-40B4-BE49-F238E27FC236}">
                <a16:creationId xmlns:a16="http://schemas.microsoft.com/office/drawing/2014/main" xmlns="" id="{693629B9-3040-C99D-FC48-401216275A21}"/>
              </a:ext>
            </a:extLst>
          </p:cNvPr>
          <p:cNvSpPr>
            <a:spLocks noGrp="1"/>
          </p:cNvSpPr>
          <p:nvPr>
            <p:ph sz="quarter" idx="1"/>
          </p:nvPr>
        </p:nvSpPr>
        <p:spPr>
          <a:xfrm>
            <a:off x="3886200" y="762000"/>
            <a:ext cx="7315200" cy="5486400"/>
          </a:xfrm>
        </p:spPr>
        <p:txBody>
          <a:bodyPr>
            <a:normAutofit fontScale="92500" lnSpcReduction="10000"/>
          </a:bodyPr>
          <a:lstStyle/>
          <a:p>
            <a:pPr eaLnBrk="1" hangingPunct="1">
              <a:defRPr/>
            </a:pPr>
            <a:r>
              <a:rPr lang="en-US" sz="4000" i="1" dirty="0">
                <a:solidFill>
                  <a:schemeClr val="tx2"/>
                </a:solidFill>
                <a:latin typeface="+mj-lt"/>
                <a:ea typeface="+mj-ea"/>
                <a:cs typeface="+mj-cs"/>
              </a:rPr>
              <a:t> </a:t>
            </a:r>
            <a:r>
              <a:rPr lang="en-US" sz="4000" b="1" dirty="0">
                <a:solidFill>
                  <a:schemeClr val="tx2"/>
                </a:solidFill>
                <a:latin typeface="+mj-lt"/>
                <a:ea typeface="+mj-ea"/>
                <a:cs typeface="+mj-cs"/>
              </a:rPr>
              <a:t>Challenges</a:t>
            </a:r>
          </a:p>
          <a:p>
            <a:pPr lvl="1">
              <a:defRPr/>
            </a:pPr>
            <a:r>
              <a:rPr lang="en-US" sz="3600" dirty="0">
                <a:solidFill>
                  <a:schemeClr val="tx2"/>
                </a:solidFill>
                <a:latin typeface="+mj-lt"/>
                <a:ea typeface="+mj-ea"/>
                <a:cs typeface="+mj-cs"/>
              </a:rPr>
              <a:t>Indian Hills Prohibition area</a:t>
            </a:r>
          </a:p>
          <a:p>
            <a:pPr lvl="1">
              <a:defRPr/>
            </a:pPr>
            <a:r>
              <a:rPr lang="en-US" sz="3600" dirty="0">
                <a:solidFill>
                  <a:schemeClr val="tx2"/>
                </a:solidFill>
                <a:latin typeface="+mj-lt"/>
                <a:ea typeface="+mj-ea"/>
                <a:cs typeface="+mj-cs"/>
              </a:rPr>
              <a:t>Nowhere for an alternate STA that meets 200 foot well setback</a:t>
            </a:r>
          </a:p>
          <a:p>
            <a:pPr lvl="1">
              <a:defRPr/>
            </a:pPr>
            <a:r>
              <a:rPr lang="en-US" sz="3600" dirty="0">
                <a:solidFill>
                  <a:schemeClr val="tx2"/>
                </a:solidFill>
                <a:latin typeface="+mj-lt"/>
                <a:ea typeface="+mj-ea"/>
                <a:cs typeface="+mj-cs"/>
              </a:rPr>
              <a:t>Very limited access</a:t>
            </a:r>
          </a:p>
          <a:p>
            <a:pPr lvl="1">
              <a:defRPr/>
            </a:pPr>
            <a:r>
              <a:rPr lang="en-US" sz="3600" dirty="0">
                <a:solidFill>
                  <a:schemeClr val="tx2"/>
                </a:solidFill>
                <a:latin typeface="+mj-lt"/>
                <a:ea typeface="+mj-ea"/>
                <a:cs typeface="+mj-cs"/>
              </a:rPr>
              <a:t>0.233 acres</a:t>
            </a:r>
          </a:p>
          <a:p>
            <a:pPr lvl="1">
              <a:defRPr/>
            </a:pPr>
            <a:r>
              <a:rPr lang="en-US" sz="3600" dirty="0">
                <a:solidFill>
                  <a:schemeClr val="tx2"/>
                </a:solidFill>
                <a:latin typeface="+mj-lt"/>
                <a:ea typeface="+mj-ea"/>
                <a:cs typeface="+mj-cs"/>
              </a:rPr>
              <a:t>Large deck in the way</a:t>
            </a:r>
          </a:p>
          <a:p>
            <a:pPr lvl="1">
              <a:defRPr/>
            </a:pPr>
            <a:r>
              <a:rPr lang="en-US" sz="3600" dirty="0">
                <a:solidFill>
                  <a:schemeClr val="tx2"/>
                </a:solidFill>
                <a:latin typeface="+mj-lt"/>
                <a:ea typeface="+mj-ea"/>
                <a:cs typeface="+mj-cs"/>
              </a:rPr>
              <a:t>Any materials or equipment had to go down over a retaining wall</a:t>
            </a:r>
          </a:p>
          <a:p>
            <a:pPr lvl="1">
              <a:defRPr/>
            </a:pPr>
            <a:r>
              <a:rPr lang="en-US" sz="3600" dirty="0">
                <a:solidFill>
                  <a:schemeClr val="tx2"/>
                </a:solidFill>
              </a:rPr>
              <a:t>Setbacks to house, property lines and existing STA</a:t>
            </a:r>
            <a:endParaRPr lang="en-US" sz="3600" dirty="0">
              <a:solidFill>
                <a:schemeClr val="tx2"/>
              </a:solidFill>
              <a:latin typeface="+mj-lt"/>
              <a:ea typeface="+mj-ea"/>
              <a:cs typeface="+mj-cs"/>
            </a:endParaRPr>
          </a:p>
          <a:p>
            <a:pPr eaLnBrk="1" hangingPunct="1">
              <a:defRPr/>
            </a:pPr>
            <a:endParaRPr lang="en-US" sz="3600" dirty="0"/>
          </a:p>
        </p:txBody>
      </p:sp>
    </p:spTree>
    <p:extLst>
      <p:ext uri="{BB962C8B-B14F-4D97-AF65-F5344CB8AC3E}">
        <p14:creationId xmlns:p14="http://schemas.microsoft.com/office/powerpoint/2010/main" val="299975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B9938-7ABF-7A2D-914B-0995F7B9EAD4}"/>
              </a:ext>
            </a:extLst>
          </p:cNvPr>
          <p:cNvSpPr>
            <a:spLocks noGrp="1"/>
          </p:cNvSpPr>
          <p:nvPr>
            <p:ph type="title"/>
          </p:nvPr>
        </p:nvSpPr>
        <p:spPr/>
        <p:txBody>
          <a:bodyPr>
            <a:normAutofit/>
          </a:bodyPr>
          <a:lstStyle/>
          <a:p>
            <a:r>
              <a:rPr lang="en-US" sz="2400" dirty="0"/>
              <a:t>5702 Santa Clara Road, Indian Hills </a:t>
            </a:r>
            <a:br>
              <a:rPr lang="en-US" sz="2400" dirty="0"/>
            </a:br>
            <a:r>
              <a:rPr lang="en-US" sz="2400" dirty="0"/>
              <a:t>300 GPD</a:t>
            </a:r>
            <a:br>
              <a:rPr lang="en-US" sz="2400" dirty="0"/>
            </a:br>
            <a:r>
              <a:rPr lang="en-US" sz="2400" dirty="0"/>
              <a:t>Tank replacement specs</a:t>
            </a:r>
          </a:p>
        </p:txBody>
      </p:sp>
      <p:sp>
        <p:nvSpPr>
          <p:cNvPr id="3" name="Content Placeholder 2">
            <a:extLst>
              <a:ext uri="{FF2B5EF4-FFF2-40B4-BE49-F238E27FC236}">
                <a16:creationId xmlns:a16="http://schemas.microsoft.com/office/drawing/2014/main" xmlns="" id="{31521873-C030-8D39-AA3A-B197155F9C90}"/>
              </a:ext>
            </a:extLst>
          </p:cNvPr>
          <p:cNvSpPr>
            <a:spLocks noGrp="1"/>
          </p:cNvSpPr>
          <p:nvPr>
            <p:ph idx="1"/>
          </p:nvPr>
        </p:nvSpPr>
        <p:spPr/>
        <p:txBody>
          <a:bodyPr>
            <a:noAutofit/>
          </a:bodyPr>
          <a:lstStyle/>
          <a:p>
            <a:r>
              <a:rPr lang="en-US" sz="2800" dirty="0">
                <a:solidFill>
                  <a:schemeClr val="tx2"/>
                </a:solidFill>
                <a:latin typeface="+mj-lt"/>
              </a:rPr>
              <a:t>2 compartment </a:t>
            </a:r>
            <a:r>
              <a:rPr lang="en-US" sz="2800" dirty="0" err="1">
                <a:solidFill>
                  <a:schemeClr val="tx2"/>
                </a:solidFill>
                <a:latin typeface="+mj-lt"/>
              </a:rPr>
              <a:t>Orenco</a:t>
            </a:r>
            <a:r>
              <a:rPr lang="en-US" sz="2800" dirty="0">
                <a:solidFill>
                  <a:schemeClr val="tx2"/>
                </a:solidFill>
                <a:latin typeface="+mj-lt"/>
              </a:rPr>
              <a:t> Meander tank</a:t>
            </a:r>
          </a:p>
          <a:p>
            <a:pPr lvl="1"/>
            <a:r>
              <a:rPr lang="en-US" sz="2800" dirty="0">
                <a:solidFill>
                  <a:schemeClr val="tx2"/>
                </a:solidFill>
                <a:latin typeface="+mj-lt"/>
              </a:rPr>
              <a:t>Concrete was not an option over the retaining wall.</a:t>
            </a:r>
          </a:p>
          <a:p>
            <a:pPr lvl="1"/>
            <a:r>
              <a:rPr lang="en-US" sz="2800" dirty="0">
                <a:solidFill>
                  <a:schemeClr val="tx2"/>
                </a:solidFill>
                <a:latin typeface="+mj-lt"/>
              </a:rPr>
              <a:t>Meander tank is not as long as other tanks</a:t>
            </a:r>
          </a:p>
          <a:p>
            <a:pPr lvl="1"/>
            <a:r>
              <a:rPr lang="en-US" sz="2800" dirty="0">
                <a:solidFill>
                  <a:schemeClr val="tx2"/>
                </a:solidFill>
                <a:latin typeface="+mj-lt"/>
              </a:rPr>
              <a:t>We were able to stack the AX20 pod on top of the tank.</a:t>
            </a:r>
          </a:p>
          <a:p>
            <a:r>
              <a:rPr lang="en-US" sz="2800" dirty="0" err="1">
                <a:solidFill>
                  <a:schemeClr val="tx2"/>
                </a:solidFill>
                <a:latin typeface="+mj-lt"/>
              </a:rPr>
              <a:t>Orenco’s</a:t>
            </a:r>
            <a:r>
              <a:rPr lang="en-US" sz="2800" dirty="0">
                <a:solidFill>
                  <a:schemeClr val="tx2"/>
                </a:solidFill>
                <a:latin typeface="+mj-lt"/>
              </a:rPr>
              <a:t> </a:t>
            </a:r>
            <a:r>
              <a:rPr lang="en-US" sz="2800" dirty="0" err="1">
                <a:solidFill>
                  <a:schemeClr val="tx2"/>
                </a:solidFill>
                <a:latin typeface="+mj-lt"/>
              </a:rPr>
              <a:t>AdvanTex</a:t>
            </a:r>
            <a:r>
              <a:rPr lang="en-US" sz="2800" dirty="0">
                <a:solidFill>
                  <a:schemeClr val="tx2"/>
                </a:solidFill>
                <a:latin typeface="+mj-lt"/>
              </a:rPr>
              <a:t> AX20 pod for TL3N</a:t>
            </a:r>
          </a:p>
          <a:p>
            <a:pPr lvl="1"/>
            <a:r>
              <a:rPr lang="en-US" sz="2800" dirty="0">
                <a:solidFill>
                  <a:schemeClr val="tx2"/>
                </a:solidFill>
                <a:latin typeface="+mj-lt"/>
              </a:rPr>
              <a:t>Not enough room to use an AXRT unit</a:t>
            </a:r>
          </a:p>
          <a:p>
            <a:r>
              <a:rPr lang="en-US" sz="2800" dirty="0">
                <a:solidFill>
                  <a:schemeClr val="tx2"/>
                </a:solidFill>
                <a:latin typeface="+mj-lt"/>
              </a:rPr>
              <a:t>24” diameter pump basin due to limited space</a:t>
            </a:r>
          </a:p>
          <a:p>
            <a:pPr lvl="1"/>
            <a:r>
              <a:rPr lang="en-US" sz="2800" dirty="0">
                <a:solidFill>
                  <a:schemeClr val="tx2"/>
                </a:solidFill>
                <a:latin typeface="+mj-lt"/>
              </a:rPr>
              <a:t>Colorado requires dosing with HLT</a:t>
            </a:r>
          </a:p>
          <a:p>
            <a:r>
              <a:rPr lang="en-US" sz="2800" dirty="0">
                <a:solidFill>
                  <a:schemeClr val="tx2"/>
                </a:solidFill>
                <a:latin typeface="+mj-lt"/>
              </a:rPr>
              <a:t>Existing soil treatment area to remain in use.</a:t>
            </a:r>
          </a:p>
        </p:txBody>
      </p:sp>
    </p:spTree>
    <p:extLst>
      <p:ext uri="{BB962C8B-B14F-4D97-AF65-F5344CB8AC3E}">
        <p14:creationId xmlns:p14="http://schemas.microsoft.com/office/powerpoint/2010/main" val="2683445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AD8DF43-50D2-9511-3D03-20A694C007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6459" b="18541"/>
          <a:stretch>
            <a:fillRect/>
          </a:stretch>
        </p:blipFill>
        <p:spPr>
          <a:xfrm>
            <a:off x="20" y="10"/>
            <a:ext cx="12191980" cy="6857990"/>
          </a:xfrm>
          <a:prstGeom prst="rect">
            <a:avLst/>
          </a:prstGeom>
        </p:spPr>
      </p:pic>
    </p:spTree>
    <p:extLst>
      <p:ext uri="{BB962C8B-B14F-4D97-AF65-F5344CB8AC3E}">
        <p14:creationId xmlns:p14="http://schemas.microsoft.com/office/powerpoint/2010/main" val="3589485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C138CE7-44CB-F932-4CDB-69244E140E2A}"/>
              </a:ext>
            </a:extLst>
          </p:cNvPr>
          <p:cNvPicPr>
            <a:picLocks noChangeAspect="1"/>
          </p:cNvPicPr>
          <p:nvPr/>
        </p:nvPicPr>
        <p:blipFill>
          <a:blip r:embed="rId3"/>
          <a:stretch>
            <a:fillRect/>
          </a:stretch>
        </p:blipFill>
        <p:spPr>
          <a:xfrm>
            <a:off x="1143000" y="381000"/>
            <a:ext cx="9439225" cy="6096000"/>
          </a:xfrm>
          <a:prstGeom prst="rect">
            <a:avLst/>
          </a:prstGeom>
        </p:spPr>
      </p:pic>
    </p:spTree>
    <p:extLst>
      <p:ext uri="{BB962C8B-B14F-4D97-AF65-F5344CB8AC3E}">
        <p14:creationId xmlns:p14="http://schemas.microsoft.com/office/powerpoint/2010/main" val="217672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96B57A-F874-6109-7A4B-B829398BC49D}"/>
              </a:ext>
            </a:extLst>
          </p:cNvPr>
          <p:cNvPicPr>
            <a:picLocks noChangeAspect="1"/>
          </p:cNvPicPr>
          <p:nvPr/>
        </p:nvPicPr>
        <p:blipFill>
          <a:blip r:embed="rId3"/>
          <a:stretch>
            <a:fillRect/>
          </a:stretch>
        </p:blipFill>
        <p:spPr>
          <a:xfrm>
            <a:off x="4724400" y="1024846"/>
            <a:ext cx="6970776" cy="4799157"/>
          </a:xfrm>
          <a:prstGeom prst="rect">
            <a:avLst/>
          </a:prstGeom>
        </p:spPr>
      </p:pic>
      <p:pic>
        <p:nvPicPr>
          <p:cNvPr id="6" name="Content Placeholder 4">
            <a:extLst>
              <a:ext uri="{FF2B5EF4-FFF2-40B4-BE49-F238E27FC236}">
                <a16:creationId xmlns:a16="http://schemas.microsoft.com/office/drawing/2014/main" xmlns="" id="{20530E79-8282-4C20-ACD4-A5D69DDB34A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734786" y="1257300"/>
            <a:ext cx="5791199" cy="4343399"/>
          </a:xfrm>
        </p:spPr>
      </p:pic>
    </p:spTree>
    <p:extLst>
      <p:ext uri="{BB962C8B-B14F-4D97-AF65-F5344CB8AC3E}">
        <p14:creationId xmlns:p14="http://schemas.microsoft.com/office/powerpoint/2010/main" val="171033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4B02F6C-A021-101F-2CAF-A56C30443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5250" y="852678"/>
            <a:ext cx="6858000" cy="5143500"/>
          </a:xfrm>
          <a:prstGeom prst="rect">
            <a:avLst/>
          </a:prstGeom>
        </p:spPr>
      </p:pic>
      <p:pic>
        <p:nvPicPr>
          <p:cNvPr id="9" name="Picture 8">
            <a:extLst>
              <a:ext uri="{FF2B5EF4-FFF2-40B4-BE49-F238E27FC236}">
                <a16:creationId xmlns:a16="http://schemas.microsoft.com/office/drawing/2014/main" xmlns="" id="{79B0E6BA-A062-6066-9369-3D1B1F3E7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19750" y="857250"/>
            <a:ext cx="6858000" cy="5143500"/>
          </a:xfrm>
          <a:prstGeom prst="rect">
            <a:avLst/>
          </a:prstGeom>
        </p:spPr>
      </p:pic>
    </p:spTree>
    <p:extLst>
      <p:ext uri="{BB962C8B-B14F-4D97-AF65-F5344CB8AC3E}">
        <p14:creationId xmlns:p14="http://schemas.microsoft.com/office/powerpoint/2010/main" val="2124062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670797C-012A-B2C2-79C6-E29EC8F0B6F7}"/>
              </a:ext>
            </a:extLst>
          </p:cNvPr>
          <p:cNvSpPr>
            <a:spLocks noGrp="1"/>
          </p:cNvSpPr>
          <p:nvPr>
            <p:ph idx="1"/>
          </p:nvPr>
        </p:nvSpPr>
        <p:spPr/>
        <p:txBody>
          <a:bodyPr>
            <a:normAutofit/>
          </a:bodyPr>
          <a:lstStyle/>
          <a:p>
            <a:pPr marL="0" indent="0" algn="ctr">
              <a:buNone/>
            </a:pPr>
            <a:r>
              <a:rPr lang="en-US" sz="3600" dirty="0"/>
              <a:t>Questions?</a:t>
            </a:r>
          </a:p>
        </p:txBody>
      </p:sp>
    </p:spTree>
    <p:extLst>
      <p:ext uri="{BB962C8B-B14F-4D97-AF65-F5344CB8AC3E}">
        <p14:creationId xmlns:p14="http://schemas.microsoft.com/office/powerpoint/2010/main" val="1912624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08" name="Rectangle 70">
            <a:extLst>
              <a:ext uri="{FF2B5EF4-FFF2-40B4-BE49-F238E27FC236}">
                <a16:creationId xmlns:a16="http://schemas.microsoft.com/office/drawing/2014/main" xmlns="" id="{EB8AA617-0537-4ED7-91B6-66511A6475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9" name="Rectangle 72">
            <a:extLst>
              <a:ext uri="{FF2B5EF4-FFF2-40B4-BE49-F238E27FC236}">
                <a16:creationId xmlns:a16="http://schemas.microsoft.com/office/drawing/2014/main" xmlns="" id="{C2E8BF1F-CE61-45C5-92AC-552D23176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706" name="Subtitle 2"/>
          <p:cNvSpPr>
            <a:spLocks noGrp="1"/>
          </p:cNvSpPr>
          <p:nvPr>
            <p:ph type="subTitle" idx="1"/>
          </p:nvPr>
        </p:nvSpPr>
        <p:spPr>
          <a:xfrm>
            <a:off x="4114800" y="5029200"/>
            <a:ext cx="3073909" cy="762000"/>
          </a:xfrm>
        </p:spPr>
        <p:txBody>
          <a:bodyPr>
            <a:normAutofit fontScale="92500" lnSpcReduction="10000"/>
          </a:bodyPr>
          <a:lstStyle/>
          <a:p>
            <a:pPr eaLnBrk="1" hangingPunct="1">
              <a:spcBef>
                <a:spcPct val="0"/>
              </a:spcBef>
              <a:spcAft>
                <a:spcPts val="600"/>
              </a:spcAft>
            </a:pPr>
            <a:r>
              <a:rPr lang="en-US" altLang="en-US" sz="5200" b="1" dirty="0">
                <a:solidFill>
                  <a:schemeClr val="tx1">
                    <a:lumMod val="95000"/>
                    <a:lumOff val="5000"/>
                  </a:schemeClr>
                </a:solidFill>
                <a:latin typeface="+mj-lt"/>
              </a:rPr>
              <a:t>Thank You</a:t>
            </a:r>
          </a:p>
          <a:p>
            <a:pPr eaLnBrk="1" hangingPunct="1">
              <a:spcBef>
                <a:spcPct val="0"/>
              </a:spcBef>
              <a:spcAft>
                <a:spcPts val="600"/>
              </a:spcAft>
            </a:pPr>
            <a:endParaRPr lang="en-US" altLang="en-US" dirty="0">
              <a:latin typeface="Antique Olive" pitchFamily="34" charset="0"/>
            </a:endParaRPr>
          </a:p>
          <a:p>
            <a:pPr eaLnBrk="1" hangingPunct="1">
              <a:spcBef>
                <a:spcPct val="0"/>
              </a:spcBef>
              <a:spcAft>
                <a:spcPts val="600"/>
              </a:spcAft>
            </a:pPr>
            <a:endParaRPr lang="en-US" altLang="en-US" dirty="0">
              <a:latin typeface="Antique Olive" pitchFamily="34"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12940" r="1" b="17038"/>
          <a:stretch/>
        </p:blipFill>
        <p:spPr>
          <a:xfrm>
            <a:off x="1069847" y="484632"/>
            <a:ext cx="10637520" cy="3556755"/>
          </a:xfrm>
          <a:prstGeom prst="rect">
            <a:avLst/>
          </a:prstGeom>
        </p:spPr>
      </p:pic>
    </p:spTree>
    <p:extLst>
      <p:ext uri="{BB962C8B-B14F-4D97-AF65-F5344CB8AC3E}">
        <p14:creationId xmlns:p14="http://schemas.microsoft.com/office/powerpoint/2010/main" val="63767419"/>
      </p:ext>
    </p:extLst>
  </p:cSld>
  <p:clrMapOvr>
    <a:masterClrMapping/>
  </p:clrMapOvr>
  <mc:AlternateContent xmlns:mc="http://schemas.openxmlformats.org/markup-compatibility/2006" xmlns:p14="http://schemas.microsoft.com/office/powerpoint/2010/main">
    <mc:Choice Requires="p14">
      <p:transition spd="slow" p14:dur="2000" advTm="11771"/>
    </mc:Choice>
    <mc:Fallback xmlns="">
      <p:transition spd="slow" advTm="11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fade">
                                      <p:cBhvr>
                                        <p:cTn id="7" dur="400"/>
                                        <p:tgtEl>
                                          <p:spTgt spid="72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61AC43-1DF1-74BD-C5E9-E1DD6665C669}"/>
              </a:ext>
            </a:extLst>
          </p:cNvPr>
          <p:cNvSpPr>
            <a:spLocks noGrp="1"/>
          </p:cNvSpPr>
          <p:nvPr>
            <p:ph type="title"/>
          </p:nvPr>
        </p:nvSpPr>
        <p:spPr>
          <a:xfrm>
            <a:off x="58055" y="381000"/>
            <a:ext cx="2795081" cy="2219820"/>
          </a:xfrm>
        </p:spPr>
        <p:txBody>
          <a:bodyPr/>
          <a:lstStyle/>
          <a:p>
            <a:r>
              <a:rPr lang="en-US" dirty="0"/>
              <a:t>Indian Hills / Parmalee Gulch area</a:t>
            </a:r>
          </a:p>
        </p:txBody>
      </p:sp>
      <p:pic>
        <p:nvPicPr>
          <p:cNvPr id="5" name="Picture 4">
            <a:extLst>
              <a:ext uri="{FF2B5EF4-FFF2-40B4-BE49-F238E27FC236}">
                <a16:creationId xmlns:a16="http://schemas.microsoft.com/office/drawing/2014/main" xmlns="" id="{F3C89F85-3FEB-1445-1DE8-7C579EC82AC9}"/>
              </a:ext>
            </a:extLst>
          </p:cNvPr>
          <p:cNvPicPr>
            <a:picLocks noChangeAspect="1"/>
          </p:cNvPicPr>
          <p:nvPr/>
        </p:nvPicPr>
        <p:blipFill>
          <a:blip r:embed="rId3"/>
          <a:stretch>
            <a:fillRect/>
          </a:stretch>
        </p:blipFill>
        <p:spPr>
          <a:xfrm>
            <a:off x="7239000" y="152400"/>
            <a:ext cx="4697893" cy="5460492"/>
          </a:xfrm>
          <a:prstGeom prst="rect">
            <a:avLst/>
          </a:prstGeom>
        </p:spPr>
      </p:pic>
      <p:pic>
        <p:nvPicPr>
          <p:cNvPr id="9" name="Picture 8">
            <a:extLst>
              <a:ext uri="{FF2B5EF4-FFF2-40B4-BE49-F238E27FC236}">
                <a16:creationId xmlns:a16="http://schemas.microsoft.com/office/drawing/2014/main" xmlns="" id="{AB9892D6-7A04-650E-0CA8-87BAA513482C}"/>
              </a:ext>
            </a:extLst>
          </p:cNvPr>
          <p:cNvPicPr>
            <a:picLocks noChangeAspect="1"/>
          </p:cNvPicPr>
          <p:nvPr/>
        </p:nvPicPr>
        <p:blipFill>
          <a:blip r:embed="rId4"/>
          <a:stretch>
            <a:fillRect/>
          </a:stretch>
        </p:blipFill>
        <p:spPr>
          <a:xfrm>
            <a:off x="0" y="2319887"/>
            <a:ext cx="7244433" cy="4157113"/>
          </a:xfrm>
          <a:prstGeom prst="rect">
            <a:avLst/>
          </a:prstGeom>
        </p:spPr>
      </p:pic>
    </p:spTree>
    <p:extLst>
      <p:ext uri="{BB962C8B-B14F-4D97-AF65-F5344CB8AC3E}">
        <p14:creationId xmlns:p14="http://schemas.microsoft.com/office/powerpoint/2010/main" val="3310709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3200400" cy="2057400"/>
          </a:xfrm>
        </p:spPr>
        <p:txBody>
          <a:bodyPr>
            <a:noAutofit/>
          </a:bodyPr>
          <a:lstStyle/>
          <a:p>
            <a:pPr eaLnBrk="1" hangingPunct="1">
              <a:defRPr/>
            </a:pPr>
            <a:r>
              <a:rPr lang="en-US" dirty="0">
                <a:solidFill>
                  <a:schemeClr val="bg1"/>
                </a:solidFill>
              </a:rPr>
              <a:t>Jefferson County OWTS Regs</a:t>
            </a:r>
          </a:p>
        </p:txBody>
      </p:sp>
      <p:sp>
        <p:nvSpPr>
          <p:cNvPr id="3" name="Content Placeholder 2"/>
          <p:cNvSpPr>
            <a:spLocks noGrp="1"/>
          </p:cNvSpPr>
          <p:nvPr>
            <p:ph sz="quarter" idx="1"/>
          </p:nvPr>
        </p:nvSpPr>
        <p:spPr>
          <a:xfrm>
            <a:off x="3200400" y="1660907"/>
            <a:ext cx="7315200" cy="4800600"/>
          </a:xfrm>
        </p:spPr>
        <p:txBody>
          <a:bodyPr>
            <a:normAutofit/>
          </a:bodyPr>
          <a:lstStyle/>
          <a:p>
            <a:pPr eaLnBrk="1" hangingPunct="1">
              <a:defRPr/>
            </a:pPr>
            <a:r>
              <a:rPr lang="en-US" sz="4000" i="1" dirty="0">
                <a:solidFill>
                  <a:schemeClr val="tx2"/>
                </a:solidFill>
                <a:latin typeface="+mj-lt"/>
                <a:ea typeface="+mj-ea"/>
                <a:cs typeface="+mj-cs"/>
              </a:rPr>
              <a:t> </a:t>
            </a:r>
            <a:r>
              <a:rPr lang="en-US" sz="4000" b="1" dirty="0">
                <a:solidFill>
                  <a:schemeClr val="tx2"/>
                </a:solidFill>
                <a:latin typeface="+mj-lt"/>
                <a:ea typeface="+mj-ea"/>
                <a:cs typeface="+mj-cs"/>
              </a:rPr>
              <a:t>Permitting</a:t>
            </a:r>
          </a:p>
          <a:p>
            <a:pPr lvl="1">
              <a:defRPr/>
            </a:pPr>
            <a:r>
              <a:rPr lang="en-US" sz="3600" dirty="0">
                <a:solidFill>
                  <a:schemeClr val="tx2"/>
                </a:solidFill>
                <a:latin typeface="+mj-lt"/>
                <a:ea typeface="+mj-ea"/>
                <a:cs typeface="+mj-cs"/>
              </a:rPr>
              <a:t>OWTS Standards for Indian Hills &amp; Parmalee Gulch Area</a:t>
            </a:r>
          </a:p>
          <a:p>
            <a:pPr lvl="1">
              <a:defRPr/>
            </a:pPr>
            <a:r>
              <a:rPr lang="en-US" sz="3600" dirty="0">
                <a:solidFill>
                  <a:schemeClr val="tx2"/>
                </a:solidFill>
                <a:latin typeface="+mj-lt"/>
                <a:ea typeface="+mj-ea"/>
                <a:cs typeface="+mj-cs"/>
              </a:rPr>
              <a:t>Net Nitrogen Reduction must be achieved</a:t>
            </a:r>
          </a:p>
          <a:p>
            <a:pPr lvl="1">
              <a:defRPr/>
            </a:pPr>
            <a:r>
              <a:rPr lang="en-US" sz="3600" dirty="0">
                <a:solidFill>
                  <a:schemeClr val="tx2"/>
                </a:solidFill>
                <a:latin typeface="+mj-lt"/>
                <a:ea typeface="+mj-ea"/>
                <a:cs typeface="+mj-cs"/>
              </a:rPr>
              <a:t>Repairs on &lt; 2 acres requires TL3N</a:t>
            </a:r>
          </a:p>
          <a:p>
            <a:pPr lvl="1">
              <a:defRPr/>
            </a:pPr>
            <a:r>
              <a:rPr lang="en-US" sz="3600" dirty="0">
                <a:solidFill>
                  <a:schemeClr val="tx2"/>
                </a:solidFill>
                <a:latin typeface="+mj-lt"/>
                <a:ea typeface="+mj-ea"/>
                <a:cs typeface="+mj-cs"/>
              </a:rPr>
              <a:t>Annual maintenance required</a:t>
            </a:r>
          </a:p>
          <a:p>
            <a:pPr eaLnBrk="1" hangingPunct="1">
              <a:defRPr/>
            </a:pPr>
            <a:endParaRPr lang="en-US" sz="3600" dirty="0"/>
          </a:p>
        </p:txBody>
      </p:sp>
    </p:spTree>
    <p:extLst>
      <p:ext uri="{BB962C8B-B14F-4D97-AF65-F5344CB8AC3E}">
        <p14:creationId xmlns:p14="http://schemas.microsoft.com/office/powerpoint/2010/main" val="5797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6831CE-0A48-D295-1863-E266B43DA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49CF8E4-D3BD-E642-EF4D-79AA90D77E08}"/>
              </a:ext>
            </a:extLst>
          </p:cNvPr>
          <p:cNvSpPr>
            <a:spLocks noGrp="1"/>
          </p:cNvSpPr>
          <p:nvPr>
            <p:ph type="title"/>
          </p:nvPr>
        </p:nvSpPr>
        <p:spPr>
          <a:xfrm>
            <a:off x="0" y="762000"/>
            <a:ext cx="3200400" cy="2057400"/>
          </a:xfrm>
        </p:spPr>
        <p:txBody>
          <a:bodyPr>
            <a:noAutofit/>
          </a:bodyPr>
          <a:lstStyle/>
          <a:p>
            <a:pPr eaLnBrk="1" hangingPunct="1">
              <a:defRPr/>
            </a:pPr>
            <a:r>
              <a:rPr lang="en-US" sz="4800" dirty="0">
                <a:solidFill>
                  <a:schemeClr val="bg1"/>
                </a:solidFill>
              </a:rPr>
              <a:t>Indian Hills</a:t>
            </a:r>
            <a:r>
              <a:rPr lang="en-US" sz="7200" dirty="0">
                <a:solidFill>
                  <a:schemeClr val="bg1"/>
                </a:solidFill>
              </a:rPr>
              <a:t/>
            </a:r>
            <a:br>
              <a:rPr lang="en-US" sz="7200" dirty="0">
                <a:solidFill>
                  <a:schemeClr val="bg1"/>
                </a:solidFill>
              </a:rPr>
            </a:br>
            <a:r>
              <a:rPr lang="en-US" sz="2800" dirty="0">
                <a:solidFill>
                  <a:schemeClr val="bg1"/>
                </a:solidFill>
              </a:rPr>
              <a:t>23573 </a:t>
            </a:r>
            <a:r>
              <a:rPr lang="en-US" sz="2800" dirty="0" err="1">
                <a:solidFill>
                  <a:schemeClr val="bg1"/>
                </a:solidFill>
              </a:rPr>
              <a:t>Moqui</a:t>
            </a:r>
            <a:r>
              <a:rPr lang="en-US" sz="2800" dirty="0">
                <a:solidFill>
                  <a:schemeClr val="bg1"/>
                </a:solidFill>
              </a:rPr>
              <a:t> Road</a:t>
            </a:r>
            <a:br>
              <a:rPr lang="en-US" sz="2800" dirty="0">
                <a:solidFill>
                  <a:schemeClr val="bg1"/>
                </a:solidFill>
              </a:rPr>
            </a:br>
            <a:r>
              <a:rPr lang="en-US" sz="2800" dirty="0">
                <a:solidFill>
                  <a:schemeClr val="bg1"/>
                </a:solidFill>
              </a:rPr>
              <a:t>2-bedroom residence</a:t>
            </a:r>
            <a:br>
              <a:rPr lang="en-US" sz="2800" dirty="0">
                <a:solidFill>
                  <a:schemeClr val="bg1"/>
                </a:solidFill>
              </a:rPr>
            </a:br>
            <a:r>
              <a:rPr lang="en-US" sz="2800" dirty="0">
                <a:solidFill>
                  <a:schemeClr val="bg1"/>
                </a:solidFill>
              </a:rPr>
              <a:t>OWTS Replacement</a:t>
            </a:r>
          </a:p>
        </p:txBody>
      </p:sp>
      <p:sp>
        <p:nvSpPr>
          <p:cNvPr id="3" name="Content Placeholder 2">
            <a:extLst>
              <a:ext uri="{FF2B5EF4-FFF2-40B4-BE49-F238E27FC236}">
                <a16:creationId xmlns:a16="http://schemas.microsoft.com/office/drawing/2014/main" xmlns="" id="{FE8ECB59-CEF3-E64D-9264-7D99DB3AD135}"/>
              </a:ext>
            </a:extLst>
          </p:cNvPr>
          <p:cNvSpPr>
            <a:spLocks noGrp="1"/>
          </p:cNvSpPr>
          <p:nvPr>
            <p:ph sz="quarter" idx="1"/>
          </p:nvPr>
        </p:nvSpPr>
        <p:spPr>
          <a:xfrm>
            <a:off x="3886200" y="1028700"/>
            <a:ext cx="7315200" cy="4800600"/>
          </a:xfrm>
        </p:spPr>
        <p:txBody>
          <a:bodyPr>
            <a:normAutofit/>
          </a:bodyPr>
          <a:lstStyle/>
          <a:p>
            <a:pPr eaLnBrk="1" hangingPunct="1">
              <a:defRPr/>
            </a:pPr>
            <a:r>
              <a:rPr lang="en-US" sz="4000" i="1" dirty="0">
                <a:solidFill>
                  <a:schemeClr val="tx2"/>
                </a:solidFill>
                <a:latin typeface="+mj-lt"/>
                <a:ea typeface="+mj-ea"/>
                <a:cs typeface="+mj-cs"/>
              </a:rPr>
              <a:t> </a:t>
            </a:r>
            <a:r>
              <a:rPr lang="en-US" sz="4000" b="1" dirty="0">
                <a:solidFill>
                  <a:schemeClr val="tx2"/>
                </a:solidFill>
                <a:latin typeface="+mj-lt"/>
                <a:ea typeface="+mj-ea"/>
                <a:cs typeface="+mj-cs"/>
              </a:rPr>
              <a:t>Challenges</a:t>
            </a:r>
          </a:p>
          <a:p>
            <a:pPr lvl="1">
              <a:defRPr/>
            </a:pPr>
            <a:r>
              <a:rPr lang="en-US" sz="3600" dirty="0">
                <a:solidFill>
                  <a:schemeClr val="tx2"/>
                </a:solidFill>
                <a:latin typeface="+mj-lt"/>
                <a:ea typeface="+mj-ea"/>
                <a:cs typeface="+mj-cs"/>
              </a:rPr>
              <a:t>Clay (type 4 soil)</a:t>
            </a:r>
          </a:p>
          <a:p>
            <a:pPr lvl="1">
              <a:defRPr/>
            </a:pPr>
            <a:r>
              <a:rPr lang="en-US" sz="3600" dirty="0">
                <a:solidFill>
                  <a:schemeClr val="tx2"/>
                </a:solidFill>
                <a:latin typeface="+mj-lt"/>
                <a:ea typeface="+mj-ea"/>
                <a:cs typeface="+mj-cs"/>
              </a:rPr>
              <a:t>0.44 acres</a:t>
            </a:r>
          </a:p>
          <a:p>
            <a:pPr lvl="1">
              <a:defRPr/>
            </a:pPr>
            <a:r>
              <a:rPr lang="en-US" sz="3600" dirty="0">
                <a:solidFill>
                  <a:schemeClr val="tx2"/>
                </a:solidFill>
                <a:latin typeface="+mj-lt"/>
                <a:ea typeface="+mj-ea"/>
                <a:cs typeface="+mj-cs"/>
              </a:rPr>
              <a:t>Owners want to save trees in yard as much as possible</a:t>
            </a:r>
          </a:p>
          <a:p>
            <a:pPr lvl="1">
              <a:defRPr/>
            </a:pPr>
            <a:r>
              <a:rPr lang="en-US" sz="3600" dirty="0">
                <a:solidFill>
                  <a:schemeClr val="tx2"/>
                </a:solidFill>
                <a:latin typeface="+mj-lt"/>
                <a:ea typeface="+mj-ea"/>
                <a:cs typeface="+mj-cs"/>
              </a:rPr>
              <a:t>Owners paying out of pocket</a:t>
            </a:r>
          </a:p>
          <a:p>
            <a:pPr lvl="1">
              <a:defRPr/>
            </a:pPr>
            <a:r>
              <a:rPr lang="en-US" sz="3600" dirty="0">
                <a:solidFill>
                  <a:schemeClr val="tx2"/>
                </a:solidFill>
                <a:latin typeface="+mj-lt"/>
                <a:ea typeface="+mj-ea"/>
                <a:cs typeface="+mj-cs"/>
              </a:rPr>
              <a:t>Setbacks to wells</a:t>
            </a:r>
          </a:p>
          <a:p>
            <a:pPr eaLnBrk="1" hangingPunct="1">
              <a:defRPr/>
            </a:pPr>
            <a:endParaRPr lang="en-US" sz="3600" dirty="0"/>
          </a:p>
        </p:txBody>
      </p:sp>
    </p:spTree>
    <p:extLst>
      <p:ext uri="{BB962C8B-B14F-4D97-AF65-F5344CB8AC3E}">
        <p14:creationId xmlns:p14="http://schemas.microsoft.com/office/powerpoint/2010/main" val="3971905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9E07695-16A3-6AA6-9658-4EA45069C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1A8C4F17-5AD7-3D2C-4CF4-B90343B6A24B}"/>
              </a:ext>
            </a:extLst>
          </p:cNvPr>
          <p:cNvSpPr>
            <a:spLocks noGrp="1"/>
          </p:cNvSpPr>
          <p:nvPr>
            <p:ph type="title"/>
          </p:nvPr>
        </p:nvSpPr>
        <p:spPr>
          <a:xfrm>
            <a:off x="0" y="762000"/>
            <a:ext cx="3200400" cy="3429000"/>
          </a:xfrm>
        </p:spPr>
        <p:txBody>
          <a:bodyPr>
            <a:noAutofit/>
          </a:bodyPr>
          <a:lstStyle/>
          <a:p>
            <a:pPr eaLnBrk="1" hangingPunct="1">
              <a:defRPr/>
            </a:pPr>
            <a:r>
              <a:rPr lang="en-US" dirty="0">
                <a:solidFill>
                  <a:schemeClr val="bg1"/>
                </a:solidFill>
              </a:rPr>
              <a:t>Single-family residence</a:t>
            </a:r>
            <a:r>
              <a:rPr lang="en-US" sz="7200" dirty="0">
                <a:solidFill>
                  <a:schemeClr val="bg1"/>
                </a:solidFill>
              </a:rPr>
              <a:t/>
            </a:r>
            <a:br>
              <a:rPr lang="en-US" sz="7200" dirty="0">
                <a:solidFill>
                  <a:schemeClr val="bg1"/>
                </a:solidFill>
              </a:rPr>
            </a:br>
            <a:r>
              <a:rPr lang="en-US" sz="2000" dirty="0">
                <a:solidFill>
                  <a:schemeClr val="bg1"/>
                </a:solidFill>
              </a:rPr>
              <a:t>300-GPD</a:t>
            </a:r>
            <a:br>
              <a:rPr lang="en-US" sz="2000" dirty="0">
                <a:solidFill>
                  <a:schemeClr val="bg1"/>
                </a:solidFill>
              </a:rPr>
            </a:br>
            <a:r>
              <a:rPr lang="en-US" sz="2000" dirty="0">
                <a:solidFill>
                  <a:schemeClr val="bg1"/>
                </a:solidFill>
              </a:rPr>
              <a:t>New System specs</a:t>
            </a:r>
          </a:p>
        </p:txBody>
      </p:sp>
      <p:sp>
        <p:nvSpPr>
          <p:cNvPr id="3" name="Content Placeholder 2">
            <a:extLst>
              <a:ext uri="{FF2B5EF4-FFF2-40B4-BE49-F238E27FC236}">
                <a16:creationId xmlns:a16="http://schemas.microsoft.com/office/drawing/2014/main" xmlns="" id="{FA038AC1-9DFF-75F9-1C6F-3725E13F9E6F}"/>
              </a:ext>
            </a:extLst>
          </p:cNvPr>
          <p:cNvSpPr>
            <a:spLocks noGrp="1"/>
          </p:cNvSpPr>
          <p:nvPr>
            <p:ph sz="quarter" idx="1"/>
          </p:nvPr>
        </p:nvSpPr>
        <p:spPr>
          <a:xfrm>
            <a:off x="3200400" y="0"/>
            <a:ext cx="7315200" cy="6461507"/>
          </a:xfrm>
        </p:spPr>
        <p:txBody>
          <a:bodyPr>
            <a:normAutofit/>
          </a:bodyPr>
          <a:lstStyle/>
          <a:p>
            <a:pPr marL="0" indent="0" eaLnBrk="1" hangingPunct="1">
              <a:buNone/>
              <a:defRPr/>
            </a:pPr>
            <a:endParaRPr lang="en-US" sz="3600" dirty="0">
              <a:solidFill>
                <a:schemeClr val="tx2"/>
              </a:solidFill>
              <a:latin typeface="+mj-lt"/>
              <a:ea typeface="+mj-ea"/>
              <a:cs typeface="+mj-cs"/>
            </a:endParaRPr>
          </a:p>
          <a:p>
            <a:pPr lvl="1">
              <a:defRPr/>
            </a:pPr>
            <a:r>
              <a:rPr lang="en-US" sz="3600" dirty="0">
                <a:solidFill>
                  <a:schemeClr val="tx2"/>
                </a:solidFill>
                <a:latin typeface="+mj-lt"/>
                <a:ea typeface="+mj-ea"/>
                <a:cs typeface="+mj-cs"/>
              </a:rPr>
              <a:t>500-Gal poly tank for first compartment</a:t>
            </a:r>
          </a:p>
          <a:p>
            <a:pPr lvl="1">
              <a:defRPr/>
            </a:pPr>
            <a:r>
              <a:rPr lang="en-US" sz="3600" dirty="0" err="1">
                <a:solidFill>
                  <a:schemeClr val="tx2"/>
                </a:solidFill>
                <a:latin typeface="+mj-lt"/>
                <a:ea typeface="+mj-ea"/>
                <a:cs typeface="+mj-cs"/>
              </a:rPr>
              <a:t>Norweco</a:t>
            </a:r>
            <a:r>
              <a:rPr lang="en-US" sz="3600" dirty="0">
                <a:solidFill>
                  <a:schemeClr val="tx2"/>
                </a:solidFill>
                <a:latin typeface="+mj-lt"/>
                <a:ea typeface="+mj-ea"/>
                <a:cs typeface="+mj-cs"/>
              </a:rPr>
              <a:t> </a:t>
            </a:r>
            <a:r>
              <a:rPr lang="en-US" sz="3600" dirty="0" err="1">
                <a:solidFill>
                  <a:schemeClr val="tx2"/>
                </a:solidFill>
                <a:latin typeface="+mj-lt"/>
                <a:ea typeface="+mj-ea"/>
                <a:cs typeface="+mj-cs"/>
              </a:rPr>
              <a:t>Singulair</a:t>
            </a:r>
            <a:r>
              <a:rPr lang="en-US" sz="3600" dirty="0">
                <a:solidFill>
                  <a:schemeClr val="tx2"/>
                </a:solidFill>
                <a:latin typeface="+mj-lt"/>
                <a:ea typeface="+mj-ea"/>
                <a:cs typeface="+mj-cs"/>
              </a:rPr>
              <a:t> Green 960 with Hydro Kinetic Bio Film Reactor</a:t>
            </a:r>
          </a:p>
          <a:p>
            <a:pPr lvl="1">
              <a:defRPr/>
            </a:pPr>
            <a:r>
              <a:rPr lang="en-US" sz="3600" dirty="0">
                <a:solidFill>
                  <a:schemeClr val="tx2"/>
                </a:solidFill>
                <a:latin typeface="+mj-lt"/>
                <a:ea typeface="+mj-ea"/>
                <a:cs typeface="+mj-cs"/>
              </a:rPr>
              <a:t>500-Gal poly discharge tank</a:t>
            </a:r>
          </a:p>
          <a:p>
            <a:pPr lvl="1">
              <a:defRPr/>
            </a:pPr>
            <a:r>
              <a:rPr lang="en-US" sz="3600" dirty="0" err="1">
                <a:solidFill>
                  <a:schemeClr val="tx2"/>
                </a:solidFill>
                <a:latin typeface="+mj-lt"/>
                <a:ea typeface="+mj-ea"/>
                <a:cs typeface="+mj-cs"/>
              </a:rPr>
              <a:t>Geoflow</a:t>
            </a:r>
            <a:r>
              <a:rPr lang="en-US" sz="3600" dirty="0">
                <a:solidFill>
                  <a:schemeClr val="tx2"/>
                </a:solidFill>
                <a:latin typeface="+mj-lt"/>
                <a:ea typeface="+mj-ea"/>
                <a:cs typeface="+mj-cs"/>
              </a:rPr>
              <a:t> headworks and 1,000 sq. ft. of </a:t>
            </a:r>
            <a:r>
              <a:rPr lang="en-US" sz="3600" dirty="0" err="1">
                <a:solidFill>
                  <a:schemeClr val="tx2"/>
                </a:solidFill>
                <a:latin typeface="+mj-lt"/>
                <a:ea typeface="+mj-ea"/>
                <a:cs typeface="+mj-cs"/>
              </a:rPr>
              <a:t>Geoflow</a:t>
            </a:r>
            <a:r>
              <a:rPr lang="en-US" sz="3600" dirty="0">
                <a:solidFill>
                  <a:schemeClr val="tx2"/>
                </a:solidFill>
                <a:latin typeface="+mj-lt"/>
                <a:ea typeface="+mj-ea"/>
                <a:cs typeface="+mj-cs"/>
              </a:rPr>
              <a:t> drip STA</a:t>
            </a:r>
          </a:p>
          <a:p>
            <a:pPr eaLnBrk="1" hangingPunct="1">
              <a:defRPr/>
            </a:pPr>
            <a:endParaRPr lang="en-US" sz="3600" dirty="0"/>
          </a:p>
        </p:txBody>
      </p:sp>
    </p:spTree>
    <p:extLst>
      <p:ext uri="{BB962C8B-B14F-4D97-AF65-F5344CB8AC3E}">
        <p14:creationId xmlns:p14="http://schemas.microsoft.com/office/powerpoint/2010/main" val="266004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A2ED7C-57AB-DA46-C23C-1514F8260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FF7CA561-8A7E-D930-0E05-5190E15F1616}"/>
              </a:ext>
            </a:extLst>
          </p:cNvPr>
          <p:cNvSpPr>
            <a:spLocks noGrp="1"/>
          </p:cNvSpPr>
          <p:nvPr>
            <p:ph type="title"/>
          </p:nvPr>
        </p:nvSpPr>
        <p:spPr>
          <a:xfrm>
            <a:off x="252919" y="1371600"/>
            <a:ext cx="2414081" cy="4353420"/>
          </a:xfrm>
        </p:spPr>
        <p:txBody>
          <a:bodyPr/>
          <a:lstStyle/>
          <a:p>
            <a:r>
              <a:rPr lang="en-US" dirty="0"/>
              <a:t>Existing and proposed system</a:t>
            </a:r>
          </a:p>
        </p:txBody>
      </p:sp>
      <p:pic>
        <p:nvPicPr>
          <p:cNvPr id="4" name="Picture 3">
            <a:extLst>
              <a:ext uri="{FF2B5EF4-FFF2-40B4-BE49-F238E27FC236}">
                <a16:creationId xmlns:a16="http://schemas.microsoft.com/office/drawing/2014/main" xmlns="" id="{6A62A601-DA2F-3B0E-C84E-6C409A5115FC}"/>
              </a:ext>
            </a:extLst>
          </p:cNvPr>
          <p:cNvPicPr>
            <a:picLocks noChangeAspect="1"/>
          </p:cNvPicPr>
          <p:nvPr/>
        </p:nvPicPr>
        <p:blipFill>
          <a:blip r:embed="rId3"/>
          <a:stretch>
            <a:fillRect/>
          </a:stretch>
        </p:blipFill>
        <p:spPr>
          <a:xfrm>
            <a:off x="3581400" y="833628"/>
            <a:ext cx="8030800" cy="5181600"/>
          </a:xfrm>
          <a:prstGeom prst="rect">
            <a:avLst/>
          </a:prstGeom>
        </p:spPr>
      </p:pic>
    </p:spTree>
    <p:extLst>
      <p:ext uri="{BB962C8B-B14F-4D97-AF65-F5344CB8AC3E}">
        <p14:creationId xmlns:p14="http://schemas.microsoft.com/office/powerpoint/2010/main" val="288100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8B43C-7097-878B-EF3E-65313D1270AC}"/>
              </a:ext>
            </a:extLst>
          </p:cNvPr>
          <p:cNvSpPr>
            <a:spLocks noGrp="1"/>
          </p:cNvSpPr>
          <p:nvPr>
            <p:ph type="title"/>
          </p:nvPr>
        </p:nvSpPr>
        <p:spPr/>
        <p:txBody>
          <a:bodyPr>
            <a:normAutofit/>
          </a:bodyPr>
          <a:lstStyle/>
          <a:p>
            <a:r>
              <a:rPr lang="en-US" sz="2800" dirty="0">
                <a:solidFill>
                  <a:schemeClr val="bg1"/>
                </a:solidFill>
              </a:rPr>
              <a:t/>
            </a:r>
            <a:br>
              <a:rPr lang="en-US" sz="2800" dirty="0">
                <a:solidFill>
                  <a:schemeClr val="bg1"/>
                </a:solidFill>
              </a:rPr>
            </a:br>
            <a:r>
              <a:rPr lang="en-US" sz="2800" dirty="0">
                <a:solidFill>
                  <a:schemeClr val="bg1"/>
                </a:solidFill>
              </a:rPr>
              <a:t>23573 </a:t>
            </a:r>
            <a:r>
              <a:rPr lang="en-US" sz="2800" dirty="0" err="1">
                <a:solidFill>
                  <a:schemeClr val="bg1"/>
                </a:solidFill>
              </a:rPr>
              <a:t>Moqui</a:t>
            </a:r>
            <a:r>
              <a:rPr lang="en-US" sz="2800" dirty="0">
                <a:solidFill>
                  <a:schemeClr val="bg1"/>
                </a:solidFill>
              </a:rPr>
              <a:t> Road, Indian Hills</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view from the road</a:t>
            </a:r>
            <a:br>
              <a:rPr lang="en-US" sz="2800" dirty="0">
                <a:solidFill>
                  <a:schemeClr val="bg1"/>
                </a:solidFill>
              </a:rPr>
            </a:br>
            <a:r>
              <a:rPr lang="en-US" sz="2800" dirty="0">
                <a:solidFill>
                  <a:schemeClr val="bg1"/>
                </a:solidFill>
              </a:rPr>
              <a:t/>
            </a:r>
            <a:br>
              <a:rPr lang="en-US" sz="2800" dirty="0">
                <a:solidFill>
                  <a:schemeClr val="bg1"/>
                </a:solidFill>
              </a:rPr>
            </a:br>
            <a:endParaRPr lang="en-US" sz="2800" dirty="0"/>
          </a:p>
        </p:txBody>
      </p:sp>
      <p:pic>
        <p:nvPicPr>
          <p:cNvPr id="5" name="Picture 4">
            <a:extLst>
              <a:ext uri="{FF2B5EF4-FFF2-40B4-BE49-F238E27FC236}">
                <a16:creationId xmlns:a16="http://schemas.microsoft.com/office/drawing/2014/main" xmlns="" id="{B087FB52-2663-98AC-8591-65C449E59052}"/>
              </a:ext>
            </a:extLst>
          </p:cNvPr>
          <p:cNvPicPr>
            <a:picLocks noChangeAspect="1"/>
          </p:cNvPicPr>
          <p:nvPr/>
        </p:nvPicPr>
        <p:blipFill>
          <a:blip r:embed="rId3"/>
          <a:stretch>
            <a:fillRect/>
          </a:stretch>
        </p:blipFill>
        <p:spPr>
          <a:xfrm>
            <a:off x="3657600" y="973711"/>
            <a:ext cx="7532516" cy="4910578"/>
          </a:xfrm>
          <a:prstGeom prst="rect">
            <a:avLst/>
          </a:prstGeom>
        </p:spPr>
      </p:pic>
    </p:spTree>
    <p:extLst>
      <p:ext uri="{BB962C8B-B14F-4D97-AF65-F5344CB8AC3E}">
        <p14:creationId xmlns:p14="http://schemas.microsoft.com/office/powerpoint/2010/main" val="325359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71B6569-4C33-4036-4B4F-924026265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885950"/>
            <a:ext cx="6629400" cy="4972050"/>
          </a:xfrm>
          <a:prstGeom prst="rect">
            <a:avLst/>
          </a:prstGeom>
        </p:spPr>
      </p:pic>
      <p:pic>
        <p:nvPicPr>
          <p:cNvPr id="9" name="Picture 8">
            <a:extLst>
              <a:ext uri="{FF2B5EF4-FFF2-40B4-BE49-F238E27FC236}">
                <a16:creationId xmlns:a16="http://schemas.microsoft.com/office/drawing/2014/main" xmlns="" id="{FAC64D71-20D9-E25E-8474-52FD6D78C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197600" cy="4648200"/>
          </a:xfrm>
          <a:prstGeom prst="rect">
            <a:avLst/>
          </a:prstGeom>
        </p:spPr>
      </p:pic>
    </p:spTree>
    <p:extLst>
      <p:ext uri="{BB962C8B-B14F-4D97-AF65-F5344CB8AC3E}">
        <p14:creationId xmlns:p14="http://schemas.microsoft.com/office/powerpoint/2010/main" val="3528425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5FF2C99-F91A-D4A0-8528-EDF80A1E8B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14" name="Picture 13">
            <a:extLst>
              <a:ext uri="{FF2B5EF4-FFF2-40B4-BE49-F238E27FC236}">
                <a16:creationId xmlns:a16="http://schemas.microsoft.com/office/drawing/2014/main" xmlns="" id="{E9685967-11F5-38CA-7554-5A9E04F2FD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0"/>
            <a:ext cx="6934200" cy="5200650"/>
          </a:xfrm>
          <a:prstGeom prst="rect">
            <a:avLst/>
          </a:prstGeom>
        </p:spPr>
      </p:pic>
    </p:spTree>
    <p:extLst>
      <p:ext uri="{BB962C8B-B14F-4D97-AF65-F5344CB8AC3E}">
        <p14:creationId xmlns:p14="http://schemas.microsoft.com/office/powerpoint/2010/main" val="4059436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6.0&quot;&gt;&lt;object type=&quot;1&quot; unique_id=&quot;10001&quot;&gt;&lt;object type=&quot;8&quot; unique_id=&quot;10276&quot;&gt;&lt;/object&gt;&lt;object type=&quot;2&quot; unique_id=&quot;10277&quot;&gt;&lt;object type=&quot;3&quot; unique_id=&quot;10278&quot;&gt;&lt;property id=&quot;20148&quot; value=&quot;5&quot;/&gt;&lt;property id=&quot;20300&quot; value=&quot;Slide 1 - &amp;quot;CONSTRUCTION&amp;quot;&quot;/&gt;&lt;property id=&quot;20307&quot; value=&quot;272&quot;/&gt;&lt;/object&gt;&lt;object type=&quot;3&quot; unique_id=&quot;10279&quot;&gt;&lt;property id=&quot;20148&quot; value=&quot;5&quot;/&gt;&lt;property id=&quot;20300&quot; value=&quot;Slide 2&quot;/&gt;&lt;property id=&quot;20307&quot; value=&quot;273&quot;/&gt;&lt;/object&gt;&lt;object type=&quot;3&quot; unique_id=&quot;10280&quot;&gt;&lt;property id=&quot;20148&quot; value=&quot;5&quot;/&gt;&lt;property id=&quot;20300&quot; value=&quot;Slide 3 - &amp;quot;Construction Principles for Successful Installations&amp;quot;&quot;/&gt;&lt;property id=&quot;20307&quot; value=&quot;320&quot;/&gt;&lt;/object&gt;&lt;object type=&quot;3&quot; unique_id=&quot;10281&quot;&gt;&lt;property id=&quot;20148&quot; value=&quot;5&quot;/&gt;&lt;property id=&quot;20300&quot; value=&quot;Slide 4 - &amp;quot;KIDD&amp;quot;&quot;/&gt;&lt;property id=&quot;20307&quot; value=&quot;274&quot;/&gt;&lt;/object&gt;&lt;object type=&quot;3&quot; unique_id=&quot;10282&quot;&gt;&lt;property id=&quot;20148&quot; value=&quot;5&quot;/&gt;&lt;property id=&quot;20300&quot; value=&quot;Slide 5 - &amp;quot;Why?&amp;quot;&quot;/&gt;&lt;property id=&quot;20307&quot; value=&quot;275&quot;/&gt;&lt;/object&gt;&lt;object type=&quot;3&quot; unique_id=&quot;10283&quot;&gt;&lt;property id=&quot;20148&quot; value=&quot;5&quot;/&gt;&lt;property id=&quot;20300&quot; value=&quot;Slide 6 - &amp;quot;PLASTIC LIMIT&amp;quot;&quot;/&gt;&lt;property id=&quot;20307&quot; value=&quot;276&quot;/&gt;&lt;/object&gt;&lt;object type=&quot;3&quot; unique_id=&quot;10284&quot;&gt;&lt;property id=&quot;20148&quot; value=&quot;5&quot;/&gt;&lt;property id=&quot;20300&quot; value=&quot;Slide 7 - &amp;quot;Separation&amp;quot;&quot;/&gt;&lt;property id=&quot;20307&quot; value=&quot;277&quot;/&gt;&lt;/object&gt;&lt;object type=&quot;3&quot; unique_id=&quot;10285&quot;&gt;&lt;property id=&quot;20148&quot; value=&quot;5&quot;/&gt;&lt;property id=&quot;20300&quot; value=&quot;Slide 8 - &amp;quot;Principles: KINN&amp;quot;&quot;/&gt;&lt;property id=&quot;20307&quot; value=&quot;278&quot;/&gt;&lt;/object&gt;&lt;object type=&quot;3&quot; unique_id=&quot;10286&quot;&gt;&lt;property id=&quot;20148&quot; value=&quot;5&quot;/&gt;&lt;property id=&quot;20300&quot; value=&quot;Slide 9 - &amp;quot;How can we compact?    &amp;quot;&quot;/&gt;&lt;property id=&quot;20307&quot; value=&quot;279&quot;/&gt;&lt;/object&gt;&lt;object type=&quot;3&quot; unique_id=&quot;10287&quot;&gt;&lt;property id=&quot;20148&quot; value=&quot;5&quot;/&gt;&lt;property id=&quot;20300&quot; value=&quot;Slide 10 - &amp;quot;Maintaining natural soil conditions&amp;quot;&quot;/&gt;&lt;property id=&quot;20307&quot; value=&quot;332&quot;/&gt;&lt;/object&gt;&lt;object type=&quot;3&quot; unique_id=&quot;10288&quot;&gt;&lt;property id=&quot;20148&quot; value=&quot;5&quot;/&gt;&lt;property id=&quot;20300&quot; value=&quot;Slide 11 - &amp;quot;Ground pressure&amp;quot;&quot;/&gt;&lt;property id=&quot;20307&quot; value=&quot;329&quot;/&gt;&lt;/object&gt;&lt;object type=&quot;3&quot; unique_id=&quot;10289&quot;&gt;&lt;property id=&quot;20148&quot; value=&quot;5&quot;/&gt;&lt;property id=&quot;20300&quot; value=&quot;Slide 12 - &amp;quot;Wheels versus Tracks&amp;quot;&quot;/&gt;&lt;property id=&quot;20307&quot; value=&quot;330&quot;/&gt;&lt;/object&gt;&lt;object type=&quot;3&quot; unique_id=&quot;10290&quot;&gt;&lt;property id=&quot;20148&quot; value=&quot;5&quot;/&gt;&lt;property id=&quot;20300&quot; value=&quot;Slide 13 - &amp;quot;During construction&amp;quot;&quot;/&gt;&lt;property id=&quot;20307&quot; value=&quot;280&quot;/&gt;&lt;/object&gt;&lt;object type=&quot;3&quot; unique_id=&quot;10291&quot;&gt;&lt;property id=&quot;20148&quot; value=&quot;5&quot;/&gt;&lt;property id=&quot;20300&quot; value=&quot;Slide 14 - &amp;quot;Today&amp;quot;&quot;/&gt;&lt;property id=&quot;20307&quot; value=&quot;281&quot;/&gt;&lt;/object&gt;&lt;object type=&quot;3&quot; unique_id=&quot;10292&quot;&gt;&lt;property id=&quot;20148&quot; value=&quot;5&quot;/&gt;&lt;property id=&quot;20300&quot; value=&quot;Slide 15 - &amp;quot;Should we never use a compactor?&amp;quot;&quot;/&gt;&lt;property id=&quot;20307&quot; value=&quot;282&quot;/&gt;&lt;/object&gt;&lt;object type=&quot;3&quot; unique_id=&quot;10293&quot;&gt;&lt;property id=&quot;20148&quot; value=&quot;5&quot;/&gt;&lt;property id=&quot;20300&quot; value=&quot;Slide 16 - &amp;quot;Compaction Applications &amp;amp; Equipment&amp;quot;&quot;/&gt;&lt;property id=&quot;20307&quot; value=&quot;338&quot;/&gt;&lt;/object&gt;&lt;object type=&quot;3&quot; unique_id=&quot;10294&quot;&gt;&lt;property id=&quot;20148&quot; value=&quot;5&quot;/&gt;&lt;property id=&quot;20300&quot; value=&quot;Slide 17 - &amp;quot;Compacted site – what to do?&amp;quot;&quot;/&gt;&lt;property id=&quot;20307&quot; value=&quot;325&quot;/&gt;&lt;/object&gt;&lt;object type=&quot;3&quot; unique_id=&quot;10295&quot;&gt;&lt;property id=&quot;20148&quot; value=&quot;5&quot;/&gt;&lt;property id=&quot;20300&quot; value=&quot;Slide 18 - &amp;quot;Protecting exposed natural soil&amp;quot;&quot;/&gt;&lt;property id=&quot;20307&quot; value=&quot;331&quot;/&gt;&lt;/object&gt;&lt;object type=&quot;3&quot; unique_id=&quot;10296&quot;&gt;&lt;property id=&quot;20148&quot; value=&quot;5&quot;/&gt;&lt;property id=&quot;20300&quot; value=&quot;Slide 19 - &amp;quot;Principles: KILL     &amp;quot;&quot;/&gt;&lt;property id=&quot;20307&quot; value=&quot;283&quot;/&gt;&lt;/object&gt;&lt;object type=&quot;3&quot; unique_id=&quot;10297&quot;&gt;&lt;property id=&quot;20148&quot; value=&quot;5&quot;/&gt;&lt;property id=&quot;20300&quot; value=&quot;Slide 20 - &amp;quot;WHAT IS IMPORTANT?&amp;quot;&quot;/&gt;&lt;property id=&quot;20307&quot; value=&quot;285&quot;/&gt;&lt;/object&gt;&lt;object type=&quot;3&quot; unique_id=&quot;10298&quot;&gt;&lt;property id=&quot;20148&quot; value=&quot;5&quot;/&gt;&lt;property id=&quot;20300&quot; value=&quot;Slide 21 - &amp;quot;Laser levels&amp;quot;&quot;/&gt;&lt;property id=&quot;20307&quot; value=&quot;284&quot;/&gt;&lt;/object&gt;&lt;object type=&quot;3&quot; unique_id=&quot;10299&quot;&gt;&lt;property id=&quot;20148&quot; value=&quot;5&quot;/&gt;&lt;property id=&quot;20300&quot; value=&quot;Slide 22 - &amp;quot;Principles: KISS  &amp;quot;&quot;/&gt;&lt;property id=&quot;20307&quot; value=&quot;286&quot;/&gt;&lt;/object&gt;&lt;object type=&quot;3&quot; unique_id=&quot;10300&quot;&gt;&lt;property id=&quot;20148&quot; value=&quot;5&quot;/&gt;&lt;property id=&quot;20300&quot; value=&quot;Slide 23 - &amp;quot;WHY?&amp;amp;#x09;     &amp;quot;&quot;/&gt;&lt;property id=&quot;20307&quot; value=&quot;287&quot;/&gt;&lt;/object&gt;&lt;object type=&quot;3&quot; unique_id=&quot;10301&quot;&gt;&lt;property id=&quot;20148&quot; value=&quot;5&quot;/&gt;&lt;property id=&quot;20300&quot; value=&quot;Slide 24 - &amp;quot;FREEZING?&amp;amp;#x09;     &amp;quot;&quot;/&gt;&lt;property id=&quot;20307&quot; value=&quot;288&quot;/&gt;&lt;/object&gt;&lt;object type=&quot;3&quot; unique_id=&quot;10302&quot;&gt;&lt;property id=&quot;20148&quot; value=&quot;5&quot;/&gt;&lt;property id=&quot;20300&quot; value=&quot;Slide 25 - &amp;quot;Construction techniques for  &amp;#x0D;&amp;#x0A;cold climates&amp;quot;&quot;/&gt;&lt;property id=&quot;20307&quot; value=&quot;335&quot;/&gt;&lt;/object&gt;&lt;object type=&quot;3&quot; unique_id=&quot;10303&quot;&gt;&lt;property id=&quot;20148&quot; value=&quot;5&quot;/&gt;&lt;property id=&quot;20300&quot; value=&quot;Slide 26 - &amp;quot;Construction techniques for  &amp;#x0D;&amp;#x0A;cold climates&amp;quot;&quot;/&gt;&lt;property id=&quot;20307&quot; value=&quot;336&quot;/&gt;&lt;/object&gt;&lt;object type=&quot;3&quot; unique_id=&quot;10304&quot;&gt;&lt;property id=&quot;20148&quot; value=&quot;5&quot;/&gt;&lt;property id=&quot;20300&quot; value=&quot;Slide 27 - &amp;quot;Proper Materials&amp;amp;#x09;      &amp;quot;&quot;/&gt;&lt;property id=&quot;20307&quot; value=&quot;289&quot;/&gt;&lt;/object&gt;&lt;object type=&quot;3&quot; unique_id=&quot;10305&quot;&gt;&lt;property id=&quot;20148&quot; value=&quot;5&quot;/&gt;&lt;property id=&quot;20300&quot; value=&quot;Slide 28 - &amp;quot;Tank abandonment&amp;quot;&quot;/&gt;&lt;property id=&quot;20307&quot; value=&quot;337&quot;/&gt;&lt;/object&gt;&lt;object type=&quot;3&quot; unique_id=&quot;10306&quot;&gt;&lt;property id=&quot;20148&quot; value=&quot;5&quot;/&gt;&lt;property id=&quot;20300&quot; value=&quot;Slide 29 - &amp;quot;INSPECTION OF SYSTEM&amp;amp;#x09;     &amp;quot;&quot;/&gt;&lt;property id=&quot;20307&quot; value=&quot;290&quot;/&gt;&lt;/object&gt;&lt;object type=&quot;3&quot; unique_id=&quot;10307&quot;&gt;&lt;property id=&quot;20148&quot; value=&quot;5&quot;/&gt;&lt;property id=&quot;20300&quot; value=&quot;Slide 30 - &amp;quot;Questions&amp;quot;&quot;/&gt;&lt;property id=&quot;20307&quot; value=&quot;315&quot;/&gt;&lt;/object&gt;&lt;/object&gt;&lt;/object&gt;&lt;/database&gt;"/>
</p:tagLst>
</file>

<file path=ppt/theme/theme1.xml><?xml version="1.0" encoding="utf-8"?>
<a:theme xmlns:a="http://schemas.openxmlformats.org/drawingml/2006/main" name="Fra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7828</TotalTime>
  <Words>901</Words>
  <Application>Microsoft Office PowerPoint</Application>
  <PresentationFormat>Custom</PresentationFormat>
  <Paragraphs>98</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Frame</vt:lpstr>
      <vt:lpstr>PowerPoint Presentation</vt:lpstr>
      <vt:lpstr>Indian Hills / Parmalee Gulch area</vt:lpstr>
      <vt:lpstr>Jefferson County OWTS Regs</vt:lpstr>
      <vt:lpstr>Indian Hills 23573 Moqui Road 2-bedroom residence OWTS Replacement</vt:lpstr>
      <vt:lpstr>Single-family residence 300-GPD New System specs</vt:lpstr>
      <vt:lpstr>Existing and proposed system</vt:lpstr>
      <vt:lpstr> 23573 Moqui Road, Indian Hills  view from the road  </vt:lpstr>
      <vt:lpstr>PowerPoint Presentation</vt:lpstr>
      <vt:lpstr>PowerPoint Presentation</vt:lpstr>
      <vt:lpstr>PowerPoint Presentation</vt:lpstr>
      <vt:lpstr>Indian Hills 5702 Santa Clara Road 2-bedroom residence Tank Replacement</vt:lpstr>
      <vt:lpstr>5702 Santa Clara Road, Indian Hills  300 GPD Tank replacement specs</vt:lpstr>
      <vt:lpstr>PowerPoint Presentation</vt:lpstr>
      <vt:lpstr>PowerPoint Presentation</vt:lpstr>
      <vt:lpstr>PowerPoint Presentation</vt:lpstr>
      <vt:lpstr>PowerPoint Presentation</vt:lpstr>
      <vt:lpstr>PowerPoint Presentation</vt:lpstr>
      <vt:lpstr>PowerPoint Presentation</vt:lpstr>
    </vt:vector>
  </TitlesOfParts>
  <Company>U of M Onsite Sewage Treatment Program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Contractor Safety</dc:title>
  <dc:creator>OSTP User</dc:creator>
  <cp:lastModifiedBy>Windows User</cp:lastModifiedBy>
  <cp:revision>265</cp:revision>
  <cp:lastPrinted>2026-01-28T22:08:56Z</cp:lastPrinted>
  <dcterms:created xsi:type="dcterms:W3CDTF">2004-01-17T02:33:03Z</dcterms:created>
  <dcterms:modified xsi:type="dcterms:W3CDTF">2026-01-28T22:18:43Z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8</vt:i4>
  </property>
</Properties>
</file>