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11.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notesSlides/notesSlide12.xml" ContentType="application/vnd.openxmlformats-officedocument.presentationml.notesSlide+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38.xml" ContentType="application/inkml+xml"/>
  <Override PartName="/ppt/ink/ink39.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40.xml" ContentType="application/inkml+xml"/>
  <Override PartName="/ppt/ink/ink41.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284" r:id="rId2"/>
    <p:sldId id="275" r:id="rId3"/>
    <p:sldId id="336" r:id="rId4"/>
    <p:sldId id="285" r:id="rId5"/>
    <p:sldId id="286" r:id="rId6"/>
    <p:sldId id="287" r:id="rId7"/>
    <p:sldId id="288" r:id="rId8"/>
    <p:sldId id="289" r:id="rId9"/>
    <p:sldId id="290" r:id="rId10"/>
    <p:sldId id="291" r:id="rId11"/>
    <p:sldId id="292" r:id="rId12"/>
    <p:sldId id="293" r:id="rId13"/>
    <p:sldId id="319" r:id="rId14"/>
    <p:sldId id="320" r:id="rId15"/>
    <p:sldId id="322" r:id="rId16"/>
    <p:sldId id="337" r:id="rId17"/>
    <p:sldId id="338" r:id="rId18"/>
    <p:sldId id="323" r:id="rId19"/>
    <p:sldId id="294" r:id="rId20"/>
    <p:sldId id="318" r:id="rId21"/>
    <p:sldId id="325" r:id="rId22"/>
    <p:sldId id="324" r:id="rId23"/>
    <p:sldId id="326" r:id="rId24"/>
    <p:sldId id="327" r:id="rId25"/>
    <p:sldId id="328" r:id="rId26"/>
    <p:sldId id="329" r:id="rId27"/>
    <p:sldId id="295" r:id="rId28"/>
    <p:sldId id="297" r:id="rId29"/>
    <p:sldId id="299" r:id="rId30"/>
    <p:sldId id="303" r:id="rId31"/>
    <p:sldId id="301" r:id="rId32"/>
    <p:sldId id="300" r:id="rId33"/>
    <p:sldId id="304" r:id="rId34"/>
    <p:sldId id="306" r:id="rId35"/>
    <p:sldId id="308" r:id="rId36"/>
    <p:sldId id="305" r:id="rId37"/>
    <p:sldId id="309" r:id="rId38"/>
    <p:sldId id="311" r:id="rId39"/>
    <p:sldId id="317" r:id="rId40"/>
    <p:sldId id="316" r:id="rId41"/>
    <p:sldId id="332" r:id="rId42"/>
    <p:sldId id="331" r:id="rId43"/>
    <p:sldId id="334" r:id="rId44"/>
    <p:sldId id="313" r:id="rId45"/>
    <p:sldId id="333" r:id="rId46"/>
    <p:sldId id="315" r:id="rId47"/>
    <p:sldId id="321" r:id="rId48"/>
    <p:sldId id="335" r:id="rId49"/>
    <p:sldId id="330" r:id="rId50"/>
    <p:sldId id="30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44" autoAdjust="0"/>
    <p:restoredTop sz="77319" autoAdjust="0"/>
  </p:normalViewPr>
  <p:slideViewPr>
    <p:cSldViewPr snapToGrid="0">
      <p:cViewPr varScale="1">
        <p:scale>
          <a:sx n="123" d="100"/>
          <a:sy n="123" d="100"/>
        </p:scale>
        <p:origin x="4356" y="102"/>
      </p:cViewPr>
      <p:guideLst>
        <p:guide orient="horz" pos="2160"/>
        <p:guide pos="3840"/>
      </p:guideLst>
    </p:cSldViewPr>
  </p:slideViewPr>
  <p:notesTextViewPr>
    <p:cViewPr>
      <p:scale>
        <a:sx n="150" d="100"/>
        <a:sy n="150" d="100"/>
      </p:scale>
      <p:origin x="0" y="0"/>
    </p:cViewPr>
  </p:notesTextViewPr>
  <p:notesViewPr>
    <p:cSldViewPr snapToGrid="0">
      <p:cViewPr varScale="1">
        <p:scale>
          <a:sx n="68" d="100"/>
          <a:sy n="68" d="100"/>
        </p:scale>
        <p:origin x="2808"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E08F2E-5F06-4CE2-A139-452A1382A6F0}" type="datetimeFigureOut">
              <a:rPr lang="en-US"/>
              <a:t>1/29/2026</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8T17:12:18.3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78,'3'-1,"0"1,-1-1,1 1,0-1,0 0,-1 0,1 0,-1-1,5-1,16-8,13 2,0 1,1 2,38-1,118 2,-110 5,86-2,292-9,249 4,-400 10,-149-2,159 21,-164-9,221-10,-183-5,-149 1,-28-1,0 2,0 0,0 1,0 0,0 1,0 1,0 1,27 10,-17-3,1-1,0-1,1-2,0-1,0-1,34 1,183-5,-119-4,-94 3,1-2,-1-1,64-14,-44 8,1 3,0 1,0 3,64 6,-1-1,339-3,-440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8T17:12:24.8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1,'0'2,"1"1,0-1,0 0,-1 1,2-1,-1 0,0 0,0 0,1 1,-1-1,1-1,-1 1,1 0,3 3,33 25,-28-23,-1-1,0 0,0-1,0-1,1 0,0 0,0 0,0-2,0 1,1-1,15 1,17 0,54-4,-41-1,417-1,-457 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8T17:12:26.3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1,'434'0,"-415"1,0 1,0 1,36 10,-35-7,0-2,1 0,20 1,21-3,-10-1,69 10,-87-7,-18-3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8T17:12:28.0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0,'804'74'0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8T17:12:30.4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1,'709'0,"-690"0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8T17:12:33.6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0,'821'38'0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8T17:12:37.9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1386 103 0,'-88'-103'0,"-1210"175"0,2684-41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8T17:12:38.9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393 0,'-3'0,"-8"0,-4 0,-13 0,-12 0,-10 0,-8 0,1 0,6 0,6 0,10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8T17:12:47.45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138 1163,'-36'1,"22"1,0-2,0 0,0-1,-23-4,37 5,-1 0,1 0,0 0,-1 0,1 0,0 0,-1 0,1 0,0 0,0 0,-1 0,1 0,0 0,-1 0,1 0,0 0,0 0,-1-1,1 1,0 0,0 0,-1 0,1 0,0-1,0 1,0 0,-1 0,1-1,0 1,0 0,0 0,0-1,0 1,-1 0,1 0,0-1,0 1,0 0,0-1,0 1,0 0,0-1,0 1,0 0,0 0,0-1,0 1,0-1,17-9,24-4,134-8,-167 20,0 0,0-1,-1 0,1 0,-1-1,0 0,0 0,7-6,52-46,-48 40,22-27,-29 19,-11 23,0 0,0 1,0-1,0 0,0 1,-1-1,1 1,0-1,0 0,-1 1,1-1,0 1,-1-1,1 1,0-1,-1 1,1-1,-1 1,1-1,-1 1,1-1,-1 1,1 0,-1-1,0 1,1 0,-1 0,1-1,-1 1,0 0,1 0,-1 0,-1 0,-1-1,0 1,-1 0,1 0,0 0,-1 1,1-1,0 1,-1 0,1 0,0 0,0 0,-5 3,-42 26,24-14,3-4,1 1,1 1,0 1,0 0,2 2,-23 23,8-10,23-20,30-22,-1 0,0-1,0 0,-2-1,1-1,-2-1,0 0,-1-1,-1 0,17-29,-17 24,1 1,1 1,1 1,0 0,2 0,0 2,36-27,-24 25,46-22,-53 31,-2-1,0-2,0 0,-1-1,25-22,-4-2,-31 31,0-1,-1-1,0 0,0 0,-1 0,-1-1,1-1,-1 1,-1-1,0 0,7-20,-1-16,7-62,-9 48,25-48,-32 94,-1 4,0 0,0-1,-1 1,-1-14,0 24,0 0,0-1,0 1,0 0,-1 0,1 0,0 0,-1-1,1 1,-1 0,1 0,-1 0,0 0,1 0,-1 0,0 0,0 1,1-1,-3-1,2 1,-1 1,1 0,-1-1,1 1,-1 0,1 0,0 0,-1 0,1 0,-1 0,1 1,-1-1,1 0,-1 1,1-1,0 1,-1 0,1-1,0 1,-2 1,-3 2,0 0,0 0,1 1,-1 0,1 0,0 1,0-1,1 1,0 0,0 0,-4 9,-33 82,22-47,-12 9,23-46,0 1,2-1,-1 1,-6 22,-2 12,-26 59,21-61,-19 70,35-101,0 0,-2 0,0 0,-1-1,0 0,-1 0,0-1,-1 0,-21 23,-20 31,44-58,1 1,-2-1,1-1,-1 1,0-1,-1 0,0-1,0 0,-1 0,0 0,-13 6,-25 13,39-20,-1-1,0 1,-1-2,1 0,-1 0,0 0,0-1,-11 1,308-7,-150 5,236-2,-353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8T17:12:51.26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1,'174'117,"-170"-114,-1 0,0 0,0 0,0 0,-1 0,1 1,-1-1,0 1,0 0,0 0,0 0,0 0,-1 0,0 0,0 0,0 0,0 0,-1 1,0-1,0 0,0 7,0-6,0 1,0-1,1 1,0-1,0 1,0-1,0 0,1 1,0-1,0 0,1 0,-1 0,7 8,-1-5,1 0,0 0,1-1,19 12,-21-15,0 1,0 0,-1 0,1 1,-1 0,0 0,-1 1,0 0,9 12,16 36,-12-21,29 40,-39-63,0 1,2-1,-1-1,1 0,1-1,21 14,0-4,48 18,-67-30,-2-1,0 1,-1 0,0 0,0 1,-1 1,0 0,13 15,3 3,-22-23,2 2,-1-1,1 1,0-1,1-1,-1 1,12 5,-1-4</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8T17:13:27.79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1224 32,'0'0,"-1"-1,1 0,-1 0,1 1,-1-1,0 0,1 1,-1-1,0 0,1 1,-1-1,0 1,0-1,1 1,-1 0,0-1,0 1,0 0,0-1,1 1,-1 0,0 0,0 0,0 0,0 0,-1 0,-30-2,27 2,-301 6,-90-4,145-22,251 20,-28-3,0 1,0 1,0 1,0 2,-44 7,73-8,2-1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8T17:12:59.62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5538 43 0,'-5538'0'0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8T17:13:29.31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856 0,'-30'13,"9"-3,-15 0,0-2,0-2,-66 4,-116-11,101-1,-143 1,827 1,-402-7,-161 7,-1 0,0 0,1 0,-1-1,1 0,-1 0,0 0,0 0,1 0,-1-1,0 1,4-4,9-4,-11 8,0-1,0 1,0 0,0 0,0 1,0-1,0 1,0 0,0 1,6 0,-6 0,1-1,0 1,0-1,0 0,0-1,-1 0,11-2,-10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8T17:13:31.45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1 322,'6'-252,"-6"251,1-1,-1 1,0 0,0 0,1 0,-1 0,1 0,-1-1,1 1,-1 0,1 0,0 0,-1 0,1 0,0 1,0-1,0 0,0 0,0 0,0 1,0-1,0 0,0 1,2-1,34-11,-9 3,-13 4,0 1,0 1,1 0,-1 1,1 0,-1 1,1 1,26 3,4-1,501-8,-524 4,-17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8T17:13:35.35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674 123,'-92'0,"0"-4,0-4,1-3,0-5,-95-29,184 44,-1 1,1-1,-1 0,1 0,0 0,-1 0,1 0,0-1,0 1,0 0,-2-3,4 4,0-1,0 1,0-1,1 1,-1-1,0 1,1 0,-1-1,0 1,1 0,-1-1,0 1,1 0,-1-1,0 1,1 0,-1 0,1-1,-1 1,1 0,-1 0,1 0,-1 0,1 0,-1 0,1-1,-1 1,1 0,-1 0,1 1,-1-1,1 0,70-3,-59 3,227-8,165 3,-382 6</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8T17:13:36.97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424 6,'-111'-3,"35"1,-83 8,94 9,53-13</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8T17:13:38.33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17 415,'-13'-103,"14"-20,-3-54,1 170,0 2</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8T17:14:50.4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569 28 0,'-569'-28'0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8T17:15:00.84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1792 959,'-382'2,"-324"-3,680 2,-24-4,88-21,20 1,2 2,0 2,0 3,2 3,72-6,-100 11,-28-2,-18-4,0 5,-1 1,0 1,0 0,0 1,-1 0,0 1,-27-5,-107-13,107 19,-49-6,81 8,23 2,31 2,776 31,-1205-28,348-12,36 7,0 0,0 0,0 0,-1 0,1 0,0 0,0 0,0 0,-1 0,1 0,0-1,0 1,0 0,0 0,-1 0,1 0,0-1,0 1,0 0,0 0,0 0,-1 0,1-1,0 1,0 0,0 0,0 0,0-1,0 1,0 0,0 0,0-1,0 1,0 0,0 0,0 0,0-1,0 1,0 0,0-1,18-8,9 2,0 2,0 1,42-2,-44 5,1-1,0-1,0-1,33-11,-43 4,-20 1,-31-3,-60-1,-164-3,63 7,194 10,0 0,0 0,0 0,1 0,-1 0,0-1,0 1,0-1,1 1,-1-1,0 0,1 1,-1-1,-2-2,4 3,0-1,0 1,1-1,-1 1,0-1,0 1,0-1,0 1,0-1,0 1,1-1,-1 1,0 0,0-1,1 1,-1-1,0 1,1 0,-1-1,0 1,1 0,-1-1,0 1,1 0,-1-1,1 1,-1 0,1 0,-1 0,2-1,52-21,-53 22,48-15,-31 11,-1-1,-1-1,1 0,19-11,-35 17,-1 0,0 0,1 0,-1 0,0-1,1 1,-1 0,0 0,0 0,1 0,-1-1,0 1,0 0,1 0,-1 0,0-1,0 1,0 0,1 0,-1-1,0 1,0 0,0-1,0 1,0 0,0 0,0-1,0 1,1 0,-1-1,0 1,0 0,0-1,0 1,-1 0,1-1,0 1,0 0,0 0,0-1,0 1,0 0,0-1,0 1,-1 0,1 0,0-1,0 1,0 0,-1 0,1-1,0 1,0 0,-1 0,1 0,0 0,0-1,-1 1,1 0,-1 0,-21-8,-57-6,-1 4,-95 0,-5-1,368-1,-73 10,-48 4,0-4,-1-3,1-2,67-17,-133 24,1-1,0 1,0-1,0 1,-1-1,1 0,-1 0,1 1,0-1,-1 0,1-1,-1 1,3-3,-4 4,0 0,0-1,0 1,1-1,-1 1,0-1,0 1,0-1,0 1,0-1,0 1,0-1,0 1,-1-1,1 1,0-1,0 1,0 0,0-1,-1 1,1-1,0 1,0-1,-1 1,1 0,0-1,-1 1,1 0,0-1,-1 1,0-1,-4-2,0 0,0 0,0 0,-1 1,1 0,-12-3,-24-4,0 2,-1 1,1 3,-54 1,98 2,48-5,0-2,-1-2,80-25,-129 33,1 1,-1 0,0-1,1 1,-1-1,0 1,0-1,1 0,-1 1,0-1,0 0,0 0,0 0,0 0,0 0,0 0,0 0,1-2,-2 2,-1 0,1 1,0-1,-1 0,1 1,0-1,-1 0,1 1,-1-1,1 1,-1-1,1 1,-1-1,0 1,1 0,-1-1,1 1,-1 0,0-1,1 1,-1 0,0 0,0-1,-1 1,-64-12,57 10,-462-31,802 22,-271 11,123-7,-156 1,-41-2,-48-1,43 7,-46-4,-130 3,194 3,1 0,0 0,-1 0,1 0,-1 0,1 0,-1-1,1 1,-1 0,1 0,-1 0,1 0,0 1,-1-1,1 0,-1 0,1 0,-1 0,1 0,-1 1,1-1,0 0,-1 0,1 0,0 1,-1-1,1 0,0 1,-1-1,1 0,0 1,-1-1,1 0,0 2,16 5,33 2,-36-7,54 2,-62-3,0-1,-1-1,1 1,0-1,-1 1,1-2,0 1,-1 0,1-1,6-3,-12 4,0 0,-1 0,1 0,-1 0,1 0,-1 0,1 1,-1-1,1 1,-1-1,0 1,1-1,-1 1,0 0,1 0,-4 0,-491-4,354 8,763 5,-382-4,-230-5,-1 0,1-1,-1 0,1-1,15-4,-14 3,118-19,-121 19,-9 1,-15-1,-29-1,-238 5,-70-3,341 1,-1-1,1 0,-1-1,-25-9,2 0,11 7,-1 2,0 0,1 2,-1 0,-33 5,-15-1,11-2,11 1,0-3,0-2,-74-13,7-4,114 16,15 0,17-1,57 3,-1 3,1 4,94 19,-90-11,0-3,143-3,314-22,-526 15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8T17:15:13.53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860 1289,'-8'0,"0"-2,0 1,1-1,-1 0,1 0,-14-7,-4-1,-123-36,77 27,2-4,-98-46,164 68,0-1,1 1,-1-1,0 1,1-1,-1 0,1 0,-1 0,1 0,0 0,0-1,-3-3,5 4,0 1,0-1,0 1,0 0,0-1,0 1,1 0,-1-1,0 1,1 0,-1-1,1 1,-1 0,1 0,0-1,-1 1,1 0,0 0,0 0,0 0,0 0,0 0,0 0,0 1,0-1,0 0,1 0,1 0,188-136,-171 123,0 0,22-21,-38 31,0 1,-1-1,1 0,-1 0,1 0,-1-1,0 1,-1-1,1 1,-1-1,0 0,0 0,0 0,-1-1,0 1,0 0,0-6,-1 8,0 1,-1-1,0 0,1 0,-1 1,0-1,0 0,0 1,-1-1,1 1,-1 0,1-1,-1 1,0 0,0 0,0 0,0 0,-4-3,-50-23,49 25,-1 0,1 0,0-1,0 0,-9-7,16 11,0 0,0 0,-1 0,1-1,0 1,0 0,0 0,-1 0,1-1,0 1,0 0,0 0,0-1,0 1,0 0,-1-1,1 1,0 0,0 0,0-1,0 1,0 0,0 0,0-1,0 1,0 0,0-1,0 1,0 0,1 0,-1-1,0 1,0 0,0 0,0-1,0 1,0 0,1 0,-1-1,14-7,21-1,217-48,-201 42,-1-2,91-44,-133 57,0 0,0-1,-1 0,0-1,7-5,-13 10,0 0,0 0,0 0,0 0,-1 1,1-1,0 0,-1 0,1-1,-1 1,1 0,-1 0,0 0,1 0,-1 0,0 0,0-1,0 1,0 0,0 0,0 0,0 0,0-1,0 1,0 0,-1 0,1 0,0 0,-1 0,1-1,-1 1,0 0,1 0,-1 0,0 1,1-1,-1 0,0 0,0 0,0 0,0 1,0-1,0 0,0 1,0-1,-1 0,-9-5,-1 0,1 1,-1 0,0 1,0 0,0 1,0 0,-17-1,-107-3,105 6,-251 2,371-28,-65 21,15-3,-1-1,0-3,66-29,-103 41,0 1,0 0,0-1,-1 1,1-1,0 1,0-1,0 1,0-1,-1 0,1 1,0-1,0 0,-1 0,1 0,-1 1,1-1,-1 0,1 0,-1 0,1 0,-1 0,0 0,1-1,-2 1,1 0,-1 0,1 0,-1 1,0-1,1 0,-1 0,0 1,0-1,1 0,-1 1,0-1,0 1,0-1,0 1,0 0,1-1,-1 1,-2-1,-57-10,55 11,-38-5,-83 2,114 6,29 1,34 1,241-4,26-2,-239-4,-1-3,84-20,-152 25,32-11,-59 8,-12 3,-501 9,507-3,-1 1,1 0,0 2,-22 9,33-11,1-2,1-1,-1 0,1 0,-1-1,1 0,-14-3,-13 1,36 2,-14-1,1 1,-1 0,1 1,0 1,-1 0,1 1,0 1,-14 5,15-5,1-2,-1 1,1-2,-1 0,0 0,0-1,1-1,-14-1,-31-1,28 4,0 1,1 1,-1 2,1 1,-34 12,59-17,0 1,1-1,0 1,-1 0,1 0,0 0,0 1,0-1,1 0,-1 1,0-1,1 1,-1 0,1-1,0 1,0 0,0 0,1 0,-1-1,0 1,1 3,-6 73,6-62,-3 27,3 1,1-1,3 0,1 0,2 0,2 0,26 73,-23-82,-2 0,-2 0,5 37,-4-19,-7-41,-1 0,0 0,-1 0,-1 0,0 0,0 0,-1-1,-1 1,0 0,0-1,-2 1,1-1,-1 0,-9 14,3-2,2 1,0 0,-6 34,-15 39,26-84,-9 22,13-34,0-1,0 0,0 0,0 1,0-1,-1 0,1 0,0 0,0 1,0-1,0 0,-1 0,1 0,0 0,0 1,0-1,-1 0,1 0,0 0,0 0,-1 0,1 0,0 0,0 0,-1 1,1-1,0 0,0 0,-1 0,1 0,0 0,0-1,-1 1,1 0,0 0,0 0,-1 0,1 0,-9-19,3-12,1-1,2 0,1 1,3-44,-1-6,-24-200,0-48,25 314,0-1,1 1,1-1,1 1,0 0,1 0,0 1,1-1,1 1,0 0,1 1,10-14,-18 27,0 1,0-1,0 0,0 0,0 0,0 0,0 0,0 0,0 1,0-1,0 0,0 0,0 0,0 0,0 0,0 0,0 0,0 0,1 1,-1-1,0 0,0 0,0 0,0 0,0 0,0 0,0 0,0 0,1 0,-1 0,0 0,0 0,0 0,0 0,0 0,0 1,0-1,1 0,-1 0,0 0,0 0,0-1,0 1,0 0,0 0,1 0,-1 0,0 0,0 0,0 0,0 0,0 0,0 0,0 0,0 0,1 0,-1 0,0 0,0-1,0 1,0 0,0 0,0 0,0 0,0 0,0 0,0 0,0-1,3 19,-2 23,-14 237,4-160,5 0,18 183,-14-301,0 1,0 0,0 0,0-1,0 1,1 0,-1 0,0-1,0 1,1 0,-1 0,1-1,-1 1,0 0,1-1,-1 1,1-1,0 1,-1-1,1 1,-1-1,1 1,0-1,-1 1,1-1,0 0,0 1,24-5,33-33,-41 25,357-198,61-41,-432 249,11-7,0-2,-1 1,20-21,-31 28,0 1,0 0,0-1,-1 1,1-1,-1 1,1-1,-1 0,0 0,0 0,-1 1,2-5,-2 5,0 1,-1-1,1 0,0 1,0-1,-1 1,1-1,-1 1,0-1,1 1,-1-1,0 1,0-1,0 1,0 0,0 0,0-1,0 1,0 0,-1 0,1 0,0 0,-1 0,-1 0,-6-4,-1 0,0 1,-1 0,1 0,-1 1,0 1,-20-3,-83 1,87 3,-54 4,1 4,-129 26,209-33,-1 0,1 0,0 1,0-1,0 0,-1 0,1 0,0 0,0 0,-1 0,1 0,0 0,0 1,-1-1,1 0,0 0,0 0,-1 0,1 0,0 0,0 0,-1-1,1 1,0 0,0 0,-1 0,1 0,0 0,0 0,-1 0,1 0,0-1,0 1,0 0,-1 0,1 0,0 0,0-1,0 1,0 0,-1 0,1-1,0 1,10-12,36-22,-25 19,-20 14,1 0,-1 0,1 0,-1 0,0 0,0-1,1 1,-1 0,0-1,0 1,0-1,0 0,-1 1,1-1,0 1,-1-1,1-2,-1 4,0-1,0 0,-1 0,1 1,0-1,-1 1,1-1,0 0,-1 1,1-1,-1 1,1-1,-1 1,0-1,1 1,-1-1,1 1,-1 0,0-1,1 1,-1 0,0 0,1-1,-1 1,0 0,0 0,0 0,-8-2,0 2,-1-1,1 1,0 0,-12 3,-12 2,1 2,0 2,0 1,1 1,0 2,-48 27,75-37,-1 1,0-1,1 2,0-1,0 0,-5 7,9-10,0-1,-1 0,1 1,0-1,0 1,-1-1,1 0,0 1,0-1,-1 1,1-1,0 1,0-1,0 1,0-1,0 1,0-1,0 1,0-1,0 1,0-1,0 1,0-1,0 1,0-1,0 1,0-1,1 1,0-1,0 1,1-1,-1 0,0 0,1 0,-1 0,0 0,1 0,-1 0,0 0,0 0,1-1,-1 1,0 0,0-1,1 0,0 0,18-7,0-2,0 0,-2-1,1 0,-1-2,-1 0,0-1,-1-1,0-1,-2 0,19-26,-30 38,-1-1,0 0,0 0,0 0,-1 0,2-8,-3 12,0 0,0 1,0-1,0 1,0-1,0 0,0 1,0-1,0 0,0 1,0-1,0 1,0-1,-1 0,1 1,0-1,-1 1,1-1,0 1,-1-1,1 1,0-1,-2 0,1 1,0 0,0 0,0-1,0 1,0 1,0-1,0 0,0 0,0 0,0 0,0 1,0-1,0 0,0 1,0-1,0 1,0-1,0 1,0 0,0 0,-7 5,2-1,-1 1,0 0,1 1,0-1,1 1,-1 0,1 1,1-1,0 1,0 0,-5 14,9-22,-1 1,1-1,0 1,0-1,0 1,0-1,0 1,0-1,0 1,0-1,0 1,0-1,0 0,0 1,0-1,0 1,0-1,0 1,1-1,-1 1,0-1,0 1,1-1,-1 0,0 1,0-1,1 1,-1-1,1 0,-1 1,0-1,1 0,-1 0,1 1,0-1,20-1,19-16,-32 12,-1 0,1-1,-1 1,0-1,-1-1,8-8,-19 27,0 0,0 1,2 0,-1 0,2 0,-1 0,2 0,-1 14,0 121,1-146,1 0,0 0,0 1,0-1,1 0,-1 0,0 1,1-1,-1 0,1 0,0 0,0 1,0-1,0 0,0 0,1-1,-1 1,2 2,-2-4,-1 1,1-1,-1 0,1 0,0 1,-1-1,1 0,-1 0,1 0,0 0,-1 0,1 0,0 0,-1 0,1 0,0 0,-1 0,1-1,-1 1,1 0,0 0,-1-1,1 1,20-20,-13 7,0 0,-1 0,0-1,-1 0,0 0,-1 0,3-19,-6 26,0-1,-1 1,0-1,0 1,-1-1,0 1,0-1,-1 1,0-1,0 1,-1-1,0 1,0 0,0 0,-1 0,-6-11,7 16,0-1,0 1,0 0,-1 0,1 0,0 0,-1 0,1 1,-1-1,0 1,1 0,-1-1,0 1,0 0,0 1,0-1,0 0,0 1,0 0,0 0,0 0,0 0,0 0,0 0,0 1,0 0,0-1,0 1,0 0,0 0,1 1,-1-1,0 1,-2 2,-1-1,1 0,0 0,1 1,-1 0,1 0,-1 0,1 1,0-1,1 1,-1 0,1 0,0 0,0 1,1-1,-1 1,-1 9,3-14,1 0,0 0,0 1,0-1,0 0,1 0,-1 0,0 0,0 0,1 0,-1 0,0 0,1 0,-1 0,1 0,-1 0,1 0,0-1,-1 1,1 0,0 0,0 0,-1-1,1 1,0-1,0 1,0 0,0-1,0 1,0-1,0 0,0 1,0-1,0 0,0 0,0 1,0-1,0 0,0 0,2 0,51-3,-43 2,32-3,-17 1,0 0,1 2,46 4,-73-3,1 0,-1 0,1 0,-1 0,1 0,0 1,-1-1,1 0,-1 0,1 0,-1 0,1 1,-1-1,1 0,-1 1,1-1,-1 0,1 1,-1-1,1 1,-1-1,0 0,1 1,-1-1,0 1,1-1,-1 1,0-1,0 1,1 0,-10 16,-25 12,34-29,-35 23,24-16,1-1,-1 2,1-1,0 1,1 1,0 0,-14 17,22-25,1 0,-1 0,0 0,0 1,1-1,-1 0,1 0,-1 0,1 1,0-1,-1 0,1 0,0 1,0-1,0 0,0 1,0-1,0 0,0 1,0-1,1 0,-1 1,0-1,1 0,-1 0,1 0,-1 1,2 1,1-1,-1 0,0 0,1 0,0-1,-1 1,1-1,0 1,0-1,-1 0,1 0,6 1,9 1,0-1,0 0,20-1,-38-1,137-8,-120 6,1-1,0 0,-1-2,0 0,27-12,-28 5,-16 11,1 1,-1 0,0 0,0-1,0 1,0 0,0 0,-1 0,1-1,0 1,0 0,0 0,0-1,0 1,0 0,0 0,0 0,0-1,0 1,-1 0,1 0,0 0,0 0,0-1,0 1,-1 0,1 0,0 0,0 0,0 0,-1 0,1 0,0-1,0 1,0 0,-1 0,1 0,0 0,0 0,-1 0,-2 0,-1-1,1 1,-1 0,1 0,0 0,-1 0,1 1,-5 1,-34 10,-63 30,99-40,0-1,0 1,0-1,0 0,0 0,0 0,0-1,0 0,-9-1,-59-12,47 7,-22-4,-50-17,83 22,0-1,1 0,0-1,0-1,1-1,0 0,-15-12,27 18,-1 1,1-1,-1 0,1 0,0 0,0 0,1 0,-1-1,1 1,-1-1,1 1,0-1,1 1,-2-8,3-55,1 54,-1 1,-1 0,-2-23,2 33,0 1,0-1,0 1,0 0,0-1,0 1,0-1,0 1,0 0,0-1,0 1,0-1,-1 1,1 0,0-1,0 1,0-1,-1 1,1 0,0-1,0 1,-1 0,1 0,0-1,-1 1,1 0,0-1,-1 1,1 0,0 0,-1 0,1 0,-1-1,1 1,-1 0,-10 12,-5 24,4 10,3 1,1 0,-2 82,5-65,5-62,0-1,-1 1,1 0,0 0,0-1,0 1,0 0,0 0,0-1,1 1,-1 0,1-1,-1 1,1 0,-1-1,2 3,-1-4,0 0,-1 0,1 0,0 0,-1 0,1 0,0 0,-1 0,1-1,0 1,-1 0,1 0,-1-1,1 1,-1 0,1-1,-1 1,1-1,-1 1,1 0,-1-1,1 1,-1-1,1 0,-1 1,0-1,1 0,30-54,-20 21,-1 0,-2-1,-1 0,4-62,-9-148,-3 145,1 91,0 6,1-1,-1 1,0 0,0-1,-1 1,1-1,-1 1,0 0,1-1,-1 1,-1 0,1 0,-3-5,-1 9,3 10,2 11,3 15,-2-13,1 1,8 32,-9-51,1-1,-1 1,1-1,0 0,0 0,1 0,0 0,0 0,0-1,0 1,1-1,-1 0,1 0,0 0,10 7,-13-12,0 1,0 0,0-1,0 1,0-1,-1 1,1-1,0 0,0 1,0-1,0 0,-1 1,1-1,0 0,-1 0,1 0,0 0,-1 0,1 0,-1 0,1 0,-1 0,0 0,0 0,1 0,-1-1,12-31,-12 33,3-10,0 1,-1 0,0-1,0 0,-1 1,-1-21,0 26,-1-1,0 1,0-1,-1 1,1-1,-1 1,0 0,0-1,0 1,-1 0,0 0,1 1,-1-1,-1 1,1-1,-5-3,-12-10,-2-3,0 2,-2 0,-36-21,20 27,35 12,0-1,0-1,0 1,0-1,1 0,-1 0,0 0,-7-5,-27-23,-69-68,123 104,0-1,0-1,28 4,847-9,-722-12,-105 6,-50 5,1 0,-1 1,0 1,21 1,38 5,76-4,-11 0,62 6,-188-8</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8T17:15:17.95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87,'486'-9,"-373"8,118 2,-147 8,26 1,1034-11,-1075-2,110-20,39-2,27 21,150-8,-194 3,-67 4,-41-3,-52 4,0 1,57 4,188 34,-141-17,260-2,163-1,-223-6,-323-8</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8T17:15:20.29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0,'1900'0,"-1642"9,47 0,546-11,-408 4,-226 7,12 0,149 0,-40-1,-44-8,-287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8T17:13:06.10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5647 28,'-2'2,"1"0,-1-1,1 1,-1-1,0 0,0 1,0-1,0 0,0 0,0 0,0-1,0 1,0 0,0-1,0 1,-1-1,1 0,-3 0,-49 2,40-2,-34 1,-86 5,48 22,5-14,-1-4,-133 0,79-6,61 5,59-6,0-1,0 0,0-1,0-1,-1-1,-30-4,-29-15,39 9,0 3,-48-7,-1 7,-124-7,-42 5,205 8,-659-6,282 8,257 12,-123-7,-79-2,320 7,40-7,0-1,1 0,-1-1,-15 2,-241-13,38-22,-33-2,235 35,-1 0,1 2,-32 6,30-3,-1-2,-37 1,-249-6,177 21,86-21,37 0,-1 0,1 1,0 1,-1 1,1 0,0 0,-15 5,21-3</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8T17:15:25.44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70 0,'5274'-70'0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8T17:15:30.43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 0,'5248'36'0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8T17:15:31.49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0,'680'0,"-664"2,-11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8T17:15:36.1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17,'84'-9,"-21"2,-37 7,1 1,38 6,4 1,56 19,-96-24,-19-4</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8T17:15:38.18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 0,'847'0'0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8T17:15:43.08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1388,'29'-2,"0"-1,45-10,-46 7,1 1,51-2,-74 7,0-1,0 0,0 0,0-1,0 1,-1-1,1 0,9-6,-9 5,0 0,-1 1,1 0,0 0,0 0,0 1,0 0,0 0,8 0,-8 1,1 0,-1 0,1 0,0-1,-1 0,1 0,6-3,-11 3,0 0,0 0,0-1,0 1,0-1,0 0,0 1,0-1,0 0,-1 0,1 0,-1 0,0 0,1-1,-1 1,0 0,0-1,0 1,-1 0,1-1,0-3,8-57,-3 1,-2 0,-7-93,0 45,-6-455,8 545,-1 0,-9-36,7 38,1-2,0 1,0-26,0 4,1 35</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8T17:15:44.07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435 82,'-45'-3,"1"-1,0-3,-82-23,-31-5,142 33,11 2,9 1,6 2</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8T17:15:59.00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3763 926,'-2'-19,"-1"0,-2 0,0 0,0 1,-2 0,0 0,-14-23,12 23,-8-17,-2 1,-2 1,-1 1,-47-52,9 21,-72-57,-25 5,9 7,108 69,33 31,0 0,-1 1,0 0,-1 0,1 1,-1 0,-10-5,83 56,122 42,-74-38,-114-46,-14 0,-17-1,-14-4,0-3,0-2,-84-23,-1-7,91 28,-42-7,78 16,0 0,0 0,0 0,-1 0,1 1,0 0,0 0,0 0,0 1,0 0,0 0,1 0,-7 4,10-6,1 0,-1 1,0-1,1 0,-1 0,1 1,-1-1,1 0,-1 1,1-1,-1 1,1-1,0 1,-1-1,1 0,0 1,-1 0,1-1,0 1,-1-1,1 1,0-1,0 1,0-1,0 1,0 0,0-1,-1 1,1-1,0 1,1 0,-1-1,0 1,0-1,0 1,0 0,1 0,22 13,36-4,-52-9,0 0,1 0,-1 1,0 0,0 0,0 0,-1 1,1 0,0 1,6 4,57 50,-56-44,1-2,0 1,28 16,-7-13,-29-14,0 0,0 1,0 0,0 0,-1 1,0 0,0 0,0 0,0 1,10 10,-17-8,-10-7,-11-6,-133-84,11-11,139 98,0 1,0 0,-1 0,1 0,0 0,-1 1,-5-1,8 2,1-1,-1 1,1 0,-1 0,1-1,-1 2,1-1,-1 0,1 0,-1 1,1 0,-1-1,1 1,0 0,-1 0,1 0,-3 3,5-4,0 0,0 1,0-1,0 1,0-1,0 0,0 1,0-1,0 1,0-1,0 0,1 1,-1-1,0 1,0-1,0 0,1 1,-1-1,0 0,1 1,-1-1,0 0,1 0,-1 1,0-1,1 0,-1 0,0 1,1-1,-1 0,0 0,1 0,-1 0,1 0,-1 0,1 0,-1 0,1 0,22 8,-20-7,47 13,0-3,92 9,109-8,-124-7,-23 1,0 5,199 48,-283-55,-1-1,38 1,-17-2,-321-60,131 10,49 15,100 32,0 1,0 0,0-1,-1 1,1 0,0-1,0 1,-1 0,1 0,0 0,0 0,-1 1,1-1,0 0,-1 0,1 1,0-1,0 1,0-1,0 1,-1-1,1 1,0 0,0-1,0 1,0 0,0 0,1 0,-3 2,1 0,1 1,-1-1,1 1,0 0,0-1,0 1,0 0,1 0,-1 0,1 5,0 6,1 0,1 1,0-1,6 23,1-16,0 1,1-1,1-1,28 40,68 75,-51-69,-25-28,-7-11,-2 0,0 2,27 53,-45-73,-1 1,0 0,-1-1,-1 1,1 0,-2 0,1 0,-3 15,2-11,0-1,0 1,5 25,5-18,-8-19,-1 1,1-1,-1 1,1-1,-1 1,0-1,0 1,-1 0,1 4,-27-31,-29-38,-67-97,9 9,93 125,1-1,-2 0,-1 1,-1 2,-1 0,-41-29,37 34,4 3,-40-32,57 40,0-1,1 0,-1 0,2 0,-1-1,1 1,0-1,0-1,-4-11,1 5,7 28,8 26,3-14,0-1,1-1,2 1,0-2,17 22,90 102,-70-88,-44-51,0 1,0 0,-1 1,0-1,0 1,-1 0,0 0,-1 1,0-1,2 11,-3-18,-1 1,1 0,0-1,0 0,0 1,0-1,1 0,-1 0,0 0,1-1,-1 1,1 0,0-1,0 0,-1 0,1 0,4 1,24 15,-12 1,-1 1,-1 1,-1 0,24 40,12 15,-46-65,-1-1,0 1,0 0,-1 0,0 0,0 1,-2-1,1 1,-1 0,0 11,0-8,0 1,1-1,1 0,0-1,8 18,-6-18,0 1,-2 0,6 21,-2-3,2-5,1 0,1-1,21 34,5 8,-1 38,-36-114,0 0,-1 0,0-1,-1 1,-1-11,-68-285,-25-87,81 350,-2 2,-1-1,-2 2,-2 1,-1 0,-32-39,41 63,0-1,-1 2,-1 0,-32-20,-19-16,11 1,-113-72,152 109,1-1,1 0,0-1,1 0,-15-17,-42-54,63 74,0 1,0 0,-1 1,0 0,0 0,-1 0,0 1,0 1,0 0,-1 0,0 0,0 1,0 1,0 0,-12-2,15 3,1-1,-1 0,1 0,0 0,-9-6,-27-14,-31-2,49 15,0 1,0 1,-1 1,0 2,-1 0,-43-1,-171-7,41-2,-130-14,267 24,-109 4,77 2,90 0,1-1,0 1,0 0,0 0,0 0,0 0,0 0,0 1,0-1,0 1,1 0,-1 0,1 0,-1 0,1 0,0 1,-3 3,2-3,0 1,1-2,-1 1,0 0,-1-1,1 1,0-1,-1 0,1 0,-1 0,-6 2,-1-1,0 1,0 0,1 1,-1 0,-11 8,15-8,-1 0,1-1,-1 0,0 0,-1-1,1 0,0-1,-1 1,1-2,-17 2,5-3,9-1,0 1,-1 0,1 1,0 0,0 0,0 1,-1 1,-14 5,26-8,-1 0,1 0,0 0,0 0,-1 1,1-1,0 0,0 0,0 0,-1 0,1 0,0 1,0-1,0 0,-1 0,1 0,0 0,0 1,0-1,0 0,-1 0,1 1,0-1,0 0,0 0,0 1,0-1,0 0,0 0,0 1,0-1,0 0,0 0,0 1,0-1,0 0,0 0,0 1,0-1,0 0,1 1,11 6,17 0,1-2,0-3,1 0,-1-2,45-5,-67 4,9 0,-30 23,5-14,0 0,-1 0,0-1,0 0,0-1,-1 0,0 0,0-1,-1 0,0-1,-13 4,-89-1,77-6,-48 7,80-7,0 0,1 0,-1 1,1 0,0-1,0 1,-1 0,1 0,0 1,1-1,-1 0,0 1,-3 4,-32 48,5-8,20-34,-1-1,-1 0,0-1,-28 16,9-6,4 2,-11 8,22-21,0 1,1 1,1 1,-27 26,-57 68,99-106,-4 5,0 0,1 1,0-1,0 1,0 0,1 1,0-1,0 1,-3 10,11-12,7-10,11-10,-22 14,69-55,31-21,1-1,-71 53,-121 128,57-71,2 2,2 1,1 1,2 2,-43 79,61-98,-2 0,0-1,-18 22,-11 21,37-57,-1 0,1 1,0-1,1 1,-1 0,1 0,0 0,1 0,-1 0,1 0,1 0,-1 0,1 8,-1-4,1-1,-2 1,0 0,-4 14,-12 27,-17 40,31-81,1 0,0 0,1 0,0 0,0 1,1-1,1 16,-1-12,0 0,0 0,-6 21,-4-2,-22 43,21-50,11-25,1 0,0 1,-1-1,1 0,-1 0,0 0,1 0,-1 1,0-1,0 0,1 0,-1 0,0-1,0 1,0 0,0 0,0 0,-1-1,1 1,-2 0,3-2,-1 1,1-1,-1 0,1 0,-1 0,1 0,0 0,0 0,-1 0,1 0,0 0,0 0,0 0,0 0,0 0,0 0,0 0,1 0,-1 0,0 0,0 0,1 0,-1 0,1 0,-1 0,2-1,18-58,3 2,2 1,50-83,120-151,-33 50,-145 214,402-591,-405 603,1 0,23-19,24-24,-43 34,2 1,0 1,1 0,2 2,0 1,44-27,-51 40,0 1,1 1,-1 1,1 0,-1 1,23 1,-30 1,-3 2</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8T17:20:03.26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 0,'5436'0'0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8T17:20:08.79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 0,'5230'112'0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8T17:13:08.69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4552 29,'-1180'-13,"1132"13,-505-13,270 10,144 6,-230 10,5-5,355-7,-1 0,1 1,0 1,-12 4,-33 6,3-10,-53-3,58-2,-83 8,72 3,19-3,-49 3,-32-10,-45 2,93 4,-97 4,-197-24,361 15,-1-2,0 1,1-1,-1 1,1-1,0 0,-5-3,-24-10,31 14,0 1,0 0,0-1,0 1,0-1,0 0,0 0,1 1,-1-1,0 0,0 0,1-1,-3 0,0-4</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4T06:45:27.062"/>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1 3201,'24'-9,"1"1,32-9,1 1,735-187,28 33,155-34,-368 59,90-26,1252-295,22 37,-1335 304,-71 15,-70 10,566-144,-119 25,-254 102,6 35,36-4,-708 82,0 0,0-1,-1 0,39-14,72-34,-79 30,-14 8,2 1,0 2,86-18,47-13,-18-6,-144 45</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4T06:45:28.853"/>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0 0,'5'2,"-1"-1,0 0,0 1,1-1,-1 0,1 0,0-1,0 1,-1 0,7 0,16 2,208 34,676 84,23-23,-394-43,872 108,-21 45,175 76,-1360-245,605 123,-37 34,-49 3,1466 311,-1867-437,-54 3,-52-13,-43-17,335 85,-471-122,0-1,1-1,1-1,0-1,0-1,61 2,-70-5,146 8,-155-7,0 1,-1 0,0 1,0 0,35 9,-41-8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8T17:13:10.001"/>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2733 1,'-39'11,"0"-2,0-2,-75 4,-124-11,143-2,-983 7,1001 3,57-4,1-2,-2 0,-20-2,-62-4,1 3,-112 15,165-8,0 1,-79 24,81-8,42-20,0 0,0 0,0 0,0-1,0 0,-1 0,1 0,-1-1,0 0,1 0,-1 0,0 0,1-1,-11-1,-11-3,1-2,-35-11,45 12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8T17:13:11.05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1198 2,'-254'-1,"-621"16,813-9,55-6</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8T17:13:13.12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1110 51,'-4'-1,"0"1,0-1,1-1,-1 1,0 0,1-1,-7-3,-13-6,-4 3,-1 2,1 1,-1 1,-28 0,-119 6,85 0,-524 5,609-6,17 1,47 8,-36-3,-1 0,1-2,0-1,41 3,98-7,-85-2,70 3,120-3,-202-5,-58 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8T17:13:15.52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1179 587,'6'-296,"-6"286,-1 1,0 0,-1-1,0 1,0 0,-1 0,0 0,-7-14,-11-37,20 58,0 1,1-1,-1 1,0 0,0-1,0 1,-1 0,1 0,0 0,0 0,-1 0,1 0,0 0,-1 0,1 0,-1 1,1-1,-1 1,1-1,-1 1,0-1,1 1,-1 0,-2 0,-52-2,38 2,-33-6,-79-18,88 15,-1 1,1 2,-58-1,63 6,-53-8,22 1,-34 6,77 3,0-1,0-2,0 0,0-1,-32-9,51 9,0 1,0 1,0-1,0 1,0 0,0 0,0 1,0-1,0 1,0 1,0-1,0 1,-1 0,1 1,1-1,-1 1,0 0,0 1,1-1,-11 8,16-10,-1 0,1 0,-1 0,1 0,0 0,-1 0,1 0,0 0,-1 0,1 0,0 1,0-1,-1 0,1 0,0 0,-1 1,1-1,0 0,0 0,-1 1,1-1,0 0,0 1,0-1,-1 0,1 1,0-1,0 0,0 1,0-1,0 0,0 1,0-1,0 0,0 1,0-1,0 0,0 1,0-1,0 0,0 1,0-1,0 1,21 5,52-2,-47-4,544 11,-560-11,6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28T17:12:22.8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1,'3'2,"0"0,1 0,-1 0,1-1,0 0,-1 1,1-1,0 0,7 0,4 2,58 11,1-3,83 2,156-10,-227-4,137-19,-153 11,89-2,-121 11,-25-1,0 0,0 1,0 1,0 0,-1 1,1 0,-1 1,17 6,-12-1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5DC6-1594-414D-9341-ABA08739246C}" type="datetimeFigureOut">
              <a:rPr lang="en-US"/>
              <a:t>1/29/2026</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6F027-2F7B-771F-52B5-53BF7CCD48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637C00-7195-C25B-2533-4BE11F9CF6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08F45B-8860-3E7E-8607-203B70C3A8B3}"/>
              </a:ext>
            </a:extLst>
          </p:cNvPr>
          <p:cNvSpPr>
            <a:spLocks noGrp="1"/>
          </p:cNvSpPr>
          <p:nvPr>
            <p:ph type="body" idx="1"/>
          </p:nvPr>
        </p:nvSpPr>
        <p:spPr/>
        <p:txBody>
          <a:bodyPr/>
          <a:lstStyle/>
          <a:p>
            <a:r>
              <a:rPr lang="en-US" dirty="0"/>
              <a:t>1. The reason why its from an engineering perspective is because I am not an installer, I am an engineer.</a:t>
            </a:r>
          </a:p>
        </p:txBody>
      </p:sp>
      <p:sp>
        <p:nvSpPr>
          <p:cNvPr id="4" name="Slide Number Placeholder 3">
            <a:extLst>
              <a:ext uri="{FF2B5EF4-FFF2-40B4-BE49-F238E27FC236}">
                <a16:creationId xmlns:a16="http://schemas.microsoft.com/office/drawing/2014/main" id="{97DB72B4-C571-19DB-F259-CE02E959CBD9}"/>
              </a:ext>
            </a:extLst>
          </p:cNvPr>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2445620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8C51E-71A4-DC69-817C-C7AE75FD00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5C7826-56CD-CC0C-9B26-AFD142028E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2741E1-5832-DC81-D29B-7C36106F426A}"/>
              </a:ext>
            </a:extLst>
          </p:cNvPr>
          <p:cNvSpPr>
            <a:spLocks noGrp="1"/>
          </p:cNvSpPr>
          <p:nvPr>
            <p:ph type="body" idx="1"/>
          </p:nvPr>
        </p:nvSpPr>
        <p:spPr/>
        <p:txBody>
          <a:bodyPr/>
          <a:lstStyle/>
          <a:p>
            <a:endParaRPr lang="en-US" b="1" dirty="0"/>
          </a:p>
          <a:p>
            <a:r>
              <a:rPr lang="en-US" dirty="0"/>
              <a:t>Foundation if you have unstable soils.</a:t>
            </a:r>
          </a:p>
          <a:p>
            <a:r>
              <a:rPr lang="en-US" dirty="0"/>
              <a:t>Generally 6”. </a:t>
            </a:r>
          </a:p>
          <a:p>
            <a:pPr marL="228600" indent="-228600">
              <a:buAutoNum type="arabicPeriod"/>
            </a:pPr>
            <a:r>
              <a:rPr lang="en-US" dirty="0"/>
              <a:t>Generally speaking, the bedding can be placed on native soil, that is if that soil is stable. You can conduct several tests to know that.</a:t>
            </a:r>
          </a:p>
          <a:p>
            <a:pPr marL="228600" indent="-228600">
              <a:buAutoNum type="arabicPeriod"/>
            </a:pPr>
            <a:r>
              <a:rPr lang="en-US" dirty="0"/>
              <a:t>Well-graded crushed stone is the best. Like #67 AASHTO, which I have here in front.</a:t>
            </a:r>
          </a:p>
          <a:p>
            <a:pPr marL="228600" indent="-228600">
              <a:buAutoNum type="arabicPeriod"/>
            </a:pPr>
            <a:r>
              <a:rPr lang="en-US" dirty="0"/>
              <a:t>Well graded crushed stone&gt;well graded gravel&gt;uniformly graded pea gravel.</a:t>
            </a:r>
          </a:p>
          <a:p>
            <a:pPr marL="228600" indent="-228600">
              <a:buAutoNum type="arabicPeriod"/>
            </a:pPr>
            <a:r>
              <a:rPr lang="en-US" dirty="0"/>
              <a:t>If you have soil type 1 on site, I say use that. Verify with your engineer.</a:t>
            </a:r>
          </a:p>
          <a:p>
            <a:pPr marL="228600" indent="-228600">
              <a:buAutoNum type="arabicPeriod"/>
            </a:pPr>
            <a:endParaRPr lang="en-US" dirty="0"/>
          </a:p>
          <a:p>
            <a:pPr marL="228600" indent="-228600">
              <a:buAutoNum type="arabicPeriod"/>
            </a:pPr>
            <a:endParaRPr lang="en-US" dirty="0"/>
          </a:p>
        </p:txBody>
      </p:sp>
      <p:sp>
        <p:nvSpPr>
          <p:cNvPr id="4" name="Slide Number Placeholder 3">
            <a:extLst>
              <a:ext uri="{FF2B5EF4-FFF2-40B4-BE49-F238E27FC236}">
                <a16:creationId xmlns:a16="http://schemas.microsoft.com/office/drawing/2014/main" id="{95E7BEC5-F62F-37FF-529D-97673E7152A8}"/>
              </a:ext>
            </a:extLst>
          </p:cNvPr>
          <p:cNvSpPr>
            <a:spLocks noGrp="1"/>
          </p:cNvSpPr>
          <p:nvPr>
            <p:ph type="sldNum" sz="quarter" idx="5"/>
          </p:nvPr>
        </p:nvSpPr>
        <p:spPr/>
        <p:txBody>
          <a:bodyPr/>
          <a:lstStyle/>
          <a:p>
            <a:fld id="{77542409-6A04-4DC6-AC3A-D3758287A8F2}" type="slidenum">
              <a:rPr lang="en-US" smtClean="0"/>
              <a:t>13</a:t>
            </a:fld>
            <a:endParaRPr lang="en-US"/>
          </a:p>
        </p:txBody>
      </p:sp>
    </p:spTree>
    <p:extLst>
      <p:ext uri="{BB962C8B-B14F-4D97-AF65-F5344CB8AC3E}">
        <p14:creationId xmlns:p14="http://schemas.microsoft.com/office/powerpoint/2010/main" val="2393009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8F449-8164-3CDB-F6FC-BBF6B2534F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F27F0-6C7E-94EB-BB9E-D04671011F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A34423-A73F-F77C-9C67-498958C39B17}"/>
              </a:ext>
            </a:extLst>
          </p:cNvPr>
          <p:cNvSpPr>
            <a:spLocks noGrp="1"/>
          </p:cNvSpPr>
          <p:nvPr>
            <p:ph type="body" idx="1"/>
          </p:nvPr>
        </p:nvSpPr>
        <p:spPr/>
        <p:txBody>
          <a:bodyPr/>
          <a:lstStyle/>
          <a:p>
            <a:endParaRPr lang="en-US" b="1" dirty="0"/>
          </a:p>
          <a:p>
            <a:pPr marL="228600" indent="-228600">
              <a:buAutoNum type="arabicPeriod"/>
            </a:pPr>
            <a:r>
              <a:rPr lang="en-US" dirty="0"/>
              <a:t>The soil placed at the sides of a pipe from the bedding up to the to the spring line of the pipe. </a:t>
            </a:r>
          </a:p>
          <a:p>
            <a:pPr marL="228600" indent="-228600">
              <a:buAutoNum type="arabicPeriod"/>
            </a:pPr>
            <a:r>
              <a:rPr lang="en-US" dirty="0"/>
              <a:t>For flexible pipe, the compaction of the </a:t>
            </a:r>
            <a:r>
              <a:rPr lang="en-US" dirty="0" err="1"/>
              <a:t>huanching</a:t>
            </a:r>
            <a:r>
              <a:rPr lang="en-US" dirty="0"/>
              <a:t> material is essential.</a:t>
            </a:r>
          </a:p>
          <a:p>
            <a:pPr marL="228600" indent="-228600">
              <a:buAutoNum type="arabicPeriod"/>
            </a:pPr>
            <a:r>
              <a:rPr lang="en-US" dirty="0"/>
              <a:t>You can use a well graded granular material, usually the same as the bedding.</a:t>
            </a:r>
          </a:p>
          <a:p>
            <a:pPr marL="228600" indent="-228600">
              <a:buAutoNum type="arabicPeriod"/>
            </a:pPr>
            <a:r>
              <a:rPr lang="en-US" dirty="0"/>
              <a:t>Do not use sand if you have groundwater.</a:t>
            </a:r>
          </a:p>
        </p:txBody>
      </p:sp>
      <p:sp>
        <p:nvSpPr>
          <p:cNvPr id="4" name="Slide Number Placeholder 3">
            <a:extLst>
              <a:ext uri="{FF2B5EF4-FFF2-40B4-BE49-F238E27FC236}">
                <a16:creationId xmlns:a16="http://schemas.microsoft.com/office/drawing/2014/main" id="{610B5C09-C68C-9EC6-B12C-E640DCD61FEB}"/>
              </a:ext>
            </a:extLst>
          </p:cNvPr>
          <p:cNvSpPr>
            <a:spLocks noGrp="1"/>
          </p:cNvSpPr>
          <p:nvPr>
            <p:ph type="sldNum" sz="quarter" idx="5"/>
          </p:nvPr>
        </p:nvSpPr>
        <p:spPr/>
        <p:txBody>
          <a:bodyPr/>
          <a:lstStyle/>
          <a:p>
            <a:fld id="{77542409-6A04-4DC6-AC3A-D3758287A8F2}" type="slidenum">
              <a:rPr lang="en-US" smtClean="0"/>
              <a:t>14</a:t>
            </a:fld>
            <a:endParaRPr lang="en-US"/>
          </a:p>
        </p:txBody>
      </p:sp>
    </p:spTree>
    <p:extLst>
      <p:ext uri="{BB962C8B-B14F-4D97-AF65-F5344CB8AC3E}">
        <p14:creationId xmlns:p14="http://schemas.microsoft.com/office/powerpoint/2010/main" val="3229214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0004A-CECB-B5AF-DE7D-F56CABE890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3C155F-6AA3-5617-8D49-3CA233B68C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30A05A-0E37-E5CF-A6F6-BCD314052714}"/>
              </a:ext>
            </a:extLst>
          </p:cNvPr>
          <p:cNvSpPr>
            <a:spLocks noGrp="1"/>
          </p:cNvSpPr>
          <p:nvPr>
            <p:ph type="body" idx="1"/>
          </p:nvPr>
        </p:nvSpPr>
        <p:spPr/>
        <p:txBody>
          <a:bodyPr/>
          <a:lstStyle/>
          <a:p>
            <a:endParaRPr lang="en-US" b="1" dirty="0"/>
          </a:p>
          <a:p>
            <a:pPr marL="228600" indent="-228600">
              <a:buAutoNum type="arabicPeriod"/>
            </a:pPr>
            <a:r>
              <a:rPr lang="en-US" dirty="0"/>
              <a:t>Final Backfill</a:t>
            </a:r>
          </a:p>
          <a:p>
            <a:pPr marL="685800" lvl="1" indent="-228600">
              <a:buAutoNum type="arabicPeriod"/>
            </a:pPr>
            <a:r>
              <a:rPr lang="en-US" dirty="0"/>
              <a:t>Height depends on the material, several jurisdictional authorities show something different.</a:t>
            </a:r>
          </a:p>
          <a:p>
            <a:pPr marL="685800" lvl="1" indent="-228600">
              <a:buAutoNum type="arabicPeriod"/>
            </a:pPr>
            <a:r>
              <a:rPr lang="en-US" dirty="0"/>
              <a:t>This is a material that should not need a lot of compaction to avoid damaging the pipe. </a:t>
            </a:r>
          </a:p>
          <a:p>
            <a:pPr marL="685800" lvl="1" indent="-228600">
              <a:buAutoNum type="arabicPeriod"/>
            </a:pPr>
            <a:r>
              <a:rPr lang="en-US" dirty="0"/>
              <a:t>That is why a granular material that should fulfill most compaction by being dumped is the best.</a:t>
            </a:r>
          </a:p>
          <a:p>
            <a:pPr marL="685800" lvl="1" indent="-228600">
              <a:buAutoNum type="arabicPeriod"/>
            </a:pPr>
            <a:endParaRPr lang="en-US" dirty="0"/>
          </a:p>
        </p:txBody>
      </p:sp>
      <p:sp>
        <p:nvSpPr>
          <p:cNvPr id="4" name="Slide Number Placeholder 3">
            <a:extLst>
              <a:ext uri="{FF2B5EF4-FFF2-40B4-BE49-F238E27FC236}">
                <a16:creationId xmlns:a16="http://schemas.microsoft.com/office/drawing/2014/main" id="{871DBE73-8844-C232-A9F1-A86C5D90DC57}"/>
              </a:ext>
            </a:extLst>
          </p:cNvPr>
          <p:cNvSpPr>
            <a:spLocks noGrp="1"/>
          </p:cNvSpPr>
          <p:nvPr>
            <p:ph type="sldNum" sz="quarter" idx="5"/>
          </p:nvPr>
        </p:nvSpPr>
        <p:spPr/>
        <p:txBody>
          <a:bodyPr/>
          <a:lstStyle/>
          <a:p>
            <a:fld id="{77542409-6A04-4DC6-AC3A-D3758287A8F2}" type="slidenum">
              <a:rPr lang="en-US" smtClean="0"/>
              <a:t>15</a:t>
            </a:fld>
            <a:endParaRPr lang="en-US"/>
          </a:p>
        </p:txBody>
      </p:sp>
    </p:spTree>
    <p:extLst>
      <p:ext uri="{BB962C8B-B14F-4D97-AF65-F5344CB8AC3E}">
        <p14:creationId xmlns:p14="http://schemas.microsoft.com/office/powerpoint/2010/main" val="1522267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8EED7-C91A-EF2D-1639-92A6DF23B2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677E4F-9027-9746-26B1-1F31608ADF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C2CF0C-1BDC-B9BD-5369-6BC5C0006867}"/>
              </a:ext>
            </a:extLst>
          </p:cNvPr>
          <p:cNvSpPr>
            <a:spLocks noGrp="1"/>
          </p:cNvSpPr>
          <p:nvPr>
            <p:ph type="body" idx="1"/>
          </p:nvPr>
        </p:nvSpPr>
        <p:spPr/>
        <p:txBody>
          <a:bodyPr/>
          <a:lstStyle/>
          <a:p>
            <a:endParaRPr lang="en-US" b="1" dirty="0"/>
          </a:p>
          <a:p>
            <a:pPr marL="1143000" lvl="2" indent="-228600">
              <a:buAutoNum type="arabicPeriod"/>
            </a:pPr>
            <a:endParaRPr lang="en-US" dirty="0"/>
          </a:p>
          <a:p>
            <a:pPr marL="685800" lvl="1" indent="-228600">
              <a:buAutoNum type="arabicPeriod"/>
            </a:pPr>
            <a:r>
              <a:rPr lang="en-US" dirty="0"/>
              <a:t>Elevation gradient.</a:t>
            </a:r>
          </a:p>
          <a:p>
            <a:pPr marL="685800" lvl="1" indent="-228600">
              <a:buAutoNum type="arabicPeriod"/>
            </a:pPr>
            <a:r>
              <a:rPr lang="en-US" dirty="0"/>
              <a:t>Talk about the why with the first 3 are important</a:t>
            </a:r>
          </a:p>
          <a:p>
            <a:pPr marL="685800" lvl="1" indent="-228600">
              <a:buAutoNum type="arabicPeriod"/>
            </a:pPr>
            <a:r>
              <a:rPr lang="en-US" dirty="0"/>
              <a:t>Pipe coming out of the crawlspace</a:t>
            </a:r>
          </a:p>
          <a:p>
            <a:pPr marL="685800" lvl="1" indent="-228600">
              <a:buAutoNum type="arabicPeriod"/>
            </a:pPr>
            <a:r>
              <a:rPr lang="en-US" dirty="0"/>
              <a:t>Systems, are shallow susceptible to freeze/thaw.</a:t>
            </a:r>
          </a:p>
        </p:txBody>
      </p:sp>
      <p:sp>
        <p:nvSpPr>
          <p:cNvPr id="4" name="Slide Number Placeholder 3">
            <a:extLst>
              <a:ext uri="{FF2B5EF4-FFF2-40B4-BE49-F238E27FC236}">
                <a16:creationId xmlns:a16="http://schemas.microsoft.com/office/drawing/2014/main" id="{B5FA6E92-8363-265B-72DF-290A7F9F4EA3}"/>
              </a:ext>
            </a:extLst>
          </p:cNvPr>
          <p:cNvSpPr>
            <a:spLocks noGrp="1"/>
          </p:cNvSpPr>
          <p:nvPr>
            <p:ph type="sldNum" sz="quarter" idx="5"/>
          </p:nvPr>
        </p:nvSpPr>
        <p:spPr/>
        <p:txBody>
          <a:bodyPr/>
          <a:lstStyle/>
          <a:p>
            <a:fld id="{77542409-6A04-4DC6-AC3A-D3758287A8F2}" type="slidenum">
              <a:rPr lang="en-US" smtClean="0"/>
              <a:t>16</a:t>
            </a:fld>
            <a:endParaRPr lang="en-US"/>
          </a:p>
        </p:txBody>
      </p:sp>
    </p:spTree>
    <p:extLst>
      <p:ext uri="{BB962C8B-B14F-4D97-AF65-F5344CB8AC3E}">
        <p14:creationId xmlns:p14="http://schemas.microsoft.com/office/powerpoint/2010/main" val="2721848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44E4C-B335-7F8F-5D4F-31DD2F5F3E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137B76-0FA5-53A2-141B-216037265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C575F1-9C7A-9CE5-7AEC-565DA395D804}"/>
              </a:ext>
            </a:extLst>
          </p:cNvPr>
          <p:cNvSpPr>
            <a:spLocks noGrp="1"/>
          </p:cNvSpPr>
          <p:nvPr>
            <p:ph type="body" idx="1"/>
          </p:nvPr>
        </p:nvSpPr>
        <p:spPr/>
        <p:txBody>
          <a:bodyPr/>
          <a:lstStyle/>
          <a:p>
            <a:endParaRPr lang="en-US" b="1" dirty="0"/>
          </a:p>
          <a:p>
            <a:pPr marL="1143000" lvl="2" indent="-228600">
              <a:buAutoNum type="arabicPeriod"/>
            </a:pPr>
            <a:endParaRPr lang="en-US" dirty="0"/>
          </a:p>
          <a:p>
            <a:pPr marL="685800" lvl="1" indent="-228600">
              <a:buAutoNum type="arabicPeriod"/>
            </a:pPr>
            <a:r>
              <a:rPr lang="en-US" dirty="0"/>
              <a:t>Elevation gradient.</a:t>
            </a:r>
          </a:p>
          <a:p>
            <a:pPr marL="685800" lvl="1" indent="-228600">
              <a:buAutoNum type="arabicPeriod"/>
            </a:pPr>
            <a:r>
              <a:rPr lang="en-US" dirty="0"/>
              <a:t>Talk about the why with the first 3 are important</a:t>
            </a:r>
          </a:p>
          <a:p>
            <a:pPr marL="685800" lvl="1" indent="-228600">
              <a:buAutoNum type="arabicPeriod"/>
            </a:pPr>
            <a:r>
              <a:rPr lang="en-US" dirty="0"/>
              <a:t>Pipe coming out of the crawlspace</a:t>
            </a:r>
          </a:p>
          <a:p>
            <a:pPr marL="685800" lvl="1" indent="-228600">
              <a:buAutoNum type="arabicPeriod"/>
            </a:pPr>
            <a:r>
              <a:rPr lang="en-US" dirty="0"/>
              <a:t>Systems, are shallow susceptible to freeze/thaw.</a:t>
            </a:r>
          </a:p>
        </p:txBody>
      </p:sp>
      <p:sp>
        <p:nvSpPr>
          <p:cNvPr id="4" name="Slide Number Placeholder 3">
            <a:extLst>
              <a:ext uri="{FF2B5EF4-FFF2-40B4-BE49-F238E27FC236}">
                <a16:creationId xmlns:a16="http://schemas.microsoft.com/office/drawing/2014/main" id="{0E55B949-5B97-6C5E-E817-F269DAFADDA9}"/>
              </a:ext>
            </a:extLst>
          </p:cNvPr>
          <p:cNvSpPr>
            <a:spLocks noGrp="1"/>
          </p:cNvSpPr>
          <p:nvPr>
            <p:ph type="sldNum" sz="quarter" idx="5"/>
          </p:nvPr>
        </p:nvSpPr>
        <p:spPr/>
        <p:txBody>
          <a:bodyPr/>
          <a:lstStyle/>
          <a:p>
            <a:fld id="{77542409-6A04-4DC6-AC3A-D3758287A8F2}" type="slidenum">
              <a:rPr lang="en-US" smtClean="0"/>
              <a:t>17</a:t>
            </a:fld>
            <a:endParaRPr lang="en-US"/>
          </a:p>
        </p:txBody>
      </p:sp>
    </p:spTree>
    <p:extLst>
      <p:ext uri="{BB962C8B-B14F-4D97-AF65-F5344CB8AC3E}">
        <p14:creationId xmlns:p14="http://schemas.microsoft.com/office/powerpoint/2010/main" val="3869288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1780A-85FE-411F-BF99-F3CE5FED6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3FDAD5-95BC-74B5-7A09-410245F37F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3E93F7-F9D6-F64B-E4B7-FB158DD9F5BB}"/>
              </a:ext>
            </a:extLst>
          </p:cNvPr>
          <p:cNvSpPr>
            <a:spLocks noGrp="1"/>
          </p:cNvSpPr>
          <p:nvPr>
            <p:ph type="body" idx="1"/>
          </p:nvPr>
        </p:nvSpPr>
        <p:spPr/>
        <p:txBody>
          <a:bodyPr/>
          <a:lstStyle/>
          <a:p>
            <a:endParaRPr lang="en-US" b="1" dirty="0"/>
          </a:p>
          <a:p>
            <a:pPr marL="228600" indent="-228600">
              <a:buAutoNum type="arabicPeriod"/>
            </a:pPr>
            <a:r>
              <a:rPr lang="en-US" dirty="0"/>
              <a:t>Final Backfill</a:t>
            </a:r>
          </a:p>
          <a:p>
            <a:pPr marL="685800" lvl="1" indent="-228600">
              <a:buAutoNum type="arabicPeriod"/>
            </a:pPr>
            <a:r>
              <a:rPr lang="en-US" dirty="0"/>
              <a:t>Now we’ve shifted over to supporting the pipe and avoiding differential settlement to what's above a pipe</a:t>
            </a:r>
          </a:p>
          <a:p>
            <a:pPr marL="1143000" lvl="2" indent="-228600">
              <a:buAutoNum type="arabicPeriod"/>
            </a:pPr>
            <a:r>
              <a:rPr lang="en-US" dirty="0"/>
              <a:t>The requirements are different based upon</a:t>
            </a:r>
          </a:p>
          <a:p>
            <a:pPr marL="1600200" lvl="3" indent="-228600">
              <a:buAutoNum type="arabicPeriod"/>
            </a:pPr>
            <a:r>
              <a:rPr lang="en-US" dirty="0"/>
              <a:t>How much cover to FG?</a:t>
            </a:r>
          </a:p>
          <a:p>
            <a:pPr marL="1600200" lvl="3" indent="-228600">
              <a:buAutoNum type="arabicPeriod"/>
            </a:pPr>
            <a:r>
              <a:rPr lang="en-US" dirty="0"/>
              <a:t>What kind of traffic we’ll see over it. Is it just landscaping?</a:t>
            </a:r>
          </a:p>
          <a:p>
            <a:pPr marL="1143000" lvl="2" indent="-228600">
              <a:buAutoNum type="arabicPeriod"/>
            </a:pPr>
            <a:r>
              <a:rPr lang="en-US" dirty="0"/>
              <a:t>It can be more complex but if you have more than 3’ of cover don’t sweat it. You can dump in almost anything back in the trench if its just landscape areas, gravel driveways, etc.</a:t>
            </a:r>
          </a:p>
          <a:p>
            <a:pPr marL="1143000" lvl="2" indent="-228600">
              <a:buAutoNum type="arabicPeriod"/>
            </a:pPr>
            <a:r>
              <a:rPr lang="en-US" dirty="0"/>
              <a:t>If cover is less than 3’ and traffic will go over the pipe, you have to pay attention.</a:t>
            </a:r>
          </a:p>
          <a:p>
            <a:pPr marL="1143000" lvl="2" indent="-228600">
              <a:buAutoNum type="arabicPeriod"/>
            </a:pPr>
            <a:endParaRPr lang="en-US" dirty="0"/>
          </a:p>
          <a:p>
            <a:pPr marL="685800" lvl="1" indent="-228600">
              <a:buAutoNum type="arabicPeriod"/>
            </a:pPr>
            <a:endParaRPr lang="en-US" dirty="0"/>
          </a:p>
        </p:txBody>
      </p:sp>
      <p:sp>
        <p:nvSpPr>
          <p:cNvPr id="4" name="Slide Number Placeholder 3">
            <a:extLst>
              <a:ext uri="{FF2B5EF4-FFF2-40B4-BE49-F238E27FC236}">
                <a16:creationId xmlns:a16="http://schemas.microsoft.com/office/drawing/2014/main" id="{F368B581-EC75-06C9-EFE7-F0973683E370}"/>
              </a:ext>
            </a:extLst>
          </p:cNvPr>
          <p:cNvSpPr>
            <a:spLocks noGrp="1"/>
          </p:cNvSpPr>
          <p:nvPr>
            <p:ph type="sldNum" sz="quarter" idx="5"/>
          </p:nvPr>
        </p:nvSpPr>
        <p:spPr/>
        <p:txBody>
          <a:bodyPr/>
          <a:lstStyle/>
          <a:p>
            <a:fld id="{77542409-6A04-4DC6-AC3A-D3758287A8F2}" type="slidenum">
              <a:rPr lang="en-US" smtClean="0"/>
              <a:t>18</a:t>
            </a:fld>
            <a:endParaRPr lang="en-US"/>
          </a:p>
        </p:txBody>
      </p:sp>
    </p:spTree>
    <p:extLst>
      <p:ext uri="{BB962C8B-B14F-4D97-AF65-F5344CB8AC3E}">
        <p14:creationId xmlns:p14="http://schemas.microsoft.com/office/powerpoint/2010/main" val="1090379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7AE3C-95BE-02B0-7AEF-32531F3E0B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162AB9-F886-9C1A-EC94-70851CF1FC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BA27F6-B772-B77D-508C-8575696C4260}"/>
              </a:ext>
            </a:extLst>
          </p:cNvPr>
          <p:cNvSpPr>
            <a:spLocks noGrp="1"/>
          </p:cNvSpPr>
          <p:nvPr>
            <p:ph type="body" idx="1"/>
          </p:nvPr>
        </p:nvSpPr>
        <p:spPr/>
        <p:txBody>
          <a:bodyPr/>
          <a:lstStyle/>
          <a:p>
            <a:r>
              <a:rPr lang="en-US" b="1" dirty="0"/>
              <a:t>1. The importance of the final backfill </a:t>
            </a:r>
            <a:r>
              <a:rPr lang="en-US" b="0" dirty="0"/>
              <a:t>has to do with protecting the pipe from deflection of</a:t>
            </a:r>
            <a:r>
              <a:rPr lang="en-US" dirty="0"/>
              <a:t> live loads, i.e.  A concrete truck the worst-case scenario that could show up on your jobsite. An HS 20 load is a 32,000 </a:t>
            </a:r>
            <a:r>
              <a:rPr lang="en-US" dirty="0" err="1"/>
              <a:t>lb</a:t>
            </a:r>
            <a:r>
              <a:rPr lang="en-US" dirty="0"/>
              <a:t> rear axle limit, or 16,000 </a:t>
            </a:r>
            <a:r>
              <a:rPr lang="en-US" dirty="0" err="1"/>
              <a:t>lb</a:t>
            </a:r>
            <a:r>
              <a:rPr lang="en-US" dirty="0"/>
              <a:t> per tire.</a:t>
            </a:r>
          </a:p>
          <a:p>
            <a:endParaRPr lang="en-US" dirty="0"/>
          </a:p>
        </p:txBody>
      </p:sp>
      <p:sp>
        <p:nvSpPr>
          <p:cNvPr id="4" name="Slide Number Placeholder 3">
            <a:extLst>
              <a:ext uri="{FF2B5EF4-FFF2-40B4-BE49-F238E27FC236}">
                <a16:creationId xmlns:a16="http://schemas.microsoft.com/office/drawing/2014/main" id="{689BEE16-FCF6-C912-0AC7-E1058E7AD4C2}"/>
              </a:ext>
            </a:extLst>
          </p:cNvPr>
          <p:cNvSpPr>
            <a:spLocks noGrp="1"/>
          </p:cNvSpPr>
          <p:nvPr>
            <p:ph type="sldNum" sz="quarter" idx="5"/>
          </p:nvPr>
        </p:nvSpPr>
        <p:spPr/>
        <p:txBody>
          <a:bodyPr/>
          <a:lstStyle/>
          <a:p>
            <a:fld id="{77542409-6A04-4DC6-AC3A-D3758287A8F2}" type="slidenum">
              <a:rPr lang="en-US" smtClean="0"/>
              <a:t>19</a:t>
            </a:fld>
            <a:endParaRPr lang="en-US"/>
          </a:p>
        </p:txBody>
      </p:sp>
    </p:spTree>
    <p:extLst>
      <p:ext uri="{BB962C8B-B14F-4D97-AF65-F5344CB8AC3E}">
        <p14:creationId xmlns:p14="http://schemas.microsoft.com/office/powerpoint/2010/main" val="2735156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1C363-8F78-484A-CEAB-25EA55052D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66866-6A4B-A8F2-1DCE-97858C5886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6FAD1A-6CD4-4C29-995B-DEDE39419534}"/>
              </a:ext>
            </a:extLst>
          </p:cNvPr>
          <p:cNvSpPr>
            <a:spLocks noGrp="1"/>
          </p:cNvSpPr>
          <p:nvPr>
            <p:ph type="body" idx="1"/>
          </p:nvPr>
        </p:nvSpPr>
        <p:spPr/>
        <p:txBody>
          <a:bodyPr/>
          <a:lstStyle/>
          <a:p>
            <a:endParaRPr lang="en-US" b="1" dirty="0"/>
          </a:p>
          <a:p>
            <a:pPr marL="228600" indent="-228600">
              <a:buAutoNum type="arabicPeriod"/>
            </a:pPr>
            <a:r>
              <a:rPr lang="en-US" dirty="0"/>
              <a:t>Generally, for 4” pipe, we’ll need about 2’ minimum of class one material for a hs20 loading</a:t>
            </a:r>
          </a:p>
          <a:p>
            <a:pPr marL="228600" indent="-228600">
              <a:buAutoNum type="arabicPeriod"/>
            </a:pPr>
            <a:r>
              <a:rPr lang="en-US" dirty="0"/>
              <a:t>You can have 36” for class II,III, IV according to ASTM D2321</a:t>
            </a:r>
          </a:p>
          <a:p>
            <a:pPr marL="228600" indent="-228600">
              <a:buAutoNum type="arabicPeriod"/>
            </a:pPr>
            <a:r>
              <a:rPr lang="en-US" dirty="0"/>
              <a:t>Generally speaking, if you have concrete you can get away with shallower depths of bury </a:t>
            </a:r>
          </a:p>
          <a:p>
            <a:pPr marL="228600" indent="-228600">
              <a:buAutoNum type="arabicPeriod"/>
            </a:pPr>
            <a:r>
              <a:rPr lang="en-US" dirty="0"/>
              <a:t>Asphalt, its flexible pavement and it will impart more load to the ground underneath.</a:t>
            </a:r>
          </a:p>
          <a:p>
            <a:pPr marL="228600" indent="-228600">
              <a:buAutoNum type="arabicPeriod"/>
            </a:pPr>
            <a:r>
              <a:rPr lang="en-US" dirty="0"/>
              <a:t>Gravel, the least forgiving.</a:t>
            </a:r>
          </a:p>
        </p:txBody>
      </p:sp>
      <p:sp>
        <p:nvSpPr>
          <p:cNvPr id="4" name="Slide Number Placeholder 3">
            <a:extLst>
              <a:ext uri="{FF2B5EF4-FFF2-40B4-BE49-F238E27FC236}">
                <a16:creationId xmlns:a16="http://schemas.microsoft.com/office/drawing/2014/main" id="{C60416BC-19C1-1F06-A5F9-2DC31E182310}"/>
              </a:ext>
            </a:extLst>
          </p:cNvPr>
          <p:cNvSpPr>
            <a:spLocks noGrp="1"/>
          </p:cNvSpPr>
          <p:nvPr>
            <p:ph type="sldNum" sz="quarter" idx="5"/>
          </p:nvPr>
        </p:nvSpPr>
        <p:spPr/>
        <p:txBody>
          <a:bodyPr/>
          <a:lstStyle/>
          <a:p>
            <a:fld id="{77542409-6A04-4DC6-AC3A-D3758287A8F2}" type="slidenum">
              <a:rPr lang="en-US" smtClean="0"/>
              <a:t>20</a:t>
            </a:fld>
            <a:endParaRPr lang="en-US"/>
          </a:p>
        </p:txBody>
      </p:sp>
    </p:spTree>
    <p:extLst>
      <p:ext uri="{BB962C8B-B14F-4D97-AF65-F5344CB8AC3E}">
        <p14:creationId xmlns:p14="http://schemas.microsoft.com/office/powerpoint/2010/main" val="3204834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3CB3D-B63F-A9D3-72DF-2D09E182BF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749B2F-D46C-3F5B-0D3D-5EA2CF0930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20B776-F851-99F3-B547-F751720304C0}"/>
              </a:ext>
            </a:extLst>
          </p:cNvPr>
          <p:cNvSpPr>
            <a:spLocks noGrp="1"/>
          </p:cNvSpPr>
          <p:nvPr>
            <p:ph type="body" idx="1"/>
          </p:nvPr>
        </p:nvSpPr>
        <p:spPr/>
        <p:txBody>
          <a:bodyPr/>
          <a:lstStyle/>
          <a:p>
            <a:endParaRPr lang="en-US" b="1" dirty="0"/>
          </a:p>
          <a:p>
            <a:pPr marL="228600" indent="-228600">
              <a:buAutoNum type="arabicPeriod"/>
            </a:pPr>
            <a:r>
              <a:rPr lang="en-US" dirty="0"/>
              <a:t>Generally, for 4” pipe, we’ll need about 2’ minimum of class one materials for a hs20 loading</a:t>
            </a:r>
          </a:p>
          <a:p>
            <a:pPr marL="228600" indent="-228600">
              <a:buAutoNum type="arabicPeriod"/>
            </a:pPr>
            <a:r>
              <a:rPr lang="en-US" dirty="0"/>
              <a:t>You can have 36” for class II,III, IV according to ASTM D2321</a:t>
            </a:r>
          </a:p>
          <a:p>
            <a:pPr marL="228600" indent="-228600">
              <a:buAutoNum type="arabicPeriod"/>
            </a:pPr>
            <a:r>
              <a:rPr lang="en-US" dirty="0"/>
              <a:t>Generally speaking, if you have concrete you can get away with shallower depths of bury </a:t>
            </a:r>
          </a:p>
          <a:p>
            <a:pPr marL="228600" indent="-228600">
              <a:buAutoNum type="arabicPeriod"/>
            </a:pPr>
            <a:r>
              <a:rPr lang="en-US" dirty="0"/>
              <a:t>Asphalt, its flexible pavement and it will impart more load to the ground underneath.</a:t>
            </a:r>
          </a:p>
          <a:p>
            <a:pPr marL="228600" indent="-228600">
              <a:buAutoNum type="arabicPeriod"/>
            </a:pPr>
            <a:r>
              <a:rPr lang="en-US" dirty="0"/>
              <a:t>Gravel, the least forgiving.</a:t>
            </a:r>
          </a:p>
        </p:txBody>
      </p:sp>
      <p:sp>
        <p:nvSpPr>
          <p:cNvPr id="4" name="Slide Number Placeholder 3">
            <a:extLst>
              <a:ext uri="{FF2B5EF4-FFF2-40B4-BE49-F238E27FC236}">
                <a16:creationId xmlns:a16="http://schemas.microsoft.com/office/drawing/2014/main" id="{142757E1-1860-8A54-E141-D7F9442C653E}"/>
              </a:ext>
            </a:extLst>
          </p:cNvPr>
          <p:cNvSpPr>
            <a:spLocks noGrp="1"/>
          </p:cNvSpPr>
          <p:nvPr>
            <p:ph type="sldNum" sz="quarter" idx="5"/>
          </p:nvPr>
        </p:nvSpPr>
        <p:spPr/>
        <p:txBody>
          <a:bodyPr/>
          <a:lstStyle/>
          <a:p>
            <a:fld id="{77542409-6A04-4DC6-AC3A-D3758287A8F2}" type="slidenum">
              <a:rPr lang="en-US" smtClean="0"/>
              <a:t>21</a:t>
            </a:fld>
            <a:endParaRPr lang="en-US"/>
          </a:p>
        </p:txBody>
      </p:sp>
    </p:spTree>
    <p:extLst>
      <p:ext uri="{BB962C8B-B14F-4D97-AF65-F5344CB8AC3E}">
        <p14:creationId xmlns:p14="http://schemas.microsoft.com/office/powerpoint/2010/main" val="2393819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1434A-897F-2FC1-44F8-EFC1EE68C7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EDE0C1-FAA6-A294-B2DB-E321EDC86A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DFBB42-A8DB-03C3-4E3F-3D08B8680354}"/>
              </a:ext>
            </a:extLst>
          </p:cNvPr>
          <p:cNvSpPr>
            <a:spLocks noGrp="1"/>
          </p:cNvSpPr>
          <p:nvPr>
            <p:ph type="body" idx="1"/>
          </p:nvPr>
        </p:nvSpPr>
        <p:spPr/>
        <p:txBody>
          <a:bodyPr/>
          <a:lstStyle/>
          <a:p>
            <a:r>
              <a:rPr lang="en-US" b="1" dirty="0"/>
              <a:t>Tricky here.</a:t>
            </a:r>
          </a:p>
          <a:p>
            <a:pPr marL="228600" indent="-228600">
              <a:buAutoNum type="arabicPeriod"/>
            </a:pPr>
            <a:r>
              <a:rPr lang="en-US" b="0" dirty="0"/>
              <a:t>Standard Dimensional Ratio is Do/t.</a:t>
            </a:r>
          </a:p>
          <a:p>
            <a:pPr marL="228600" indent="-228600">
              <a:buAutoNum type="arabicPeriod"/>
            </a:pPr>
            <a:r>
              <a:rPr lang="en-US" b="0" dirty="0"/>
              <a:t>D0 is </a:t>
            </a:r>
            <a:r>
              <a:rPr lang="en-US" b="0" dirty="0" err="1"/>
              <a:t>averge</a:t>
            </a:r>
            <a:r>
              <a:rPr lang="en-US" b="0" dirty="0"/>
              <a:t> outside diameter</a:t>
            </a:r>
          </a:p>
          <a:p>
            <a:pPr marL="228600" indent="-228600">
              <a:buAutoNum type="arabicPeriod"/>
            </a:pPr>
            <a:r>
              <a:rPr lang="en-US" b="0" dirty="0"/>
              <a:t>T is thickness</a:t>
            </a:r>
          </a:p>
          <a:p>
            <a:pPr marL="228600" indent="-228600">
              <a:buAutoNum type="arabicPeriod"/>
            </a:pPr>
            <a:r>
              <a:rPr lang="en-US" b="0" dirty="0"/>
              <a:t>SDR 35 the outside </a:t>
            </a:r>
            <a:r>
              <a:rPr lang="en-US" b="0" dirty="0" err="1"/>
              <a:t>dieamter</a:t>
            </a:r>
            <a:r>
              <a:rPr lang="en-US" b="0" dirty="0"/>
              <a:t> of the pipe is 35 times larger than the thickness</a:t>
            </a:r>
          </a:p>
          <a:p>
            <a:pPr marL="228600" lvl="0" indent="-228600">
              <a:buAutoNum type="arabicPeriod"/>
            </a:pPr>
            <a:r>
              <a:rPr lang="en-US" b="0" dirty="0"/>
              <a:t>SDR 35</a:t>
            </a:r>
          </a:p>
          <a:p>
            <a:pPr marL="685800" lvl="1" indent="-228600">
              <a:buAutoNum type="arabicPeriod"/>
            </a:pPr>
            <a:r>
              <a:rPr lang="en-US" b="0" dirty="0"/>
              <a:t>46 psi pipe stiffness</a:t>
            </a:r>
          </a:p>
          <a:p>
            <a:pPr marL="685800" lvl="1" indent="-228600">
              <a:buAutoNum type="arabicPeriod"/>
            </a:pPr>
            <a:r>
              <a:rPr lang="en-US" b="0" dirty="0"/>
              <a:t>115 psi pipe stiffness</a:t>
            </a:r>
          </a:p>
          <a:p>
            <a:pPr marL="228600" lvl="0" indent="-228600">
              <a:buAutoNum type="arabicPeriod"/>
            </a:pPr>
            <a:r>
              <a:rPr lang="en-US" b="0" dirty="0"/>
              <a:t>Industry standard is not to allow more than 3-5% deflection</a:t>
            </a:r>
          </a:p>
          <a:p>
            <a:pPr marL="228600" indent="-228600">
              <a:buAutoNum type="arabicPeriod"/>
            </a:pPr>
            <a:r>
              <a:rPr lang="en-US" b="0" dirty="0"/>
              <a:t>Schedule is by service pressure and allowable stress of the material</a:t>
            </a:r>
          </a:p>
          <a:p>
            <a:pPr marL="228600" indent="-228600">
              <a:buAutoNum type="arabicPeriod"/>
            </a:pPr>
            <a:endParaRPr lang="en-US" dirty="0"/>
          </a:p>
        </p:txBody>
      </p:sp>
      <p:sp>
        <p:nvSpPr>
          <p:cNvPr id="4" name="Slide Number Placeholder 3">
            <a:extLst>
              <a:ext uri="{FF2B5EF4-FFF2-40B4-BE49-F238E27FC236}">
                <a16:creationId xmlns:a16="http://schemas.microsoft.com/office/drawing/2014/main" id="{66261EBF-ACCF-C731-7DDC-7276C7D1ED5F}"/>
              </a:ext>
            </a:extLst>
          </p:cNvPr>
          <p:cNvSpPr>
            <a:spLocks noGrp="1"/>
          </p:cNvSpPr>
          <p:nvPr>
            <p:ph type="sldNum" sz="quarter" idx="5"/>
          </p:nvPr>
        </p:nvSpPr>
        <p:spPr/>
        <p:txBody>
          <a:bodyPr/>
          <a:lstStyle/>
          <a:p>
            <a:fld id="{77542409-6A04-4DC6-AC3A-D3758287A8F2}" type="slidenum">
              <a:rPr lang="en-US" smtClean="0"/>
              <a:t>22</a:t>
            </a:fld>
            <a:endParaRPr lang="en-US"/>
          </a:p>
        </p:txBody>
      </p:sp>
    </p:spTree>
    <p:extLst>
      <p:ext uri="{BB962C8B-B14F-4D97-AF65-F5344CB8AC3E}">
        <p14:creationId xmlns:p14="http://schemas.microsoft.com/office/powerpoint/2010/main" val="810136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in the wastewater but also design sewer lines, pressure force mains etc.</a:t>
            </a:r>
          </a:p>
          <a:p>
            <a:r>
              <a:rPr lang="en-US" dirty="0"/>
              <a:t>Do you know what I heard this year?</a:t>
            </a:r>
          </a:p>
          <a:p>
            <a:pPr marL="228600" indent="-228600">
              <a:buAutoNum type="arabicPeriod"/>
            </a:pPr>
            <a:r>
              <a:rPr lang="en-US" dirty="0"/>
              <a:t>Septic Systems pollute groundwater.</a:t>
            </a:r>
          </a:p>
          <a:p>
            <a:pPr marL="228600" indent="-228600">
              <a:buAutoNum type="arabicPeriod"/>
            </a:pPr>
            <a:r>
              <a:rPr lang="en-US" dirty="0"/>
              <a:t>From a local engineer for a large municipality in the Denver metro area after an undersized OWTS failed. ”That’s why we prefer that the client bring in big pipe unless there is political pressure to allow a septic system”.</a:t>
            </a:r>
          </a:p>
          <a:p>
            <a:pPr marL="228600" indent="-228600">
              <a:buAutoNum type="arabicPeriod"/>
            </a:pPr>
            <a:r>
              <a:rPr lang="en-US" dirty="0"/>
              <a:t>Septic systems are killing manatees.</a:t>
            </a:r>
          </a:p>
          <a:p>
            <a:pPr marL="228600" indent="-228600" algn="l">
              <a:buAutoNum type="arabicPeriod"/>
            </a:pPr>
            <a:r>
              <a:rPr lang="en-US" dirty="0"/>
              <a:t>Lawsuit for a poorly installed system that flooded someone's basement.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I have seen way too many crazy things designed and installed.</a:t>
            </a:r>
          </a:p>
          <a:p>
            <a:pPr marL="228600" indent="-228600" algn="l">
              <a:buAutoNum type="arabicPeriod"/>
            </a:pPr>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a:t>
            </a:fld>
            <a:endParaRPr lang="en-US"/>
          </a:p>
        </p:txBody>
      </p:sp>
    </p:spTree>
    <p:extLst>
      <p:ext uri="{BB962C8B-B14F-4D97-AF65-F5344CB8AC3E}">
        <p14:creationId xmlns:p14="http://schemas.microsoft.com/office/powerpoint/2010/main" val="1371838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80344-7A3C-D528-13B2-2A5C561E66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96344F-C893-1026-4266-C98C05C95B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14D57D-FD06-37A3-D293-4CAA83C9ABDD}"/>
              </a:ext>
            </a:extLst>
          </p:cNvPr>
          <p:cNvSpPr>
            <a:spLocks noGrp="1"/>
          </p:cNvSpPr>
          <p:nvPr>
            <p:ph type="body" idx="1"/>
          </p:nvPr>
        </p:nvSpPr>
        <p:spPr/>
        <p:txBody>
          <a:bodyPr/>
          <a:lstStyle/>
          <a:p>
            <a:pPr marL="228600" indent="-228600">
              <a:buAutoNum type="arabicPeriod"/>
            </a:pPr>
            <a:r>
              <a:rPr lang="en-US" dirty="0"/>
              <a:t>Moderate Compaction</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E’ = 1,000 psi Modulus of Soil Reaction.</a:t>
            </a:r>
          </a:p>
          <a:p>
            <a:pPr marL="685800" lvl="1" indent="-228600">
              <a:buAutoNum type="arabicPeriod"/>
            </a:pPr>
            <a:endParaRPr lang="en-US" dirty="0"/>
          </a:p>
          <a:p>
            <a:pPr marL="1143000" lvl="2" indent="-228600">
              <a:buAutoNum type="arabicPeriod"/>
            </a:pPr>
            <a:r>
              <a:rPr lang="en-US" dirty="0"/>
              <a:t>Examples</a:t>
            </a:r>
          </a:p>
          <a:p>
            <a:pPr marL="1600200" lvl="3" indent="-228600">
              <a:buAutoNum type="arabicPeriod"/>
            </a:pPr>
            <a:r>
              <a:rPr lang="en-US" dirty="0"/>
              <a:t>Dumped crusher rock</a:t>
            </a:r>
          </a:p>
          <a:p>
            <a:pPr marL="1600200" lvl="3" indent="-228600">
              <a:buAutoNum type="arabicPeriod"/>
            </a:pPr>
            <a:r>
              <a:rPr lang="en-US" dirty="0"/>
              <a:t>85%—95% proctor density for Class II soils.</a:t>
            </a:r>
          </a:p>
          <a:p>
            <a:pPr marL="2057400" lvl="4" indent="-228600">
              <a:buAutoNum type="arabicPeriod"/>
            </a:pPr>
            <a:r>
              <a:rPr lang="en-US" dirty="0"/>
              <a:t>Coarse-grained soils with fines less than 12% passing under the #200 sieve.</a:t>
            </a:r>
          </a:p>
          <a:p>
            <a:pPr marL="1371600" lvl="3" indent="0">
              <a:buNone/>
            </a:pPr>
            <a:endParaRPr lang="en-US" dirty="0"/>
          </a:p>
          <a:p>
            <a:pPr marL="1600200" lvl="3" indent="-228600">
              <a:buAutoNum type="arabicPeriod"/>
            </a:pPr>
            <a:endParaRPr lang="en-US" dirty="0"/>
          </a:p>
        </p:txBody>
      </p:sp>
      <p:sp>
        <p:nvSpPr>
          <p:cNvPr id="4" name="Slide Number Placeholder 3">
            <a:extLst>
              <a:ext uri="{FF2B5EF4-FFF2-40B4-BE49-F238E27FC236}">
                <a16:creationId xmlns:a16="http://schemas.microsoft.com/office/drawing/2014/main" id="{482C6CA4-B6B0-C80B-6DD9-67274814B52B}"/>
              </a:ext>
            </a:extLst>
          </p:cNvPr>
          <p:cNvSpPr>
            <a:spLocks noGrp="1"/>
          </p:cNvSpPr>
          <p:nvPr>
            <p:ph type="sldNum" sz="quarter" idx="5"/>
          </p:nvPr>
        </p:nvSpPr>
        <p:spPr/>
        <p:txBody>
          <a:bodyPr/>
          <a:lstStyle/>
          <a:p>
            <a:fld id="{77542409-6A04-4DC6-AC3A-D3758287A8F2}" type="slidenum">
              <a:rPr lang="en-US" smtClean="0"/>
              <a:t>23</a:t>
            </a:fld>
            <a:endParaRPr lang="en-US"/>
          </a:p>
        </p:txBody>
      </p:sp>
    </p:spTree>
    <p:extLst>
      <p:ext uri="{BB962C8B-B14F-4D97-AF65-F5344CB8AC3E}">
        <p14:creationId xmlns:p14="http://schemas.microsoft.com/office/powerpoint/2010/main" val="721544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07C7F-C4CC-413A-32BE-E8FC991CD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C125A-77F4-4832-6110-836769B0B3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59A8C1-3213-8901-2E1B-D93CF331F223}"/>
              </a:ext>
            </a:extLst>
          </p:cNvPr>
          <p:cNvSpPr>
            <a:spLocks noGrp="1"/>
          </p:cNvSpPr>
          <p:nvPr>
            <p:ph type="body" idx="1"/>
          </p:nvPr>
        </p:nvSpPr>
        <p:spPr/>
        <p:txBody>
          <a:bodyPr/>
          <a:lstStyle/>
          <a:p>
            <a:pPr marL="228600" indent="-228600">
              <a:buAutoNum type="arabicPeriod"/>
            </a:pPr>
            <a:r>
              <a:rPr lang="en-US" dirty="0"/>
              <a:t>Moderate Compaction</a:t>
            </a:r>
          </a:p>
          <a:p>
            <a:pPr marL="685800" lvl="1" indent="-228600">
              <a:buAutoNum type="arabicPeriod"/>
            </a:pPr>
            <a:r>
              <a:rPr lang="en-US" dirty="0"/>
              <a:t>Modulus of Soil Reaction E’ = 1,000 psi</a:t>
            </a:r>
          </a:p>
          <a:p>
            <a:pPr marL="1143000" lvl="2" indent="-228600">
              <a:buAutoNum type="arabicPeriod"/>
            </a:pPr>
            <a:r>
              <a:rPr lang="en-US" dirty="0"/>
              <a:t>Examples</a:t>
            </a:r>
          </a:p>
          <a:p>
            <a:pPr marL="1600200" lvl="3" indent="-228600">
              <a:buAutoNum type="arabicPeriod"/>
            </a:pPr>
            <a:r>
              <a:rPr lang="en-US" dirty="0"/>
              <a:t>Dumped crusher rock</a:t>
            </a:r>
          </a:p>
          <a:p>
            <a:pPr marL="1600200" lvl="3" indent="-228600">
              <a:buAutoNum type="arabicPeriod"/>
            </a:pPr>
            <a:r>
              <a:rPr lang="en-US" dirty="0"/>
              <a:t>85%—95% proctor density for Class II soils.</a:t>
            </a:r>
          </a:p>
          <a:p>
            <a:pPr marL="2057400" lvl="4" indent="-228600">
              <a:buAutoNum type="arabicPeriod"/>
            </a:pPr>
            <a:r>
              <a:rPr lang="en-US" dirty="0"/>
              <a:t>Coarse-grained soils with fines less than 12% passing under the #200 sieve.</a:t>
            </a:r>
          </a:p>
          <a:p>
            <a:pPr marL="1371600" lvl="3" indent="0">
              <a:buNone/>
            </a:pPr>
            <a:endParaRPr lang="en-US" dirty="0"/>
          </a:p>
          <a:p>
            <a:pPr marL="1600200" lvl="3" indent="-228600">
              <a:buAutoNum type="arabicPeriod"/>
            </a:pPr>
            <a:endParaRPr lang="en-US" dirty="0"/>
          </a:p>
        </p:txBody>
      </p:sp>
      <p:sp>
        <p:nvSpPr>
          <p:cNvPr id="4" name="Slide Number Placeholder 3">
            <a:extLst>
              <a:ext uri="{FF2B5EF4-FFF2-40B4-BE49-F238E27FC236}">
                <a16:creationId xmlns:a16="http://schemas.microsoft.com/office/drawing/2014/main" id="{0A955F94-55A7-0342-ECE6-40CBCCCD6C5A}"/>
              </a:ext>
            </a:extLst>
          </p:cNvPr>
          <p:cNvSpPr>
            <a:spLocks noGrp="1"/>
          </p:cNvSpPr>
          <p:nvPr>
            <p:ph type="sldNum" sz="quarter" idx="5"/>
          </p:nvPr>
        </p:nvSpPr>
        <p:spPr/>
        <p:txBody>
          <a:bodyPr/>
          <a:lstStyle/>
          <a:p>
            <a:fld id="{77542409-6A04-4DC6-AC3A-D3758287A8F2}" type="slidenum">
              <a:rPr lang="en-US" smtClean="0"/>
              <a:t>24</a:t>
            </a:fld>
            <a:endParaRPr lang="en-US"/>
          </a:p>
        </p:txBody>
      </p:sp>
    </p:spTree>
    <p:extLst>
      <p:ext uri="{BB962C8B-B14F-4D97-AF65-F5344CB8AC3E}">
        <p14:creationId xmlns:p14="http://schemas.microsoft.com/office/powerpoint/2010/main" val="2555341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5F13D-FF38-B86B-60FD-0832FADAD4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B4D98C-7FF6-A8A8-C953-79998D94F4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53079C-1546-2D54-6D22-7DF76B708932}"/>
              </a:ext>
            </a:extLst>
          </p:cNvPr>
          <p:cNvSpPr>
            <a:spLocks noGrp="1"/>
          </p:cNvSpPr>
          <p:nvPr>
            <p:ph type="body" idx="1"/>
          </p:nvPr>
        </p:nvSpPr>
        <p:spPr/>
        <p:txBody>
          <a:bodyPr/>
          <a:lstStyle/>
          <a:p>
            <a:pPr marL="228600" indent="-228600">
              <a:buAutoNum type="arabicPeriod"/>
            </a:pPr>
            <a:r>
              <a:rPr lang="en-US" dirty="0"/>
              <a:t>Moderate Compaction</a:t>
            </a:r>
          </a:p>
          <a:p>
            <a:pPr marL="685800" lvl="1" indent="-228600">
              <a:buAutoNum type="arabicPeriod"/>
            </a:pPr>
            <a:r>
              <a:rPr lang="en-US" dirty="0"/>
              <a:t>Modulus of Elasticity E’ = 3,000 psi. Modulus of Soil Reaction.</a:t>
            </a:r>
          </a:p>
          <a:p>
            <a:pPr marL="1143000" lvl="2" indent="-228600">
              <a:buAutoNum type="arabicPeriod"/>
            </a:pPr>
            <a:r>
              <a:rPr lang="en-US" dirty="0"/>
              <a:t>Examples</a:t>
            </a:r>
          </a:p>
          <a:p>
            <a:pPr marL="1600200" lvl="3" indent="-228600">
              <a:buAutoNum type="arabicPeriod"/>
            </a:pPr>
            <a:r>
              <a:rPr lang="en-US" dirty="0"/>
              <a:t>Compacted crushed rock, 3,000 psi. </a:t>
            </a:r>
          </a:p>
          <a:p>
            <a:pPr marL="1600200" lvl="3" indent="-228600">
              <a:buAutoNum type="arabicPeriod"/>
            </a:pPr>
            <a:r>
              <a:rPr lang="en-US" dirty="0"/>
              <a:t>Basically 1 ½” rock minus, washed angular rock.</a:t>
            </a:r>
          </a:p>
          <a:p>
            <a:pPr marL="1600200" lvl="3" indent="-228600">
              <a:buAutoNum type="arabicPeriod"/>
            </a:pPr>
            <a:endParaRPr lang="en-US" dirty="0"/>
          </a:p>
          <a:p>
            <a:pPr marL="1600200" lvl="3" indent="-228600">
              <a:buAutoNum type="arabicPeriod"/>
            </a:pPr>
            <a:endParaRPr lang="en-US" dirty="0"/>
          </a:p>
        </p:txBody>
      </p:sp>
      <p:sp>
        <p:nvSpPr>
          <p:cNvPr id="4" name="Slide Number Placeholder 3">
            <a:extLst>
              <a:ext uri="{FF2B5EF4-FFF2-40B4-BE49-F238E27FC236}">
                <a16:creationId xmlns:a16="http://schemas.microsoft.com/office/drawing/2014/main" id="{911B0F9A-B12C-A4AA-3FFB-71B3F379273E}"/>
              </a:ext>
            </a:extLst>
          </p:cNvPr>
          <p:cNvSpPr>
            <a:spLocks noGrp="1"/>
          </p:cNvSpPr>
          <p:nvPr>
            <p:ph type="sldNum" sz="quarter" idx="5"/>
          </p:nvPr>
        </p:nvSpPr>
        <p:spPr/>
        <p:txBody>
          <a:bodyPr/>
          <a:lstStyle/>
          <a:p>
            <a:fld id="{77542409-6A04-4DC6-AC3A-D3758287A8F2}" type="slidenum">
              <a:rPr lang="en-US" smtClean="0"/>
              <a:t>25</a:t>
            </a:fld>
            <a:endParaRPr lang="en-US"/>
          </a:p>
        </p:txBody>
      </p:sp>
    </p:spTree>
    <p:extLst>
      <p:ext uri="{BB962C8B-B14F-4D97-AF65-F5344CB8AC3E}">
        <p14:creationId xmlns:p14="http://schemas.microsoft.com/office/powerpoint/2010/main" val="2077933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1C5C0-A467-F39D-4A8C-BD2AA28064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2A74E3-1176-9408-5C07-6EAAD13B2D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AD390A-EBC2-CFA7-D66D-8F4845CF728F}"/>
              </a:ext>
            </a:extLst>
          </p:cNvPr>
          <p:cNvSpPr>
            <a:spLocks noGrp="1"/>
          </p:cNvSpPr>
          <p:nvPr>
            <p:ph type="body" idx="1"/>
          </p:nvPr>
        </p:nvSpPr>
        <p:spPr/>
        <p:txBody>
          <a:bodyPr/>
          <a:lstStyle/>
          <a:p>
            <a:pPr marL="1371600" lvl="3" indent="0">
              <a:buNone/>
            </a:pPr>
            <a:endParaRPr lang="en-US" dirty="0"/>
          </a:p>
          <a:p>
            <a:pPr marL="1600200" lvl="3" indent="-228600">
              <a:buAutoNum type="arabicPeriod"/>
            </a:pPr>
            <a:r>
              <a:rPr lang="en-US" dirty="0"/>
              <a:t>In this scenario, the rock proves as a good foundation for the pipe, distributing the load.</a:t>
            </a:r>
          </a:p>
          <a:p>
            <a:pPr marL="1600200" lvl="3" indent="-228600">
              <a:buAutoNum type="arabicPeriod"/>
            </a:pPr>
            <a:r>
              <a:rPr lang="en-US" dirty="0"/>
              <a:t>As you can see this can be quite complex, that’s why you as the engineer need to be knowledgeable.</a:t>
            </a:r>
          </a:p>
          <a:p>
            <a:pPr marL="1600200" lvl="3" indent="-228600">
              <a:buAutoNum type="arabicPeriod"/>
            </a:pPr>
            <a:r>
              <a:rPr lang="en-US" dirty="0"/>
              <a:t>Specially in wastewater systems, where cover limits on the tank cannot exceed 4’ and the infiltrative surface at the STA cannot be deeper than 4’. </a:t>
            </a:r>
          </a:p>
        </p:txBody>
      </p:sp>
      <p:sp>
        <p:nvSpPr>
          <p:cNvPr id="4" name="Slide Number Placeholder 3">
            <a:extLst>
              <a:ext uri="{FF2B5EF4-FFF2-40B4-BE49-F238E27FC236}">
                <a16:creationId xmlns:a16="http://schemas.microsoft.com/office/drawing/2014/main" id="{583D9F86-B474-7A8D-BD27-77F07DBCABC9}"/>
              </a:ext>
            </a:extLst>
          </p:cNvPr>
          <p:cNvSpPr>
            <a:spLocks noGrp="1"/>
          </p:cNvSpPr>
          <p:nvPr>
            <p:ph type="sldNum" sz="quarter" idx="5"/>
          </p:nvPr>
        </p:nvSpPr>
        <p:spPr/>
        <p:txBody>
          <a:bodyPr/>
          <a:lstStyle/>
          <a:p>
            <a:fld id="{77542409-6A04-4DC6-AC3A-D3758287A8F2}" type="slidenum">
              <a:rPr lang="en-US" smtClean="0"/>
              <a:t>26</a:t>
            </a:fld>
            <a:endParaRPr lang="en-US"/>
          </a:p>
        </p:txBody>
      </p:sp>
    </p:spTree>
    <p:extLst>
      <p:ext uri="{BB962C8B-B14F-4D97-AF65-F5344CB8AC3E}">
        <p14:creationId xmlns:p14="http://schemas.microsoft.com/office/powerpoint/2010/main" val="1149136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BB17C-83C1-A97E-BAFE-8CAB7CE230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27160-E4F7-5218-6343-EF1F78380E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6BB279-A5A0-AD23-5BC0-88F83C73BA94}"/>
              </a:ext>
            </a:extLst>
          </p:cNvPr>
          <p:cNvSpPr>
            <a:spLocks noGrp="1"/>
          </p:cNvSpPr>
          <p:nvPr>
            <p:ph type="body" idx="1"/>
          </p:nvPr>
        </p:nvSpPr>
        <p:spPr/>
        <p:txBody>
          <a:bodyPr/>
          <a:lstStyle/>
          <a:p>
            <a:r>
              <a:rPr lang="en-US" dirty="0"/>
              <a:t>1. The standard classes are given by ASTM D2321. Buy a copy of this thing please!</a:t>
            </a:r>
          </a:p>
          <a:p>
            <a:r>
              <a:rPr lang="en-US" dirty="0"/>
              <a:t>2. Holy smokes, this is more complex than my morning Wheaties back of the cereal problem.</a:t>
            </a:r>
          </a:p>
          <a:p>
            <a:r>
              <a:rPr lang="en-US" dirty="0"/>
              <a:t>3. </a:t>
            </a:r>
          </a:p>
        </p:txBody>
      </p:sp>
      <p:sp>
        <p:nvSpPr>
          <p:cNvPr id="4" name="Slide Number Placeholder 3">
            <a:extLst>
              <a:ext uri="{FF2B5EF4-FFF2-40B4-BE49-F238E27FC236}">
                <a16:creationId xmlns:a16="http://schemas.microsoft.com/office/drawing/2014/main" id="{4A5AC692-D94C-E700-7286-357A60E434DB}"/>
              </a:ext>
            </a:extLst>
          </p:cNvPr>
          <p:cNvSpPr>
            <a:spLocks noGrp="1"/>
          </p:cNvSpPr>
          <p:nvPr>
            <p:ph type="sldNum" sz="quarter" idx="5"/>
          </p:nvPr>
        </p:nvSpPr>
        <p:spPr/>
        <p:txBody>
          <a:bodyPr/>
          <a:lstStyle/>
          <a:p>
            <a:fld id="{77542409-6A04-4DC6-AC3A-D3758287A8F2}" type="slidenum">
              <a:rPr lang="en-US" smtClean="0"/>
              <a:t>27</a:t>
            </a:fld>
            <a:endParaRPr lang="en-US"/>
          </a:p>
        </p:txBody>
      </p:sp>
    </p:spTree>
    <p:extLst>
      <p:ext uri="{BB962C8B-B14F-4D97-AF65-F5344CB8AC3E}">
        <p14:creationId xmlns:p14="http://schemas.microsoft.com/office/powerpoint/2010/main" val="3254231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D23AA-2862-3996-2D95-1C37E89E2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B27FA4-96F9-92FA-DDD8-6A124522FD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F21091-93D2-1F4A-FEB5-FB2FD4579B4E}"/>
              </a:ext>
            </a:extLst>
          </p:cNvPr>
          <p:cNvSpPr>
            <a:spLocks noGrp="1"/>
          </p:cNvSpPr>
          <p:nvPr>
            <p:ph type="body" idx="1"/>
          </p:nvPr>
        </p:nvSpPr>
        <p:spPr/>
        <p:txBody>
          <a:bodyPr/>
          <a:lstStyle/>
          <a:p>
            <a:r>
              <a:rPr lang="en-US" dirty="0"/>
              <a:t>Organic soils probably tough to find in Colorado. The point of this slide is that you and I are not generally geotechnical engineers, and we can’t generally know what types of soils we have. Do we want to spend $2600 on Billys new OWTS replacement on a geotechnical study? Maybe they are conducting a study for the house foundation?</a:t>
            </a:r>
          </a:p>
          <a:p>
            <a:r>
              <a:rPr lang="en-US" dirty="0"/>
              <a:t>If you are working on a bigger commercial project you’ll probably have access to a geotechnical engineer. </a:t>
            </a:r>
          </a:p>
          <a:p>
            <a:r>
              <a:rPr lang="en-US" dirty="0"/>
              <a:t>Can use IVA (4A) if the trench is dry and you have to condition to optimum moisture content. You have to bring water :/</a:t>
            </a:r>
          </a:p>
        </p:txBody>
      </p:sp>
      <p:sp>
        <p:nvSpPr>
          <p:cNvPr id="4" name="Slide Number Placeholder 3">
            <a:extLst>
              <a:ext uri="{FF2B5EF4-FFF2-40B4-BE49-F238E27FC236}">
                <a16:creationId xmlns:a16="http://schemas.microsoft.com/office/drawing/2014/main" id="{2495DB4D-3257-DA47-E3BB-51EFD66F6F5C}"/>
              </a:ext>
            </a:extLst>
          </p:cNvPr>
          <p:cNvSpPr>
            <a:spLocks noGrp="1"/>
          </p:cNvSpPr>
          <p:nvPr>
            <p:ph type="sldNum" sz="quarter" idx="5"/>
          </p:nvPr>
        </p:nvSpPr>
        <p:spPr/>
        <p:txBody>
          <a:bodyPr/>
          <a:lstStyle/>
          <a:p>
            <a:fld id="{77542409-6A04-4DC6-AC3A-D3758287A8F2}" type="slidenum">
              <a:rPr lang="en-US" smtClean="0"/>
              <a:t>28</a:t>
            </a:fld>
            <a:endParaRPr lang="en-US"/>
          </a:p>
        </p:txBody>
      </p:sp>
    </p:spTree>
    <p:extLst>
      <p:ext uri="{BB962C8B-B14F-4D97-AF65-F5344CB8AC3E}">
        <p14:creationId xmlns:p14="http://schemas.microsoft.com/office/powerpoint/2010/main" val="3033281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F8558-AC2B-8B4D-1501-4FFB8AAE91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F8BF7-24D1-66A1-3F1B-96A3C15DF2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EA2261-FEEC-18B2-4DF1-E1EA0B85FCD9}"/>
              </a:ext>
            </a:extLst>
          </p:cNvPr>
          <p:cNvSpPr>
            <a:spLocks noGrp="1"/>
          </p:cNvSpPr>
          <p:nvPr>
            <p:ph type="body" idx="1"/>
          </p:nvPr>
        </p:nvSpPr>
        <p:spPr/>
        <p:txBody>
          <a:bodyPr/>
          <a:lstStyle/>
          <a:p>
            <a:r>
              <a:rPr lang="en-US" dirty="0"/>
              <a:t>Generally speaking, anything east of the divide has got a good chance of being clayey. I’ve only been in the western slope a couple of times, Rifle, Carbondale and I’ve found clayey soils.</a:t>
            </a:r>
          </a:p>
        </p:txBody>
      </p:sp>
      <p:sp>
        <p:nvSpPr>
          <p:cNvPr id="4" name="Slide Number Placeholder 3">
            <a:extLst>
              <a:ext uri="{FF2B5EF4-FFF2-40B4-BE49-F238E27FC236}">
                <a16:creationId xmlns:a16="http://schemas.microsoft.com/office/drawing/2014/main" id="{B4C61EBC-B791-6295-68AC-02105DD413FA}"/>
              </a:ext>
            </a:extLst>
          </p:cNvPr>
          <p:cNvSpPr>
            <a:spLocks noGrp="1"/>
          </p:cNvSpPr>
          <p:nvPr>
            <p:ph type="sldNum" sz="quarter" idx="5"/>
          </p:nvPr>
        </p:nvSpPr>
        <p:spPr/>
        <p:txBody>
          <a:bodyPr/>
          <a:lstStyle/>
          <a:p>
            <a:fld id="{77542409-6A04-4DC6-AC3A-D3758287A8F2}" type="slidenum">
              <a:rPr lang="en-US" smtClean="0"/>
              <a:t>29</a:t>
            </a:fld>
            <a:endParaRPr lang="en-US"/>
          </a:p>
        </p:txBody>
      </p:sp>
    </p:spTree>
    <p:extLst>
      <p:ext uri="{BB962C8B-B14F-4D97-AF65-F5344CB8AC3E}">
        <p14:creationId xmlns:p14="http://schemas.microsoft.com/office/powerpoint/2010/main" val="10358046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3A88C-25E6-AA96-689F-E42DF20145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57AF7-91EB-018A-54D2-BB4EF8B784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9DFC24-863E-1913-86EF-262A896D6598}"/>
              </a:ext>
            </a:extLst>
          </p:cNvPr>
          <p:cNvSpPr>
            <a:spLocks noGrp="1"/>
          </p:cNvSpPr>
          <p:nvPr>
            <p:ph type="body" idx="1"/>
          </p:nvPr>
        </p:nvSpPr>
        <p:spPr/>
        <p:txBody>
          <a:bodyPr/>
          <a:lstStyle/>
          <a:p>
            <a:r>
              <a:rPr lang="en-US" dirty="0"/>
              <a:t>1. Just have to get a gradation like C33 sand, some C33 sand “concrete sand” meets the secondary sand spec, but some does not.</a:t>
            </a:r>
          </a:p>
          <a:p>
            <a:r>
              <a:rPr lang="en-US" dirty="0"/>
              <a:t>2. </a:t>
            </a:r>
          </a:p>
        </p:txBody>
      </p:sp>
      <p:sp>
        <p:nvSpPr>
          <p:cNvPr id="4" name="Slide Number Placeholder 3">
            <a:extLst>
              <a:ext uri="{FF2B5EF4-FFF2-40B4-BE49-F238E27FC236}">
                <a16:creationId xmlns:a16="http://schemas.microsoft.com/office/drawing/2014/main" id="{6AC2944C-A26C-B32D-7D30-4F0AABC681DB}"/>
              </a:ext>
            </a:extLst>
          </p:cNvPr>
          <p:cNvSpPr>
            <a:spLocks noGrp="1"/>
          </p:cNvSpPr>
          <p:nvPr>
            <p:ph type="sldNum" sz="quarter" idx="5"/>
          </p:nvPr>
        </p:nvSpPr>
        <p:spPr/>
        <p:txBody>
          <a:bodyPr/>
          <a:lstStyle/>
          <a:p>
            <a:fld id="{77542409-6A04-4DC6-AC3A-D3758287A8F2}" type="slidenum">
              <a:rPr lang="en-US" smtClean="0"/>
              <a:t>30</a:t>
            </a:fld>
            <a:endParaRPr lang="en-US"/>
          </a:p>
        </p:txBody>
      </p:sp>
    </p:spTree>
    <p:extLst>
      <p:ext uri="{BB962C8B-B14F-4D97-AF65-F5344CB8AC3E}">
        <p14:creationId xmlns:p14="http://schemas.microsoft.com/office/powerpoint/2010/main" val="2119391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6EF23-C395-1A42-7D1F-D18DCDB103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DDC70D-BD38-967F-96E6-FABEDB7943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86330C-F0C7-26AA-B4F1-E1BBF54F74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Please don’t be the cheapest bid by putting a tank or pipe in soil that will ruin someone's day.</a:t>
            </a:r>
            <a:endParaRPr lang="en-US" sz="1100" dirty="0"/>
          </a:p>
          <a:p>
            <a:endParaRPr lang="en-US" dirty="0"/>
          </a:p>
        </p:txBody>
      </p:sp>
      <p:sp>
        <p:nvSpPr>
          <p:cNvPr id="4" name="Slide Number Placeholder 3">
            <a:extLst>
              <a:ext uri="{FF2B5EF4-FFF2-40B4-BE49-F238E27FC236}">
                <a16:creationId xmlns:a16="http://schemas.microsoft.com/office/drawing/2014/main" id="{1722ECE6-44B0-C6BB-B2D6-B68A848BD962}"/>
              </a:ext>
            </a:extLst>
          </p:cNvPr>
          <p:cNvSpPr>
            <a:spLocks noGrp="1"/>
          </p:cNvSpPr>
          <p:nvPr>
            <p:ph type="sldNum" sz="quarter" idx="5"/>
          </p:nvPr>
        </p:nvSpPr>
        <p:spPr/>
        <p:txBody>
          <a:bodyPr/>
          <a:lstStyle/>
          <a:p>
            <a:fld id="{77542409-6A04-4DC6-AC3A-D3758287A8F2}" type="slidenum">
              <a:rPr lang="en-US" smtClean="0"/>
              <a:t>31</a:t>
            </a:fld>
            <a:endParaRPr lang="en-US"/>
          </a:p>
        </p:txBody>
      </p:sp>
    </p:spTree>
    <p:extLst>
      <p:ext uri="{BB962C8B-B14F-4D97-AF65-F5344CB8AC3E}">
        <p14:creationId xmlns:p14="http://schemas.microsoft.com/office/powerpoint/2010/main" val="732747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822CF-EA4A-FCAC-6A6A-0940052407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98CB9F-5461-8ADB-29E1-A9879FC57B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67ACE1-D2E6-8AC9-4979-23F35E477BDA}"/>
              </a:ext>
            </a:extLst>
          </p:cNvPr>
          <p:cNvSpPr>
            <a:spLocks noGrp="1"/>
          </p:cNvSpPr>
          <p:nvPr>
            <p:ph type="body" idx="1"/>
          </p:nvPr>
        </p:nvSpPr>
        <p:spPr/>
        <p:txBody>
          <a:bodyPr/>
          <a:lstStyle/>
          <a:p>
            <a:pPr marL="228600" indent="-228600">
              <a:buAutoNum type="arabicPeriod"/>
            </a:pPr>
            <a:r>
              <a:rPr lang="en-US" dirty="0"/>
              <a:t>I've seen very long runs, unnecessary cost. Homeowner wants to get it as far away from the house as possible</a:t>
            </a:r>
          </a:p>
          <a:p>
            <a:pPr marL="228600" indent="-228600">
              <a:buAutoNum type="arabicPeriod"/>
            </a:pPr>
            <a:r>
              <a:rPr lang="en-US" dirty="0"/>
              <a:t>4.58 cu ft of material per </a:t>
            </a:r>
            <a:r>
              <a:rPr lang="en-US" dirty="0" err="1"/>
              <a:t>lf</a:t>
            </a:r>
            <a:r>
              <a:rPr lang="en-US" dirty="0"/>
              <a:t> of pipe</a:t>
            </a:r>
          </a:p>
          <a:p>
            <a:pPr marL="228600" indent="-228600">
              <a:buAutoNum type="arabicPeriod"/>
            </a:pPr>
            <a:r>
              <a:rPr lang="en-US" dirty="0"/>
              <a:t>435 </a:t>
            </a:r>
            <a:r>
              <a:rPr lang="en-US" dirty="0" err="1"/>
              <a:t>lb</a:t>
            </a:r>
            <a:r>
              <a:rPr lang="en-US" dirty="0"/>
              <a:t> of material per LF</a:t>
            </a:r>
          </a:p>
          <a:p>
            <a:pPr marL="228600" indent="-228600">
              <a:buAutoNum type="arabicPeriod"/>
            </a:pPr>
            <a:r>
              <a:rPr lang="en-US" dirty="0"/>
              <a:t>For 30 </a:t>
            </a:r>
            <a:r>
              <a:rPr lang="en-US" dirty="0" err="1"/>
              <a:t>Lf</a:t>
            </a:r>
            <a:r>
              <a:rPr lang="en-US" dirty="0"/>
              <a:t> is 6.5 tons, at $50/ ton. $400. To me this is worth it. I’ve seen a contractor who has put in tanks in high groundwater scenarios with manufactured aggregate and has been fine, and then contractors saying it will be fine on native material and lower groundwater, and then tanks move.</a:t>
            </a:r>
          </a:p>
          <a:p>
            <a:pPr marL="228600" indent="-228600">
              <a:buAutoNum type="arabicPeriod"/>
            </a:pPr>
            <a:r>
              <a:rPr lang="en-US" dirty="0"/>
              <a:t>Experience says it, the people who sell you this pipe say it,  (JM Eagle). What is left for us to enforce this?</a:t>
            </a:r>
          </a:p>
          <a:p>
            <a:pPr marL="228600" indent="-228600">
              <a:buAutoNum type="arabicPeriod"/>
            </a:pPr>
            <a:r>
              <a:rPr lang="en-US" dirty="0"/>
              <a:t>Regulators must begin to enforce this.</a:t>
            </a:r>
          </a:p>
          <a:p>
            <a:pPr marL="228600" indent="-228600">
              <a:buAutoNum type="arabicPeriod"/>
            </a:pPr>
            <a:endParaRPr lang="en-US" dirty="0"/>
          </a:p>
          <a:p>
            <a:pPr marL="228600" indent="-228600">
              <a:buAutoNum type="arabicPeriod"/>
            </a:pPr>
            <a:endParaRPr lang="en-US" dirty="0"/>
          </a:p>
          <a:p>
            <a:pPr marL="228600" indent="-228600">
              <a:buAutoNum type="arabicPeriod"/>
            </a:pPr>
            <a:endParaRPr lang="en-US" dirty="0"/>
          </a:p>
        </p:txBody>
      </p:sp>
      <p:sp>
        <p:nvSpPr>
          <p:cNvPr id="4" name="Slide Number Placeholder 3">
            <a:extLst>
              <a:ext uri="{FF2B5EF4-FFF2-40B4-BE49-F238E27FC236}">
                <a16:creationId xmlns:a16="http://schemas.microsoft.com/office/drawing/2014/main" id="{DCD942DB-B623-0D0C-95AB-26015A61EE38}"/>
              </a:ext>
            </a:extLst>
          </p:cNvPr>
          <p:cNvSpPr>
            <a:spLocks noGrp="1"/>
          </p:cNvSpPr>
          <p:nvPr>
            <p:ph type="sldNum" sz="quarter" idx="5"/>
          </p:nvPr>
        </p:nvSpPr>
        <p:spPr/>
        <p:txBody>
          <a:bodyPr/>
          <a:lstStyle/>
          <a:p>
            <a:fld id="{77542409-6A04-4DC6-AC3A-D3758287A8F2}" type="slidenum">
              <a:rPr lang="en-US" smtClean="0"/>
              <a:t>32</a:t>
            </a:fld>
            <a:endParaRPr lang="en-US"/>
          </a:p>
        </p:txBody>
      </p:sp>
    </p:spTree>
    <p:extLst>
      <p:ext uri="{BB962C8B-B14F-4D97-AF65-F5344CB8AC3E}">
        <p14:creationId xmlns:p14="http://schemas.microsoft.com/office/powerpoint/2010/main" val="2366161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14A6C-A7D0-8B3F-2054-2088A3A30B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FB9E82-C617-6D86-BC3C-16C5AEAFF9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5AAC7A-359B-B2F0-0FDE-6DA0CDCFD827}"/>
              </a:ext>
            </a:extLst>
          </p:cNvPr>
          <p:cNvSpPr>
            <a:spLocks noGrp="1"/>
          </p:cNvSpPr>
          <p:nvPr>
            <p:ph type="body" idx="1"/>
          </p:nvPr>
        </p:nvSpPr>
        <p:spPr/>
        <p:txBody>
          <a:bodyPr/>
          <a:lstStyle/>
          <a:p>
            <a:r>
              <a:rPr lang="en-US" b="1" dirty="0"/>
              <a:t>NSPE (National Society of Professional Engineers) Code of Ethics</a:t>
            </a:r>
            <a:r>
              <a:rPr lang="en-US" dirty="0"/>
              <a:t>.</a:t>
            </a:r>
          </a:p>
        </p:txBody>
      </p:sp>
      <p:sp>
        <p:nvSpPr>
          <p:cNvPr id="4" name="Slide Number Placeholder 3">
            <a:extLst>
              <a:ext uri="{FF2B5EF4-FFF2-40B4-BE49-F238E27FC236}">
                <a16:creationId xmlns:a16="http://schemas.microsoft.com/office/drawing/2014/main" id="{93C5477D-5495-4388-47F4-A977871035FA}"/>
              </a:ext>
            </a:extLst>
          </p:cNvPr>
          <p:cNvSpPr>
            <a:spLocks noGrp="1"/>
          </p:cNvSpPr>
          <p:nvPr>
            <p:ph type="sldNum" sz="quarter" idx="5"/>
          </p:nvPr>
        </p:nvSpPr>
        <p:spPr/>
        <p:txBody>
          <a:bodyPr/>
          <a:lstStyle/>
          <a:p>
            <a:fld id="{77542409-6A04-4DC6-AC3A-D3758287A8F2}" type="slidenum">
              <a:rPr lang="en-US" smtClean="0"/>
              <a:t>3</a:t>
            </a:fld>
            <a:endParaRPr lang="en-US"/>
          </a:p>
        </p:txBody>
      </p:sp>
    </p:spTree>
    <p:extLst>
      <p:ext uri="{BB962C8B-B14F-4D97-AF65-F5344CB8AC3E}">
        <p14:creationId xmlns:p14="http://schemas.microsoft.com/office/powerpoint/2010/main" val="967153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FF14A-6E60-37E5-6FFE-894F4C0C9C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6B033-10EA-E9D5-E711-F20BE8043C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711D54-7969-081C-F648-1B0B62B56D77}"/>
              </a:ext>
            </a:extLst>
          </p:cNvPr>
          <p:cNvSpPr>
            <a:spLocks noGrp="1"/>
          </p:cNvSpPr>
          <p:nvPr>
            <p:ph type="body" idx="1"/>
          </p:nvPr>
        </p:nvSpPr>
        <p:spPr/>
        <p:txBody>
          <a:bodyPr/>
          <a:lstStyle/>
          <a:p>
            <a:pPr lvl="1"/>
            <a:r>
              <a:rPr lang="en-US" sz="2200" dirty="0"/>
              <a:t>If you have less than 3’ of cover you may need the whole trench to be </a:t>
            </a:r>
            <a:r>
              <a:rPr lang="en-US" sz="2200" dirty="0" err="1"/>
              <a:t>roadbase</a:t>
            </a:r>
            <a:r>
              <a:rPr lang="en-US" sz="2200" dirty="0"/>
              <a:t> and non-native material. </a:t>
            </a:r>
          </a:p>
          <a:p>
            <a:pPr lvl="1"/>
            <a:r>
              <a:rPr lang="en-US" sz="2200" dirty="0"/>
              <a:t>Frost also gets driven down by driveways, the frost heave can make a belly in a pipe.</a:t>
            </a:r>
          </a:p>
          <a:p>
            <a:pPr marL="228600" indent="-228600">
              <a:buAutoNum type="arabicPeriod"/>
            </a:pPr>
            <a:endParaRPr lang="en-US" dirty="0"/>
          </a:p>
        </p:txBody>
      </p:sp>
      <p:sp>
        <p:nvSpPr>
          <p:cNvPr id="4" name="Slide Number Placeholder 3">
            <a:extLst>
              <a:ext uri="{FF2B5EF4-FFF2-40B4-BE49-F238E27FC236}">
                <a16:creationId xmlns:a16="http://schemas.microsoft.com/office/drawing/2014/main" id="{B699120B-AD58-50AC-A11B-A39DF3BE08C0}"/>
              </a:ext>
            </a:extLst>
          </p:cNvPr>
          <p:cNvSpPr>
            <a:spLocks noGrp="1"/>
          </p:cNvSpPr>
          <p:nvPr>
            <p:ph type="sldNum" sz="quarter" idx="5"/>
          </p:nvPr>
        </p:nvSpPr>
        <p:spPr/>
        <p:txBody>
          <a:bodyPr/>
          <a:lstStyle/>
          <a:p>
            <a:fld id="{77542409-6A04-4DC6-AC3A-D3758287A8F2}" type="slidenum">
              <a:rPr lang="en-US" smtClean="0"/>
              <a:t>33</a:t>
            </a:fld>
            <a:endParaRPr lang="en-US"/>
          </a:p>
        </p:txBody>
      </p:sp>
    </p:spTree>
    <p:extLst>
      <p:ext uri="{BB962C8B-B14F-4D97-AF65-F5344CB8AC3E}">
        <p14:creationId xmlns:p14="http://schemas.microsoft.com/office/powerpoint/2010/main" val="1312825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30C1F-0BA9-BF11-E436-010953317B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0803A9-C97D-2D8D-0028-41712C821A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B9AA45-FE15-590E-AF41-104982583DA9}"/>
              </a:ext>
            </a:extLst>
          </p:cNvPr>
          <p:cNvSpPr>
            <a:spLocks noGrp="1"/>
          </p:cNvSpPr>
          <p:nvPr>
            <p:ph type="body" idx="1"/>
          </p:nvPr>
        </p:nvSpPr>
        <p:spPr/>
        <p:txBody>
          <a:bodyPr/>
          <a:lstStyle/>
          <a:p>
            <a:pPr marL="228600" indent="-228600">
              <a:buAutoNum type="arabicPeriod"/>
            </a:pPr>
            <a:endParaRPr lang="en-US" dirty="0"/>
          </a:p>
        </p:txBody>
      </p:sp>
      <p:sp>
        <p:nvSpPr>
          <p:cNvPr id="4" name="Slide Number Placeholder 3">
            <a:extLst>
              <a:ext uri="{FF2B5EF4-FFF2-40B4-BE49-F238E27FC236}">
                <a16:creationId xmlns:a16="http://schemas.microsoft.com/office/drawing/2014/main" id="{EA332F68-1D55-D572-3CC4-A9B69C9CCEDE}"/>
              </a:ext>
            </a:extLst>
          </p:cNvPr>
          <p:cNvSpPr>
            <a:spLocks noGrp="1"/>
          </p:cNvSpPr>
          <p:nvPr>
            <p:ph type="sldNum" sz="quarter" idx="5"/>
          </p:nvPr>
        </p:nvSpPr>
        <p:spPr/>
        <p:txBody>
          <a:bodyPr/>
          <a:lstStyle/>
          <a:p>
            <a:fld id="{77542409-6A04-4DC6-AC3A-D3758287A8F2}" type="slidenum">
              <a:rPr lang="en-US" smtClean="0"/>
              <a:t>34</a:t>
            </a:fld>
            <a:endParaRPr lang="en-US"/>
          </a:p>
        </p:txBody>
      </p:sp>
    </p:spTree>
    <p:extLst>
      <p:ext uri="{BB962C8B-B14F-4D97-AF65-F5344CB8AC3E}">
        <p14:creationId xmlns:p14="http://schemas.microsoft.com/office/powerpoint/2010/main" val="36764243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751E3-952D-78D1-9E54-EFA0736FA7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FEA6D6-C3C7-CDC7-A4F6-112B5F0E7E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6D2E70-BE0E-55BF-08A2-DF6F5FB16063}"/>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I'm showing infiltrators specification here. It’s the tank I'm most familiar with, there is Roth, poly pocket, home depot special and others in the approved product list I'm sure.</a:t>
            </a:r>
          </a:p>
          <a:p>
            <a:pPr marL="228600" indent="-228600">
              <a:buAutoNum type="arabicPeriod"/>
            </a:pPr>
            <a:endParaRPr lang="en-US" dirty="0"/>
          </a:p>
          <a:p>
            <a:pPr marL="228600" indent="-228600">
              <a:buAutoNum type="arabicPeriod"/>
            </a:pPr>
            <a:r>
              <a:rPr lang="en-US" dirty="0"/>
              <a:t>Note that you have to over ex the hole by 18” to 36” </a:t>
            </a:r>
          </a:p>
          <a:p>
            <a:pPr marL="228600" indent="-228600">
              <a:buAutoNum type="arabicPeriod"/>
            </a:pPr>
            <a:r>
              <a:rPr lang="en-US" dirty="0"/>
              <a:t>No rocket science here.</a:t>
            </a:r>
          </a:p>
        </p:txBody>
      </p:sp>
      <p:sp>
        <p:nvSpPr>
          <p:cNvPr id="4" name="Slide Number Placeholder 3">
            <a:extLst>
              <a:ext uri="{FF2B5EF4-FFF2-40B4-BE49-F238E27FC236}">
                <a16:creationId xmlns:a16="http://schemas.microsoft.com/office/drawing/2014/main" id="{4F1A71E1-6557-DC10-FA4E-73CC2A9EACA9}"/>
              </a:ext>
            </a:extLst>
          </p:cNvPr>
          <p:cNvSpPr>
            <a:spLocks noGrp="1"/>
          </p:cNvSpPr>
          <p:nvPr>
            <p:ph type="sldNum" sz="quarter" idx="5"/>
          </p:nvPr>
        </p:nvSpPr>
        <p:spPr/>
        <p:txBody>
          <a:bodyPr/>
          <a:lstStyle/>
          <a:p>
            <a:fld id="{77542409-6A04-4DC6-AC3A-D3758287A8F2}" type="slidenum">
              <a:rPr lang="en-US" smtClean="0"/>
              <a:t>35</a:t>
            </a:fld>
            <a:endParaRPr lang="en-US"/>
          </a:p>
        </p:txBody>
      </p:sp>
    </p:spTree>
    <p:extLst>
      <p:ext uri="{BB962C8B-B14F-4D97-AF65-F5344CB8AC3E}">
        <p14:creationId xmlns:p14="http://schemas.microsoft.com/office/powerpoint/2010/main" val="29935417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8AC09-6DD9-AA85-495B-88CB6DB225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EEC9FB-EC51-1A18-AFB1-BEF6C600A6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C51CB5-BC71-535A-1F52-20A9830A656C}"/>
              </a:ext>
            </a:extLst>
          </p:cNvPr>
          <p:cNvSpPr>
            <a:spLocks noGrp="1"/>
          </p:cNvSpPr>
          <p:nvPr>
            <p:ph type="body" idx="1"/>
          </p:nvPr>
        </p:nvSpPr>
        <p:spPr/>
        <p:txBody>
          <a:bodyPr/>
          <a:lstStyle/>
          <a:p>
            <a:pPr lvl="1"/>
            <a:r>
              <a:rPr lang="en-US" sz="2200" dirty="0"/>
              <a:t>1. Generally speaking you cannot backfill with any soil that is a 3, 3A, 4, 4A. By the way these instructions come in the tank when you buy it.</a:t>
            </a:r>
          </a:p>
          <a:p>
            <a:pPr marL="228600" indent="-228600">
              <a:buAutoNum type="arabicPeriod"/>
            </a:pPr>
            <a:endParaRPr lang="en-US" dirty="0"/>
          </a:p>
          <a:p>
            <a:pPr marL="228600" indent="-228600">
              <a:buAutoNum type="arabicPeriod"/>
            </a:pPr>
            <a:r>
              <a:rPr lang="en-US" dirty="0"/>
              <a:t>This is for 0.5-2’ of bury depth</a:t>
            </a:r>
          </a:p>
          <a:p>
            <a:pPr marL="228600" indent="-228600">
              <a:buAutoNum type="arabicPeriod"/>
            </a:pPr>
            <a:r>
              <a:rPr lang="en-US" dirty="0"/>
              <a:t>Ask Eric and Dennis about dilatant.</a:t>
            </a:r>
          </a:p>
          <a:p>
            <a:pPr marL="228600" indent="-228600">
              <a:buAutoNum type="arabicPeriod"/>
            </a:pPr>
            <a:endParaRPr lang="en-US" dirty="0"/>
          </a:p>
        </p:txBody>
      </p:sp>
      <p:sp>
        <p:nvSpPr>
          <p:cNvPr id="4" name="Slide Number Placeholder 3">
            <a:extLst>
              <a:ext uri="{FF2B5EF4-FFF2-40B4-BE49-F238E27FC236}">
                <a16:creationId xmlns:a16="http://schemas.microsoft.com/office/drawing/2014/main" id="{A1033DEE-5E19-EB92-87EF-6616D00F0906}"/>
              </a:ext>
            </a:extLst>
          </p:cNvPr>
          <p:cNvSpPr>
            <a:spLocks noGrp="1"/>
          </p:cNvSpPr>
          <p:nvPr>
            <p:ph type="sldNum" sz="quarter" idx="5"/>
          </p:nvPr>
        </p:nvSpPr>
        <p:spPr/>
        <p:txBody>
          <a:bodyPr/>
          <a:lstStyle/>
          <a:p>
            <a:fld id="{77542409-6A04-4DC6-AC3A-D3758287A8F2}" type="slidenum">
              <a:rPr lang="en-US" smtClean="0"/>
              <a:t>36</a:t>
            </a:fld>
            <a:endParaRPr lang="en-US"/>
          </a:p>
        </p:txBody>
      </p:sp>
    </p:spTree>
    <p:extLst>
      <p:ext uri="{BB962C8B-B14F-4D97-AF65-F5344CB8AC3E}">
        <p14:creationId xmlns:p14="http://schemas.microsoft.com/office/powerpoint/2010/main" val="31692643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AE4BA-38F1-C54B-5080-C778F6DDF5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7B8E76-A429-64C5-F83D-EA3574F896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9403A-D8A5-F928-07D7-192E4B8062E7}"/>
              </a:ext>
            </a:extLst>
          </p:cNvPr>
          <p:cNvSpPr>
            <a:spLocks noGrp="1"/>
          </p:cNvSpPr>
          <p:nvPr>
            <p:ph type="body" idx="1"/>
          </p:nvPr>
        </p:nvSpPr>
        <p:spPr/>
        <p:txBody>
          <a:bodyPr/>
          <a:lstStyle/>
          <a:p>
            <a:pPr marL="228600" indent="-228600">
              <a:buAutoNum type="arabicPeriod"/>
            </a:pPr>
            <a:endParaRPr lang="en-US" dirty="0"/>
          </a:p>
          <a:p>
            <a:pPr marL="228600" indent="-228600">
              <a:buAutoNum type="arabicPeriod"/>
            </a:pPr>
            <a:r>
              <a:rPr lang="en-US" dirty="0"/>
              <a:t>This is for 2-4’ of bury depth. </a:t>
            </a:r>
          </a:p>
          <a:p>
            <a:pPr marL="228600" indent="-228600">
              <a:buAutoNum type="arabicPeriod"/>
            </a:pPr>
            <a:r>
              <a:rPr lang="en-US" dirty="0"/>
              <a:t>The soil is less forgiving, note that the unshaded is unsuitable. </a:t>
            </a:r>
          </a:p>
          <a:p>
            <a:pPr marL="228600" indent="-228600">
              <a:buAutoNum type="arabicPeriod"/>
            </a:pPr>
            <a:r>
              <a:rPr lang="en-US" dirty="0"/>
              <a:t>How will you know how much soil will end up on top of the tank?</a:t>
            </a:r>
          </a:p>
          <a:p>
            <a:pPr marL="228600" indent="-228600">
              <a:buAutoNum type="arabicPeriod"/>
            </a:pPr>
            <a:r>
              <a:rPr lang="en-US" dirty="0"/>
              <a:t> If I am in your shoes as a designer, unless I have a soil type 1  from 0-8’ I’m not using the native soil. Even a silt loam which is a 2 or 2A is unsuitable.</a:t>
            </a:r>
          </a:p>
          <a:p>
            <a:pPr marL="228600" indent="-228600">
              <a:buAutoNum type="arabicPeriod"/>
            </a:pPr>
            <a:r>
              <a:rPr lang="en-US" dirty="0"/>
              <a:t>It probably has to do with lateral forces exerted on the tank to compromise its integrity.</a:t>
            </a:r>
          </a:p>
          <a:p>
            <a:pPr marL="228600" indent="-228600">
              <a:buAutoNum type="arabicPeriod"/>
            </a:pPr>
            <a:endParaRPr lang="en-US" dirty="0"/>
          </a:p>
        </p:txBody>
      </p:sp>
      <p:sp>
        <p:nvSpPr>
          <p:cNvPr id="4" name="Slide Number Placeholder 3">
            <a:extLst>
              <a:ext uri="{FF2B5EF4-FFF2-40B4-BE49-F238E27FC236}">
                <a16:creationId xmlns:a16="http://schemas.microsoft.com/office/drawing/2014/main" id="{02D1FD15-AF44-22E4-1DB3-C9AF36CA6857}"/>
              </a:ext>
            </a:extLst>
          </p:cNvPr>
          <p:cNvSpPr>
            <a:spLocks noGrp="1"/>
          </p:cNvSpPr>
          <p:nvPr>
            <p:ph type="sldNum" sz="quarter" idx="5"/>
          </p:nvPr>
        </p:nvSpPr>
        <p:spPr/>
        <p:txBody>
          <a:bodyPr/>
          <a:lstStyle/>
          <a:p>
            <a:fld id="{77542409-6A04-4DC6-AC3A-D3758287A8F2}" type="slidenum">
              <a:rPr lang="en-US" smtClean="0"/>
              <a:t>37</a:t>
            </a:fld>
            <a:endParaRPr lang="en-US"/>
          </a:p>
        </p:txBody>
      </p:sp>
    </p:spTree>
    <p:extLst>
      <p:ext uri="{BB962C8B-B14F-4D97-AF65-F5344CB8AC3E}">
        <p14:creationId xmlns:p14="http://schemas.microsoft.com/office/powerpoint/2010/main" val="29292395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00B56-8447-2975-A366-354D6962FC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DA05BA-B32E-7024-FFEE-C810D4D5D9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9D8AD8-A5B4-4875-82F4-56A9F6AF2EEE}"/>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What can go wrong?</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Soils with fines can absorb moisture and swell. Pushes on the tank laterally and compromises the </a:t>
            </a:r>
            <a:r>
              <a:rPr lang="en-US" dirty="0" err="1"/>
              <a:t>midseam</a:t>
            </a:r>
            <a:r>
              <a:rPr lang="en-US" dirty="0"/>
              <a:t> here. Freeze/thaw cycles can also push against the tanks.</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It can also warp the risers as the soil pushes against them. Ribbed risers, concrete ones or culverts are more forgiving. Yes, you need to bring granular material all the way to the risers.</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dirty="0"/>
              <a:t>No pea gravel or rounded stone – use angular / road base material / Sand per infiltrator</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p:txBody>
      </p:sp>
      <p:sp>
        <p:nvSpPr>
          <p:cNvPr id="4" name="Slide Number Placeholder 3">
            <a:extLst>
              <a:ext uri="{FF2B5EF4-FFF2-40B4-BE49-F238E27FC236}">
                <a16:creationId xmlns:a16="http://schemas.microsoft.com/office/drawing/2014/main" id="{6C7F4602-017C-6CBE-93FF-098FB0E53C34}"/>
              </a:ext>
            </a:extLst>
          </p:cNvPr>
          <p:cNvSpPr>
            <a:spLocks noGrp="1"/>
          </p:cNvSpPr>
          <p:nvPr>
            <p:ph type="sldNum" sz="quarter" idx="5"/>
          </p:nvPr>
        </p:nvSpPr>
        <p:spPr/>
        <p:txBody>
          <a:bodyPr/>
          <a:lstStyle/>
          <a:p>
            <a:fld id="{77542409-6A04-4DC6-AC3A-D3758287A8F2}" type="slidenum">
              <a:rPr lang="en-US" smtClean="0"/>
              <a:t>38</a:t>
            </a:fld>
            <a:endParaRPr lang="en-US"/>
          </a:p>
        </p:txBody>
      </p:sp>
    </p:spTree>
    <p:extLst>
      <p:ext uri="{BB962C8B-B14F-4D97-AF65-F5344CB8AC3E}">
        <p14:creationId xmlns:p14="http://schemas.microsoft.com/office/powerpoint/2010/main" val="4491129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37F3D-21D0-3703-B407-13F4DF742E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325B0E-0C7D-DA08-262E-5590A51266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ED8625-9DFA-640A-9D5F-C78CC45883EE}"/>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Tank settlement and uplift will ruin a contractor and a homeowners day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 bad pump you can fix, electrical problem, you can fix. If you have to lift out a tank and reset it you are going to bankrupt your business. Do not take that risk.</a:t>
            </a:r>
          </a:p>
        </p:txBody>
      </p:sp>
      <p:sp>
        <p:nvSpPr>
          <p:cNvPr id="4" name="Slide Number Placeholder 3">
            <a:extLst>
              <a:ext uri="{FF2B5EF4-FFF2-40B4-BE49-F238E27FC236}">
                <a16:creationId xmlns:a16="http://schemas.microsoft.com/office/drawing/2014/main" id="{E85E4634-EBC7-D2A8-5B33-0B34BCF58E02}"/>
              </a:ext>
            </a:extLst>
          </p:cNvPr>
          <p:cNvSpPr>
            <a:spLocks noGrp="1"/>
          </p:cNvSpPr>
          <p:nvPr>
            <p:ph type="sldNum" sz="quarter" idx="5"/>
          </p:nvPr>
        </p:nvSpPr>
        <p:spPr/>
        <p:txBody>
          <a:bodyPr/>
          <a:lstStyle/>
          <a:p>
            <a:fld id="{77542409-6A04-4DC6-AC3A-D3758287A8F2}" type="slidenum">
              <a:rPr lang="en-US" smtClean="0"/>
              <a:t>39</a:t>
            </a:fld>
            <a:endParaRPr lang="en-US"/>
          </a:p>
        </p:txBody>
      </p:sp>
    </p:spTree>
    <p:extLst>
      <p:ext uri="{BB962C8B-B14F-4D97-AF65-F5344CB8AC3E}">
        <p14:creationId xmlns:p14="http://schemas.microsoft.com/office/powerpoint/2010/main" val="34129401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EEBD9-B401-5876-DCCC-87DC3F58AF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06161B-F218-44E1-1C0D-C91758D524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F16A1-A876-BECC-E4F2-BDAA9951BBCC}"/>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What is a granular material?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Class I, Class II and Class III of the ASTM D2321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Class I is probably not good for plastic tank, it could puncture the tank?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Eric, Dennis?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Class IB</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Up to 50% passing the No 4, 1/5” particle size</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Class IB could be used in preventing migration of fines into the gravel.</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p:txBody>
      </p:sp>
      <p:sp>
        <p:nvSpPr>
          <p:cNvPr id="4" name="Slide Number Placeholder 3">
            <a:extLst>
              <a:ext uri="{FF2B5EF4-FFF2-40B4-BE49-F238E27FC236}">
                <a16:creationId xmlns:a16="http://schemas.microsoft.com/office/drawing/2014/main" id="{EE05935A-E624-70F7-0786-C1F3FC3CF253}"/>
              </a:ext>
            </a:extLst>
          </p:cNvPr>
          <p:cNvSpPr>
            <a:spLocks noGrp="1"/>
          </p:cNvSpPr>
          <p:nvPr>
            <p:ph type="sldNum" sz="quarter" idx="5"/>
          </p:nvPr>
        </p:nvSpPr>
        <p:spPr/>
        <p:txBody>
          <a:bodyPr/>
          <a:lstStyle/>
          <a:p>
            <a:fld id="{77542409-6A04-4DC6-AC3A-D3758287A8F2}" type="slidenum">
              <a:rPr lang="en-US" smtClean="0"/>
              <a:t>40</a:t>
            </a:fld>
            <a:endParaRPr lang="en-US"/>
          </a:p>
        </p:txBody>
      </p:sp>
    </p:spTree>
    <p:extLst>
      <p:ext uri="{BB962C8B-B14F-4D97-AF65-F5344CB8AC3E}">
        <p14:creationId xmlns:p14="http://schemas.microsoft.com/office/powerpoint/2010/main" val="9426247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9309F-A149-5914-4563-620F62B9C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4C00B7-E07D-358F-CB22-EB0290E470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FB9F89-AF87-8975-6352-8A40389978E7}"/>
              </a:ext>
            </a:extLst>
          </p:cNvPr>
          <p:cNvSpPr>
            <a:spLocks noGrp="1"/>
          </p:cNvSpPr>
          <p:nvPr>
            <p:ph type="body" idx="1"/>
          </p:nvPr>
        </p:nvSpPr>
        <p:spPr/>
        <p:txBody>
          <a:bodyPr/>
          <a:lstStyle/>
          <a:p>
            <a:r>
              <a:rPr lang="en-US" b="1" dirty="0"/>
              <a:t>. Well-Graded Soil</a:t>
            </a:r>
          </a:p>
          <a:p>
            <a:r>
              <a:rPr lang="en-US" dirty="0"/>
              <a:t>A well-graded soil contains a </a:t>
            </a:r>
            <a:r>
              <a:rPr lang="en-US" b="1" dirty="0"/>
              <a:t>wide variety of particle sizes</a:t>
            </a:r>
            <a:r>
              <a:rPr lang="en-US" dirty="0"/>
              <a:t> (from large gravel to fine sand). Because there are many different sizes, the smaller particles fill the voids (gaps) between the larger ones.</a:t>
            </a:r>
          </a:p>
          <a:p>
            <a:r>
              <a:rPr lang="en-US" b="1" dirty="0"/>
              <a:t>Engineering Properties:</a:t>
            </a:r>
            <a:endParaRPr lang="en-US" dirty="0"/>
          </a:p>
          <a:p>
            <a:pPr lvl="1"/>
            <a:r>
              <a:rPr lang="en-US" b="1" dirty="0"/>
              <a:t>High Density:</a:t>
            </a:r>
            <a:r>
              <a:rPr lang="en-US" dirty="0"/>
              <a:t> More solids per cubic inch.</a:t>
            </a:r>
          </a:p>
          <a:p>
            <a:pPr lvl="1"/>
            <a:r>
              <a:rPr lang="en-US" b="1" dirty="0"/>
              <a:t>High Shear Strength:</a:t>
            </a:r>
            <a:r>
              <a:rPr lang="en-US" dirty="0"/>
              <a:t> The interlocking grains make it harder for the soil to slide or shift.</a:t>
            </a:r>
          </a:p>
          <a:p>
            <a:pPr lvl="1"/>
            <a:r>
              <a:rPr lang="en-US" b="1" dirty="0"/>
              <a:t>Low Permeability:</a:t>
            </a:r>
            <a:r>
              <a:rPr lang="en-US" dirty="0"/>
              <a:t> Water has a harder time traveling through the tiny, filled-in gaps.</a:t>
            </a:r>
          </a:p>
          <a:p>
            <a:pPr lvl="1"/>
            <a:r>
              <a:rPr lang="en-US" b="1" dirty="0"/>
              <a:t>Best For:</a:t>
            </a:r>
            <a:r>
              <a:rPr lang="en-US" dirty="0"/>
              <a:t> Structural fill, road bases, and embankments.</a:t>
            </a:r>
          </a:p>
          <a:p>
            <a:pPr lvl="1"/>
            <a:endParaRPr lang="en-US" dirty="0"/>
          </a:p>
          <a:p>
            <a:pPr lvl="1"/>
            <a:endParaRPr lang="en-US" dirty="0"/>
          </a:p>
          <a:p>
            <a:r>
              <a:rPr lang="en-US" b="1" dirty="0"/>
              <a:t>2. Poorly Graded Soil</a:t>
            </a:r>
          </a:p>
          <a:p>
            <a:r>
              <a:rPr lang="en-US" dirty="0"/>
              <a:t>A poorly graded soil is "uniform"—the particles are mostly the </a:t>
            </a:r>
            <a:r>
              <a:rPr lang="en-US" b="1" dirty="0"/>
              <a:t>same size</a:t>
            </a:r>
            <a:r>
              <a:rPr lang="en-US" dirty="0"/>
              <a:t>. Because they are all roughly the same, they don't pack together tightly, leaving large gaps (voids) between them.</a:t>
            </a:r>
          </a:p>
          <a:p>
            <a:r>
              <a:rPr lang="en-US" b="1" dirty="0"/>
              <a:t>Engineering Properties:</a:t>
            </a:r>
            <a:endParaRPr lang="en-US" dirty="0"/>
          </a:p>
          <a:p>
            <a:pPr lvl="1"/>
            <a:r>
              <a:rPr lang="en-US" b="1" dirty="0"/>
              <a:t>Low Density:</a:t>
            </a:r>
            <a:r>
              <a:rPr lang="en-US" dirty="0"/>
              <a:t> More air/water space between particles.</a:t>
            </a:r>
          </a:p>
          <a:p>
            <a:pPr lvl="1"/>
            <a:r>
              <a:rPr lang="en-US" b="1" dirty="0"/>
              <a:t>High Permeability:</a:t>
            </a:r>
            <a:r>
              <a:rPr lang="en-US" dirty="0"/>
              <a:t> Water flows through it easily (like marbles in a jar).</a:t>
            </a:r>
          </a:p>
          <a:p>
            <a:pPr lvl="1"/>
            <a:r>
              <a:rPr lang="en-US" b="1" dirty="0"/>
              <a:t>Lower Stability:</a:t>
            </a:r>
            <a:r>
              <a:rPr lang="en-US" dirty="0"/>
              <a:t> Without small particles to lock the big ones in place, it can shift more easily under weight.</a:t>
            </a:r>
          </a:p>
          <a:p>
            <a:pPr lvl="1"/>
            <a:r>
              <a:rPr lang="en-US" b="1" dirty="0"/>
              <a:t>Best For:</a:t>
            </a:r>
            <a:r>
              <a:rPr lang="en-US" dirty="0"/>
              <a:t> Drainage systems, French drains, and filter blankets.</a:t>
            </a:r>
          </a:p>
          <a:p>
            <a:r>
              <a:rPr lang="en-US" b="1" dirty="0"/>
              <a:t>Symbol (USCS):</a:t>
            </a:r>
            <a:r>
              <a:rPr lang="en-US" dirty="0"/>
              <a:t> Usually denoted with a </a:t>
            </a:r>
            <a:r>
              <a:rPr lang="en-US" b="1" dirty="0"/>
              <a:t>P</a:t>
            </a:r>
            <a:r>
              <a:rPr lang="en-US" dirty="0"/>
              <a:t> (e.g., </a:t>
            </a:r>
            <a:r>
              <a:rPr lang="en-US" b="1" dirty="0"/>
              <a:t>GP</a:t>
            </a:r>
            <a:r>
              <a:rPr lang="en-US" dirty="0"/>
              <a:t> for Poorly Graded Gravel).</a:t>
            </a:r>
          </a:p>
          <a:p>
            <a:pPr lvl="1"/>
            <a:endParaRPr lang="en-US" dirty="0"/>
          </a:p>
          <a:p>
            <a:pPr lvl="1"/>
            <a:endParaRPr lang="en-US" dirty="0"/>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p:txBody>
      </p:sp>
      <p:sp>
        <p:nvSpPr>
          <p:cNvPr id="4" name="Slide Number Placeholder 3">
            <a:extLst>
              <a:ext uri="{FF2B5EF4-FFF2-40B4-BE49-F238E27FC236}">
                <a16:creationId xmlns:a16="http://schemas.microsoft.com/office/drawing/2014/main" id="{AE39CBF4-49FE-A64D-23B1-5F893122EDF0}"/>
              </a:ext>
            </a:extLst>
          </p:cNvPr>
          <p:cNvSpPr>
            <a:spLocks noGrp="1"/>
          </p:cNvSpPr>
          <p:nvPr>
            <p:ph type="sldNum" sz="quarter" idx="5"/>
          </p:nvPr>
        </p:nvSpPr>
        <p:spPr/>
        <p:txBody>
          <a:bodyPr/>
          <a:lstStyle/>
          <a:p>
            <a:fld id="{77542409-6A04-4DC6-AC3A-D3758287A8F2}" type="slidenum">
              <a:rPr lang="en-US" smtClean="0"/>
              <a:t>41</a:t>
            </a:fld>
            <a:endParaRPr lang="en-US"/>
          </a:p>
        </p:txBody>
      </p:sp>
    </p:spTree>
    <p:extLst>
      <p:ext uri="{BB962C8B-B14F-4D97-AF65-F5344CB8AC3E}">
        <p14:creationId xmlns:p14="http://schemas.microsoft.com/office/powerpoint/2010/main" val="13587494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2307E-A36B-7662-1095-5D44183EE9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8E9F0C-0ED9-515D-0062-6A9C331EED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1F1146-2B73-C70A-4D60-A600D8DC1654}"/>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What is a granular material?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Class I, Class II and Class III of the ASTM D2321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We touched on it briefly but its</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p:txBody>
      </p:sp>
      <p:sp>
        <p:nvSpPr>
          <p:cNvPr id="4" name="Slide Number Placeholder 3">
            <a:extLst>
              <a:ext uri="{FF2B5EF4-FFF2-40B4-BE49-F238E27FC236}">
                <a16:creationId xmlns:a16="http://schemas.microsoft.com/office/drawing/2014/main" id="{712B64CE-C292-62D4-C4DE-F49F060065DD}"/>
              </a:ext>
            </a:extLst>
          </p:cNvPr>
          <p:cNvSpPr>
            <a:spLocks noGrp="1"/>
          </p:cNvSpPr>
          <p:nvPr>
            <p:ph type="sldNum" sz="quarter" idx="5"/>
          </p:nvPr>
        </p:nvSpPr>
        <p:spPr/>
        <p:txBody>
          <a:bodyPr/>
          <a:lstStyle/>
          <a:p>
            <a:fld id="{77542409-6A04-4DC6-AC3A-D3758287A8F2}" type="slidenum">
              <a:rPr lang="en-US" smtClean="0"/>
              <a:t>42</a:t>
            </a:fld>
            <a:endParaRPr lang="en-US"/>
          </a:p>
        </p:txBody>
      </p:sp>
    </p:spTree>
    <p:extLst>
      <p:ext uri="{BB962C8B-B14F-4D97-AF65-F5344CB8AC3E}">
        <p14:creationId xmlns:p14="http://schemas.microsoft.com/office/powerpoint/2010/main" val="1120715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been part of one lawsuit in which a plastic tank lifted up.</a:t>
            </a:r>
          </a:p>
          <a:p>
            <a:r>
              <a:rPr lang="en-US" dirty="0"/>
              <a:t>A 500-gallon tank lifted while the 1500 gallon perhaps sank.</a:t>
            </a:r>
          </a:p>
          <a:p>
            <a:r>
              <a:rPr lang="en-US" dirty="0"/>
              <a:t>Even though the installers job was proper compaction and bringing suitable soil the engineer was grouped into the fault.</a:t>
            </a:r>
          </a:p>
        </p:txBody>
      </p:sp>
      <p:sp>
        <p:nvSpPr>
          <p:cNvPr id="4" name="Slide Number Placeholder 3"/>
          <p:cNvSpPr>
            <a:spLocks noGrp="1"/>
          </p:cNvSpPr>
          <p:nvPr>
            <p:ph type="sldNum" sz="quarter" idx="5"/>
          </p:nvPr>
        </p:nvSpPr>
        <p:spPr/>
        <p:txBody>
          <a:bodyPr/>
          <a:lstStyle/>
          <a:p>
            <a:fld id="{77542409-6A04-4DC6-AC3A-D3758287A8F2}" type="slidenum">
              <a:rPr lang="en-US" smtClean="0"/>
              <a:t>4</a:t>
            </a:fld>
            <a:endParaRPr lang="en-US"/>
          </a:p>
        </p:txBody>
      </p:sp>
    </p:spTree>
    <p:extLst>
      <p:ext uri="{BB962C8B-B14F-4D97-AF65-F5344CB8AC3E}">
        <p14:creationId xmlns:p14="http://schemas.microsoft.com/office/powerpoint/2010/main" val="4654841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C58E3-C062-195A-2B23-3A9A8A8D28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ACDDC5-F7AA-906B-55D0-2FD1971ECC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0F0FB1-9645-B420-5A26-3ADDC2D2EE69}"/>
              </a:ext>
            </a:extLst>
          </p:cNvPr>
          <p:cNvSpPr>
            <a:spLocks noGrp="1"/>
          </p:cNvSpPr>
          <p:nvPr>
            <p:ph type="body" idx="1"/>
          </p:nvPr>
        </p:nvSpPr>
        <p:spPr/>
        <p:txBody>
          <a:bodyPr/>
          <a:lstStyle/>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Class III</a:t>
            </a:r>
          </a:p>
          <a:p>
            <a:pPr marL="1143000" marR="0" lvl="2"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Note that there are Atterberg limits, for this one. There is a liquid limit for these. The liquid limit has to be evaluated. Soil has little shear strength at this liquid limit. Cannot support structures, pipes, etc.</a:t>
            </a:r>
          </a:p>
          <a:p>
            <a:pPr marL="1143000" marR="0" lvl="2"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Anyway, this is stuff most wastewater engineers are not going to be able to tell you, you’ll need a geotechnical engineer.</a:t>
            </a:r>
          </a:p>
          <a:p>
            <a:pPr marL="1143000" marR="0" lvl="2"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If you pay for a $2,500 study, and you could have just bought aggregate with that money. so it doesn’t make sense to me.</a:t>
            </a:r>
          </a:p>
        </p:txBody>
      </p:sp>
      <p:sp>
        <p:nvSpPr>
          <p:cNvPr id="4" name="Slide Number Placeholder 3">
            <a:extLst>
              <a:ext uri="{FF2B5EF4-FFF2-40B4-BE49-F238E27FC236}">
                <a16:creationId xmlns:a16="http://schemas.microsoft.com/office/drawing/2014/main" id="{6E1C227B-D0F0-CAB4-8437-9E19BEDE977C}"/>
              </a:ext>
            </a:extLst>
          </p:cNvPr>
          <p:cNvSpPr>
            <a:spLocks noGrp="1"/>
          </p:cNvSpPr>
          <p:nvPr>
            <p:ph type="sldNum" sz="quarter" idx="5"/>
          </p:nvPr>
        </p:nvSpPr>
        <p:spPr/>
        <p:txBody>
          <a:bodyPr/>
          <a:lstStyle/>
          <a:p>
            <a:fld id="{77542409-6A04-4DC6-AC3A-D3758287A8F2}" type="slidenum">
              <a:rPr lang="en-US" smtClean="0"/>
              <a:t>43</a:t>
            </a:fld>
            <a:endParaRPr lang="en-US"/>
          </a:p>
        </p:txBody>
      </p:sp>
    </p:spTree>
    <p:extLst>
      <p:ext uri="{BB962C8B-B14F-4D97-AF65-F5344CB8AC3E}">
        <p14:creationId xmlns:p14="http://schemas.microsoft.com/office/powerpoint/2010/main" val="2423627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D46C3-023B-EF0F-6F23-4D06B82E75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822872-9CEE-F33D-094D-C778D2838B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088E7B-CCAD-1BB5-3D5E-D8BE16100CE0}"/>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Display the different types of materials.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FYI, if you go to the store and ask ASTM type I, they are going to look at you funny.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I got these from my local site one supply in Castle Rock for free. Here is their shout out, they didn’t let me pay.</a:t>
            </a:r>
          </a:p>
        </p:txBody>
      </p:sp>
      <p:sp>
        <p:nvSpPr>
          <p:cNvPr id="4" name="Slide Number Placeholder 3">
            <a:extLst>
              <a:ext uri="{FF2B5EF4-FFF2-40B4-BE49-F238E27FC236}">
                <a16:creationId xmlns:a16="http://schemas.microsoft.com/office/drawing/2014/main" id="{E2DDCCFE-B0EE-F9DD-2E92-CD7C1FE3D384}"/>
              </a:ext>
            </a:extLst>
          </p:cNvPr>
          <p:cNvSpPr>
            <a:spLocks noGrp="1"/>
          </p:cNvSpPr>
          <p:nvPr>
            <p:ph type="sldNum" sz="quarter" idx="5"/>
          </p:nvPr>
        </p:nvSpPr>
        <p:spPr/>
        <p:txBody>
          <a:bodyPr/>
          <a:lstStyle/>
          <a:p>
            <a:fld id="{77542409-6A04-4DC6-AC3A-D3758287A8F2}" type="slidenum">
              <a:rPr lang="en-US" smtClean="0"/>
              <a:t>44</a:t>
            </a:fld>
            <a:endParaRPr lang="en-US"/>
          </a:p>
        </p:txBody>
      </p:sp>
    </p:spTree>
    <p:extLst>
      <p:ext uri="{BB962C8B-B14F-4D97-AF65-F5344CB8AC3E}">
        <p14:creationId xmlns:p14="http://schemas.microsoft.com/office/powerpoint/2010/main" val="31079970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3FA9F-114E-0911-4E95-B5A0D774F3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B138E9-E063-F9BE-531F-779ECFB2BF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4527D-2FB6-AA54-7A13-8B473516D112}"/>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I have a sample upfront for you to see.</a:t>
            </a:r>
          </a:p>
        </p:txBody>
      </p:sp>
      <p:sp>
        <p:nvSpPr>
          <p:cNvPr id="4" name="Slide Number Placeholder 3">
            <a:extLst>
              <a:ext uri="{FF2B5EF4-FFF2-40B4-BE49-F238E27FC236}">
                <a16:creationId xmlns:a16="http://schemas.microsoft.com/office/drawing/2014/main" id="{FF0A913F-2D6E-9B09-E0AB-C4699898FD09}"/>
              </a:ext>
            </a:extLst>
          </p:cNvPr>
          <p:cNvSpPr>
            <a:spLocks noGrp="1"/>
          </p:cNvSpPr>
          <p:nvPr>
            <p:ph type="sldNum" sz="quarter" idx="5"/>
          </p:nvPr>
        </p:nvSpPr>
        <p:spPr/>
        <p:txBody>
          <a:bodyPr/>
          <a:lstStyle/>
          <a:p>
            <a:fld id="{77542409-6A04-4DC6-AC3A-D3758287A8F2}" type="slidenum">
              <a:rPr lang="en-US" smtClean="0"/>
              <a:t>45</a:t>
            </a:fld>
            <a:endParaRPr lang="en-US"/>
          </a:p>
        </p:txBody>
      </p:sp>
    </p:spTree>
    <p:extLst>
      <p:ext uri="{BB962C8B-B14F-4D97-AF65-F5344CB8AC3E}">
        <p14:creationId xmlns:p14="http://schemas.microsoft.com/office/powerpoint/2010/main" val="25812107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FDB04-7CCF-802C-7D4B-50D21D0BC5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8262A9-2F74-B91A-226A-D35E54BF9B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080D26-7465-F702-3CCA-61BCD2962C5A}"/>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Move drainage away from tanks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 lot of buildings have foundation drains that have a sump pump, specially homes with basements.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Connect to those to remove water as needed moisture.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If there is groundwater you will need anchoring as well, but that does not mean that if you anchor you can use poor soils for bedding and backfilling. I have seen this.</a:t>
            </a:r>
          </a:p>
        </p:txBody>
      </p:sp>
      <p:sp>
        <p:nvSpPr>
          <p:cNvPr id="4" name="Slide Number Placeholder 3">
            <a:extLst>
              <a:ext uri="{FF2B5EF4-FFF2-40B4-BE49-F238E27FC236}">
                <a16:creationId xmlns:a16="http://schemas.microsoft.com/office/drawing/2014/main" id="{6B5CFB3E-B1B6-E64F-EBA9-C535849B3C3D}"/>
              </a:ext>
            </a:extLst>
          </p:cNvPr>
          <p:cNvSpPr>
            <a:spLocks noGrp="1"/>
          </p:cNvSpPr>
          <p:nvPr>
            <p:ph type="sldNum" sz="quarter" idx="5"/>
          </p:nvPr>
        </p:nvSpPr>
        <p:spPr/>
        <p:txBody>
          <a:bodyPr/>
          <a:lstStyle/>
          <a:p>
            <a:fld id="{77542409-6A04-4DC6-AC3A-D3758287A8F2}" type="slidenum">
              <a:rPr lang="en-US" smtClean="0"/>
              <a:t>46</a:t>
            </a:fld>
            <a:endParaRPr lang="en-US"/>
          </a:p>
        </p:txBody>
      </p:sp>
    </p:spTree>
    <p:extLst>
      <p:ext uri="{BB962C8B-B14F-4D97-AF65-F5344CB8AC3E}">
        <p14:creationId xmlns:p14="http://schemas.microsoft.com/office/powerpoint/2010/main" val="31798345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22075-7FE0-6FA4-4C22-F7BA7713E2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DE169D-C799-A24F-54D5-011D6447D7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C7FBF8-D8EE-A597-3993-20C135557474}"/>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If your engineer is unable to give you information about what type of soils you should be backfilling with consult your local jurisdiction</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p:txBody>
      </p:sp>
      <p:sp>
        <p:nvSpPr>
          <p:cNvPr id="4" name="Slide Number Placeholder 3">
            <a:extLst>
              <a:ext uri="{FF2B5EF4-FFF2-40B4-BE49-F238E27FC236}">
                <a16:creationId xmlns:a16="http://schemas.microsoft.com/office/drawing/2014/main" id="{6F3CCF9B-C290-FBB9-E558-06694CCC4306}"/>
              </a:ext>
            </a:extLst>
          </p:cNvPr>
          <p:cNvSpPr>
            <a:spLocks noGrp="1"/>
          </p:cNvSpPr>
          <p:nvPr>
            <p:ph type="sldNum" sz="quarter" idx="5"/>
          </p:nvPr>
        </p:nvSpPr>
        <p:spPr/>
        <p:txBody>
          <a:bodyPr/>
          <a:lstStyle/>
          <a:p>
            <a:fld id="{77542409-6A04-4DC6-AC3A-D3758287A8F2}" type="slidenum">
              <a:rPr lang="en-US" smtClean="0"/>
              <a:t>47</a:t>
            </a:fld>
            <a:endParaRPr lang="en-US"/>
          </a:p>
        </p:txBody>
      </p:sp>
    </p:spTree>
    <p:extLst>
      <p:ext uri="{BB962C8B-B14F-4D97-AF65-F5344CB8AC3E}">
        <p14:creationId xmlns:p14="http://schemas.microsoft.com/office/powerpoint/2010/main" val="496647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85F37-B127-2CBE-44B0-D317F63034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C3C606-61C5-1468-12AA-1167C5DC30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9EFE90-73E3-029C-F533-1DA8B5DC3CFB}"/>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Douglas County has a gradation, this looks like some kind of squeegee.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The county that I work out of.</a:t>
            </a:r>
          </a:p>
        </p:txBody>
      </p:sp>
      <p:sp>
        <p:nvSpPr>
          <p:cNvPr id="4" name="Slide Number Placeholder 3">
            <a:extLst>
              <a:ext uri="{FF2B5EF4-FFF2-40B4-BE49-F238E27FC236}">
                <a16:creationId xmlns:a16="http://schemas.microsoft.com/office/drawing/2014/main" id="{974EFF24-A101-F38D-A1CA-4624F5FEB048}"/>
              </a:ext>
            </a:extLst>
          </p:cNvPr>
          <p:cNvSpPr>
            <a:spLocks noGrp="1"/>
          </p:cNvSpPr>
          <p:nvPr>
            <p:ph type="sldNum" sz="quarter" idx="5"/>
          </p:nvPr>
        </p:nvSpPr>
        <p:spPr/>
        <p:txBody>
          <a:bodyPr/>
          <a:lstStyle/>
          <a:p>
            <a:fld id="{77542409-6A04-4DC6-AC3A-D3758287A8F2}" type="slidenum">
              <a:rPr lang="en-US" smtClean="0"/>
              <a:t>48</a:t>
            </a:fld>
            <a:endParaRPr lang="en-US"/>
          </a:p>
        </p:txBody>
      </p:sp>
    </p:spTree>
    <p:extLst>
      <p:ext uri="{BB962C8B-B14F-4D97-AF65-F5344CB8AC3E}">
        <p14:creationId xmlns:p14="http://schemas.microsoft.com/office/powerpoint/2010/main" val="27519515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D2134-8049-C153-79B7-18EF8EC0B7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0976EC-8484-9EF7-7145-BE8085B5C1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E01CA5-0E11-D17A-F608-11781901730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Now you will probably tell me of you are an engineer: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1. I don’t have time for this stuff, specially on single family systems. Charge more, we need to elevate this industry and avoid a race to the bottom. It starts with the engineer.</a:t>
            </a: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Now you will probably tell me of you are an installer: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1. I don’t have money for this installation, specially on single family systems. Charge more, and explain to the client the risk. Do you want to go dig something up later?</a:t>
            </a:r>
            <a:endParaRPr lang="en-US" dirty="0"/>
          </a:p>
        </p:txBody>
      </p:sp>
      <p:sp>
        <p:nvSpPr>
          <p:cNvPr id="4" name="Slide Number Placeholder 3">
            <a:extLst>
              <a:ext uri="{FF2B5EF4-FFF2-40B4-BE49-F238E27FC236}">
                <a16:creationId xmlns:a16="http://schemas.microsoft.com/office/drawing/2014/main" id="{12CC0295-D1B7-4181-6407-BDAA8A690251}"/>
              </a:ext>
            </a:extLst>
          </p:cNvPr>
          <p:cNvSpPr>
            <a:spLocks noGrp="1"/>
          </p:cNvSpPr>
          <p:nvPr>
            <p:ph type="sldNum" sz="quarter" idx="5"/>
          </p:nvPr>
        </p:nvSpPr>
        <p:spPr/>
        <p:txBody>
          <a:bodyPr/>
          <a:lstStyle/>
          <a:p>
            <a:fld id="{77542409-6A04-4DC6-AC3A-D3758287A8F2}" type="slidenum">
              <a:rPr lang="en-US" smtClean="0"/>
              <a:t>49</a:t>
            </a:fld>
            <a:endParaRPr lang="en-US"/>
          </a:p>
        </p:txBody>
      </p:sp>
    </p:spTree>
    <p:extLst>
      <p:ext uri="{BB962C8B-B14F-4D97-AF65-F5344CB8AC3E}">
        <p14:creationId xmlns:p14="http://schemas.microsoft.com/office/powerpoint/2010/main" val="31619009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4B373-D64B-4F96-3299-685F84D8F8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957DEA-7065-F15C-C434-19280BF3B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B2E9E2-0FCA-0610-4F71-0B6A50EBC146}"/>
              </a:ext>
            </a:extLst>
          </p:cNvPr>
          <p:cNvSpPr>
            <a:spLocks noGrp="1"/>
          </p:cNvSpPr>
          <p:nvPr>
            <p:ph type="body" idx="1"/>
          </p:nvPr>
        </p:nvSpPr>
        <p:spPr/>
        <p:txBody>
          <a:bodyPr/>
          <a:lstStyle/>
          <a:p>
            <a:pPr marL="228600" indent="-228600">
              <a:buAutoNum type="arabicPeriod"/>
            </a:pPr>
            <a:endParaRPr lang="en-US" dirty="0"/>
          </a:p>
        </p:txBody>
      </p:sp>
      <p:sp>
        <p:nvSpPr>
          <p:cNvPr id="4" name="Slide Number Placeholder 3">
            <a:extLst>
              <a:ext uri="{FF2B5EF4-FFF2-40B4-BE49-F238E27FC236}">
                <a16:creationId xmlns:a16="http://schemas.microsoft.com/office/drawing/2014/main" id="{92BE28E3-C545-CB45-A630-651232EE5C12}"/>
              </a:ext>
            </a:extLst>
          </p:cNvPr>
          <p:cNvSpPr>
            <a:spLocks noGrp="1"/>
          </p:cNvSpPr>
          <p:nvPr>
            <p:ph type="sldNum" sz="quarter" idx="5"/>
          </p:nvPr>
        </p:nvSpPr>
        <p:spPr/>
        <p:txBody>
          <a:bodyPr/>
          <a:lstStyle/>
          <a:p>
            <a:fld id="{77542409-6A04-4DC6-AC3A-D3758287A8F2}" type="slidenum">
              <a:rPr lang="en-US" smtClean="0"/>
              <a:t>50</a:t>
            </a:fld>
            <a:endParaRPr lang="en-US"/>
          </a:p>
        </p:txBody>
      </p:sp>
    </p:spTree>
    <p:extLst>
      <p:ext uri="{BB962C8B-B14F-4D97-AF65-F5344CB8AC3E}">
        <p14:creationId xmlns:p14="http://schemas.microsoft.com/office/powerpoint/2010/main" val="322433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That is why I still cringe when I hear the word homeowner install.</a:t>
            </a:r>
          </a:p>
        </p:txBody>
      </p:sp>
      <p:sp>
        <p:nvSpPr>
          <p:cNvPr id="4" name="Slide Number Placeholder 3"/>
          <p:cNvSpPr>
            <a:spLocks noGrp="1"/>
          </p:cNvSpPr>
          <p:nvPr>
            <p:ph type="sldNum" sz="quarter" idx="5"/>
          </p:nvPr>
        </p:nvSpPr>
        <p:spPr/>
        <p:txBody>
          <a:bodyPr/>
          <a:lstStyle/>
          <a:p>
            <a:fld id="{77542409-6A04-4DC6-AC3A-D3758287A8F2}" type="slidenum">
              <a:rPr lang="en-US" smtClean="0"/>
              <a:t>8</a:t>
            </a:fld>
            <a:endParaRPr lang="en-US"/>
          </a:p>
        </p:txBody>
      </p:sp>
    </p:spTree>
    <p:extLst>
      <p:ext uri="{BB962C8B-B14F-4D97-AF65-F5344CB8AC3E}">
        <p14:creationId xmlns:p14="http://schemas.microsoft.com/office/powerpoint/2010/main" val="3072525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If you are in the geotechnical world, you can know that buildings can move.</a:t>
            </a:r>
          </a:p>
          <a:p>
            <a:r>
              <a:rPr lang="en-US" dirty="0"/>
              <a:t>2. Different types of foundations. </a:t>
            </a:r>
          </a:p>
          <a:p>
            <a:r>
              <a:rPr lang="en-US" dirty="0"/>
              <a:t>3. Geotechnical Engineers accept that building in a clayey area is a privilege not a right, and there come risks associated with it. </a:t>
            </a:r>
          </a:p>
          <a:p>
            <a:r>
              <a:rPr lang="en-US" dirty="0"/>
              <a:t>4. If you ever read a geotechnical report, they say usually if you can afford the risk of 1-2” of heave then you use 1’ of structural fill.</a:t>
            </a:r>
          </a:p>
          <a:p>
            <a:r>
              <a:rPr lang="en-US" dirty="0"/>
              <a:t>5. Any geotechnical engineers in the room?</a:t>
            </a:r>
          </a:p>
          <a:p>
            <a:r>
              <a:rPr lang="en-US" dirty="0"/>
              <a:t>6. Moving buildings can have enormous risks such as piping breaking. It doesn’t have to be big cracks in the building to notice it.</a:t>
            </a:r>
          </a:p>
        </p:txBody>
      </p:sp>
      <p:sp>
        <p:nvSpPr>
          <p:cNvPr id="4" name="Slide Number Placeholder 3"/>
          <p:cNvSpPr>
            <a:spLocks noGrp="1"/>
          </p:cNvSpPr>
          <p:nvPr>
            <p:ph type="sldNum" sz="quarter" idx="5"/>
          </p:nvPr>
        </p:nvSpPr>
        <p:spPr/>
        <p:txBody>
          <a:bodyPr/>
          <a:lstStyle/>
          <a:p>
            <a:fld id="{77542409-6A04-4DC6-AC3A-D3758287A8F2}" type="slidenum">
              <a:rPr lang="en-US" smtClean="0"/>
              <a:t>9</a:t>
            </a:fld>
            <a:endParaRPr lang="en-US"/>
          </a:p>
        </p:txBody>
      </p:sp>
    </p:spTree>
    <p:extLst>
      <p:ext uri="{BB962C8B-B14F-4D97-AF65-F5344CB8AC3E}">
        <p14:creationId xmlns:p14="http://schemas.microsoft.com/office/powerpoint/2010/main" val="1147345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 per foot is 2.5 inches in a 20’ stick of pipe</a:t>
            </a:r>
          </a:p>
          <a:p>
            <a:r>
              <a:rPr lang="en-US" dirty="0"/>
              <a:t>Water flows by elevation gradient.</a:t>
            </a:r>
          </a:p>
        </p:txBody>
      </p:sp>
      <p:sp>
        <p:nvSpPr>
          <p:cNvPr id="4" name="Slide Number Placeholder 3"/>
          <p:cNvSpPr>
            <a:spLocks noGrp="1"/>
          </p:cNvSpPr>
          <p:nvPr>
            <p:ph type="sldNum" sz="quarter" idx="5"/>
          </p:nvPr>
        </p:nvSpPr>
        <p:spPr/>
        <p:txBody>
          <a:bodyPr/>
          <a:lstStyle/>
          <a:p>
            <a:fld id="{77542409-6A04-4DC6-AC3A-D3758287A8F2}" type="slidenum">
              <a:rPr lang="en-US" smtClean="0"/>
              <a:t>10</a:t>
            </a:fld>
            <a:endParaRPr lang="en-US"/>
          </a:p>
        </p:txBody>
      </p:sp>
    </p:spTree>
    <p:extLst>
      <p:ext uri="{BB962C8B-B14F-4D97-AF65-F5344CB8AC3E}">
        <p14:creationId xmlns:p14="http://schemas.microsoft.com/office/powerpoint/2010/main" val="2818722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D60E3-68D2-8EFE-0DC3-12ED2E9162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C341BD-085A-18F6-41C2-AD7A52C9CF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3B8BE6-3E45-E8F5-5F73-33E0CBA8BC31}"/>
              </a:ext>
            </a:extLst>
          </p:cNvPr>
          <p:cNvSpPr>
            <a:spLocks noGrp="1"/>
          </p:cNvSpPr>
          <p:nvPr>
            <p:ph type="body" idx="1"/>
          </p:nvPr>
        </p:nvSpPr>
        <p:spPr/>
        <p:txBody>
          <a:bodyPr/>
          <a:lstStyle/>
          <a:p>
            <a:r>
              <a:rPr lang="en-US" dirty="0"/>
              <a:t>American society of testing and materials.</a:t>
            </a:r>
          </a:p>
          <a:p>
            <a:r>
              <a:rPr lang="en-US" dirty="0"/>
              <a:t>Please buy these, they are $80 a piece.</a:t>
            </a:r>
          </a:p>
        </p:txBody>
      </p:sp>
      <p:sp>
        <p:nvSpPr>
          <p:cNvPr id="4" name="Slide Number Placeholder 3">
            <a:extLst>
              <a:ext uri="{FF2B5EF4-FFF2-40B4-BE49-F238E27FC236}">
                <a16:creationId xmlns:a16="http://schemas.microsoft.com/office/drawing/2014/main" id="{77912E50-04ED-785E-CD97-14083DE1D347}"/>
              </a:ext>
            </a:extLst>
          </p:cNvPr>
          <p:cNvSpPr>
            <a:spLocks noGrp="1"/>
          </p:cNvSpPr>
          <p:nvPr>
            <p:ph type="sldNum" sz="quarter" idx="5"/>
          </p:nvPr>
        </p:nvSpPr>
        <p:spPr/>
        <p:txBody>
          <a:bodyPr/>
          <a:lstStyle/>
          <a:p>
            <a:fld id="{77542409-6A04-4DC6-AC3A-D3758287A8F2}" type="slidenum">
              <a:rPr lang="en-US" smtClean="0"/>
              <a:t>11</a:t>
            </a:fld>
            <a:endParaRPr lang="en-US"/>
          </a:p>
        </p:txBody>
      </p:sp>
    </p:spTree>
    <p:extLst>
      <p:ext uri="{BB962C8B-B14F-4D97-AF65-F5344CB8AC3E}">
        <p14:creationId xmlns:p14="http://schemas.microsoft.com/office/powerpoint/2010/main" val="3974416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23F67-7644-FC96-E44B-0E578B9F47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A64F63-0721-A509-8975-A3E7AFB77C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50721D-9D24-5005-13CB-14F44146C242}"/>
              </a:ext>
            </a:extLst>
          </p:cNvPr>
          <p:cNvSpPr>
            <a:spLocks noGrp="1"/>
          </p:cNvSpPr>
          <p:nvPr>
            <p:ph type="body" idx="1"/>
          </p:nvPr>
        </p:nvSpPr>
        <p:spPr/>
        <p:txBody>
          <a:bodyPr/>
          <a:lstStyle/>
          <a:p>
            <a:pPr marL="228600" indent="-228600">
              <a:buAutoNum type="arabicPeriod"/>
            </a:pPr>
            <a:r>
              <a:rPr lang="en-US" dirty="0"/>
              <a:t>Three main ones, bedding, haunching and initial backfill are the most crucial ones when installing a pipe. These three ensure that the pipe wont move.</a:t>
            </a:r>
          </a:p>
          <a:p>
            <a:pPr marL="228600" indent="-228600">
              <a:buAutoNum type="arabicPeriod"/>
            </a:pPr>
            <a:r>
              <a:rPr lang="en-US" dirty="0"/>
              <a:t>In Flexible pipes like the ones we use most of the time in septic systems (</a:t>
            </a:r>
            <a:r>
              <a:rPr lang="en-US" dirty="0" err="1"/>
              <a:t>hdpe</a:t>
            </a:r>
            <a:r>
              <a:rPr lang="en-US" dirty="0"/>
              <a:t> </a:t>
            </a:r>
            <a:r>
              <a:rPr lang="en-US" dirty="0" err="1"/>
              <a:t>pvc</a:t>
            </a:r>
            <a:r>
              <a:rPr lang="en-US" dirty="0"/>
              <a:t>) the bedding and the haunching provide lateral support. </a:t>
            </a:r>
          </a:p>
          <a:p>
            <a:pPr marL="228600" indent="-228600">
              <a:buAutoNum type="arabicPeriod"/>
            </a:pPr>
            <a:r>
              <a:rPr lang="en-US" dirty="0"/>
              <a:t>A rigid pipe (concrete, cast iron) relies on the inherent strength of the material, it cannot deflect. </a:t>
            </a:r>
          </a:p>
          <a:p>
            <a:pPr marL="228600" indent="-228600">
              <a:buAutoNum type="arabicPeriod"/>
            </a:pPr>
            <a:r>
              <a:rPr lang="en-US" dirty="0"/>
              <a:t>A flexible pipe deflects slightly under a load, it pushes against the soil around it, which then pushes back to support the pipe.</a:t>
            </a:r>
          </a:p>
          <a:p>
            <a:pPr marL="228600" indent="-228600">
              <a:buAutoNum type="arabicPeriod"/>
            </a:pPr>
            <a:r>
              <a:rPr lang="en-US" b="0" dirty="0"/>
              <a:t>Note that after initial haunching it has been seen that settlement may continue for more than 10 years. I’ve been doing this all my life and have never seen anything  move.</a:t>
            </a:r>
          </a:p>
          <a:p>
            <a:endParaRPr lang="en-US" b="1" dirty="0"/>
          </a:p>
          <a:p>
            <a:endParaRPr lang="en-US" dirty="0"/>
          </a:p>
        </p:txBody>
      </p:sp>
      <p:sp>
        <p:nvSpPr>
          <p:cNvPr id="4" name="Slide Number Placeholder 3">
            <a:extLst>
              <a:ext uri="{FF2B5EF4-FFF2-40B4-BE49-F238E27FC236}">
                <a16:creationId xmlns:a16="http://schemas.microsoft.com/office/drawing/2014/main" id="{4F7FE67A-AE58-B915-29D8-D3A3F868570C}"/>
              </a:ext>
            </a:extLst>
          </p:cNvPr>
          <p:cNvSpPr>
            <a:spLocks noGrp="1"/>
          </p:cNvSpPr>
          <p:nvPr>
            <p:ph type="sldNum" sz="quarter" idx="5"/>
          </p:nvPr>
        </p:nvSpPr>
        <p:spPr/>
        <p:txBody>
          <a:bodyPr/>
          <a:lstStyle/>
          <a:p>
            <a:fld id="{77542409-6A04-4DC6-AC3A-D3758287A8F2}" type="slidenum">
              <a:rPr lang="en-US" smtClean="0"/>
              <a:t>12</a:t>
            </a:fld>
            <a:endParaRPr lang="en-US"/>
          </a:p>
        </p:txBody>
      </p:sp>
    </p:spTree>
    <p:extLst>
      <p:ext uri="{BB962C8B-B14F-4D97-AF65-F5344CB8AC3E}">
        <p14:creationId xmlns:p14="http://schemas.microsoft.com/office/powerpoint/2010/main" val="13627763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8" name="Picture 7" descr="Puffy white clouds in deep blue sky"/>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Picture 9" descr="Closeup of plant shoo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C9B55A74-0919-413E-865C-E0E8D1722ED7}" type="datetime1">
              <a:rPr lang="en-US" smtClean="0"/>
              <a:pPr/>
              <a:t>1/29/2026</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25BFE46A-5893-4F80-829A-F37AF8AAC03B}" type="datetime1">
              <a:rPr lang="en-US" smtClean="0"/>
              <a:pPr/>
              <a:t>1/29/2026</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6DD1B487-36FD-4CED-B07A-1A81FC6540B1}" type="datetime1">
              <a:rPr lang="en-US" smtClean="0"/>
              <a:pPr/>
              <a:t>1/29/2026</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Picture 8" descr="Wave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93A66BA0-BF77-43AC-894A-20AD8220B887}" type="datetime1">
              <a:rPr lang="en-US" smtClean="0"/>
              <a:pPr/>
              <a:t>1/29/2026</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Slide Number Placeholder 8"/>
          <p:cNvSpPr>
            <a:spLocks noGrp="1"/>
          </p:cNvSpPr>
          <p:nvPr>
            <p:ph type="sldNum" sz="quarter" idx="12"/>
          </p:nvPr>
        </p:nvSpPr>
        <p:spPr/>
        <p:txBody>
          <a:bodyPr/>
          <a:lstStyle/>
          <a:p>
            <a:fld id="{9CD8D479-8942-46E8-A226-A4E01F7A105C}" type="slidenum">
              <a:rPr/>
              <a:t>‹#›</a:t>
            </a:fld>
            <a:endParaRPr dirty="0"/>
          </a:p>
        </p:txBody>
      </p:sp>
      <p:sp>
        <p:nvSpPr>
          <p:cNvPr id="7" name="Date Placeholder 6"/>
          <p:cNvSpPr>
            <a:spLocks noGrp="1"/>
          </p:cNvSpPr>
          <p:nvPr>
            <p:ph type="dt" sz="half" idx="10"/>
          </p:nvPr>
        </p:nvSpPr>
        <p:spPr/>
        <p:txBody>
          <a:bodyPr/>
          <a:lstStyle/>
          <a:p>
            <a:fld id="{94C81B4D-F060-418E-A958-B2BDC1A258F8}" type="datetime1">
              <a:rPr lang="en-US" smtClean="0"/>
              <a:pPr/>
              <a:t>1/29/2026</a:t>
            </a:fld>
            <a:endParaRPr lang="en-US" dirty="0"/>
          </a:p>
        </p:txBody>
      </p:sp>
      <p:sp>
        <p:nvSpPr>
          <p:cNvPr id="8" name="Footer Placeholder 7"/>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9386AC23-C97B-41FB-9B89-C7FE0FB631CA}" type="datetime1">
              <a:rPr lang="en-US" smtClean="0"/>
              <a:pPr/>
              <a:t>1/29/2026</a:t>
            </a:fld>
            <a:endParaRPr lang="en-US" dirty="0"/>
          </a:p>
        </p:txBody>
      </p:sp>
      <p:sp>
        <p:nvSpPr>
          <p:cNvPr id="4" name="Footer Placeholder 3"/>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1/29/2026</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BA2A3310-D664-4933-9402-AB5DB0887727}" type="datetime1">
              <a:rPr lang="en-US" smtClean="0"/>
              <a:pPr/>
              <a:t>1/29/2026</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5" y="919616"/>
            <a:ext cx="4155622" cy="2532888"/>
          </a:xfrm>
        </p:spPr>
        <p:txBody>
          <a:bodyPr anchor="b"/>
          <a:lstStyle>
            <a:lvl1pPr>
              <a:defRPr sz="3200"/>
            </a:lvl1pPr>
          </a:lstStyle>
          <a:p>
            <a:r>
              <a:rPr lang="en-US"/>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682435" y="3502152"/>
            <a:ext cx="4155622" cy="2479547"/>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E1447A63-5E3D-469C-A0D1-119323F4F95E}" type="datetime1">
              <a:rPr lang="en-US" smtClean="0"/>
              <a:pPr/>
              <a:t>1/29/2026</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dirty="0"/>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1/29/2026</a:t>
            </a:fld>
            <a:endParaRPr lang="en-US" dirty="0"/>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Add a footer</a:t>
            </a:r>
            <a:endParaRPr lang="en-US" dirty="0"/>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6.png"/><Relationship Id="rId18" Type="http://schemas.openxmlformats.org/officeDocument/2006/relationships/customXml" Target="../ink/ink8.xml"/><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customXml" Target="../ink/ink5.xml"/><Relationship Id="rId17" Type="http://schemas.openxmlformats.org/officeDocument/2006/relationships/image" Target="../media/image18.png"/><Relationship Id="rId2" Type="http://schemas.openxmlformats.org/officeDocument/2006/relationships/notesSlide" Target="../notesSlides/notesSlide10.xml"/><Relationship Id="rId16" Type="http://schemas.openxmlformats.org/officeDocument/2006/relationships/customXml" Target="../ink/ink7.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7.png"/><Relationship Id="rId10" Type="http://schemas.openxmlformats.org/officeDocument/2006/relationships/customXml" Target="../ink/ink4.xml"/><Relationship Id="rId19" Type="http://schemas.openxmlformats.org/officeDocument/2006/relationships/image" Target="../media/image19.png"/><Relationship Id="rId4" Type="http://schemas.openxmlformats.org/officeDocument/2006/relationships/customXml" Target="../ink/ink1.xml"/><Relationship Id="rId9" Type="http://schemas.openxmlformats.org/officeDocument/2006/relationships/image" Target="../media/image14.png"/><Relationship Id="rId14" Type="http://schemas.openxmlformats.org/officeDocument/2006/relationships/customXml" Target="../ink/ink6.xml"/></Relationships>
</file>

<file path=ppt/slides/_rels/slide14.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customXml" Target="../ink/ink16.xml"/><Relationship Id="rId26" Type="http://schemas.openxmlformats.org/officeDocument/2006/relationships/customXml" Target="../ink/ink20.xml"/><Relationship Id="rId3" Type="http://schemas.openxmlformats.org/officeDocument/2006/relationships/image" Target="../media/image11.png"/><Relationship Id="rId21" Type="http://schemas.openxmlformats.org/officeDocument/2006/relationships/image" Target="../media/image28.png"/><Relationship Id="rId34" Type="http://schemas.openxmlformats.org/officeDocument/2006/relationships/customXml" Target="../ink/ink24.xml"/><Relationship Id="rId7" Type="http://schemas.openxmlformats.org/officeDocument/2006/relationships/image" Target="../media/image21.png"/><Relationship Id="rId12" Type="http://schemas.openxmlformats.org/officeDocument/2006/relationships/customXml" Target="../ink/ink13.xml"/><Relationship Id="rId17" Type="http://schemas.openxmlformats.org/officeDocument/2006/relationships/image" Target="../media/image26.png"/><Relationship Id="rId25" Type="http://schemas.openxmlformats.org/officeDocument/2006/relationships/image" Target="../media/image30.png"/><Relationship Id="rId33" Type="http://schemas.openxmlformats.org/officeDocument/2006/relationships/image" Target="../media/image34.png"/><Relationship Id="rId2" Type="http://schemas.openxmlformats.org/officeDocument/2006/relationships/notesSlide" Target="../notesSlides/notesSlide11.xml"/><Relationship Id="rId16" Type="http://schemas.openxmlformats.org/officeDocument/2006/relationships/customXml" Target="../ink/ink15.xml"/><Relationship Id="rId20" Type="http://schemas.openxmlformats.org/officeDocument/2006/relationships/customXml" Target="../ink/ink17.xml"/><Relationship Id="rId29"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customXml" Target="../ink/ink10.xml"/><Relationship Id="rId11" Type="http://schemas.openxmlformats.org/officeDocument/2006/relationships/image" Target="../media/image23.png"/><Relationship Id="rId24" Type="http://schemas.openxmlformats.org/officeDocument/2006/relationships/customXml" Target="../ink/ink19.xml"/><Relationship Id="rId32" Type="http://schemas.openxmlformats.org/officeDocument/2006/relationships/customXml" Target="../ink/ink23.xml"/><Relationship Id="rId5" Type="http://schemas.openxmlformats.org/officeDocument/2006/relationships/image" Target="../media/image20.png"/><Relationship Id="rId15" Type="http://schemas.openxmlformats.org/officeDocument/2006/relationships/image" Target="../media/image25.png"/><Relationship Id="rId23" Type="http://schemas.openxmlformats.org/officeDocument/2006/relationships/image" Target="../media/image29.png"/><Relationship Id="rId28" Type="http://schemas.openxmlformats.org/officeDocument/2006/relationships/customXml" Target="../ink/ink21.xml"/><Relationship Id="rId10" Type="http://schemas.openxmlformats.org/officeDocument/2006/relationships/customXml" Target="../ink/ink12.xml"/><Relationship Id="rId19" Type="http://schemas.openxmlformats.org/officeDocument/2006/relationships/image" Target="../media/image27.png"/><Relationship Id="rId31" Type="http://schemas.openxmlformats.org/officeDocument/2006/relationships/image" Target="../media/image33.png"/><Relationship Id="rId4" Type="http://schemas.openxmlformats.org/officeDocument/2006/relationships/customXml" Target="../ink/ink9.xml"/><Relationship Id="rId9" Type="http://schemas.openxmlformats.org/officeDocument/2006/relationships/image" Target="../media/image22.png"/><Relationship Id="rId14" Type="http://schemas.openxmlformats.org/officeDocument/2006/relationships/customXml" Target="../ink/ink14.xml"/><Relationship Id="rId22" Type="http://schemas.openxmlformats.org/officeDocument/2006/relationships/customXml" Target="../ink/ink18.xml"/><Relationship Id="rId27" Type="http://schemas.openxmlformats.org/officeDocument/2006/relationships/image" Target="../media/image31.png"/><Relationship Id="rId30" Type="http://schemas.openxmlformats.org/officeDocument/2006/relationships/customXml" Target="../ink/ink22.xml"/><Relationship Id="rId35" Type="http://schemas.openxmlformats.org/officeDocument/2006/relationships/image" Target="../media/image35.png"/><Relationship Id="rId8" Type="http://schemas.openxmlformats.org/officeDocument/2006/relationships/customXml" Target="../ink/ink11.xml"/></Relationships>
</file>

<file path=ppt/slides/_rels/slide15.xml.rels><?xml version="1.0" encoding="UTF-8" standalone="yes"?>
<Relationships xmlns="http://schemas.openxmlformats.org/package/2006/relationships"><Relationship Id="rId8" Type="http://schemas.openxmlformats.org/officeDocument/2006/relationships/customXml" Target="../ink/ink27.xml"/><Relationship Id="rId13" Type="http://schemas.openxmlformats.org/officeDocument/2006/relationships/image" Target="../media/image40.png"/><Relationship Id="rId18" Type="http://schemas.openxmlformats.org/officeDocument/2006/relationships/customXml" Target="../ink/ink32.xml"/><Relationship Id="rId26" Type="http://schemas.openxmlformats.org/officeDocument/2006/relationships/customXml" Target="../ink/ink36.xml"/><Relationship Id="rId3" Type="http://schemas.openxmlformats.org/officeDocument/2006/relationships/image" Target="../media/image11.png"/><Relationship Id="rId21" Type="http://schemas.openxmlformats.org/officeDocument/2006/relationships/image" Target="../media/image44.png"/><Relationship Id="rId7" Type="http://schemas.openxmlformats.org/officeDocument/2006/relationships/image" Target="../media/image37.png"/><Relationship Id="rId12" Type="http://schemas.openxmlformats.org/officeDocument/2006/relationships/customXml" Target="../ink/ink29.xml"/><Relationship Id="rId17" Type="http://schemas.openxmlformats.org/officeDocument/2006/relationships/image" Target="../media/image42.png"/><Relationship Id="rId25" Type="http://schemas.openxmlformats.org/officeDocument/2006/relationships/image" Target="../media/image46.png"/><Relationship Id="rId2" Type="http://schemas.openxmlformats.org/officeDocument/2006/relationships/notesSlide" Target="../notesSlides/notesSlide12.xml"/><Relationship Id="rId16" Type="http://schemas.openxmlformats.org/officeDocument/2006/relationships/customXml" Target="../ink/ink31.xml"/><Relationship Id="rId20" Type="http://schemas.openxmlformats.org/officeDocument/2006/relationships/customXml" Target="../ink/ink33.xml"/><Relationship Id="rId29"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customXml" Target="../ink/ink26.xml"/><Relationship Id="rId11" Type="http://schemas.openxmlformats.org/officeDocument/2006/relationships/image" Target="../media/image39.png"/><Relationship Id="rId24" Type="http://schemas.openxmlformats.org/officeDocument/2006/relationships/customXml" Target="../ink/ink35.xml"/><Relationship Id="rId5" Type="http://schemas.openxmlformats.org/officeDocument/2006/relationships/image" Target="../media/image36.png"/><Relationship Id="rId15" Type="http://schemas.openxmlformats.org/officeDocument/2006/relationships/image" Target="../media/image41.png"/><Relationship Id="rId23" Type="http://schemas.openxmlformats.org/officeDocument/2006/relationships/image" Target="../media/image45.png"/><Relationship Id="rId28" Type="http://schemas.openxmlformats.org/officeDocument/2006/relationships/customXml" Target="../ink/ink37.xml"/><Relationship Id="rId10" Type="http://schemas.openxmlformats.org/officeDocument/2006/relationships/customXml" Target="../ink/ink28.xml"/><Relationship Id="rId19" Type="http://schemas.openxmlformats.org/officeDocument/2006/relationships/image" Target="../media/image43.png"/><Relationship Id="rId4" Type="http://schemas.openxmlformats.org/officeDocument/2006/relationships/customXml" Target="../ink/ink25.xml"/><Relationship Id="rId9" Type="http://schemas.openxmlformats.org/officeDocument/2006/relationships/image" Target="../media/image38.png"/><Relationship Id="rId14" Type="http://schemas.openxmlformats.org/officeDocument/2006/relationships/customXml" Target="../ink/ink30.xml"/><Relationship Id="rId22" Type="http://schemas.openxmlformats.org/officeDocument/2006/relationships/customXml" Target="../ink/ink34.xml"/><Relationship Id="rId27"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ustomXml" Target="../ink/ink39.xml"/><Relationship Id="rId5" Type="http://schemas.openxmlformats.org/officeDocument/2006/relationships/image" Target="../media/image51.png"/><Relationship Id="rId4" Type="http://schemas.openxmlformats.org/officeDocument/2006/relationships/customXml" Target="../ink/ink38.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5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customXml" Target="../ink/ink41.xml"/><Relationship Id="rId5" Type="http://schemas.openxmlformats.org/officeDocument/2006/relationships/image" Target="../media/image140.png"/><Relationship Id="rId4" Type="http://schemas.openxmlformats.org/officeDocument/2006/relationships/customXml" Target="../ink/ink40.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conteches.com/knowledge-center/learn/the-pipe-blog/part-ii-thats-a-load-off-my-mind/"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s://www.epa.gov/septic/types-septic-systems#chamber" TargetMode="External"/><Relationship Id="rId4" Type="http://schemas.openxmlformats.org/officeDocument/2006/relationships/hyperlink" Target="https://bedrocklandscapingmaterial.com/product/colorado-red-breeze/"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ED1EB3-E8A0-E910-F71C-258C1F0554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6BB04A-390F-005C-F39E-A92607BB3AFC}"/>
              </a:ext>
            </a:extLst>
          </p:cNvPr>
          <p:cNvSpPr>
            <a:spLocks noGrp="1"/>
          </p:cNvSpPr>
          <p:nvPr>
            <p:ph type="title"/>
          </p:nvPr>
        </p:nvSpPr>
        <p:spPr>
          <a:xfrm>
            <a:off x="1410026" y="276087"/>
            <a:ext cx="4685973" cy="1183566"/>
          </a:xfrm>
        </p:spPr>
        <p:txBody>
          <a:bodyPr>
            <a:noAutofit/>
          </a:bodyPr>
          <a:lstStyle/>
          <a:p>
            <a:r>
              <a:rPr lang="en-US" sz="4800" dirty="0"/>
              <a:t>CPOW Conference 2026</a:t>
            </a:r>
          </a:p>
        </p:txBody>
      </p:sp>
      <p:sp>
        <p:nvSpPr>
          <p:cNvPr id="3" name="Subtitle 2">
            <a:extLst>
              <a:ext uri="{FF2B5EF4-FFF2-40B4-BE49-F238E27FC236}">
                <a16:creationId xmlns:a16="http://schemas.microsoft.com/office/drawing/2014/main" id="{491281EC-F52A-4527-BD6F-DD53EAEE7107}"/>
              </a:ext>
            </a:extLst>
          </p:cNvPr>
          <p:cNvSpPr>
            <a:spLocks noGrp="1"/>
          </p:cNvSpPr>
          <p:nvPr>
            <p:ph idx="1"/>
          </p:nvPr>
        </p:nvSpPr>
        <p:spPr>
          <a:xfrm>
            <a:off x="1410027" y="1566001"/>
            <a:ext cx="3781098" cy="4620682"/>
          </a:xfrm>
        </p:spPr>
        <p:txBody>
          <a:bodyPr>
            <a:noAutofit/>
          </a:bodyPr>
          <a:lstStyle/>
          <a:p>
            <a:r>
              <a:rPr lang="en-US" sz="2800" dirty="0"/>
              <a:t>Backfilling and Bedding Procedures for Tanks and Pipes from an Engineering Perspective</a:t>
            </a:r>
          </a:p>
        </p:txBody>
      </p:sp>
      <p:sp>
        <p:nvSpPr>
          <p:cNvPr id="5" name="TextBox 4">
            <a:extLst>
              <a:ext uri="{FF2B5EF4-FFF2-40B4-BE49-F238E27FC236}">
                <a16:creationId xmlns:a16="http://schemas.microsoft.com/office/drawing/2014/main" id="{C951C7B5-41E1-A00A-D277-A7AF73A9EC8E}"/>
              </a:ext>
            </a:extLst>
          </p:cNvPr>
          <p:cNvSpPr txBox="1"/>
          <p:nvPr/>
        </p:nvSpPr>
        <p:spPr>
          <a:xfrm>
            <a:off x="1784350" y="5156885"/>
            <a:ext cx="6096000" cy="646331"/>
          </a:xfrm>
          <a:prstGeom prst="rect">
            <a:avLst/>
          </a:prstGeom>
          <a:noFill/>
        </p:spPr>
        <p:txBody>
          <a:bodyPr wrap="square">
            <a:spAutoFit/>
          </a:bodyPr>
          <a:lstStyle/>
          <a:p>
            <a:r>
              <a:rPr lang="en-US" sz="1800" dirty="0"/>
              <a:t>Pablo Bolaños, PE </a:t>
            </a:r>
          </a:p>
          <a:p>
            <a:r>
              <a:rPr lang="en-US" sz="1800" dirty="0"/>
              <a:t>XEG (</a:t>
            </a:r>
            <a:r>
              <a:rPr lang="en-US" sz="1800" dirty="0" err="1"/>
              <a:t>Ximarros</a:t>
            </a:r>
            <a:r>
              <a:rPr lang="en-US" sz="1800" dirty="0"/>
              <a:t> Engineering Group)</a:t>
            </a:r>
          </a:p>
        </p:txBody>
      </p:sp>
      <p:pic>
        <p:nvPicPr>
          <p:cNvPr id="6" name="Picture 5">
            <a:extLst>
              <a:ext uri="{FF2B5EF4-FFF2-40B4-BE49-F238E27FC236}">
                <a16:creationId xmlns:a16="http://schemas.microsoft.com/office/drawing/2014/main" id="{04D4D394-D2A7-EE02-2CE7-51376BE8643B}"/>
              </a:ext>
            </a:extLst>
          </p:cNvPr>
          <p:cNvPicPr>
            <a:picLocks noChangeAspect="1"/>
          </p:cNvPicPr>
          <p:nvPr/>
        </p:nvPicPr>
        <p:blipFill>
          <a:blip r:embed="rId3"/>
          <a:stretch>
            <a:fillRect/>
          </a:stretch>
        </p:blipFill>
        <p:spPr>
          <a:xfrm>
            <a:off x="6096000" y="648335"/>
            <a:ext cx="5561330" cy="5561330"/>
          </a:xfrm>
          <a:prstGeom prst="rect">
            <a:avLst/>
          </a:prstGeom>
        </p:spPr>
      </p:pic>
    </p:spTree>
    <p:extLst>
      <p:ext uri="{BB962C8B-B14F-4D97-AF65-F5344CB8AC3E}">
        <p14:creationId xmlns:p14="http://schemas.microsoft.com/office/powerpoint/2010/main" val="388284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B8B0B-A8A3-586E-6C7E-91C4F945B4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5CE064-799D-AE12-BB7B-3DB989FC9ED2}"/>
              </a:ext>
            </a:extLst>
          </p:cNvPr>
          <p:cNvSpPr>
            <a:spLocks noGrp="1"/>
          </p:cNvSpPr>
          <p:nvPr>
            <p:ph type="title"/>
          </p:nvPr>
        </p:nvSpPr>
        <p:spPr/>
        <p:txBody>
          <a:bodyPr>
            <a:normAutofit/>
          </a:bodyPr>
          <a:lstStyle/>
          <a:p>
            <a:r>
              <a:rPr lang="fr-FR" sz="5400" dirty="0" err="1"/>
              <a:t>Soils</a:t>
            </a:r>
            <a:endParaRPr lang="en-US" sz="5400" dirty="0"/>
          </a:p>
        </p:txBody>
      </p:sp>
      <p:sp>
        <p:nvSpPr>
          <p:cNvPr id="3" name="Content Placeholder 2">
            <a:extLst>
              <a:ext uri="{FF2B5EF4-FFF2-40B4-BE49-F238E27FC236}">
                <a16:creationId xmlns:a16="http://schemas.microsoft.com/office/drawing/2014/main" id="{2A273EF3-3331-B1E6-E719-61D4CA98C79B}"/>
              </a:ext>
            </a:extLst>
          </p:cNvPr>
          <p:cNvSpPr>
            <a:spLocks noGrp="1"/>
          </p:cNvSpPr>
          <p:nvPr>
            <p:ph idx="1"/>
          </p:nvPr>
        </p:nvSpPr>
        <p:spPr>
          <a:xfrm>
            <a:off x="1410027" y="1566001"/>
            <a:ext cx="3517573" cy="4620682"/>
          </a:xfrm>
        </p:spPr>
        <p:txBody>
          <a:bodyPr>
            <a:normAutofit/>
          </a:bodyPr>
          <a:lstStyle/>
          <a:p>
            <a:r>
              <a:rPr lang="en-US" sz="3600" dirty="0"/>
              <a:t>All the sudden the 1/8” per foot you perfected now ruined.</a:t>
            </a:r>
            <a:endParaRPr lang="en-US" sz="3200" dirty="0"/>
          </a:p>
        </p:txBody>
      </p:sp>
      <p:sp>
        <p:nvSpPr>
          <p:cNvPr id="4" name="Slide Number Placeholder 3">
            <a:extLst>
              <a:ext uri="{FF2B5EF4-FFF2-40B4-BE49-F238E27FC236}">
                <a16:creationId xmlns:a16="http://schemas.microsoft.com/office/drawing/2014/main" id="{D439B19B-E831-D77D-B589-820EDBA84E48}"/>
              </a:ext>
            </a:extLst>
          </p:cNvPr>
          <p:cNvSpPr>
            <a:spLocks noGrp="1"/>
          </p:cNvSpPr>
          <p:nvPr>
            <p:ph type="sldNum" sz="quarter" idx="12"/>
          </p:nvPr>
        </p:nvSpPr>
        <p:spPr/>
        <p:txBody>
          <a:bodyPr/>
          <a:lstStyle/>
          <a:p>
            <a:fld id="{9CD8D479-8942-46E8-A226-A4E01F7A105C}" type="slidenum">
              <a:rPr lang="en-US" smtClean="0"/>
              <a:t>10</a:t>
            </a:fld>
            <a:endParaRPr lang="en-US"/>
          </a:p>
        </p:txBody>
      </p:sp>
      <p:sp>
        <p:nvSpPr>
          <p:cNvPr id="5" name="Date Placeholder 4">
            <a:extLst>
              <a:ext uri="{FF2B5EF4-FFF2-40B4-BE49-F238E27FC236}">
                <a16:creationId xmlns:a16="http://schemas.microsoft.com/office/drawing/2014/main" id="{AB2D1A3F-9BE6-93B7-F8F3-F1ADC45578CC}"/>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E5F97908-2E42-B720-F014-0B2C1FD5EF74}"/>
              </a:ext>
            </a:extLst>
          </p:cNvPr>
          <p:cNvSpPr>
            <a:spLocks noGrp="1"/>
          </p:cNvSpPr>
          <p:nvPr>
            <p:ph type="ftr" sz="quarter" idx="11"/>
          </p:nvPr>
        </p:nvSpPr>
        <p:spPr/>
        <p:txBody>
          <a:bodyPr/>
          <a:lstStyle/>
          <a:p>
            <a:r>
              <a:rPr lang="en-US" dirty="0"/>
              <a:t>CPOW Conference 2026</a:t>
            </a:r>
          </a:p>
        </p:txBody>
      </p:sp>
      <p:pic>
        <p:nvPicPr>
          <p:cNvPr id="7" name="Picture 6">
            <a:extLst>
              <a:ext uri="{FF2B5EF4-FFF2-40B4-BE49-F238E27FC236}">
                <a16:creationId xmlns:a16="http://schemas.microsoft.com/office/drawing/2014/main" id="{4FFBEE10-EEF2-EE26-5E0D-80F6BB289B06}"/>
              </a:ext>
            </a:extLst>
          </p:cNvPr>
          <p:cNvPicPr>
            <a:picLocks noChangeAspect="1"/>
          </p:cNvPicPr>
          <p:nvPr/>
        </p:nvPicPr>
        <p:blipFill>
          <a:blip r:embed="rId3"/>
          <a:stretch>
            <a:fillRect/>
          </a:stretch>
        </p:blipFill>
        <p:spPr>
          <a:xfrm>
            <a:off x="1407770" y="1118415"/>
            <a:ext cx="3303606" cy="1675585"/>
          </a:xfrm>
          <a:prstGeom prst="rect">
            <a:avLst/>
          </a:prstGeom>
        </p:spPr>
      </p:pic>
      <p:pic>
        <p:nvPicPr>
          <p:cNvPr id="11" name="Picture 10">
            <a:extLst>
              <a:ext uri="{FF2B5EF4-FFF2-40B4-BE49-F238E27FC236}">
                <a16:creationId xmlns:a16="http://schemas.microsoft.com/office/drawing/2014/main" id="{FA127DFD-E45A-360E-7905-37C14BB78F0B}"/>
              </a:ext>
            </a:extLst>
          </p:cNvPr>
          <p:cNvPicPr>
            <a:picLocks noChangeAspect="1"/>
          </p:cNvPicPr>
          <p:nvPr/>
        </p:nvPicPr>
        <p:blipFill>
          <a:blip r:embed="rId4"/>
          <a:stretch>
            <a:fillRect/>
          </a:stretch>
        </p:blipFill>
        <p:spPr>
          <a:xfrm>
            <a:off x="5181600" y="319283"/>
            <a:ext cx="5867400" cy="5867400"/>
          </a:xfrm>
          <a:prstGeom prst="rect">
            <a:avLst/>
          </a:prstGeom>
        </p:spPr>
      </p:pic>
    </p:spTree>
    <p:extLst>
      <p:ext uri="{BB962C8B-B14F-4D97-AF65-F5344CB8AC3E}">
        <p14:creationId xmlns:p14="http://schemas.microsoft.com/office/powerpoint/2010/main" val="389824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28BED-D7C1-3ACA-24D6-C741FA19D7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DC66CF-7D39-13D1-9102-6147DF90D4F3}"/>
              </a:ext>
            </a:extLst>
          </p:cNvPr>
          <p:cNvSpPr>
            <a:spLocks noGrp="1"/>
          </p:cNvSpPr>
          <p:nvPr>
            <p:ph type="title"/>
          </p:nvPr>
        </p:nvSpPr>
        <p:spPr/>
        <p:txBody>
          <a:bodyPr>
            <a:normAutofit/>
          </a:bodyPr>
          <a:lstStyle/>
          <a:p>
            <a:r>
              <a:rPr lang="fr-FR" sz="4800" dirty="0" err="1"/>
              <a:t>Let’s</a:t>
            </a:r>
            <a:r>
              <a:rPr lang="fr-FR" sz="4800" dirty="0"/>
              <a:t> talk about pipes first.</a:t>
            </a:r>
            <a:endParaRPr lang="en-US" sz="4800" dirty="0"/>
          </a:p>
        </p:txBody>
      </p:sp>
      <p:sp>
        <p:nvSpPr>
          <p:cNvPr id="3" name="Content Placeholder 2">
            <a:extLst>
              <a:ext uri="{FF2B5EF4-FFF2-40B4-BE49-F238E27FC236}">
                <a16:creationId xmlns:a16="http://schemas.microsoft.com/office/drawing/2014/main" id="{447F987F-240D-9B08-CAE3-15476909CAB2}"/>
              </a:ext>
            </a:extLst>
          </p:cNvPr>
          <p:cNvSpPr>
            <a:spLocks noGrp="1"/>
          </p:cNvSpPr>
          <p:nvPr>
            <p:ph idx="1"/>
          </p:nvPr>
        </p:nvSpPr>
        <p:spPr/>
        <p:txBody>
          <a:bodyPr>
            <a:normAutofit/>
          </a:bodyPr>
          <a:lstStyle/>
          <a:p>
            <a:r>
              <a:rPr lang="en-US" sz="4000" dirty="0"/>
              <a:t>What do the professionals say?</a:t>
            </a:r>
          </a:p>
          <a:p>
            <a:pPr lvl="1"/>
            <a:r>
              <a:rPr lang="en-US" sz="4000" dirty="0"/>
              <a:t>ASTM D2321</a:t>
            </a:r>
          </a:p>
          <a:p>
            <a:pPr lvl="2"/>
            <a:r>
              <a:rPr lang="en-US" sz="3800" dirty="0"/>
              <a:t>Standard Practice for Underground Installation of Thermoplastic Pipe for Sewers and Other Gravity-Flow Applications</a:t>
            </a:r>
          </a:p>
          <a:p>
            <a:pPr marL="283464" lvl="1" indent="0">
              <a:buNone/>
            </a:pPr>
            <a:endParaRPr lang="en-US" sz="2800" dirty="0"/>
          </a:p>
          <a:p>
            <a:pPr lvl="2"/>
            <a:endParaRPr lang="en-US" sz="2600" dirty="0"/>
          </a:p>
        </p:txBody>
      </p:sp>
      <p:sp>
        <p:nvSpPr>
          <p:cNvPr id="4" name="Slide Number Placeholder 3">
            <a:extLst>
              <a:ext uri="{FF2B5EF4-FFF2-40B4-BE49-F238E27FC236}">
                <a16:creationId xmlns:a16="http://schemas.microsoft.com/office/drawing/2014/main" id="{19990649-98CD-66C8-8E46-19DA15958F95}"/>
              </a:ext>
            </a:extLst>
          </p:cNvPr>
          <p:cNvSpPr>
            <a:spLocks noGrp="1"/>
          </p:cNvSpPr>
          <p:nvPr>
            <p:ph type="sldNum" sz="quarter" idx="12"/>
          </p:nvPr>
        </p:nvSpPr>
        <p:spPr/>
        <p:txBody>
          <a:bodyPr/>
          <a:lstStyle/>
          <a:p>
            <a:fld id="{9CD8D479-8942-46E8-A226-A4E01F7A105C}" type="slidenum">
              <a:rPr lang="en-US" smtClean="0"/>
              <a:t>11</a:t>
            </a:fld>
            <a:endParaRPr lang="en-US"/>
          </a:p>
        </p:txBody>
      </p:sp>
      <p:sp>
        <p:nvSpPr>
          <p:cNvPr id="5" name="Date Placeholder 4">
            <a:extLst>
              <a:ext uri="{FF2B5EF4-FFF2-40B4-BE49-F238E27FC236}">
                <a16:creationId xmlns:a16="http://schemas.microsoft.com/office/drawing/2014/main" id="{A554CC30-EE3B-87F4-324B-5EB58A5C1AAA}"/>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C803EF4E-E202-D31D-3212-29849D7BC696}"/>
              </a:ext>
            </a:extLst>
          </p:cNvPr>
          <p:cNvSpPr>
            <a:spLocks noGrp="1"/>
          </p:cNvSpPr>
          <p:nvPr>
            <p:ph type="ftr" sz="quarter" idx="11"/>
          </p:nvPr>
        </p:nvSpPr>
        <p:spPr/>
        <p:txBody>
          <a:bodyPr/>
          <a:lstStyle/>
          <a:p>
            <a:r>
              <a:rPr lang="en-US" dirty="0"/>
              <a:t>CPOW Conference 2026</a:t>
            </a:r>
          </a:p>
        </p:txBody>
      </p:sp>
    </p:spTree>
    <p:extLst>
      <p:ext uri="{BB962C8B-B14F-4D97-AF65-F5344CB8AC3E}">
        <p14:creationId xmlns:p14="http://schemas.microsoft.com/office/powerpoint/2010/main" val="63340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26A8A-71B8-58F8-F575-50A991ADDC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2E058D-87F9-1CCE-4543-32DCCE3C4911}"/>
              </a:ext>
            </a:extLst>
          </p:cNvPr>
          <p:cNvSpPr>
            <a:spLocks noGrp="1"/>
          </p:cNvSpPr>
          <p:nvPr>
            <p:ph type="title"/>
          </p:nvPr>
        </p:nvSpPr>
        <p:spPr/>
        <p:txBody>
          <a:bodyPr>
            <a:normAutofit/>
          </a:bodyPr>
          <a:lstStyle/>
          <a:p>
            <a:r>
              <a:rPr lang="fr-FR" sz="4800" dirty="0" err="1"/>
              <a:t>Let’s</a:t>
            </a:r>
            <a:r>
              <a:rPr lang="fr-FR" sz="4800" dirty="0"/>
              <a:t> talk about pipes first.</a:t>
            </a:r>
            <a:endParaRPr lang="en-US" sz="4800" dirty="0"/>
          </a:p>
        </p:txBody>
      </p:sp>
      <p:sp>
        <p:nvSpPr>
          <p:cNvPr id="4" name="Slide Number Placeholder 3">
            <a:extLst>
              <a:ext uri="{FF2B5EF4-FFF2-40B4-BE49-F238E27FC236}">
                <a16:creationId xmlns:a16="http://schemas.microsoft.com/office/drawing/2014/main" id="{B34C5BC1-EAC0-552D-7AFD-2BB96775EF32}"/>
              </a:ext>
            </a:extLst>
          </p:cNvPr>
          <p:cNvSpPr>
            <a:spLocks noGrp="1"/>
          </p:cNvSpPr>
          <p:nvPr>
            <p:ph type="sldNum" sz="quarter" idx="12"/>
          </p:nvPr>
        </p:nvSpPr>
        <p:spPr/>
        <p:txBody>
          <a:bodyPr/>
          <a:lstStyle/>
          <a:p>
            <a:fld id="{9CD8D479-8942-46E8-A226-A4E01F7A105C}" type="slidenum">
              <a:rPr lang="en-US" smtClean="0"/>
              <a:t>12</a:t>
            </a:fld>
            <a:endParaRPr lang="en-US"/>
          </a:p>
        </p:txBody>
      </p:sp>
      <p:sp>
        <p:nvSpPr>
          <p:cNvPr id="5" name="Date Placeholder 4">
            <a:extLst>
              <a:ext uri="{FF2B5EF4-FFF2-40B4-BE49-F238E27FC236}">
                <a16:creationId xmlns:a16="http://schemas.microsoft.com/office/drawing/2014/main" id="{9E11D028-8DE7-8CAF-4300-F8A91E51C53B}"/>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BFFE66AB-1ADD-595E-25B8-23F33451730A}"/>
              </a:ext>
            </a:extLst>
          </p:cNvPr>
          <p:cNvSpPr>
            <a:spLocks noGrp="1"/>
          </p:cNvSpPr>
          <p:nvPr>
            <p:ph type="ftr" sz="quarter" idx="11"/>
          </p:nvPr>
        </p:nvSpPr>
        <p:spPr/>
        <p:txBody>
          <a:bodyPr/>
          <a:lstStyle/>
          <a:p>
            <a:r>
              <a:rPr lang="en-US" dirty="0"/>
              <a:t>CPOW Conference 2026</a:t>
            </a:r>
          </a:p>
        </p:txBody>
      </p:sp>
      <p:pic>
        <p:nvPicPr>
          <p:cNvPr id="10" name="Picture 9">
            <a:extLst>
              <a:ext uri="{FF2B5EF4-FFF2-40B4-BE49-F238E27FC236}">
                <a16:creationId xmlns:a16="http://schemas.microsoft.com/office/drawing/2014/main" id="{B5DCC78A-E44A-58A9-C5ED-3AD8E4F0D80E}"/>
              </a:ext>
            </a:extLst>
          </p:cNvPr>
          <p:cNvPicPr>
            <a:picLocks noChangeAspect="1"/>
          </p:cNvPicPr>
          <p:nvPr/>
        </p:nvPicPr>
        <p:blipFill>
          <a:blip r:embed="rId3"/>
          <a:stretch>
            <a:fillRect/>
          </a:stretch>
        </p:blipFill>
        <p:spPr>
          <a:xfrm>
            <a:off x="1218616" y="1307253"/>
            <a:ext cx="8865184" cy="4963943"/>
          </a:xfrm>
          <a:prstGeom prst="rect">
            <a:avLst/>
          </a:prstGeom>
        </p:spPr>
      </p:pic>
      <p:sp>
        <p:nvSpPr>
          <p:cNvPr id="11" name="TextBox 10">
            <a:extLst>
              <a:ext uri="{FF2B5EF4-FFF2-40B4-BE49-F238E27FC236}">
                <a16:creationId xmlns:a16="http://schemas.microsoft.com/office/drawing/2014/main" id="{5CBB260C-FB2F-2E0F-0BF1-DBF420869C6C}"/>
              </a:ext>
            </a:extLst>
          </p:cNvPr>
          <p:cNvSpPr txBox="1"/>
          <p:nvPr/>
        </p:nvSpPr>
        <p:spPr>
          <a:xfrm>
            <a:off x="7390816" y="6323340"/>
            <a:ext cx="4895850" cy="253916"/>
          </a:xfrm>
          <a:prstGeom prst="rect">
            <a:avLst/>
          </a:prstGeom>
          <a:noFill/>
        </p:spPr>
        <p:txBody>
          <a:bodyPr wrap="square" rtlCol="0">
            <a:spAutoFit/>
          </a:bodyPr>
          <a:lstStyle/>
          <a:p>
            <a:r>
              <a:rPr lang="en-US" sz="1050" dirty="0"/>
              <a:t>Gravity Sewer Catalog by JM Eagle</a:t>
            </a:r>
          </a:p>
        </p:txBody>
      </p:sp>
    </p:spTree>
    <p:extLst>
      <p:ext uri="{BB962C8B-B14F-4D97-AF65-F5344CB8AC3E}">
        <p14:creationId xmlns:p14="http://schemas.microsoft.com/office/powerpoint/2010/main" val="3422612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87A32-D0F5-289F-84AF-705B055B60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FABEEF-B10B-2658-DB15-2BC5063DA827}"/>
              </a:ext>
            </a:extLst>
          </p:cNvPr>
          <p:cNvSpPr>
            <a:spLocks noGrp="1"/>
          </p:cNvSpPr>
          <p:nvPr>
            <p:ph type="title"/>
          </p:nvPr>
        </p:nvSpPr>
        <p:spPr/>
        <p:txBody>
          <a:bodyPr>
            <a:normAutofit/>
          </a:bodyPr>
          <a:lstStyle/>
          <a:p>
            <a:r>
              <a:rPr lang="fr-FR" sz="4800" dirty="0" err="1"/>
              <a:t>Let’s</a:t>
            </a:r>
            <a:r>
              <a:rPr lang="fr-FR" sz="4800" dirty="0"/>
              <a:t> talk about pipes first.</a:t>
            </a:r>
            <a:endParaRPr lang="en-US" sz="4800" dirty="0"/>
          </a:p>
        </p:txBody>
      </p:sp>
      <p:sp>
        <p:nvSpPr>
          <p:cNvPr id="4" name="Slide Number Placeholder 3">
            <a:extLst>
              <a:ext uri="{FF2B5EF4-FFF2-40B4-BE49-F238E27FC236}">
                <a16:creationId xmlns:a16="http://schemas.microsoft.com/office/drawing/2014/main" id="{787F51D6-C7C2-0B7C-B75D-8124F3973173}"/>
              </a:ext>
            </a:extLst>
          </p:cNvPr>
          <p:cNvSpPr>
            <a:spLocks noGrp="1"/>
          </p:cNvSpPr>
          <p:nvPr>
            <p:ph type="sldNum" sz="quarter" idx="12"/>
          </p:nvPr>
        </p:nvSpPr>
        <p:spPr/>
        <p:txBody>
          <a:bodyPr/>
          <a:lstStyle/>
          <a:p>
            <a:fld id="{9CD8D479-8942-46E8-A226-A4E01F7A105C}" type="slidenum">
              <a:rPr lang="en-US" smtClean="0"/>
              <a:t>13</a:t>
            </a:fld>
            <a:endParaRPr lang="en-US"/>
          </a:p>
        </p:txBody>
      </p:sp>
      <p:sp>
        <p:nvSpPr>
          <p:cNvPr id="5" name="Date Placeholder 4">
            <a:extLst>
              <a:ext uri="{FF2B5EF4-FFF2-40B4-BE49-F238E27FC236}">
                <a16:creationId xmlns:a16="http://schemas.microsoft.com/office/drawing/2014/main" id="{B3504CBA-B48B-13E0-02EB-4CFF3FD4DB32}"/>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89E596EA-E7E7-5A0B-B212-2B9C6DC94662}"/>
              </a:ext>
            </a:extLst>
          </p:cNvPr>
          <p:cNvSpPr>
            <a:spLocks noGrp="1"/>
          </p:cNvSpPr>
          <p:nvPr>
            <p:ph type="ftr" sz="quarter" idx="11"/>
          </p:nvPr>
        </p:nvSpPr>
        <p:spPr/>
        <p:txBody>
          <a:bodyPr/>
          <a:lstStyle/>
          <a:p>
            <a:r>
              <a:rPr lang="en-US" dirty="0"/>
              <a:t>CPOW Conference 2026</a:t>
            </a:r>
          </a:p>
        </p:txBody>
      </p:sp>
      <p:pic>
        <p:nvPicPr>
          <p:cNvPr id="10" name="Picture 9">
            <a:extLst>
              <a:ext uri="{FF2B5EF4-FFF2-40B4-BE49-F238E27FC236}">
                <a16:creationId xmlns:a16="http://schemas.microsoft.com/office/drawing/2014/main" id="{2BDC2F7B-E3DA-9125-E115-36556644CE18}"/>
              </a:ext>
            </a:extLst>
          </p:cNvPr>
          <p:cNvPicPr>
            <a:picLocks noChangeAspect="1"/>
          </p:cNvPicPr>
          <p:nvPr/>
        </p:nvPicPr>
        <p:blipFill>
          <a:blip r:embed="rId3"/>
          <a:stretch>
            <a:fillRect/>
          </a:stretch>
        </p:blipFill>
        <p:spPr>
          <a:xfrm>
            <a:off x="410402" y="1269153"/>
            <a:ext cx="8865184" cy="4963943"/>
          </a:xfrm>
          <a:prstGeom prst="rect">
            <a:avLst/>
          </a:prstGeom>
        </p:spPr>
      </p:pic>
      <p:sp>
        <p:nvSpPr>
          <p:cNvPr id="11" name="TextBox 10">
            <a:extLst>
              <a:ext uri="{FF2B5EF4-FFF2-40B4-BE49-F238E27FC236}">
                <a16:creationId xmlns:a16="http://schemas.microsoft.com/office/drawing/2014/main" id="{ED914BBB-FE9A-0D1F-8EE3-8279D8FC5D7B}"/>
              </a:ext>
            </a:extLst>
          </p:cNvPr>
          <p:cNvSpPr txBox="1"/>
          <p:nvPr/>
        </p:nvSpPr>
        <p:spPr>
          <a:xfrm>
            <a:off x="7390816" y="6323340"/>
            <a:ext cx="4895850" cy="253916"/>
          </a:xfrm>
          <a:prstGeom prst="rect">
            <a:avLst/>
          </a:prstGeom>
          <a:noFill/>
        </p:spPr>
        <p:txBody>
          <a:bodyPr wrap="square" rtlCol="0">
            <a:spAutoFit/>
          </a:bodyPr>
          <a:lstStyle/>
          <a:p>
            <a:r>
              <a:rPr lang="en-US" sz="1050" dirty="0"/>
              <a:t>Gravity Sewer Catalog by JM Eagle</a:t>
            </a:r>
          </a:p>
        </p:txBody>
      </p:sp>
      <p:sp>
        <p:nvSpPr>
          <p:cNvPr id="3" name="Content Placeholder 2">
            <a:extLst>
              <a:ext uri="{FF2B5EF4-FFF2-40B4-BE49-F238E27FC236}">
                <a16:creationId xmlns:a16="http://schemas.microsoft.com/office/drawing/2014/main" id="{CA5B849F-3DFA-5AB2-FFC6-DDE010D4B468}"/>
              </a:ext>
            </a:extLst>
          </p:cNvPr>
          <p:cNvSpPr>
            <a:spLocks noGrp="1"/>
          </p:cNvSpPr>
          <p:nvPr>
            <p:ph idx="1"/>
          </p:nvPr>
        </p:nvSpPr>
        <p:spPr>
          <a:xfrm>
            <a:off x="8963025" y="1857375"/>
            <a:ext cx="2057400" cy="2066925"/>
          </a:xfrm>
        </p:spPr>
        <p:txBody>
          <a:bodyPr>
            <a:normAutofit/>
          </a:bodyPr>
          <a:lstStyle/>
          <a:p>
            <a:r>
              <a:rPr lang="en-US" sz="3600" dirty="0"/>
              <a:t>Bedding</a:t>
            </a:r>
            <a:endParaRPr lang="en-US" sz="2600" dirty="0"/>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C74191BA-91E9-DE23-778E-53A6652DB8B1}"/>
                  </a:ext>
                </a:extLst>
              </p14:cNvPr>
              <p14:cNvContentPartPr/>
              <p14:nvPr/>
            </p14:nvContentPartPr>
            <p14:xfrm>
              <a:off x="3435501" y="4389300"/>
              <a:ext cx="1916280" cy="42480"/>
            </p14:xfrm>
          </p:contentPart>
        </mc:Choice>
        <mc:Fallback xmlns="">
          <p:pic>
            <p:nvPicPr>
              <p:cNvPr id="7" name="Ink 6">
                <a:extLst>
                  <a:ext uri="{FF2B5EF4-FFF2-40B4-BE49-F238E27FC236}">
                    <a16:creationId xmlns:a16="http://schemas.microsoft.com/office/drawing/2014/main" id="{C74191BA-91E9-DE23-778E-53A6652DB8B1}"/>
                  </a:ext>
                </a:extLst>
              </p:cNvPr>
              <p:cNvPicPr/>
              <p:nvPr/>
            </p:nvPicPr>
            <p:blipFill>
              <a:blip r:embed="rId5"/>
              <a:stretch>
                <a:fillRect/>
              </a:stretch>
            </p:blipFill>
            <p:spPr>
              <a:xfrm>
                <a:off x="3381861" y="4281660"/>
                <a:ext cx="202392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9348E738-3F43-D006-4BE7-E64E23149568}"/>
                  </a:ext>
                </a:extLst>
              </p14:cNvPr>
              <p14:cNvContentPartPr/>
              <p14:nvPr/>
            </p14:nvContentPartPr>
            <p14:xfrm>
              <a:off x="3399870" y="4297526"/>
              <a:ext cx="1994040" cy="720"/>
            </p14:xfrm>
          </p:contentPart>
        </mc:Choice>
        <mc:Fallback xmlns="">
          <p:pic>
            <p:nvPicPr>
              <p:cNvPr id="9" name="Ink 8">
                <a:extLst>
                  <a:ext uri="{FF2B5EF4-FFF2-40B4-BE49-F238E27FC236}">
                    <a16:creationId xmlns:a16="http://schemas.microsoft.com/office/drawing/2014/main" id="{9348E738-3F43-D006-4BE7-E64E23149568}"/>
                  </a:ext>
                </a:extLst>
              </p:cNvPr>
              <p:cNvPicPr/>
              <p:nvPr/>
            </p:nvPicPr>
            <p:blipFill>
              <a:blip r:embed="rId7"/>
              <a:stretch>
                <a:fillRect/>
              </a:stretch>
            </p:blipFill>
            <p:spPr>
              <a:xfrm>
                <a:off x="3381870" y="4225526"/>
                <a:ext cx="202968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A2F8BEC8-0861-068E-699A-897D9479A44C}"/>
                  </a:ext>
                </a:extLst>
              </p14:cNvPr>
              <p14:cNvContentPartPr/>
              <p14:nvPr/>
            </p14:nvContentPartPr>
            <p14:xfrm>
              <a:off x="3391590" y="4247486"/>
              <a:ext cx="2033280" cy="50040"/>
            </p14:xfrm>
          </p:contentPart>
        </mc:Choice>
        <mc:Fallback xmlns="">
          <p:pic>
            <p:nvPicPr>
              <p:cNvPr id="12" name="Ink 11">
                <a:extLst>
                  <a:ext uri="{FF2B5EF4-FFF2-40B4-BE49-F238E27FC236}">
                    <a16:creationId xmlns:a16="http://schemas.microsoft.com/office/drawing/2014/main" id="{A2F8BEC8-0861-068E-699A-897D9479A44C}"/>
                  </a:ext>
                </a:extLst>
              </p:cNvPr>
              <p:cNvPicPr/>
              <p:nvPr/>
            </p:nvPicPr>
            <p:blipFill>
              <a:blip r:embed="rId9"/>
              <a:stretch>
                <a:fillRect/>
              </a:stretch>
            </p:blipFill>
            <p:spPr>
              <a:xfrm>
                <a:off x="3373590" y="4211486"/>
                <a:ext cx="2068920" cy="121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3733DF94-AC6B-FE9D-56F3-8A12CBE000AD}"/>
                  </a:ext>
                </a:extLst>
              </p14:cNvPr>
              <p14:cNvContentPartPr/>
              <p14:nvPr/>
            </p14:nvContentPartPr>
            <p14:xfrm>
              <a:off x="3785790" y="4521086"/>
              <a:ext cx="1639080" cy="34560"/>
            </p14:xfrm>
          </p:contentPart>
        </mc:Choice>
        <mc:Fallback xmlns="">
          <p:pic>
            <p:nvPicPr>
              <p:cNvPr id="13" name="Ink 12">
                <a:extLst>
                  <a:ext uri="{FF2B5EF4-FFF2-40B4-BE49-F238E27FC236}">
                    <a16:creationId xmlns:a16="http://schemas.microsoft.com/office/drawing/2014/main" id="{3733DF94-AC6B-FE9D-56F3-8A12CBE000AD}"/>
                  </a:ext>
                </a:extLst>
              </p:cNvPr>
              <p:cNvPicPr/>
              <p:nvPr/>
            </p:nvPicPr>
            <p:blipFill>
              <a:blip r:embed="rId11"/>
              <a:stretch>
                <a:fillRect/>
              </a:stretch>
            </p:blipFill>
            <p:spPr>
              <a:xfrm>
                <a:off x="3767790" y="4485086"/>
                <a:ext cx="1674720" cy="106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E85A4CBC-50DF-5CB7-6D5C-4E86B3F92F3A}"/>
                  </a:ext>
                </a:extLst>
              </p14:cNvPr>
              <p14:cNvContentPartPr/>
              <p14:nvPr/>
            </p14:nvContentPartPr>
            <p14:xfrm>
              <a:off x="3502470" y="4464566"/>
              <a:ext cx="984240" cy="57240"/>
            </p14:xfrm>
          </p:contentPart>
        </mc:Choice>
        <mc:Fallback xmlns="">
          <p:pic>
            <p:nvPicPr>
              <p:cNvPr id="14" name="Ink 13">
                <a:extLst>
                  <a:ext uri="{FF2B5EF4-FFF2-40B4-BE49-F238E27FC236}">
                    <a16:creationId xmlns:a16="http://schemas.microsoft.com/office/drawing/2014/main" id="{E85A4CBC-50DF-5CB7-6D5C-4E86B3F92F3A}"/>
                  </a:ext>
                </a:extLst>
              </p:cNvPr>
              <p:cNvPicPr/>
              <p:nvPr/>
            </p:nvPicPr>
            <p:blipFill>
              <a:blip r:embed="rId13"/>
              <a:stretch>
                <a:fillRect/>
              </a:stretch>
            </p:blipFill>
            <p:spPr>
              <a:xfrm>
                <a:off x="3484470" y="4428926"/>
                <a:ext cx="101988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910075F6-1DAE-69D7-7E95-8A405E1C52BB}"/>
                  </a:ext>
                </a:extLst>
              </p14:cNvPr>
              <p14:cNvContentPartPr/>
              <p14:nvPr/>
            </p14:nvContentPartPr>
            <p14:xfrm>
              <a:off x="3400230" y="4526126"/>
              <a:ext cx="431640" cy="7920"/>
            </p14:xfrm>
          </p:contentPart>
        </mc:Choice>
        <mc:Fallback xmlns="">
          <p:pic>
            <p:nvPicPr>
              <p:cNvPr id="15" name="Ink 14">
                <a:extLst>
                  <a:ext uri="{FF2B5EF4-FFF2-40B4-BE49-F238E27FC236}">
                    <a16:creationId xmlns:a16="http://schemas.microsoft.com/office/drawing/2014/main" id="{910075F6-1DAE-69D7-7E95-8A405E1C52BB}"/>
                  </a:ext>
                </a:extLst>
              </p:cNvPr>
              <p:cNvPicPr/>
              <p:nvPr/>
            </p:nvPicPr>
            <p:blipFill>
              <a:blip r:embed="rId15"/>
              <a:stretch>
                <a:fillRect/>
              </a:stretch>
            </p:blipFill>
            <p:spPr>
              <a:xfrm>
                <a:off x="3382230" y="4490486"/>
                <a:ext cx="46728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4CD7F6B8-8F60-1365-C245-C9323CC9B858}"/>
                  </a:ext>
                </a:extLst>
              </p14:cNvPr>
              <p14:cNvContentPartPr/>
              <p14:nvPr/>
            </p14:nvContentPartPr>
            <p14:xfrm>
              <a:off x="3467550" y="4532246"/>
              <a:ext cx="399600" cy="19440"/>
            </p14:xfrm>
          </p:contentPart>
        </mc:Choice>
        <mc:Fallback xmlns="">
          <p:pic>
            <p:nvPicPr>
              <p:cNvPr id="16" name="Ink 15">
                <a:extLst>
                  <a:ext uri="{FF2B5EF4-FFF2-40B4-BE49-F238E27FC236}">
                    <a16:creationId xmlns:a16="http://schemas.microsoft.com/office/drawing/2014/main" id="{4CD7F6B8-8F60-1365-C245-C9323CC9B858}"/>
                  </a:ext>
                </a:extLst>
              </p:cNvPr>
              <p:cNvPicPr/>
              <p:nvPr/>
            </p:nvPicPr>
            <p:blipFill>
              <a:blip r:embed="rId17"/>
              <a:stretch>
                <a:fillRect/>
              </a:stretch>
            </p:blipFill>
            <p:spPr>
              <a:xfrm>
                <a:off x="3449910" y="4496246"/>
                <a:ext cx="43524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Ink 16">
                <a:extLst>
                  <a:ext uri="{FF2B5EF4-FFF2-40B4-BE49-F238E27FC236}">
                    <a16:creationId xmlns:a16="http://schemas.microsoft.com/office/drawing/2014/main" id="{92610EC1-C5C5-B3B0-F2F8-30FC1F8BBDEF}"/>
                  </a:ext>
                </a:extLst>
              </p14:cNvPr>
              <p14:cNvContentPartPr/>
              <p14:nvPr/>
            </p14:nvContentPartPr>
            <p14:xfrm>
              <a:off x="5000070" y="4260806"/>
              <a:ext cx="426600" cy="211320"/>
            </p14:xfrm>
          </p:contentPart>
        </mc:Choice>
        <mc:Fallback xmlns="">
          <p:pic>
            <p:nvPicPr>
              <p:cNvPr id="17" name="Ink 16">
                <a:extLst>
                  <a:ext uri="{FF2B5EF4-FFF2-40B4-BE49-F238E27FC236}">
                    <a16:creationId xmlns:a16="http://schemas.microsoft.com/office/drawing/2014/main" id="{92610EC1-C5C5-B3B0-F2F8-30FC1F8BBDEF}"/>
                  </a:ext>
                </a:extLst>
              </p:cNvPr>
              <p:cNvPicPr/>
              <p:nvPr/>
            </p:nvPicPr>
            <p:blipFill>
              <a:blip r:embed="rId19"/>
              <a:stretch>
                <a:fillRect/>
              </a:stretch>
            </p:blipFill>
            <p:spPr>
              <a:xfrm>
                <a:off x="4982430" y="4224806"/>
                <a:ext cx="462240" cy="282960"/>
              </a:xfrm>
              <a:prstGeom prst="rect">
                <a:avLst/>
              </a:prstGeom>
            </p:spPr>
          </p:pic>
        </mc:Fallback>
      </mc:AlternateContent>
    </p:spTree>
    <p:extLst>
      <p:ext uri="{BB962C8B-B14F-4D97-AF65-F5344CB8AC3E}">
        <p14:creationId xmlns:p14="http://schemas.microsoft.com/office/powerpoint/2010/main" val="251112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FE3DD-9038-25DB-481F-C1E9C2F744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4A8A7B-FBFB-9AA7-FF4F-C4BFBE667A52}"/>
              </a:ext>
            </a:extLst>
          </p:cNvPr>
          <p:cNvSpPr>
            <a:spLocks noGrp="1"/>
          </p:cNvSpPr>
          <p:nvPr>
            <p:ph type="title"/>
          </p:nvPr>
        </p:nvSpPr>
        <p:spPr/>
        <p:txBody>
          <a:bodyPr>
            <a:normAutofit/>
          </a:bodyPr>
          <a:lstStyle/>
          <a:p>
            <a:r>
              <a:rPr lang="fr-FR" sz="4800" dirty="0" err="1"/>
              <a:t>Let’s</a:t>
            </a:r>
            <a:r>
              <a:rPr lang="fr-FR" sz="4800" dirty="0"/>
              <a:t> talk about pipes first.</a:t>
            </a:r>
            <a:endParaRPr lang="en-US" sz="4800" dirty="0"/>
          </a:p>
        </p:txBody>
      </p:sp>
      <p:sp>
        <p:nvSpPr>
          <p:cNvPr id="4" name="Slide Number Placeholder 3">
            <a:extLst>
              <a:ext uri="{FF2B5EF4-FFF2-40B4-BE49-F238E27FC236}">
                <a16:creationId xmlns:a16="http://schemas.microsoft.com/office/drawing/2014/main" id="{D628CF34-29F7-E212-7371-B8FE1BE55821}"/>
              </a:ext>
            </a:extLst>
          </p:cNvPr>
          <p:cNvSpPr>
            <a:spLocks noGrp="1"/>
          </p:cNvSpPr>
          <p:nvPr>
            <p:ph type="sldNum" sz="quarter" idx="12"/>
          </p:nvPr>
        </p:nvSpPr>
        <p:spPr/>
        <p:txBody>
          <a:bodyPr/>
          <a:lstStyle/>
          <a:p>
            <a:fld id="{9CD8D479-8942-46E8-A226-A4E01F7A105C}" type="slidenum">
              <a:rPr lang="en-US" smtClean="0"/>
              <a:t>14</a:t>
            </a:fld>
            <a:endParaRPr lang="en-US"/>
          </a:p>
        </p:txBody>
      </p:sp>
      <p:sp>
        <p:nvSpPr>
          <p:cNvPr id="5" name="Date Placeholder 4">
            <a:extLst>
              <a:ext uri="{FF2B5EF4-FFF2-40B4-BE49-F238E27FC236}">
                <a16:creationId xmlns:a16="http://schemas.microsoft.com/office/drawing/2014/main" id="{C9964C01-140E-9439-9026-A967779ECE4C}"/>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1EC7BD92-21DF-F09E-9323-A914D89C0D1C}"/>
              </a:ext>
            </a:extLst>
          </p:cNvPr>
          <p:cNvSpPr>
            <a:spLocks noGrp="1"/>
          </p:cNvSpPr>
          <p:nvPr>
            <p:ph type="ftr" sz="quarter" idx="11"/>
          </p:nvPr>
        </p:nvSpPr>
        <p:spPr/>
        <p:txBody>
          <a:bodyPr/>
          <a:lstStyle/>
          <a:p>
            <a:r>
              <a:rPr lang="en-US" dirty="0"/>
              <a:t>CPOW Conference 2026</a:t>
            </a:r>
          </a:p>
        </p:txBody>
      </p:sp>
      <p:pic>
        <p:nvPicPr>
          <p:cNvPr id="10" name="Picture 9">
            <a:extLst>
              <a:ext uri="{FF2B5EF4-FFF2-40B4-BE49-F238E27FC236}">
                <a16:creationId xmlns:a16="http://schemas.microsoft.com/office/drawing/2014/main" id="{354F2CE7-D9B2-9ADF-AB4D-0C4D3FF6006D}"/>
              </a:ext>
            </a:extLst>
          </p:cNvPr>
          <p:cNvPicPr>
            <a:picLocks noChangeAspect="1"/>
          </p:cNvPicPr>
          <p:nvPr/>
        </p:nvPicPr>
        <p:blipFill>
          <a:blip r:embed="rId3"/>
          <a:stretch>
            <a:fillRect/>
          </a:stretch>
        </p:blipFill>
        <p:spPr>
          <a:xfrm>
            <a:off x="410402" y="1269153"/>
            <a:ext cx="8865184" cy="4963943"/>
          </a:xfrm>
          <a:prstGeom prst="rect">
            <a:avLst/>
          </a:prstGeom>
        </p:spPr>
      </p:pic>
      <p:sp>
        <p:nvSpPr>
          <p:cNvPr id="11" name="TextBox 10">
            <a:extLst>
              <a:ext uri="{FF2B5EF4-FFF2-40B4-BE49-F238E27FC236}">
                <a16:creationId xmlns:a16="http://schemas.microsoft.com/office/drawing/2014/main" id="{1E440F5D-11C0-AF7C-7649-7918F87AE3ED}"/>
              </a:ext>
            </a:extLst>
          </p:cNvPr>
          <p:cNvSpPr txBox="1"/>
          <p:nvPr/>
        </p:nvSpPr>
        <p:spPr>
          <a:xfrm>
            <a:off x="7390816" y="6323340"/>
            <a:ext cx="4895850" cy="253916"/>
          </a:xfrm>
          <a:prstGeom prst="rect">
            <a:avLst/>
          </a:prstGeom>
          <a:noFill/>
        </p:spPr>
        <p:txBody>
          <a:bodyPr wrap="square" rtlCol="0">
            <a:spAutoFit/>
          </a:bodyPr>
          <a:lstStyle/>
          <a:p>
            <a:r>
              <a:rPr lang="en-US" sz="1050" dirty="0"/>
              <a:t>Gravity Sewer Catalog by JM Eagle</a:t>
            </a:r>
          </a:p>
        </p:txBody>
      </p:sp>
      <p:sp>
        <p:nvSpPr>
          <p:cNvPr id="3" name="Content Placeholder 2">
            <a:extLst>
              <a:ext uri="{FF2B5EF4-FFF2-40B4-BE49-F238E27FC236}">
                <a16:creationId xmlns:a16="http://schemas.microsoft.com/office/drawing/2014/main" id="{83FABBDE-9885-BD9F-2E69-7A79476F06FF}"/>
              </a:ext>
            </a:extLst>
          </p:cNvPr>
          <p:cNvSpPr>
            <a:spLocks noGrp="1"/>
          </p:cNvSpPr>
          <p:nvPr>
            <p:ph idx="1"/>
          </p:nvPr>
        </p:nvSpPr>
        <p:spPr>
          <a:xfrm>
            <a:off x="8963024" y="1857375"/>
            <a:ext cx="2460251" cy="2066925"/>
          </a:xfrm>
        </p:spPr>
        <p:txBody>
          <a:bodyPr>
            <a:normAutofit/>
          </a:bodyPr>
          <a:lstStyle/>
          <a:p>
            <a:r>
              <a:rPr lang="en-US" sz="3600" dirty="0"/>
              <a:t>Haunching</a:t>
            </a:r>
            <a:endParaRPr lang="en-US" sz="2600" dirty="0"/>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0CEDCF88-43A1-1D8D-48E8-73D151D1F559}"/>
                  </a:ext>
                </a:extLst>
              </p14:cNvPr>
              <p14:cNvContentPartPr/>
              <p14:nvPr/>
            </p14:nvContentPartPr>
            <p14:xfrm>
              <a:off x="3415341" y="4087620"/>
              <a:ext cx="504000" cy="21600"/>
            </p14:xfrm>
          </p:contentPart>
        </mc:Choice>
        <mc:Fallback xmlns="">
          <p:pic>
            <p:nvPicPr>
              <p:cNvPr id="7" name="Ink 6">
                <a:extLst>
                  <a:ext uri="{FF2B5EF4-FFF2-40B4-BE49-F238E27FC236}">
                    <a16:creationId xmlns:a16="http://schemas.microsoft.com/office/drawing/2014/main" id="{0CEDCF88-43A1-1D8D-48E8-73D151D1F559}"/>
                  </a:ext>
                </a:extLst>
              </p:cNvPr>
              <p:cNvPicPr/>
              <p:nvPr/>
            </p:nvPicPr>
            <p:blipFill>
              <a:blip r:embed="rId5"/>
              <a:stretch>
                <a:fillRect/>
              </a:stretch>
            </p:blipFill>
            <p:spPr>
              <a:xfrm>
                <a:off x="3361701" y="3979980"/>
                <a:ext cx="61164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B587F0BB-EA21-F421-71FF-EA2209833B39}"/>
                  </a:ext>
                </a:extLst>
              </p14:cNvPr>
              <p14:cNvContentPartPr/>
              <p14:nvPr/>
            </p14:nvContentPartPr>
            <p14:xfrm>
              <a:off x="3441981" y="3919500"/>
              <a:ext cx="316080" cy="42840"/>
            </p14:xfrm>
          </p:contentPart>
        </mc:Choice>
        <mc:Fallback xmlns="">
          <p:pic>
            <p:nvPicPr>
              <p:cNvPr id="8" name="Ink 7">
                <a:extLst>
                  <a:ext uri="{FF2B5EF4-FFF2-40B4-BE49-F238E27FC236}">
                    <a16:creationId xmlns:a16="http://schemas.microsoft.com/office/drawing/2014/main" id="{B587F0BB-EA21-F421-71FF-EA2209833B39}"/>
                  </a:ext>
                </a:extLst>
              </p:cNvPr>
              <p:cNvPicPr/>
              <p:nvPr/>
            </p:nvPicPr>
            <p:blipFill>
              <a:blip r:embed="rId7"/>
              <a:stretch>
                <a:fillRect/>
              </a:stretch>
            </p:blipFill>
            <p:spPr>
              <a:xfrm>
                <a:off x="3388341" y="3811860"/>
                <a:ext cx="42372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9370F613-054E-A689-3FD8-41C13B526E54}"/>
                  </a:ext>
                </a:extLst>
              </p14:cNvPr>
              <p14:cNvContentPartPr/>
              <p14:nvPr/>
            </p14:nvContentPartPr>
            <p14:xfrm>
              <a:off x="3395181" y="3751380"/>
              <a:ext cx="336240" cy="20880"/>
            </p14:xfrm>
          </p:contentPart>
        </mc:Choice>
        <mc:Fallback xmlns="">
          <p:pic>
            <p:nvPicPr>
              <p:cNvPr id="9" name="Ink 8">
                <a:extLst>
                  <a:ext uri="{FF2B5EF4-FFF2-40B4-BE49-F238E27FC236}">
                    <a16:creationId xmlns:a16="http://schemas.microsoft.com/office/drawing/2014/main" id="{9370F613-054E-A689-3FD8-41C13B526E54}"/>
                  </a:ext>
                </a:extLst>
              </p:cNvPr>
              <p:cNvPicPr/>
              <p:nvPr/>
            </p:nvPicPr>
            <p:blipFill>
              <a:blip r:embed="rId9"/>
              <a:stretch>
                <a:fillRect/>
              </a:stretch>
            </p:blipFill>
            <p:spPr>
              <a:xfrm>
                <a:off x="3341541" y="3643740"/>
                <a:ext cx="44388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D93218A0-B3EC-8F32-F79E-0149AB35EF1D}"/>
                  </a:ext>
                </a:extLst>
              </p14:cNvPr>
              <p14:cNvContentPartPr/>
              <p14:nvPr/>
            </p14:nvContentPartPr>
            <p14:xfrm>
              <a:off x="3408501" y="3704580"/>
              <a:ext cx="289800" cy="27000"/>
            </p14:xfrm>
          </p:contentPart>
        </mc:Choice>
        <mc:Fallback xmlns="">
          <p:pic>
            <p:nvPicPr>
              <p:cNvPr id="13" name="Ink 12">
                <a:extLst>
                  <a:ext uri="{FF2B5EF4-FFF2-40B4-BE49-F238E27FC236}">
                    <a16:creationId xmlns:a16="http://schemas.microsoft.com/office/drawing/2014/main" id="{D93218A0-B3EC-8F32-F79E-0149AB35EF1D}"/>
                  </a:ext>
                </a:extLst>
              </p:cNvPr>
              <p:cNvPicPr/>
              <p:nvPr/>
            </p:nvPicPr>
            <p:blipFill>
              <a:blip r:embed="rId11"/>
              <a:stretch>
                <a:fillRect/>
              </a:stretch>
            </p:blipFill>
            <p:spPr>
              <a:xfrm>
                <a:off x="3354501" y="3596580"/>
                <a:ext cx="39744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28519B3C-1E9B-0184-BFCB-F8861433973F}"/>
                  </a:ext>
                </a:extLst>
              </p14:cNvPr>
              <p14:cNvContentPartPr/>
              <p14:nvPr/>
            </p14:nvContentPartPr>
            <p14:xfrm>
              <a:off x="5136501" y="3717900"/>
              <a:ext cx="262080" cy="360"/>
            </p14:xfrm>
          </p:contentPart>
        </mc:Choice>
        <mc:Fallback xmlns="">
          <p:pic>
            <p:nvPicPr>
              <p:cNvPr id="14" name="Ink 13">
                <a:extLst>
                  <a:ext uri="{FF2B5EF4-FFF2-40B4-BE49-F238E27FC236}">
                    <a16:creationId xmlns:a16="http://schemas.microsoft.com/office/drawing/2014/main" id="{28519B3C-1E9B-0184-BFCB-F8861433973F}"/>
                  </a:ext>
                </a:extLst>
              </p:cNvPr>
              <p:cNvPicPr/>
              <p:nvPr/>
            </p:nvPicPr>
            <p:blipFill>
              <a:blip r:embed="rId13"/>
              <a:stretch>
                <a:fillRect/>
              </a:stretch>
            </p:blipFill>
            <p:spPr>
              <a:xfrm>
                <a:off x="5082501" y="3610260"/>
                <a:ext cx="3697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6F907DAA-EEEC-E70D-B78A-1FD62CA69F02}"/>
                  </a:ext>
                </a:extLst>
              </p14:cNvPr>
              <p14:cNvContentPartPr/>
              <p14:nvPr/>
            </p14:nvContentPartPr>
            <p14:xfrm>
              <a:off x="5089701" y="3892500"/>
              <a:ext cx="295920" cy="14040"/>
            </p14:xfrm>
          </p:contentPart>
        </mc:Choice>
        <mc:Fallback xmlns="">
          <p:pic>
            <p:nvPicPr>
              <p:cNvPr id="16" name="Ink 15">
                <a:extLst>
                  <a:ext uri="{FF2B5EF4-FFF2-40B4-BE49-F238E27FC236}">
                    <a16:creationId xmlns:a16="http://schemas.microsoft.com/office/drawing/2014/main" id="{6F907DAA-EEEC-E70D-B78A-1FD62CA69F02}"/>
                  </a:ext>
                </a:extLst>
              </p:cNvPr>
              <p:cNvPicPr/>
              <p:nvPr/>
            </p:nvPicPr>
            <p:blipFill>
              <a:blip r:embed="rId15"/>
              <a:stretch>
                <a:fillRect/>
              </a:stretch>
            </p:blipFill>
            <p:spPr>
              <a:xfrm>
                <a:off x="5035701" y="3784500"/>
                <a:ext cx="40356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8" name="Ink 17">
                <a:extLst>
                  <a:ext uri="{FF2B5EF4-FFF2-40B4-BE49-F238E27FC236}">
                    <a16:creationId xmlns:a16="http://schemas.microsoft.com/office/drawing/2014/main" id="{9A012329-039E-1191-BF42-C2A7EB44312C}"/>
                  </a:ext>
                </a:extLst>
              </p14:cNvPr>
              <p14:cNvContentPartPr/>
              <p14:nvPr/>
            </p14:nvContentPartPr>
            <p14:xfrm>
              <a:off x="4911141" y="4047300"/>
              <a:ext cx="499320" cy="37440"/>
            </p14:xfrm>
          </p:contentPart>
        </mc:Choice>
        <mc:Fallback xmlns="">
          <p:pic>
            <p:nvPicPr>
              <p:cNvPr id="18" name="Ink 17">
                <a:extLst>
                  <a:ext uri="{FF2B5EF4-FFF2-40B4-BE49-F238E27FC236}">
                    <a16:creationId xmlns:a16="http://schemas.microsoft.com/office/drawing/2014/main" id="{9A012329-039E-1191-BF42-C2A7EB44312C}"/>
                  </a:ext>
                </a:extLst>
              </p:cNvPr>
              <p:cNvPicPr/>
              <p:nvPr/>
            </p:nvPicPr>
            <p:blipFill>
              <a:blip r:embed="rId17"/>
              <a:stretch>
                <a:fillRect/>
              </a:stretch>
            </p:blipFill>
            <p:spPr>
              <a:xfrm>
                <a:off x="4857141" y="3939300"/>
                <a:ext cx="60696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id="{9F3EC525-A35D-C3DE-D18A-15A4E3256B5C}"/>
                  </a:ext>
                </a:extLst>
              </p14:cNvPr>
              <p14:cNvContentPartPr/>
              <p14:nvPr/>
            </p14:nvContentPartPr>
            <p14:xfrm>
              <a:off x="5069181" y="3940020"/>
              <a:ext cx="141480" cy="360"/>
            </p14:xfrm>
          </p:contentPart>
        </mc:Choice>
        <mc:Fallback xmlns="">
          <p:pic>
            <p:nvPicPr>
              <p:cNvPr id="19" name="Ink 18">
                <a:extLst>
                  <a:ext uri="{FF2B5EF4-FFF2-40B4-BE49-F238E27FC236}">
                    <a16:creationId xmlns:a16="http://schemas.microsoft.com/office/drawing/2014/main" id="{9F3EC525-A35D-C3DE-D18A-15A4E3256B5C}"/>
                  </a:ext>
                </a:extLst>
              </p:cNvPr>
              <p:cNvPicPr/>
              <p:nvPr/>
            </p:nvPicPr>
            <p:blipFill>
              <a:blip r:embed="rId19"/>
              <a:stretch>
                <a:fillRect/>
              </a:stretch>
            </p:blipFill>
            <p:spPr>
              <a:xfrm>
                <a:off x="5015181" y="3832020"/>
                <a:ext cx="2491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0" name="Ink 19">
                <a:extLst>
                  <a:ext uri="{FF2B5EF4-FFF2-40B4-BE49-F238E27FC236}">
                    <a16:creationId xmlns:a16="http://schemas.microsoft.com/office/drawing/2014/main" id="{0F5AFAF6-9CAC-7244-D605-88F6834C8BA0}"/>
                  </a:ext>
                </a:extLst>
              </p14:cNvPr>
              <p14:cNvContentPartPr/>
              <p14:nvPr/>
            </p14:nvContentPartPr>
            <p14:xfrm>
              <a:off x="4757421" y="3756420"/>
              <a:ext cx="364680" cy="420120"/>
            </p14:xfrm>
          </p:contentPart>
        </mc:Choice>
        <mc:Fallback xmlns="">
          <p:pic>
            <p:nvPicPr>
              <p:cNvPr id="20" name="Ink 19">
                <a:extLst>
                  <a:ext uri="{FF2B5EF4-FFF2-40B4-BE49-F238E27FC236}">
                    <a16:creationId xmlns:a16="http://schemas.microsoft.com/office/drawing/2014/main" id="{0F5AFAF6-9CAC-7244-D605-88F6834C8BA0}"/>
                  </a:ext>
                </a:extLst>
              </p:cNvPr>
              <p:cNvPicPr/>
              <p:nvPr/>
            </p:nvPicPr>
            <p:blipFill>
              <a:blip r:embed="rId21"/>
              <a:stretch>
                <a:fillRect/>
              </a:stretch>
            </p:blipFill>
            <p:spPr>
              <a:xfrm>
                <a:off x="4739421" y="3720420"/>
                <a:ext cx="400320" cy="4917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1" name="Ink 20">
                <a:extLst>
                  <a:ext uri="{FF2B5EF4-FFF2-40B4-BE49-F238E27FC236}">
                    <a16:creationId xmlns:a16="http://schemas.microsoft.com/office/drawing/2014/main" id="{2F2C3CCB-4B83-D8EC-E89D-2A0BFD1277E3}"/>
                  </a:ext>
                </a:extLst>
              </p14:cNvPr>
              <p14:cNvContentPartPr/>
              <p14:nvPr/>
            </p14:nvContentPartPr>
            <p14:xfrm>
              <a:off x="3764901" y="3892500"/>
              <a:ext cx="325800" cy="315360"/>
            </p14:xfrm>
          </p:contentPart>
        </mc:Choice>
        <mc:Fallback xmlns="">
          <p:pic>
            <p:nvPicPr>
              <p:cNvPr id="21" name="Ink 20">
                <a:extLst>
                  <a:ext uri="{FF2B5EF4-FFF2-40B4-BE49-F238E27FC236}">
                    <a16:creationId xmlns:a16="http://schemas.microsoft.com/office/drawing/2014/main" id="{2F2C3CCB-4B83-D8EC-E89D-2A0BFD1277E3}"/>
                  </a:ext>
                </a:extLst>
              </p:cNvPr>
              <p:cNvPicPr/>
              <p:nvPr/>
            </p:nvPicPr>
            <p:blipFill>
              <a:blip r:embed="rId23"/>
              <a:stretch>
                <a:fillRect/>
              </a:stretch>
            </p:blipFill>
            <p:spPr>
              <a:xfrm>
                <a:off x="3747261" y="3856860"/>
                <a:ext cx="361440" cy="387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2" name="Ink 21">
                <a:extLst>
                  <a:ext uri="{FF2B5EF4-FFF2-40B4-BE49-F238E27FC236}">
                    <a16:creationId xmlns:a16="http://schemas.microsoft.com/office/drawing/2014/main" id="{17755579-75EB-94E3-C82F-6B95DE77024E}"/>
                  </a:ext>
                </a:extLst>
              </p14:cNvPr>
              <p14:cNvContentPartPr/>
              <p14:nvPr/>
            </p14:nvContentPartPr>
            <p14:xfrm>
              <a:off x="4650540" y="4181659"/>
              <a:ext cx="440640" cy="11880"/>
            </p14:xfrm>
          </p:contentPart>
        </mc:Choice>
        <mc:Fallback xmlns="">
          <p:pic>
            <p:nvPicPr>
              <p:cNvPr id="22" name="Ink 21">
                <a:extLst>
                  <a:ext uri="{FF2B5EF4-FFF2-40B4-BE49-F238E27FC236}">
                    <a16:creationId xmlns:a16="http://schemas.microsoft.com/office/drawing/2014/main" id="{17755579-75EB-94E3-C82F-6B95DE77024E}"/>
                  </a:ext>
                </a:extLst>
              </p:cNvPr>
              <p:cNvPicPr/>
              <p:nvPr/>
            </p:nvPicPr>
            <p:blipFill>
              <a:blip r:embed="rId25"/>
              <a:stretch>
                <a:fillRect/>
              </a:stretch>
            </p:blipFill>
            <p:spPr>
              <a:xfrm>
                <a:off x="4632900" y="4146019"/>
                <a:ext cx="47628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3" name="Ink 22">
                <a:extLst>
                  <a:ext uri="{FF2B5EF4-FFF2-40B4-BE49-F238E27FC236}">
                    <a16:creationId xmlns:a16="http://schemas.microsoft.com/office/drawing/2014/main" id="{184AFAA7-05C9-069D-6EC7-3E1573EEEAAB}"/>
                  </a:ext>
                </a:extLst>
              </p14:cNvPr>
              <p14:cNvContentPartPr/>
              <p14:nvPr/>
            </p14:nvContentPartPr>
            <p14:xfrm>
              <a:off x="5090100" y="4169419"/>
              <a:ext cx="330840" cy="20520"/>
            </p14:xfrm>
          </p:contentPart>
        </mc:Choice>
        <mc:Fallback xmlns="">
          <p:pic>
            <p:nvPicPr>
              <p:cNvPr id="23" name="Ink 22">
                <a:extLst>
                  <a:ext uri="{FF2B5EF4-FFF2-40B4-BE49-F238E27FC236}">
                    <a16:creationId xmlns:a16="http://schemas.microsoft.com/office/drawing/2014/main" id="{184AFAA7-05C9-069D-6EC7-3E1573EEEAAB}"/>
                  </a:ext>
                </a:extLst>
              </p:cNvPr>
              <p:cNvPicPr/>
              <p:nvPr/>
            </p:nvPicPr>
            <p:blipFill>
              <a:blip r:embed="rId27"/>
              <a:stretch>
                <a:fillRect/>
              </a:stretch>
            </p:blipFill>
            <p:spPr>
              <a:xfrm>
                <a:off x="5072100" y="4133419"/>
                <a:ext cx="36648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4" name="Ink 23">
                <a:extLst>
                  <a:ext uri="{FF2B5EF4-FFF2-40B4-BE49-F238E27FC236}">
                    <a16:creationId xmlns:a16="http://schemas.microsoft.com/office/drawing/2014/main" id="{A5237CE3-9D6B-7EB3-7DD4-B41C6D73BDF9}"/>
                  </a:ext>
                </a:extLst>
              </p14:cNvPr>
              <p14:cNvContentPartPr/>
              <p14:nvPr/>
            </p14:nvContentPartPr>
            <p14:xfrm>
              <a:off x="5078940" y="3625099"/>
              <a:ext cx="316440" cy="116280"/>
            </p14:xfrm>
          </p:contentPart>
        </mc:Choice>
        <mc:Fallback xmlns="">
          <p:pic>
            <p:nvPicPr>
              <p:cNvPr id="24" name="Ink 23">
                <a:extLst>
                  <a:ext uri="{FF2B5EF4-FFF2-40B4-BE49-F238E27FC236}">
                    <a16:creationId xmlns:a16="http://schemas.microsoft.com/office/drawing/2014/main" id="{A5237CE3-9D6B-7EB3-7DD4-B41C6D73BDF9}"/>
                  </a:ext>
                </a:extLst>
              </p:cNvPr>
              <p:cNvPicPr/>
              <p:nvPr/>
            </p:nvPicPr>
            <p:blipFill>
              <a:blip r:embed="rId29"/>
              <a:stretch>
                <a:fillRect/>
              </a:stretch>
            </p:blipFill>
            <p:spPr>
              <a:xfrm>
                <a:off x="5061300" y="3589099"/>
                <a:ext cx="352080" cy="1879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5" name="Ink 24">
                <a:extLst>
                  <a:ext uri="{FF2B5EF4-FFF2-40B4-BE49-F238E27FC236}">
                    <a16:creationId xmlns:a16="http://schemas.microsoft.com/office/drawing/2014/main" id="{586003AA-226D-B7A5-5005-BF3CBAC93873}"/>
                  </a:ext>
                </a:extLst>
              </p14:cNvPr>
              <p14:cNvContentPartPr/>
              <p14:nvPr/>
            </p14:nvContentPartPr>
            <p14:xfrm>
              <a:off x="3886230" y="4170671"/>
              <a:ext cx="274320" cy="44280"/>
            </p14:xfrm>
          </p:contentPart>
        </mc:Choice>
        <mc:Fallback xmlns="">
          <p:pic>
            <p:nvPicPr>
              <p:cNvPr id="25" name="Ink 24">
                <a:extLst>
                  <a:ext uri="{FF2B5EF4-FFF2-40B4-BE49-F238E27FC236}">
                    <a16:creationId xmlns:a16="http://schemas.microsoft.com/office/drawing/2014/main" id="{586003AA-226D-B7A5-5005-BF3CBAC93873}"/>
                  </a:ext>
                </a:extLst>
              </p:cNvPr>
              <p:cNvPicPr/>
              <p:nvPr/>
            </p:nvPicPr>
            <p:blipFill>
              <a:blip r:embed="rId31"/>
              <a:stretch>
                <a:fillRect/>
              </a:stretch>
            </p:blipFill>
            <p:spPr>
              <a:xfrm>
                <a:off x="3868590" y="4135031"/>
                <a:ext cx="30996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6" name="Ink 25">
                <a:extLst>
                  <a:ext uri="{FF2B5EF4-FFF2-40B4-BE49-F238E27FC236}">
                    <a16:creationId xmlns:a16="http://schemas.microsoft.com/office/drawing/2014/main" id="{98241AA3-FC77-EC8D-1651-B2E21DBF7B9B}"/>
                  </a:ext>
                </a:extLst>
              </p14:cNvPr>
              <p14:cNvContentPartPr/>
              <p14:nvPr/>
            </p14:nvContentPartPr>
            <p14:xfrm>
              <a:off x="3562230" y="3607991"/>
              <a:ext cx="152640" cy="8640"/>
            </p14:xfrm>
          </p:contentPart>
        </mc:Choice>
        <mc:Fallback xmlns="">
          <p:pic>
            <p:nvPicPr>
              <p:cNvPr id="26" name="Ink 25">
                <a:extLst>
                  <a:ext uri="{FF2B5EF4-FFF2-40B4-BE49-F238E27FC236}">
                    <a16:creationId xmlns:a16="http://schemas.microsoft.com/office/drawing/2014/main" id="{98241AA3-FC77-EC8D-1651-B2E21DBF7B9B}"/>
                  </a:ext>
                </a:extLst>
              </p:cNvPr>
              <p:cNvPicPr/>
              <p:nvPr/>
            </p:nvPicPr>
            <p:blipFill>
              <a:blip r:embed="rId33"/>
              <a:stretch>
                <a:fillRect/>
              </a:stretch>
            </p:blipFill>
            <p:spPr>
              <a:xfrm>
                <a:off x="3544590" y="3572351"/>
                <a:ext cx="18828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7" name="Ink 26">
                <a:extLst>
                  <a:ext uri="{FF2B5EF4-FFF2-40B4-BE49-F238E27FC236}">
                    <a16:creationId xmlns:a16="http://schemas.microsoft.com/office/drawing/2014/main" id="{64858F09-C8E9-C767-2400-E10D523A8917}"/>
                  </a:ext>
                </a:extLst>
              </p14:cNvPr>
              <p14:cNvContentPartPr/>
              <p14:nvPr/>
            </p14:nvContentPartPr>
            <p14:xfrm>
              <a:off x="3394470" y="3844151"/>
              <a:ext cx="6120" cy="149400"/>
            </p14:xfrm>
          </p:contentPart>
        </mc:Choice>
        <mc:Fallback xmlns="">
          <p:pic>
            <p:nvPicPr>
              <p:cNvPr id="27" name="Ink 26">
                <a:extLst>
                  <a:ext uri="{FF2B5EF4-FFF2-40B4-BE49-F238E27FC236}">
                    <a16:creationId xmlns:a16="http://schemas.microsoft.com/office/drawing/2014/main" id="{64858F09-C8E9-C767-2400-E10D523A8917}"/>
                  </a:ext>
                </a:extLst>
              </p:cNvPr>
              <p:cNvPicPr/>
              <p:nvPr/>
            </p:nvPicPr>
            <p:blipFill>
              <a:blip r:embed="rId35"/>
              <a:stretch>
                <a:fillRect/>
              </a:stretch>
            </p:blipFill>
            <p:spPr>
              <a:xfrm>
                <a:off x="3376830" y="3808151"/>
                <a:ext cx="41760" cy="221040"/>
              </a:xfrm>
              <a:prstGeom prst="rect">
                <a:avLst/>
              </a:prstGeom>
            </p:spPr>
          </p:pic>
        </mc:Fallback>
      </mc:AlternateContent>
    </p:spTree>
    <p:extLst>
      <p:ext uri="{BB962C8B-B14F-4D97-AF65-F5344CB8AC3E}">
        <p14:creationId xmlns:p14="http://schemas.microsoft.com/office/powerpoint/2010/main" val="178643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24D6F-8069-BC94-BEFD-C4F796F93B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58E930-C5B0-81B9-3555-1816FD0B2994}"/>
              </a:ext>
            </a:extLst>
          </p:cNvPr>
          <p:cNvSpPr>
            <a:spLocks noGrp="1"/>
          </p:cNvSpPr>
          <p:nvPr>
            <p:ph type="title"/>
          </p:nvPr>
        </p:nvSpPr>
        <p:spPr/>
        <p:txBody>
          <a:bodyPr>
            <a:normAutofit/>
          </a:bodyPr>
          <a:lstStyle/>
          <a:p>
            <a:r>
              <a:rPr lang="fr-FR" sz="4800" dirty="0" err="1"/>
              <a:t>Let’s</a:t>
            </a:r>
            <a:r>
              <a:rPr lang="fr-FR" sz="4800" dirty="0"/>
              <a:t> talk about pipes first.</a:t>
            </a:r>
            <a:endParaRPr lang="en-US" sz="4800" dirty="0"/>
          </a:p>
        </p:txBody>
      </p:sp>
      <p:sp>
        <p:nvSpPr>
          <p:cNvPr id="4" name="Slide Number Placeholder 3">
            <a:extLst>
              <a:ext uri="{FF2B5EF4-FFF2-40B4-BE49-F238E27FC236}">
                <a16:creationId xmlns:a16="http://schemas.microsoft.com/office/drawing/2014/main" id="{7B011615-A150-E155-F9A9-28A4FEFAA68A}"/>
              </a:ext>
            </a:extLst>
          </p:cNvPr>
          <p:cNvSpPr>
            <a:spLocks noGrp="1"/>
          </p:cNvSpPr>
          <p:nvPr>
            <p:ph type="sldNum" sz="quarter" idx="12"/>
          </p:nvPr>
        </p:nvSpPr>
        <p:spPr/>
        <p:txBody>
          <a:bodyPr/>
          <a:lstStyle/>
          <a:p>
            <a:fld id="{9CD8D479-8942-46E8-A226-A4E01F7A105C}" type="slidenum">
              <a:rPr lang="en-US" smtClean="0"/>
              <a:t>15</a:t>
            </a:fld>
            <a:endParaRPr lang="en-US"/>
          </a:p>
        </p:txBody>
      </p:sp>
      <p:sp>
        <p:nvSpPr>
          <p:cNvPr id="5" name="Date Placeholder 4">
            <a:extLst>
              <a:ext uri="{FF2B5EF4-FFF2-40B4-BE49-F238E27FC236}">
                <a16:creationId xmlns:a16="http://schemas.microsoft.com/office/drawing/2014/main" id="{7A50054D-C108-A4B6-352B-75A3B7EA269C}"/>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91BEAFBB-DD90-E0CB-5B7E-9A7226F89638}"/>
              </a:ext>
            </a:extLst>
          </p:cNvPr>
          <p:cNvSpPr>
            <a:spLocks noGrp="1"/>
          </p:cNvSpPr>
          <p:nvPr>
            <p:ph type="ftr" sz="quarter" idx="11"/>
          </p:nvPr>
        </p:nvSpPr>
        <p:spPr/>
        <p:txBody>
          <a:bodyPr/>
          <a:lstStyle/>
          <a:p>
            <a:r>
              <a:rPr lang="en-US" dirty="0"/>
              <a:t>CPOW Conference 2026</a:t>
            </a:r>
          </a:p>
        </p:txBody>
      </p:sp>
      <p:pic>
        <p:nvPicPr>
          <p:cNvPr id="10" name="Picture 9">
            <a:extLst>
              <a:ext uri="{FF2B5EF4-FFF2-40B4-BE49-F238E27FC236}">
                <a16:creationId xmlns:a16="http://schemas.microsoft.com/office/drawing/2014/main" id="{4996BF4A-2C4B-7982-5E41-220FFF041E8F}"/>
              </a:ext>
            </a:extLst>
          </p:cNvPr>
          <p:cNvPicPr>
            <a:picLocks noChangeAspect="1"/>
          </p:cNvPicPr>
          <p:nvPr/>
        </p:nvPicPr>
        <p:blipFill>
          <a:blip r:embed="rId3"/>
          <a:stretch>
            <a:fillRect/>
          </a:stretch>
        </p:blipFill>
        <p:spPr>
          <a:xfrm>
            <a:off x="410402" y="1269153"/>
            <a:ext cx="8865184" cy="4963943"/>
          </a:xfrm>
          <a:prstGeom prst="rect">
            <a:avLst/>
          </a:prstGeom>
        </p:spPr>
      </p:pic>
      <p:sp>
        <p:nvSpPr>
          <p:cNvPr id="11" name="TextBox 10">
            <a:extLst>
              <a:ext uri="{FF2B5EF4-FFF2-40B4-BE49-F238E27FC236}">
                <a16:creationId xmlns:a16="http://schemas.microsoft.com/office/drawing/2014/main" id="{3C5FB685-94D8-1079-7BE9-3869D01F3394}"/>
              </a:ext>
            </a:extLst>
          </p:cNvPr>
          <p:cNvSpPr txBox="1"/>
          <p:nvPr/>
        </p:nvSpPr>
        <p:spPr>
          <a:xfrm>
            <a:off x="7390816" y="6323340"/>
            <a:ext cx="4895850" cy="253916"/>
          </a:xfrm>
          <a:prstGeom prst="rect">
            <a:avLst/>
          </a:prstGeom>
          <a:noFill/>
        </p:spPr>
        <p:txBody>
          <a:bodyPr wrap="square" rtlCol="0">
            <a:spAutoFit/>
          </a:bodyPr>
          <a:lstStyle/>
          <a:p>
            <a:r>
              <a:rPr lang="en-US" sz="1050" dirty="0"/>
              <a:t>Gravity Sewer Catalog by JM Eagle</a:t>
            </a:r>
          </a:p>
        </p:txBody>
      </p:sp>
      <p:sp>
        <p:nvSpPr>
          <p:cNvPr id="3" name="Content Placeholder 2">
            <a:extLst>
              <a:ext uri="{FF2B5EF4-FFF2-40B4-BE49-F238E27FC236}">
                <a16:creationId xmlns:a16="http://schemas.microsoft.com/office/drawing/2014/main" id="{278955FF-D550-D466-3943-B458E5794F3E}"/>
              </a:ext>
            </a:extLst>
          </p:cNvPr>
          <p:cNvSpPr>
            <a:spLocks noGrp="1"/>
          </p:cNvSpPr>
          <p:nvPr>
            <p:ph idx="1"/>
          </p:nvPr>
        </p:nvSpPr>
        <p:spPr>
          <a:xfrm>
            <a:off x="8963024" y="1857375"/>
            <a:ext cx="2460251" cy="2066925"/>
          </a:xfrm>
        </p:spPr>
        <p:txBody>
          <a:bodyPr>
            <a:normAutofit/>
          </a:bodyPr>
          <a:lstStyle/>
          <a:p>
            <a:r>
              <a:rPr lang="en-US" sz="3600" dirty="0"/>
              <a:t>Initial Backfill</a:t>
            </a:r>
            <a:endParaRPr lang="en-US" sz="2600" dirty="0"/>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4DF745F0-2BED-298A-5B67-0E1BD30A61C1}"/>
                  </a:ext>
                </a:extLst>
              </p14:cNvPr>
              <p14:cNvContentPartPr/>
              <p14:nvPr/>
            </p14:nvContentPartPr>
            <p14:xfrm>
              <a:off x="5167380" y="3423990"/>
              <a:ext cx="204840" cy="10080"/>
            </p14:xfrm>
          </p:contentPart>
        </mc:Choice>
        <mc:Fallback xmlns="">
          <p:pic>
            <p:nvPicPr>
              <p:cNvPr id="8" name="Ink 7">
                <a:extLst>
                  <a:ext uri="{FF2B5EF4-FFF2-40B4-BE49-F238E27FC236}">
                    <a16:creationId xmlns:a16="http://schemas.microsoft.com/office/drawing/2014/main" id="{4DF745F0-2BED-298A-5B67-0E1BD30A61C1}"/>
                  </a:ext>
                </a:extLst>
              </p:cNvPr>
              <p:cNvPicPr/>
              <p:nvPr/>
            </p:nvPicPr>
            <p:blipFill>
              <a:blip r:embed="rId5"/>
              <a:stretch>
                <a:fillRect/>
              </a:stretch>
            </p:blipFill>
            <p:spPr>
              <a:xfrm>
                <a:off x="5113475" y="3319714"/>
                <a:ext cx="312291" cy="21828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68BDDD3F-A156-BCEF-073E-57F14DB96279}"/>
                  </a:ext>
                </a:extLst>
              </p14:cNvPr>
              <p14:cNvContentPartPr/>
              <p14:nvPr/>
            </p14:nvContentPartPr>
            <p14:xfrm>
              <a:off x="4784070" y="2943206"/>
              <a:ext cx="645480" cy="345960"/>
            </p14:xfrm>
          </p:contentPart>
        </mc:Choice>
        <mc:Fallback xmlns="">
          <p:pic>
            <p:nvPicPr>
              <p:cNvPr id="9" name="Ink 8">
                <a:extLst>
                  <a:ext uri="{FF2B5EF4-FFF2-40B4-BE49-F238E27FC236}">
                    <a16:creationId xmlns:a16="http://schemas.microsoft.com/office/drawing/2014/main" id="{68BDDD3F-A156-BCEF-073E-57F14DB96279}"/>
                  </a:ext>
                </a:extLst>
              </p:cNvPr>
              <p:cNvPicPr/>
              <p:nvPr/>
            </p:nvPicPr>
            <p:blipFill>
              <a:blip r:embed="rId7"/>
              <a:stretch>
                <a:fillRect/>
              </a:stretch>
            </p:blipFill>
            <p:spPr>
              <a:xfrm>
                <a:off x="4766070" y="2907566"/>
                <a:ext cx="681120" cy="417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71F2353D-4ACB-49B5-BC51-307BAC596E7D}"/>
                  </a:ext>
                </a:extLst>
              </p14:cNvPr>
              <p14:cNvContentPartPr/>
              <p14:nvPr/>
            </p14:nvContentPartPr>
            <p14:xfrm>
              <a:off x="3386190" y="2933846"/>
              <a:ext cx="671040" cy="542880"/>
            </p14:xfrm>
          </p:contentPart>
        </mc:Choice>
        <mc:Fallback xmlns="">
          <p:pic>
            <p:nvPicPr>
              <p:cNvPr id="13" name="Ink 12">
                <a:extLst>
                  <a:ext uri="{FF2B5EF4-FFF2-40B4-BE49-F238E27FC236}">
                    <a16:creationId xmlns:a16="http://schemas.microsoft.com/office/drawing/2014/main" id="{71F2353D-4ACB-49B5-BC51-307BAC596E7D}"/>
                  </a:ext>
                </a:extLst>
              </p:cNvPr>
              <p:cNvPicPr/>
              <p:nvPr/>
            </p:nvPicPr>
            <p:blipFill>
              <a:blip r:embed="rId9"/>
              <a:stretch>
                <a:fillRect/>
              </a:stretch>
            </p:blipFill>
            <p:spPr>
              <a:xfrm>
                <a:off x="3368550" y="2898206"/>
                <a:ext cx="706680" cy="6145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42388D87-467E-CF95-9FBF-13C87F4A553D}"/>
                  </a:ext>
                </a:extLst>
              </p14:cNvPr>
              <p14:cNvContentPartPr/>
              <p14:nvPr/>
            </p14:nvContentPartPr>
            <p14:xfrm>
              <a:off x="3371520" y="2156195"/>
              <a:ext cx="2035440" cy="35280"/>
            </p14:xfrm>
          </p:contentPart>
        </mc:Choice>
        <mc:Fallback xmlns="">
          <p:pic>
            <p:nvPicPr>
              <p:cNvPr id="14" name="Ink 13">
                <a:extLst>
                  <a:ext uri="{FF2B5EF4-FFF2-40B4-BE49-F238E27FC236}">
                    <a16:creationId xmlns:a16="http://schemas.microsoft.com/office/drawing/2014/main" id="{42388D87-467E-CF95-9FBF-13C87F4A553D}"/>
                  </a:ext>
                </a:extLst>
              </p:cNvPr>
              <p:cNvPicPr/>
              <p:nvPr/>
            </p:nvPicPr>
            <p:blipFill>
              <a:blip r:embed="rId11"/>
              <a:stretch>
                <a:fillRect/>
              </a:stretch>
            </p:blipFill>
            <p:spPr>
              <a:xfrm>
                <a:off x="3353880" y="2120195"/>
                <a:ext cx="207108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EF397974-DD8B-B1C1-AF06-8604B1B3C59F}"/>
                  </a:ext>
                </a:extLst>
              </p14:cNvPr>
              <p14:cNvContentPartPr/>
              <p14:nvPr/>
            </p14:nvContentPartPr>
            <p14:xfrm>
              <a:off x="3384480" y="2238275"/>
              <a:ext cx="1879560" cy="19440"/>
            </p14:xfrm>
          </p:contentPart>
        </mc:Choice>
        <mc:Fallback xmlns="">
          <p:pic>
            <p:nvPicPr>
              <p:cNvPr id="15" name="Ink 14">
                <a:extLst>
                  <a:ext uri="{FF2B5EF4-FFF2-40B4-BE49-F238E27FC236}">
                    <a16:creationId xmlns:a16="http://schemas.microsoft.com/office/drawing/2014/main" id="{EF397974-DD8B-B1C1-AF06-8604B1B3C59F}"/>
                  </a:ext>
                </a:extLst>
              </p:cNvPr>
              <p:cNvPicPr/>
              <p:nvPr/>
            </p:nvPicPr>
            <p:blipFill>
              <a:blip r:embed="rId13"/>
              <a:stretch>
                <a:fillRect/>
              </a:stretch>
            </p:blipFill>
            <p:spPr>
              <a:xfrm>
                <a:off x="3366480" y="2202275"/>
                <a:ext cx="191520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4FE2250F-D4DE-11BD-5DCE-9E3C30D22ED9}"/>
                  </a:ext>
                </a:extLst>
              </p14:cNvPr>
              <p14:cNvContentPartPr/>
              <p14:nvPr/>
            </p14:nvContentPartPr>
            <p14:xfrm>
              <a:off x="3457200" y="2384435"/>
              <a:ext cx="1899000" cy="25560"/>
            </p14:xfrm>
          </p:contentPart>
        </mc:Choice>
        <mc:Fallback xmlns="">
          <p:pic>
            <p:nvPicPr>
              <p:cNvPr id="17" name="Ink 16">
                <a:extLst>
                  <a:ext uri="{FF2B5EF4-FFF2-40B4-BE49-F238E27FC236}">
                    <a16:creationId xmlns:a16="http://schemas.microsoft.com/office/drawing/2014/main" id="{4FE2250F-D4DE-11BD-5DCE-9E3C30D22ED9}"/>
                  </a:ext>
                </a:extLst>
              </p:cNvPr>
              <p:cNvPicPr/>
              <p:nvPr/>
            </p:nvPicPr>
            <p:blipFill>
              <a:blip r:embed="rId15"/>
              <a:stretch>
                <a:fillRect/>
              </a:stretch>
            </p:blipFill>
            <p:spPr>
              <a:xfrm>
                <a:off x="3367200" y="2204435"/>
                <a:ext cx="2078640" cy="385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 name="Ink 18">
                <a:extLst>
                  <a:ext uri="{FF2B5EF4-FFF2-40B4-BE49-F238E27FC236}">
                    <a16:creationId xmlns:a16="http://schemas.microsoft.com/office/drawing/2014/main" id="{513261C3-254E-D8E4-32EA-619AC6AD3308}"/>
                  </a:ext>
                </a:extLst>
              </p14:cNvPr>
              <p14:cNvContentPartPr/>
              <p14:nvPr/>
            </p14:nvContentPartPr>
            <p14:xfrm>
              <a:off x="3460440" y="2701595"/>
              <a:ext cx="1889640" cy="13320"/>
            </p14:xfrm>
          </p:contentPart>
        </mc:Choice>
        <mc:Fallback xmlns="">
          <p:pic>
            <p:nvPicPr>
              <p:cNvPr id="19" name="Ink 18">
                <a:extLst>
                  <a:ext uri="{FF2B5EF4-FFF2-40B4-BE49-F238E27FC236}">
                    <a16:creationId xmlns:a16="http://schemas.microsoft.com/office/drawing/2014/main" id="{513261C3-254E-D8E4-32EA-619AC6AD3308}"/>
                  </a:ext>
                </a:extLst>
              </p:cNvPr>
              <p:cNvPicPr/>
              <p:nvPr/>
            </p:nvPicPr>
            <p:blipFill>
              <a:blip r:embed="rId17"/>
              <a:stretch>
                <a:fillRect/>
              </a:stretch>
            </p:blipFill>
            <p:spPr>
              <a:xfrm>
                <a:off x="3370440" y="2521595"/>
                <a:ext cx="2069280" cy="3729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 name="Ink 19">
                <a:extLst>
                  <a:ext uri="{FF2B5EF4-FFF2-40B4-BE49-F238E27FC236}">
                    <a16:creationId xmlns:a16="http://schemas.microsoft.com/office/drawing/2014/main" id="{10CDDB1F-61DE-DE87-2392-FAE8F7BAC0F7}"/>
                  </a:ext>
                </a:extLst>
              </p14:cNvPr>
              <p14:cNvContentPartPr/>
              <p14:nvPr/>
            </p14:nvContentPartPr>
            <p14:xfrm>
              <a:off x="4559160" y="2327195"/>
              <a:ext cx="252720" cy="1800"/>
            </p14:xfrm>
          </p:contentPart>
        </mc:Choice>
        <mc:Fallback xmlns="">
          <p:pic>
            <p:nvPicPr>
              <p:cNvPr id="20" name="Ink 19">
                <a:extLst>
                  <a:ext uri="{FF2B5EF4-FFF2-40B4-BE49-F238E27FC236}">
                    <a16:creationId xmlns:a16="http://schemas.microsoft.com/office/drawing/2014/main" id="{10CDDB1F-61DE-DE87-2392-FAE8F7BAC0F7}"/>
                  </a:ext>
                </a:extLst>
              </p:cNvPr>
              <p:cNvPicPr/>
              <p:nvPr/>
            </p:nvPicPr>
            <p:blipFill>
              <a:blip r:embed="rId19"/>
              <a:stretch>
                <a:fillRect/>
              </a:stretch>
            </p:blipFill>
            <p:spPr>
              <a:xfrm>
                <a:off x="4469160" y="2147195"/>
                <a:ext cx="432360" cy="3614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1" name="Ink 20">
                <a:extLst>
                  <a:ext uri="{FF2B5EF4-FFF2-40B4-BE49-F238E27FC236}">
                    <a16:creationId xmlns:a16="http://schemas.microsoft.com/office/drawing/2014/main" id="{3E84CBDE-5995-5038-0B34-C81924F81393}"/>
                  </a:ext>
                </a:extLst>
              </p14:cNvPr>
              <p14:cNvContentPartPr/>
              <p14:nvPr/>
            </p14:nvContentPartPr>
            <p14:xfrm>
              <a:off x="3447840" y="3372275"/>
              <a:ext cx="179280" cy="16920"/>
            </p14:xfrm>
          </p:contentPart>
        </mc:Choice>
        <mc:Fallback xmlns="">
          <p:pic>
            <p:nvPicPr>
              <p:cNvPr id="21" name="Ink 20">
                <a:extLst>
                  <a:ext uri="{FF2B5EF4-FFF2-40B4-BE49-F238E27FC236}">
                    <a16:creationId xmlns:a16="http://schemas.microsoft.com/office/drawing/2014/main" id="{3E84CBDE-5995-5038-0B34-C81924F81393}"/>
                  </a:ext>
                </a:extLst>
              </p:cNvPr>
              <p:cNvPicPr/>
              <p:nvPr/>
            </p:nvPicPr>
            <p:blipFill>
              <a:blip r:embed="rId21"/>
              <a:stretch>
                <a:fillRect/>
              </a:stretch>
            </p:blipFill>
            <p:spPr>
              <a:xfrm>
                <a:off x="3357840" y="3192635"/>
                <a:ext cx="358920" cy="3765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3" name="Ink 22">
                <a:extLst>
                  <a:ext uri="{FF2B5EF4-FFF2-40B4-BE49-F238E27FC236}">
                    <a16:creationId xmlns:a16="http://schemas.microsoft.com/office/drawing/2014/main" id="{3650A78C-FF18-36AE-E75C-12C364E2A21F}"/>
                  </a:ext>
                </a:extLst>
              </p14:cNvPr>
              <p14:cNvContentPartPr/>
              <p14:nvPr/>
            </p14:nvContentPartPr>
            <p14:xfrm>
              <a:off x="3457200" y="3130355"/>
              <a:ext cx="305280" cy="360"/>
            </p14:xfrm>
          </p:contentPart>
        </mc:Choice>
        <mc:Fallback xmlns="">
          <p:pic>
            <p:nvPicPr>
              <p:cNvPr id="23" name="Ink 22">
                <a:extLst>
                  <a:ext uri="{FF2B5EF4-FFF2-40B4-BE49-F238E27FC236}">
                    <a16:creationId xmlns:a16="http://schemas.microsoft.com/office/drawing/2014/main" id="{3650A78C-FF18-36AE-E75C-12C364E2A21F}"/>
                  </a:ext>
                </a:extLst>
              </p:cNvPr>
              <p:cNvPicPr/>
              <p:nvPr/>
            </p:nvPicPr>
            <p:blipFill>
              <a:blip r:embed="rId23"/>
              <a:stretch>
                <a:fillRect/>
              </a:stretch>
            </p:blipFill>
            <p:spPr>
              <a:xfrm>
                <a:off x="3367200" y="2950355"/>
                <a:ext cx="48492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4" name="Ink 23">
                <a:extLst>
                  <a:ext uri="{FF2B5EF4-FFF2-40B4-BE49-F238E27FC236}">
                    <a16:creationId xmlns:a16="http://schemas.microsoft.com/office/drawing/2014/main" id="{5A7A23D1-43A7-3B35-FDDD-BD4559F7BF09}"/>
                  </a:ext>
                </a:extLst>
              </p14:cNvPr>
              <p14:cNvContentPartPr/>
              <p14:nvPr/>
            </p14:nvContentPartPr>
            <p14:xfrm>
              <a:off x="5162160" y="2878715"/>
              <a:ext cx="183600" cy="499680"/>
            </p14:xfrm>
          </p:contentPart>
        </mc:Choice>
        <mc:Fallback xmlns="">
          <p:pic>
            <p:nvPicPr>
              <p:cNvPr id="24" name="Ink 23">
                <a:extLst>
                  <a:ext uri="{FF2B5EF4-FFF2-40B4-BE49-F238E27FC236}">
                    <a16:creationId xmlns:a16="http://schemas.microsoft.com/office/drawing/2014/main" id="{5A7A23D1-43A7-3B35-FDDD-BD4559F7BF09}"/>
                  </a:ext>
                </a:extLst>
              </p:cNvPr>
              <p:cNvPicPr/>
              <p:nvPr/>
            </p:nvPicPr>
            <p:blipFill>
              <a:blip r:embed="rId25"/>
              <a:stretch>
                <a:fillRect/>
              </a:stretch>
            </p:blipFill>
            <p:spPr>
              <a:xfrm>
                <a:off x="5072520" y="2699075"/>
                <a:ext cx="363240" cy="8593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5" name="Ink 24">
                <a:extLst>
                  <a:ext uri="{FF2B5EF4-FFF2-40B4-BE49-F238E27FC236}">
                    <a16:creationId xmlns:a16="http://schemas.microsoft.com/office/drawing/2014/main" id="{773002A9-50C1-B040-7469-5281638B9D65}"/>
                  </a:ext>
                </a:extLst>
              </p14:cNvPr>
              <p14:cNvContentPartPr/>
              <p14:nvPr/>
            </p14:nvContentPartPr>
            <p14:xfrm>
              <a:off x="5113920" y="2948555"/>
              <a:ext cx="156960" cy="29520"/>
            </p14:xfrm>
          </p:contentPart>
        </mc:Choice>
        <mc:Fallback xmlns="">
          <p:pic>
            <p:nvPicPr>
              <p:cNvPr id="25" name="Ink 24">
                <a:extLst>
                  <a:ext uri="{FF2B5EF4-FFF2-40B4-BE49-F238E27FC236}">
                    <a16:creationId xmlns:a16="http://schemas.microsoft.com/office/drawing/2014/main" id="{773002A9-50C1-B040-7469-5281638B9D65}"/>
                  </a:ext>
                </a:extLst>
              </p:cNvPr>
              <p:cNvPicPr/>
              <p:nvPr/>
            </p:nvPicPr>
            <p:blipFill>
              <a:blip r:embed="rId27"/>
              <a:stretch>
                <a:fillRect/>
              </a:stretch>
            </p:blipFill>
            <p:spPr>
              <a:xfrm>
                <a:off x="5023920" y="2768915"/>
                <a:ext cx="336600" cy="3891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6" name="Ink 25">
                <a:extLst>
                  <a:ext uri="{FF2B5EF4-FFF2-40B4-BE49-F238E27FC236}">
                    <a16:creationId xmlns:a16="http://schemas.microsoft.com/office/drawing/2014/main" id="{7B016E94-3C0A-E060-E303-D6086D044BD4}"/>
                  </a:ext>
                </a:extLst>
              </p14:cNvPr>
              <p14:cNvContentPartPr/>
              <p14:nvPr/>
            </p14:nvContentPartPr>
            <p14:xfrm>
              <a:off x="3699840" y="2816435"/>
              <a:ext cx="1422360" cy="668520"/>
            </p14:xfrm>
          </p:contentPart>
        </mc:Choice>
        <mc:Fallback xmlns="">
          <p:pic>
            <p:nvPicPr>
              <p:cNvPr id="26" name="Ink 25">
                <a:extLst>
                  <a:ext uri="{FF2B5EF4-FFF2-40B4-BE49-F238E27FC236}">
                    <a16:creationId xmlns:a16="http://schemas.microsoft.com/office/drawing/2014/main" id="{7B016E94-3C0A-E060-E303-D6086D044BD4}"/>
                  </a:ext>
                </a:extLst>
              </p:cNvPr>
              <p:cNvPicPr/>
              <p:nvPr/>
            </p:nvPicPr>
            <p:blipFill>
              <a:blip r:embed="rId29"/>
              <a:stretch>
                <a:fillRect/>
              </a:stretch>
            </p:blipFill>
            <p:spPr>
              <a:xfrm>
                <a:off x="3682200" y="2780795"/>
                <a:ext cx="1458000" cy="740160"/>
              </a:xfrm>
              <a:prstGeom prst="rect">
                <a:avLst/>
              </a:prstGeom>
            </p:spPr>
          </p:pic>
        </mc:Fallback>
      </mc:AlternateContent>
    </p:spTree>
    <p:extLst>
      <p:ext uri="{BB962C8B-B14F-4D97-AF65-F5344CB8AC3E}">
        <p14:creationId xmlns:p14="http://schemas.microsoft.com/office/powerpoint/2010/main" val="404455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4718F-C19B-06E3-AA7E-166ACCF0F1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B484B0-29E5-B5FF-8CC7-7105ABB89879}"/>
              </a:ext>
            </a:extLst>
          </p:cNvPr>
          <p:cNvSpPr>
            <a:spLocks noGrp="1"/>
          </p:cNvSpPr>
          <p:nvPr>
            <p:ph type="title"/>
          </p:nvPr>
        </p:nvSpPr>
        <p:spPr/>
        <p:txBody>
          <a:bodyPr>
            <a:normAutofit/>
          </a:bodyPr>
          <a:lstStyle/>
          <a:p>
            <a:r>
              <a:rPr lang="fr-FR" sz="4800" dirty="0" err="1"/>
              <a:t>Let’s</a:t>
            </a:r>
            <a:r>
              <a:rPr lang="fr-FR" sz="4800" dirty="0"/>
              <a:t> talk about pipes first.</a:t>
            </a:r>
            <a:endParaRPr lang="en-US" sz="4800" dirty="0"/>
          </a:p>
        </p:txBody>
      </p:sp>
      <p:sp>
        <p:nvSpPr>
          <p:cNvPr id="4" name="Slide Number Placeholder 3">
            <a:extLst>
              <a:ext uri="{FF2B5EF4-FFF2-40B4-BE49-F238E27FC236}">
                <a16:creationId xmlns:a16="http://schemas.microsoft.com/office/drawing/2014/main" id="{FF8BC8FC-2D8D-A979-BA81-812C1FAE63B5}"/>
              </a:ext>
            </a:extLst>
          </p:cNvPr>
          <p:cNvSpPr>
            <a:spLocks noGrp="1"/>
          </p:cNvSpPr>
          <p:nvPr>
            <p:ph type="sldNum" sz="quarter" idx="12"/>
          </p:nvPr>
        </p:nvSpPr>
        <p:spPr/>
        <p:txBody>
          <a:bodyPr/>
          <a:lstStyle/>
          <a:p>
            <a:fld id="{9CD8D479-8942-46E8-A226-A4E01F7A105C}" type="slidenum">
              <a:rPr lang="en-US" smtClean="0"/>
              <a:t>16</a:t>
            </a:fld>
            <a:endParaRPr lang="en-US"/>
          </a:p>
        </p:txBody>
      </p:sp>
      <p:sp>
        <p:nvSpPr>
          <p:cNvPr id="5" name="Date Placeholder 4">
            <a:extLst>
              <a:ext uri="{FF2B5EF4-FFF2-40B4-BE49-F238E27FC236}">
                <a16:creationId xmlns:a16="http://schemas.microsoft.com/office/drawing/2014/main" id="{3B5CF58E-EC3C-CFD9-F364-1B806C469A0A}"/>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C18AA894-0A81-9F8E-95D2-086D649AEAB9}"/>
              </a:ext>
            </a:extLst>
          </p:cNvPr>
          <p:cNvSpPr>
            <a:spLocks noGrp="1"/>
          </p:cNvSpPr>
          <p:nvPr>
            <p:ph type="ftr" sz="quarter" idx="11"/>
          </p:nvPr>
        </p:nvSpPr>
        <p:spPr/>
        <p:txBody>
          <a:bodyPr/>
          <a:lstStyle/>
          <a:p>
            <a:r>
              <a:rPr lang="en-US" dirty="0"/>
              <a:t>CPOW Conference 2026</a:t>
            </a:r>
          </a:p>
        </p:txBody>
      </p:sp>
      <p:sp>
        <p:nvSpPr>
          <p:cNvPr id="3" name="Content Placeholder 2">
            <a:extLst>
              <a:ext uri="{FF2B5EF4-FFF2-40B4-BE49-F238E27FC236}">
                <a16:creationId xmlns:a16="http://schemas.microsoft.com/office/drawing/2014/main" id="{F5F8C50E-8EAB-382D-04CC-9311BC6D2756}"/>
              </a:ext>
            </a:extLst>
          </p:cNvPr>
          <p:cNvSpPr>
            <a:spLocks noGrp="1"/>
          </p:cNvSpPr>
          <p:nvPr>
            <p:ph idx="1"/>
          </p:nvPr>
        </p:nvSpPr>
        <p:spPr>
          <a:xfrm>
            <a:off x="8448675" y="1857375"/>
            <a:ext cx="3060325" cy="2066925"/>
          </a:xfrm>
        </p:spPr>
        <p:txBody>
          <a:bodyPr>
            <a:normAutofit/>
          </a:bodyPr>
          <a:lstStyle/>
          <a:p>
            <a:r>
              <a:rPr lang="en-US" sz="4000" dirty="0"/>
              <a:t>OWTS 101.</a:t>
            </a:r>
          </a:p>
        </p:txBody>
      </p:sp>
      <p:pic>
        <p:nvPicPr>
          <p:cNvPr id="2052" name="Picture 4" descr="Diagram of how a chamber septic system works">
            <a:extLst>
              <a:ext uri="{FF2B5EF4-FFF2-40B4-BE49-F238E27FC236}">
                <a16:creationId xmlns:a16="http://schemas.microsoft.com/office/drawing/2014/main" id="{DDE96FA7-BDBA-4468-02AD-C7B1012530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1595437"/>
            <a:ext cx="4720668" cy="46577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8749350-7174-9769-5577-E8CAD0C1FC45}"/>
              </a:ext>
            </a:extLst>
          </p:cNvPr>
          <p:cNvSpPr txBox="1"/>
          <p:nvPr/>
        </p:nvSpPr>
        <p:spPr>
          <a:xfrm>
            <a:off x="7390816" y="6323340"/>
            <a:ext cx="4895850" cy="253916"/>
          </a:xfrm>
          <a:prstGeom prst="rect">
            <a:avLst/>
          </a:prstGeom>
          <a:noFill/>
        </p:spPr>
        <p:txBody>
          <a:bodyPr wrap="square" rtlCol="0">
            <a:spAutoFit/>
          </a:bodyPr>
          <a:lstStyle/>
          <a:p>
            <a:r>
              <a:rPr lang="en-US" sz="1050" dirty="0"/>
              <a:t>https://www.epa.gov/septic/types-septic-systems#chamber</a:t>
            </a:r>
          </a:p>
        </p:txBody>
      </p:sp>
    </p:spTree>
    <p:extLst>
      <p:ext uri="{BB962C8B-B14F-4D97-AF65-F5344CB8AC3E}">
        <p14:creationId xmlns:p14="http://schemas.microsoft.com/office/powerpoint/2010/main" val="293288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F1201-0024-9286-2BBE-D601A4BA13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017D58-83BC-2EAF-27DB-BB65A157119F}"/>
              </a:ext>
            </a:extLst>
          </p:cNvPr>
          <p:cNvSpPr>
            <a:spLocks noGrp="1"/>
          </p:cNvSpPr>
          <p:nvPr>
            <p:ph type="title"/>
          </p:nvPr>
        </p:nvSpPr>
        <p:spPr/>
        <p:txBody>
          <a:bodyPr>
            <a:normAutofit/>
          </a:bodyPr>
          <a:lstStyle/>
          <a:p>
            <a:r>
              <a:rPr lang="fr-FR" sz="4800" dirty="0" err="1"/>
              <a:t>Let’s</a:t>
            </a:r>
            <a:r>
              <a:rPr lang="fr-FR" sz="4800" dirty="0"/>
              <a:t> talk about pipes first.</a:t>
            </a:r>
            <a:endParaRPr lang="en-US" sz="4800" dirty="0"/>
          </a:p>
        </p:txBody>
      </p:sp>
      <p:sp>
        <p:nvSpPr>
          <p:cNvPr id="4" name="Slide Number Placeholder 3">
            <a:extLst>
              <a:ext uri="{FF2B5EF4-FFF2-40B4-BE49-F238E27FC236}">
                <a16:creationId xmlns:a16="http://schemas.microsoft.com/office/drawing/2014/main" id="{1F5D7728-9879-6A6F-8855-4EB295FBA77A}"/>
              </a:ext>
            </a:extLst>
          </p:cNvPr>
          <p:cNvSpPr>
            <a:spLocks noGrp="1"/>
          </p:cNvSpPr>
          <p:nvPr>
            <p:ph type="sldNum" sz="quarter" idx="12"/>
          </p:nvPr>
        </p:nvSpPr>
        <p:spPr/>
        <p:txBody>
          <a:bodyPr/>
          <a:lstStyle/>
          <a:p>
            <a:fld id="{9CD8D479-8942-46E8-A226-A4E01F7A105C}" type="slidenum">
              <a:rPr lang="en-US" smtClean="0"/>
              <a:t>17</a:t>
            </a:fld>
            <a:endParaRPr lang="en-US"/>
          </a:p>
        </p:txBody>
      </p:sp>
      <p:sp>
        <p:nvSpPr>
          <p:cNvPr id="5" name="Date Placeholder 4">
            <a:extLst>
              <a:ext uri="{FF2B5EF4-FFF2-40B4-BE49-F238E27FC236}">
                <a16:creationId xmlns:a16="http://schemas.microsoft.com/office/drawing/2014/main" id="{703E2A4A-AF53-1F85-994A-DC5A291AB242}"/>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6F83E474-4300-9C7D-31B8-23AF6157C385}"/>
              </a:ext>
            </a:extLst>
          </p:cNvPr>
          <p:cNvSpPr>
            <a:spLocks noGrp="1"/>
          </p:cNvSpPr>
          <p:nvPr>
            <p:ph type="ftr" sz="quarter" idx="11"/>
          </p:nvPr>
        </p:nvSpPr>
        <p:spPr/>
        <p:txBody>
          <a:bodyPr/>
          <a:lstStyle/>
          <a:p>
            <a:r>
              <a:rPr lang="en-US" dirty="0"/>
              <a:t>CPOW Conference 2026</a:t>
            </a:r>
          </a:p>
        </p:txBody>
      </p:sp>
      <p:sp>
        <p:nvSpPr>
          <p:cNvPr id="3" name="Content Placeholder 2">
            <a:extLst>
              <a:ext uri="{FF2B5EF4-FFF2-40B4-BE49-F238E27FC236}">
                <a16:creationId xmlns:a16="http://schemas.microsoft.com/office/drawing/2014/main" id="{6C9D8046-3446-8477-A0BE-6F3BBC1872C2}"/>
              </a:ext>
            </a:extLst>
          </p:cNvPr>
          <p:cNvSpPr>
            <a:spLocks noGrp="1"/>
          </p:cNvSpPr>
          <p:nvPr>
            <p:ph idx="1"/>
          </p:nvPr>
        </p:nvSpPr>
        <p:spPr>
          <a:xfrm>
            <a:off x="8448675" y="1857375"/>
            <a:ext cx="3060325" cy="2066925"/>
          </a:xfrm>
        </p:spPr>
        <p:txBody>
          <a:bodyPr>
            <a:normAutofit/>
          </a:bodyPr>
          <a:lstStyle/>
          <a:p>
            <a:r>
              <a:rPr lang="en-US" sz="4000" dirty="0"/>
              <a:t>OWTS 101.</a:t>
            </a:r>
          </a:p>
        </p:txBody>
      </p:sp>
      <p:sp>
        <p:nvSpPr>
          <p:cNvPr id="9" name="TextBox 8">
            <a:extLst>
              <a:ext uri="{FF2B5EF4-FFF2-40B4-BE49-F238E27FC236}">
                <a16:creationId xmlns:a16="http://schemas.microsoft.com/office/drawing/2014/main" id="{978DC745-B8F0-6DCB-BDCA-4B462CC9BB2A}"/>
              </a:ext>
            </a:extLst>
          </p:cNvPr>
          <p:cNvSpPr txBox="1"/>
          <p:nvPr/>
        </p:nvSpPr>
        <p:spPr>
          <a:xfrm>
            <a:off x="7390816" y="6323340"/>
            <a:ext cx="4895850" cy="253916"/>
          </a:xfrm>
          <a:prstGeom prst="rect">
            <a:avLst/>
          </a:prstGeom>
          <a:noFill/>
        </p:spPr>
        <p:txBody>
          <a:bodyPr wrap="square" rtlCol="0">
            <a:spAutoFit/>
          </a:bodyPr>
          <a:lstStyle/>
          <a:p>
            <a:r>
              <a:rPr lang="en-US" sz="1050" dirty="0"/>
              <a:t>https://pipelt.com/sewer-repair/sewer-line-belly-vs-pipe-channeling/</a:t>
            </a:r>
          </a:p>
        </p:txBody>
      </p:sp>
      <p:pic>
        <p:nvPicPr>
          <p:cNvPr id="3074" name="Picture 2" descr="Sewer Line Belly vs. Sewer Channeling | PipeLT">
            <a:extLst>
              <a:ext uri="{FF2B5EF4-FFF2-40B4-BE49-F238E27FC236}">
                <a16:creationId xmlns:a16="http://schemas.microsoft.com/office/drawing/2014/main" id="{1FB2C2AF-7CCF-5459-9A33-D68091A27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13" y="1337179"/>
            <a:ext cx="6512927" cy="4886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02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7DF5B-5004-E2F8-613B-78B064F93D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AF157A-22E8-8BE0-CCD9-9C99848E1485}"/>
              </a:ext>
            </a:extLst>
          </p:cNvPr>
          <p:cNvSpPr>
            <a:spLocks noGrp="1"/>
          </p:cNvSpPr>
          <p:nvPr>
            <p:ph type="title"/>
          </p:nvPr>
        </p:nvSpPr>
        <p:spPr/>
        <p:txBody>
          <a:bodyPr>
            <a:normAutofit/>
          </a:bodyPr>
          <a:lstStyle/>
          <a:p>
            <a:r>
              <a:rPr lang="fr-FR" sz="4800" dirty="0" err="1"/>
              <a:t>Let’s</a:t>
            </a:r>
            <a:r>
              <a:rPr lang="fr-FR" sz="4800" dirty="0"/>
              <a:t> talk about pipes first.</a:t>
            </a:r>
            <a:endParaRPr lang="en-US" sz="4800" dirty="0"/>
          </a:p>
        </p:txBody>
      </p:sp>
      <p:sp>
        <p:nvSpPr>
          <p:cNvPr id="4" name="Slide Number Placeholder 3">
            <a:extLst>
              <a:ext uri="{FF2B5EF4-FFF2-40B4-BE49-F238E27FC236}">
                <a16:creationId xmlns:a16="http://schemas.microsoft.com/office/drawing/2014/main" id="{0EAB9923-7831-5E33-B12B-EA2CA1C1E5A7}"/>
              </a:ext>
            </a:extLst>
          </p:cNvPr>
          <p:cNvSpPr>
            <a:spLocks noGrp="1"/>
          </p:cNvSpPr>
          <p:nvPr>
            <p:ph type="sldNum" sz="quarter" idx="12"/>
          </p:nvPr>
        </p:nvSpPr>
        <p:spPr/>
        <p:txBody>
          <a:bodyPr/>
          <a:lstStyle/>
          <a:p>
            <a:fld id="{9CD8D479-8942-46E8-A226-A4E01F7A105C}" type="slidenum">
              <a:rPr lang="en-US" smtClean="0"/>
              <a:t>18</a:t>
            </a:fld>
            <a:endParaRPr lang="en-US"/>
          </a:p>
        </p:txBody>
      </p:sp>
      <p:sp>
        <p:nvSpPr>
          <p:cNvPr id="5" name="Date Placeholder 4">
            <a:extLst>
              <a:ext uri="{FF2B5EF4-FFF2-40B4-BE49-F238E27FC236}">
                <a16:creationId xmlns:a16="http://schemas.microsoft.com/office/drawing/2014/main" id="{394819BD-1153-999E-D138-A3F22DD3AAEA}"/>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25D454A7-9CE6-AE61-59BA-D15315C5B8A2}"/>
              </a:ext>
            </a:extLst>
          </p:cNvPr>
          <p:cNvSpPr>
            <a:spLocks noGrp="1"/>
          </p:cNvSpPr>
          <p:nvPr>
            <p:ph type="ftr" sz="quarter" idx="11"/>
          </p:nvPr>
        </p:nvSpPr>
        <p:spPr/>
        <p:txBody>
          <a:bodyPr/>
          <a:lstStyle/>
          <a:p>
            <a:r>
              <a:rPr lang="en-US" dirty="0"/>
              <a:t>CPOW Conference 2026</a:t>
            </a:r>
          </a:p>
        </p:txBody>
      </p:sp>
      <p:pic>
        <p:nvPicPr>
          <p:cNvPr id="10" name="Picture 9">
            <a:extLst>
              <a:ext uri="{FF2B5EF4-FFF2-40B4-BE49-F238E27FC236}">
                <a16:creationId xmlns:a16="http://schemas.microsoft.com/office/drawing/2014/main" id="{F3E10E84-FC5F-494D-98E5-CAE5C179FBD1}"/>
              </a:ext>
            </a:extLst>
          </p:cNvPr>
          <p:cNvPicPr>
            <a:picLocks noChangeAspect="1"/>
          </p:cNvPicPr>
          <p:nvPr/>
        </p:nvPicPr>
        <p:blipFill>
          <a:blip r:embed="rId3"/>
          <a:stretch>
            <a:fillRect/>
          </a:stretch>
        </p:blipFill>
        <p:spPr>
          <a:xfrm>
            <a:off x="379288" y="1256495"/>
            <a:ext cx="8865184" cy="4963943"/>
          </a:xfrm>
          <a:prstGeom prst="rect">
            <a:avLst/>
          </a:prstGeom>
        </p:spPr>
      </p:pic>
      <p:sp>
        <p:nvSpPr>
          <p:cNvPr id="11" name="TextBox 10">
            <a:extLst>
              <a:ext uri="{FF2B5EF4-FFF2-40B4-BE49-F238E27FC236}">
                <a16:creationId xmlns:a16="http://schemas.microsoft.com/office/drawing/2014/main" id="{13166E98-F07F-0278-BB13-651ABBAA797A}"/>
              </a:ext>
            </a:extLst>
          </p:cNvPr>
          <p:cNvSpPr txBox="1"/>
          <p:nvPr/>
        </p:nvSpPr>
        <p:spPr>
          <a:xfrm>
            <a:off x="7390816" y="6323340"/>
            <a:ext cx="4895850" cy="253916"/>
          </a:xfrm>
          <a:prstGeom prst="rect">
            <a:avLst/>
          </a:prstGeom>
          <a:noFill/>
        </p:spPr>
        <p:txBody>
          <a:bodyPr wrap="square" rtlCol="0">
            <a:spAutoFit/>
          </a:bodyPr>
          <a:lstStyle/>
          <a:p>
            <a:r>
              <a:rPr lang="en-US" sz="1050" dirty="0"/>
              <a:t>Gravity Sewer Catalog by JM Eagle</a:t>
            </a:r>
          </a:p>
        </p:txBody>
      </p:sp>
      <p:sp>
        <p:nvSpPr>
          <p:cNvPr id="3" name="Content Placeholder 2">
            <a:extLst>
              <a:ext uri="{FF2B5EF4-FFF2-40B4-BE49-F238E27FC236}">
                <a16:creationId xmlns:a16="http://schemas.microsoft.com/office/drawing/2014/main" id="{7ED5A502-B147-579B-8C56-965E39C0F537}"/>
              </a:ext>
            </a:extLst>
          </p:cNvPr>
          <p:cNvSpPr>
            <a:spLocks noGrp="1"/>
          </p:cNvSpPr>
          <p:nvPr>
            <p:ph idx="1"/>
          </p:nvPr>
        </p:nvSpPr>
        <p:spPr>
          <a:xfrm>
            <a:off x="8963024" y="1857375"/>
            <a:ext cx="2460251" cy="2066925"/>
          </a:xfrm>
        </p:spPr>
        <p:txBody>
          <a:bodyPr>
            <a:normAutofit/>
          </a:bodyPr>
          <a:lstStyle/>
          <a:p>
            <a:r>
              <a:rPr lang="en-US" sz="3600" dirty="0"/>
              <a:t>Final Backfill</a:t>
            </a:r>
            <a:endParaRPr lang="en-US" sz="2600" dirty="0"/>
          </a:p>
        </p:txBody>
      </p:sp>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CC2624EA-6F27-8571-E325-FF9977CD3326}"/>
                  </a:ext>
                </a:extLst>
              </p14:cNvPr>
              <p14:cNvContentPartPr/>
              <p14:nvPr/>
            </p14:nvContentPartPr>
            <p14:xfrm>
              <a:off x="3402021" y="1916100"/>
              <a:ext cx="1957320" cy="720"/>
            </p14:xfrm>
          </p:contentPart>
        </mc:Choice>
        <mc:Fallback xmlns="">
          <p:pic>
            <p:nvPicPr>
              <p:cNvPr id="12" name="Ink 11">
                <a:extLst>
                  <a:ext uri="{FF2B5EF4-FFF2-40B4-BE49-F238E27FC236}">
                    <a16:creationId xmlns:a16="http://schemas.microsoft.com/office/drawing/2014/main" id="{CC2624EA-6F27-8571-E325-FF9977CD3326}"/>
                  </a:ext>
                </a:extLst>
              </p:cNvPr>
              <p:cNvPicPr/>
              <p:nvPr/>
            </p:nvPicPr>
            <p:blipFill>
              <a:blip r:embed="rId5"/>
              <a:stretch>
                <a:fillRect/>
              </a:stretch>
            </p:blipFill>
            <p:spPr>
              <a:xfrm>
                <a:off x="3312021" y="1556100"/>
                <a:ext cx="2136960" cy="720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74CF8511-B779-88D1-78B2-9ECFBA0DDD60}"/>
                  </a:ext>
                </a:extLst>
              </p14:cNvPr>
              <p14:cNvContentPartPr/>
              <p14:nvPr/>
            </p14:nvContentPartPr>
            <p14:xfrm>
              <a:off x="3415341" y="1579860"/>
              <a:ext cx="1883160" cy="40680"/>
            </p14:xfrm>
          </p:contentPart>
        </mc:Choice>
        <mc:Fallback xmlns="">
          <p:pic>
            <p:nvPicPr>
              <p:cNvPr id="18" name="Ink 17">
                <a:extLst>
                  <a:ext uri="{FF2B5EF4-FFF2-40B4-BE49-F238E27FC236}">
                    <a16:creationId xmlns:a16="http://schemas.microsoft.com/office/drawing/2014/main" id="{74CF8511-B779-88D1-78B2-9ECFBA0DDD60}"/>
                  </a:ext>
                </a:extLst>
              </p:cNvPr>
              <p:cNvPicPr/>
              <p:nvPr/>
            </p:nvPicPr>
            <p:blipFill>
              <a:blip r:embed="rId7"/>
              <a:stretch>
                <a:fillRect/>
              </a:stretch>
            </p:blipFill>
            <p:spPr>
              <a:xfrm>
                <a:off x="3325341" y="1399860"/>
                <a:ext cx="2062800" cy="400320"/>
              </a:xfrm>
              <a:prstGeom prst="rect">
                <a:avLst/>
              </a:prstGeom>
            </p:spPr>
          </p:pic>
        </mc:Fallback>
      </mc:AlternateContent>
    </p:spTree>
    <p:extLst>
      <p:ext uri="{BB962C8B-B14F-4D97-AF65-F5344CB8AC3E}">
        <p14:creationId xmlns:p14="http://schemas.microsoft.com/office/powerpoint/2010/main" val="340633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45E48-2E72-814D-2C4D-AFE1A45826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4BD913-EC17-AE00-6002-D747C0E3F2A7}"/>
              </a:ext>
            </a:extLst>
          </p:cNvPr>
          <p:cNvSpPr>
            <a:spLocks noGrp="1"/>
          </p:cNvSpPr>
          <p:nvPr>
            <p:ph type="title"/>
          </p:nvPr>
        </p:nvSpPr>
        <p:spPr/>
        <p:txBody>
          <a:bodyPr>
            <a:normAutofit/>
          </a:bodyPr>
          <a:lstStyle/>
          <a:p>
            <a:r>
              <a:rPr lang="fr-FR" sz="4800" dirty="0" err="1"/>
              <a:t>Let’s</a:t>
            </a:r>
            <a:r>
              <a:rPr lang="fr-FR" sz="4800" dirty="0"/>
              <a:t> talk about pipes first.</a:t>
            </a:r>
            <a:endParaRPr lang="en-US" sz="4800" dirty="0"/>
          </a:p>
        </p:txBody>
      </p:sp>
      <p:sp>
        <p:nvSpPr>
          <p:cNvPr id="4" name="Slide Number Placeholder 3">
            <a:extLst>
              <a:ext uri="{FF2B5EF4-FFF2-40B4-BE49-F238E27FC236}">
                <a16:creationId xmlns:a16="http://schemas.microsoft.com/office/drawing/2014/main" id="{F5060C17-383A-FAA1-C1B8-CE03EF13B4E0}"/>
              </a:ext>
            </a:extLst>
          </p:cNvPr>
          <p:cNvSpPr>
            <a:spLocks noGrp="1"/>
          </p:cNvSpPr>
          <p:nvPr>
            <p:ph type="sldNum" sz="quarter" idx="12"/>
          </p:nvPr>
        </p:nvSpPr>
        <p:spPr/>
        <p:txBody>
          <a:bodyPr/>
          <a:lstStyle/>
          <a:p>
            <a:fld id="{9CD8D479-8942-46E8-A226-A4E01F7A105C}" type="slidenum">
              <a:rPr lang="en-US" smtClean="0"/>
              <a:t>19</a:t>
            </a:fld>
            <a:endParaRPr lang="en-US"/>
          </a:p>
        </p:txBody>
      </p:sp>
      <p:sp>
        <p:nvSpPr>
          <p:cNvPr id="5" name="Date Placeholder 4">
            <a:extLst>
              <a:ext uri="{FF2B5EF4-FFF2-40B4-BE49-F238E27FC236}">
                <a16:creationId xmlns:a16="http://schemas.microsoft.com/office/drawing/2014/main" id="{4F273C47-0386-654F-2D2D-52F24C150170}"/>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2D0F0DC9-146C-E613-CD79-6396E7529584}"/>
              </a:ext>
            </a:extLst>
          </p:cNvPr>
          <p:cNvSpPr>
            <a:spLocks noGrp="1"/>
          </p:cNvSpPr>
          <p:nvPr>
            <p:ph type="ftr" sz="quarter" idx="11"/>
          </p:nvPr>
        </p:nvSpPr>
        <p:spPr/>
        <p:txBody>
          <a:bodyPr/>
          <a:lstStyle/>
          <a:p>
            <a:r>
              <a:rPr lang="en-US" dirty="0"/>
              <a:t>CPOW Conference 2026</a:t>
            </a:r>
          </a:p>
        </p:txBody>
      </p:sp>
      <p:pic>
        <p:nvPicPr>
          <p:cNvPr id="7" name="Picture 6">
            <a:extLst>
              <a:ext uri="{FF2B5EF4-FFF2-40B4-BE49-F238E27FC236}">
                <a16:creationId xmlns:a16="http://schemas.microsoft.com/office/drawing/2014/main" id="{BDB2606C-2196-71C0-4DC6-C59413727D61}"/>
              </a:ext>
            </a:extLst>
          </p:cNvPr>
          <p:cNvPicPr>
            <a:picLocks noChangeAspect="1"/>
          </p:cNvPicPr>
          <p:nvPr/>
        </p:nvPicPr>
        <p:blipFill>
          <a:blip r:embed="rId3"/>
          <a:stretch>
            <a:fillRect/>
          </a:stretch>
        </p:blipFill>
        <p:spPr>
          <a:xfrm>
            <a:off x="1637716" y="1459653"/>
            <a:ext cx="4804112" cy="4804112"/>
          </a:xfrm>
          <a:prstGeom prst="rect">
            <a:avLst/>
          </a:prstGeom>
        </p:spPr>
      </p:pic>
    </p:spTree>
    <p:extLst>
      <p:ext uri="{BB962C8B-B14F-4D97-AF65-F5344CB8AC3E}">
        <p14:creationId xmlns:p14="http://schemas.microsoft.com/office/powerpoint/2010/main" val="33607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5400" dirty="0" err="1"/>
              <a:t>Why</a:t>
            </a:r>
            <a:r>
              <a:rPr lang="fr-FR" sz="5400" dirty="0"/>
              <a:t> </a:t>
            </a:r>
            <a:r>
              <a:rPr lang="fr-FR" sz="5400" dirty="0" err="1"/>
              <a:t>this</a:t>
            </a:r>
            <a:r>
              <a:rPr lang="fr-FR" sz="5400" dirty="0"/>
              <a:t> </a:t>
            </a:r>
            <a:r>
              <a:rPr lang="fr-FR" sz="5400" dirty="0" err="1"/>
              <a:t>presentation</a:t>
            </a:r>
            <a:r>
              <a:rPr lang="fr-FR" sz="5400" dirty="0"/>
              <a:t>?</a:t>
            </a:r>
            <a:endParaRPr lang="en-US" sz="5400" dirty="0"/>
          </a:p>
        </p:txBody>
      </p:sp>
      <p:sp>
        <p:nvSpPr>
          <p:cNvPr id="3" name="Content Placeholder 2"/>
          <p:cNvSpPr>
            <a:spLocks noGrp="1"/>
          </p:cNvSpPr>
          <p:nvPr>
            <p:ph idx="1"/>
          </p:nvPr>
        </p:nvSpPr>
        <p:spPr/>
        <p:txBody>
          <a:bodyPr>
            <a:normAutofit/>
          </a:bodyPr>
          <a:lstStyle/>
          <a:p>
            <a:r>
              <a:rPr lang="en-US" sz="2800" dirty="0"/>
              <a:t>The industry deserves excellence from all our professions:</a:t>
            </a:r>
          </a:p>
          <a:p>
            <a:pPr lvl="1"/>
            <a:r>
              <a:rPr lang="en-US" sz="2800" dirty="0"/>
              <a:t>Engineers</a:t>
            </a:r>
          </a:p>
          <a:p>
            <a:pPr lvl="1"/>
            <a:r>
              <a:rPr lang="en-US" sz="2800" dirty="0"/>
              <a:t>Installers</a:t>
            </a:r>
          </a:p>
          <a:p>
            <a:pPr lvl="1"/>
            <a:r>
              <a:rPr lang="en-US" sz="2800" dirty="0"/>
              <a:t>Regulators</a:t>
            </a:r>
          </a:p>
          <a:p>
            <a:pPr lvl="1"/>
            <a:r>
              <a:rPr lang="en-US" sz="2800" dirty="0"/>
              <a:t>Maintenance Providers</a:t>
            </a:r>
          </a:p>
          <a:p>
            <a:pPr lvl="1"/>
            <a:r>
              <a:rPr lang="en-US" sz="2800" dirty="0"/>
              <a:t>Manufacturers of Proprietary Products</a:t>
            </a:r>
          </a:p>
          <a:p>
            <a:r>
              <a:rPr lang="en-US" sz="2800" dirty="0"/>
              <a:t>Properly executed projects makes this industry go forward.</a:t>
            </a:r>
          </a:p>
        </p:txBody>
      </p:sp>
      <p:sp>
        <p:nvSpPr>
          <p:cNvPr id="4" name="Slide Number Placeholder 3"/>
          <p:cNvSpPr>
            <a:spLocks noGrp="1"/>
          </p:cNvSpPr>
          <p:nvPr>
            <p:ph type="sldNum" sz="quarter" idx="12"/>
          </p:nvPr>
        </p:nvSpPr>
        <p:spPr/>
        <p:txBody>
          <a:bodyPr/>
          <a:lstStyle/>
          <a:p>
            <a:fld id="{9CD8D479-8942-46E8-A226-A4E01F7A105C}" type="slidenum">
              <a:rPr lang="en-US" smtClean="0"/>
              <a:t>2</a:t>
            </a:fld>
            <a:endParaRPr lang="en-US"/>
          </a:p>
        </p:txBody>
      </p:sp>
      <p:sp>
        <p:nvSpPr>
          <p:cNvPr id="5" name="Date Placeholder 4"/>
          <p:cNvSpPr>
            <a:spLocks noGrp="1"/>
          </p:cNvSpPr>
          <p:nvPr>
            <p:ph type="dt" sz="half" idx="10"/>
          </p:nvPr>
        </p:nvSpPr>
        <p:spPr/>
        <p:txBody>
          <a:bodyPr/>
          <a:lstStyle/>
          <a:p>
            <a:r>
              <a:rPr lang="en-US" dirty="0"/>
              <a:t>1/29/2026</a:t>
            </a:r>
          </a:p>
        </p:txBody>
      </p:sp>
      <p:sp>
        <p:nvSpPr>
          <p:cNvPr id="6" name="Footer Placeholder 5"/>
          <p:cNvSpPr>
            <a:spLocks noGrp="1"/>
          </p:cNvSpPr>
          <p:nvPr>
            <p:ph type="ftr" sz="quarter" idx="11"/>
          </p:nvPr>
        </p:nvSpPr>
        <p:spPr/>
        <p:txBody>
          <a:bodyPr/>
          <a:lstStyle/>
          <a:p>
            <a:r>
              <a:rPr lang="en-US" dirty="0"/>
              <a:t>CPOW Conference 2026</a:t>
            </a:r>
          </a:p>
        </p:txBody>
      </p:sp>
    </p:spTree>
    <p:extLst>
      <p:ext uri="{BB962C8B-B14F-4D97-AF65-F5344CB8AC3E}">
        <p14:creationId xmlns:p14="http://schemas.microsoft.com/office/powerpoint/2010/main" val="162761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FFBF2-5E66-F89A-47AA-96D5195036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9F5625-28B9-4582-91B1-5A0FEF580858}"/>
              </a:ext>
            </a:extLst>
          </p:cNvPr>
          <p:cNvSpPr>
            <a:spLocks noGrp="1"/>
          </p:cNvSpPr>
          <p:nvPr>
            <p:ph type="title"/>
          </p:nvPr>
        </p:nvSpPr>
        <p:spPr/>
        <p:txBody>
          <a:bodyPr>
            <a:normAutofit/>
          </a:bodyPr>
          <a:lstStyle/>
          <a:p>
            <a:r>
              <a:rPr lang="fr-FR" sz="4800" dirty="0" err="1"/>
              <a:t>Let’s</a:t>
            </a:r>
            <a:r>
              <a:rPr lang="fr-FR" sz="4800" dirty="0"/>
              <a:t> talk about pipes first.</a:t>
            </a:r>
            <a:endParaRPr lang="en-US" sz="4800" dirty="0"/>
          </a:p>
        </p:txBody>
      </p:sp>
      <p:sp>
        <p:nvSpPr>
          <p:cNvPr id="4" name="Slide Number Placeholder 3">
            <a:extLst>
              <a:ext uri="{FF2B5EF4-FFF2-40B4-BE49-F238E27FC236}">
                <a16:creationId xmlns:a16="http://schemas.microsoft.com/office/drawing/2014/main" id="{C61443E2-3F69-4ED0-D653-CFE49107FD82}"/>
              </a:ext>
            </a:extLst>
          </p:cNvPr>
          <p:cNvSpPr>
            <a:spLocks noGrp="1"/>
          </p:cNvSpPr>
          <p:nvPr>
            <p:ph type="sldNum" sz="quarter" idx="12"/>
          </p:nvPr>
        </p:nvSpPr>
        <p:spPr/>
        <p:txBody>
          <a:bodyPr/>
          <a:lstStyle/>
          <a:p>
            <a:fld id="{9CD8D479-8942-46E8-A226-A4E01F7A105C}" type="slidenum">
              <a:rPr lang="en-US" smtClean="0"/>
              <a:t>20</a:t>
            </a:fld>
            <a:endParaRPr lang="en-US"/>
          </a:p>
        </p:txBody>
      </p:sp>
      <p:sp>
        <p:nvSpPr>
          <p:cNvPr id="5" name="Date Placeholder 4">
            <a:extLst>
              <a:ext uri="{FF2B5EF4-FFF2-40B4-BE49-F238E27FC236}">
                <a16:creationId xmlns:a16="http://schemas.microsoft.com/office/drawing/2014/main" id="{E8CB72E4-032C-0B7F-3E3F-BA8F7D952C1F}"/>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8A0FD0EF-2018-975E-BF62-7B00089BAC7A}"/>
              </a:ext>
            </a:extLst>
          </p:cNvPr>
          <p:cNvSpPr>
            <a:spLocks noGrp="1"/>
          </p:cNvSpPr>
          <p:nvPr>
            <p:ph type="ftr" sz="quarter" idx="11"/>
          </p:nvPr>
        </p:nvSpPr>
        <p:spPr/>
        <p:txBody>
          <a:bodyPr/>
          <a:lstStyle/>
          <a:p>
            <a:r>
              <a:rPr lang="en-US" dirty="0"/>
              <a:t>CPOW Conference 2026</a:t>
            </a:r>
          </a:p>
        </p:txBody>
      </p:sp>
      <p:sp>
        <p:nvSpPr>
          <p:cNvPr id="11" name="TextBox 10">
            <a:extLst>
              <a:ext uri="{FF2B5EF4-FFF2-40B4-BE49-F238E27FC236}">
                <a16:creationId xmlns:a16="http://schemas.microsoft.com/office/drawing/2014/main" id="{B8864E4C-605E-A137-08A3-50942B005DDD}"/>
              </a:ext>
            </a:extLst>
          </p:cNvPr>
          <p:cNvSpPr txBox="1"/>
          <p:nvPr/>
        </p:nvSpPr>
        <p:spPr>
          <a:xfrm>
            <a:off x="5591175" y="6375484"/>
            <a:ext cx="7647991" cy="253916"/>
          </a:xfrm>
          <a:prstGeom prst="rect">
            <a:avLst/>
          </a:prstGeom>
          <a:noFill/>
        </p:spPr>
        <p:txBody>
          <a:bodyPr wrap="square" rtlCol="0">
            <a:spAutoFit/>
          </a:bodyPr>
          <a:lstStyle/>
          <a:p>
            <a:r>
              <a:rPr lang="en-US" sz="1050" dirty="0"/>
              <a:t>Photo Credit: https://www.conteches.com/knowledge-center/learn/the-pipe-blog/part-ii-thats-a-load-off-my-mind/</a:t>
            </a:r>
          </a:p>
        </p:txBody>
      </p:sp>
      <p:pic>
        <p:nvPicPr>
          <p:cNvPr id="7" name="Picture 6">
            <a:extLst>
              <a:ext uri="{FF2B5EF4-FFF2-40B4-BE49-F238E27FC236}">
                <a16:creationId xmlns:a16="http://schemas.microsoft.com/office/drawing/2014/main" id="{49C3E1B5-8B6E-6A58-441A-DD73B058B42B}"/>
              </a:ext>
            </a:extLst>
          </p:cNvPr>
          <p:cNvPicPr>
            <a:picLocks noChangeAspect="1"/>
          </p:cNvPicPr>
          <p:nvPr/>
        </p:nvPicPr>
        <p:blipFill>
          <a:blip r:embed="rId3"/>
          <a:stretch>
            <a:fillRect/>
          </a:stretch>
        </p:blipFill>
        <p:spPr>
          <a:xfrm>
            <a:off x="1557104" y="1745474"/>
            <a:ext cx="5668166" cy="3801005"/>
          </a:xfrm>
          <a:prstGeom prst="rect">
            <a:avLst/>
          </a:prstGeom>
        </p:spPr>
      </p:pic>
    </p:spTree>
    <p:extLst>
      <p:ext uri="{BB962C8B-B14F-4D97-AF65-F5344CB8AC3E}">
        <p14:creationId xmlns:p14="http://schemas.microsoft.com/office/powerpoint/2010/main" val="167173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D42FB-E17A-7925-3886-C7BB5B8E37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98CA37-42F7-36C8-6117-49F6679D7C9F}"/>
              </a:ext>
            </a:extLst>
          </p:cNvPr>
          <p:cNvSpPr>
            <a:spLocks noGrp="1"/>
          </p:cNvSpPr>
          <p:nvPr>
            <p:ph type="title"/>
          </p:nvPr>
        </p:nvSpPr>
        <p:spPr/>
        <p:txBody>
          <a:bodyPr>
            <a:normAutofit/>
          </a:bodyPr>
          <a:lstStyle/>
          <a:p>
            <a:r>
              <a:rPr lang="fr-FR" sz="4800" dirty="0" err="1"/>
              <a:t>Let’s</a:t>
            </a:r>
            <a:r>
              <a:rPr lang="fr-FR" sz="4800" dirty="0"/>
              <a:t> talk about pipes first.</a:t>
            </a:r>
            <a:endParaRPr lang="en-US" sz="4800" dirty="0"/>
          </a:p>
        </p:txBody>
      </p:sp>
      <p:sp>
        <p:nvSpPr>
          <p:cNvPr id="4" name="Slide Number Placeholder 3">
            <a:extLst>
              <a:ext uri="{FF2B5EF4-FFF2-40B4-BE49-F238E27FC236}">
                <a16:creationId xmlns:a16="http://schemas.microsoft.com/office/drawing/2014/main" id="{2415B37A-C94F-D4C8-3B38-265DE3CD0770}"/>
              </a:ext>
            </a:extLst>
          </p:cNvPr>
          <p:cNvSpPr>
            <a:spLocks noGrp="1"/>
          </p:cNvSpPr>
          <p:nvPr>
            <p:ph type="sldNum" sz="quarter" idx="12"/>
          </p:nvPr>
        </p:nvSpPr>
        <p:spPr/>
        <p:txBody>
          <a:bodyPr/>
          <a:lstStyle/>
          <a:p>
            <a:fld id="{9CD8D479-8942-46E8-A226-A4E01F7A105C}" type="slidenum">
              <a:rPr lang="en-US" smtClean="0"/>
              <a:t>21</a:t>
            </a:fld>
            <a:endParaRPr lang="en-US"/>
          </a:p>
        </p:txBody>
      </p:sp>
      <p:sp>
        <p:nvSpPr>
          <p:cNvPr id="5" name="Date Placeholder 4">
            <a:extLst>
              <a:ext uri="{FF2B5EF4-FFF2-40B4-BE49-F238E27FC236}">
                <a16:creationId xmlns:a16="http://schemas.microsoft.com/office/drawing/2014/main" id="{0F90C940-3DB7-5D53-50EA-F966707BD9DB}"/>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D664FC2A-0161-2141-FB2E-E11944528A45}"/>
              </a:ext>
            </a:extLst>
          </p:cNvPr>
          <p:cNvSpPr>
            <a:spLocks noGrp="1"/>
          </p:cNvSpPr>
          <p:nvPr>
            <p:ph type="ftr" sz="quarter" idx="11"/>
          </p:nvPr>
        </p:nvSpPr>
        <p:spPr/>
        <p:txBody>
          <a:bodyPr/>
          <a:lstStyle/>
          <a:p>
            <a:r>
              <a:rPr lang="en-US" dirty="0"/>
              <a:t>CPOW Conference 2026</a:t>
            </a:r>
          </a:p>
        </p:txBody>
      </p:sp>
      <p:sp>
        <p:nvSpPr>
          <p:cNvPr id="11" name="TextBox 10">
            <a:extLst>
              <a:ext uri="{FF2B5EF4-FFF2-40B4-BE49-F238E27FC236}">
                <a16:creationId xmlns:a16="http://schemas.microsoft.com/office/drawing/2014/main" id="{63A42123-69AE-1693-6897-2395146CA780}"/>
              </a:ext>
            </a:extLst>
          </p:cNvPr>
          <p:cNvSpPr txBox="1"/>
          <p:nvPr/>
        </p:nvSpPr>
        <p:spPr>
          <a:xfrm>
            <a:off x="5591175" y="6375484"/>
            <a:ext cx="7647991" cy="253916"/>
          </a:xfrm>
          <a:prstGeom prst="rect">
            <a:avLst/>
          </a:prstGeom>
          <a:noFill/>
        </p:spPr>
        <p:txBody>
          <a:bodyPr wrap="square" rtlCol="0">
            <a:spAutoFit/>
          </a:bodyPr>
          <a:lstStyle/>
          <a:p>
            <a:r>
              <a:rPr lang="en-US" sz="1050" dirty="0"/>
              <a:t>Photo Credit: https://www.conteches.com/knowledge-center/learn/the-pipe-blog/part-ii-thats-a-load-off-my-mind/</a:t>
            </a:r>
          </a:p>
        </p:txBody>
      </p:sp>
      <p:pic>
        <p:nvPicPr>
          <p:cNvPr id="8" name="Picture 7">
            <a:extLst>
              <a:ext uri="{FF2B5EF4-FFF2-40B4-BE49-F238E27FC236}">
                <a16:creationId xmlns:a16="http://schemas.microsoft.com/office/drawing/2014/main" id="{3A59B3BA-BB41-755B-F569-029CCB030C88}"/>
              </a:ext>
            </a:extLst>
          </p:cNvPr>
          <p:cNvPicPr>
            <a:picLocks noChangeAspect="1"/>
          </p:cNvPicPr>
          <p:nvPr/>
        </p:nvPicPr>
        <p:blipFill>
          <a:blip r:embed="rId3"/>
          <a:stretch>
            <a:fillRect/>
          </a:stretch>
        </p:blipFill>
        <p:spPr>
          <a:xfrm>
            <a:off x="1263535" y="1879753"/>
            <a:ext cx="8126454" cy="3811781"/>
          </a:xfrm>
          <a:prstGeom prst="rect">
            <a:avLst/>
          </a:prstGeom>
        </p:spPr>
      </p:pic>
    </p:spTree>
    <p:extLst>
      <p:ext uri="{BB962C8B-B14F-4D97-AF65-F5344CB8AC3E}">
        <p14:creationId xmlns:p14="http://schemas.microsoft.com/office/powerpoint/2010/main" val="152488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D8D17-5ACD-313A-D37D-2AE6A07AFC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758537-BE1A-EDDC-001E-C6ABA0FF1E55}"/>
              </a:ext>
            </a:extLst>
          </p:cNvPr>
          <p:cNvSpPr>
            <a:spLocks noGrp="1"/>
          </p:cNvSpPr>
          <p:nvPr>
            <p:ph type="title"/>
          </p:nvPr>
        </p:nvSpPr>
        <p:spPr/>
        <p:txBody>
          <a:bodyPr>
            <a:normAutofit/>
          </a:bodyPr>
          <a:lstStyle/>
          <a:p>
            <a:r>
              <a:rPr lang="fr-FR" sz="4800" dirty="0" err="1"/>
              <a:t>Let’s</a:t>
            </a:r>
            <a:r>
              <a:rPr lang="fr-FR" sz="4800" dirty="0"/>
              <a:t> talk about pipes first.</a:t>
            </a:r>
            <a:endParaRPr lang="en-US" sz="4800" dirty="0"/>
          </a:p>
        </p:txBody>
      </p:sp>
      <p:sp>
        <p:nvSpPr>
          <p:cNvPr id="4" name="Slide Number Placeholder 3">
            <a:extLst>
              <a:ext uri="{FF2B5EF4-FFF2-40B4-BE49-F238E27FC236}">
                <a16:creationId xmlns:a16="http://schemas.microsoft.com/office/drawing/2014/main" id="{EB9032B4-7909-C580-B907-DF3680BE5301}"/>
              </a:ext>
            </a:extLst>
          </p:cNvPr>
          <p:cNvSpPr>
            <a:spLocks noGrp="1"/>
          </p:cNvSpPr>
          <p:nvPr>
            <p:ph type="sldNum" sz="quarter" idx="12"/>
          </p:nvPr>
        </p:nvSpPr>
        <p:spPr/>
        <p:txBody>
          <a:bodyPr/>
          <a:lstStyle/>
          <a:p>
            <a:fld id="{9CD8D479-8942-46E8-A226-A4E01F7A105C}" type="slidenum">
              <a:rPr lang="en-US" smtClean="0"/>
              <a:t>22</a:t>
            </a:fld>
            <a:endParaRPr lang="en-US"/>
          </a:p>
        </p:txBody>
      </p:sp>
      <p:sp>
        <p:nvSpPr>
          <p:cNvPr id="5" name="Date Placeholder 4">
            <a:extLst>
              <a:ext uri="{FF2B5EF4-FFF2-40B4-BE49-F238E27FC236}">
                <a16:creationId xmlns:a16="http://schemas.microsoft.com/office/drawing/2014/main" id="{4FEDFF00-9502-6FC2-0AF5-C6DAF6BA7359}"/>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580DB0E2-3ECA-CB33-146F-2841C21FA63A}"/>
              </a:ext>
            </a:extLst>
          </p:cNvPr>
          <p:cNvSpPr>
            <a:spLocks noGrp="1"/>
          </p:cNvSpPr>
          <p:nvPr>
            <p:ph type="ftr" sz="quarter" idx="11"/>
          </p:nvPr>
        </p:nvSpPr>
        <p:spPr/>
        <p:txBody>
          <a:bodyPr/>
          <a:lstStyle/>
          <a:p>
            <a:r>
              <a:rPr lang="en-US" dirty="0"/>
              <a:t>CPOW Conference 2026</a:t>
            </a:r>
          </a:p>
        </p:txBody>
      </p:sp>
      <p:sp>
        <p:nvSpPr>
          <p:cNvPr id="11" name="TextBox 10">
            <a:extLst>
              <a:ext uri="{FF2B5EF4-FFF2-40B4-BE49-F238E27FC236}">
                <a16:creationId xmlns:a16="http://schemas.microsoft.com/office/drawing/2014/main" id="{613E69AA-048A-B54D-AAAF-70CB72205FF4}"/>
              </a:ext>
            </a:extLst>
          </p:cNvPr>
          <p:cNvSpPr txBox="1"/>
          <p:nvPr/>
        </p:nvSpPr>
        <p:spPr>
          <a:xfrm>
            <a:off x="5591175" y="6375484"/>
            <a:ext cx="7647991" cy="253916"/>
          </a:xfrm>
          <a:prstGeom prst="rect">
            <a:avLst/>
          </a:prstGeom>
          <a:noFill/>
        </p:spPr>
        <p:txBody>
          <a:bodyPr wrap="square" rtlCol="0">
            <a:spAutoFit/>
          </a:bodyPr>
          <a:lstStyle/>
          <a:p>
            <a:r>
              <a:rPr lang="en-US" sz="1050" dirty="0"/>
              <a:t>Photo Credit: https://www.conteches.com/knowledge-center/learn/the-pipe-blog/part-ii-thats-a-load-off-my-mind/</a:t>
            </a:r>
          </a:p>
        </p:txBody>
      </p:sp>
      <p:sp>
        <p:nvSpPr>
          <p:cNvPr id="3" name="TextBox 2">
            <a:extLst>
              <a:ext uri="{FF2B5EF4-FFF2-40B4-BE49-F238E27FC236}">
                <a16:creationId xmlns:a16="http://schemas.microsoft.com/office/drawing/2014/main" id="{0952FE86-E482-8002-D3B8-1E9F229986CC}"/>
              </a:ext>
            </a:extLst>
          </p:cNvPr>
          <p:cNvSpPr txBox="1"/>
          <p:nvPr/>
        </p:nvSpPr>
        <p:spPr>
          <a:xfrm>
            <a:off x="1410026" y="1802992"/>
            <a:ext cx="7372220" cy="4031873"/>
          </a:xfrm>
          <a:prstGeom prst="rect">
            <a:avLst/>
          </a:prstGeom>
          <a:noFill/>
        </p:spPr>
        <p:txBody>
          <a:bodyPr wrap="square" rtlCol="0">
            <a:spAutoFit/>
          </a:bodyPr>
          <a:lstStyle/>
          <a:p>
            <a:pPr marL="342900" indent="-342900">
              <a:buAutoNum type="arabicPeriod"/>
            </a:pPr>
            <a:r>
              <a:rPr lang="en-US" sz="3200" dirty="0"/>
              <a:t>SDR vs SCH </a:t>
            </a:r>
          </a:p>
          <a:p>
            <a:pPr marL="800100" lvl="1" indent="-342900">
              <a:buAutoNum type="arabicPeriod"/>
            </a:pPr>
            <a:r>
              <a:rPr lang="en-US" sz="3200" dirty="0"/>
              <a:t>SDR</a:t>
            </a:r>
          </a:p>
          <a:p>
            <a:pPr marL="1257300" lvl="2" indent="-342900">
              <a:buAutoNum type="arabicPeriod"/>
            </a:pPr>
            <a:r>
              <a:rPr lang="en-US" sz="3200" dirty="0"/>
              <a:t>Standard Dimensional Ratio</a:t>
            </a:r>
          </a:p>
          <a:p>
            <a:pPr marL="800100" lvl="1" indent="-342900">
              <a:buAutoNum type="arabicPeriod"/>
            </a:pPr>
            <a:r>
              <a:rPr lang="en-US" sz="3200" dirty="0"/>
              <a:t>SCH </a:t>
            </a:r>
          </a:p>
          <a:p>
            <a:pPr marL="1257300" lvl="2" indent="-342900">
              <a:buAutoNum type="arabicPeriod"/>
            </a:pPr>
            <a:r>
              <a:rPr lang="en-US" sz="3200" dirty="0"/>
              <a:t>Schedule</a:t>
            </a:r>
          </a:p>
          <a:p>
            <a:pPr marL="1714500" lvl="3" indent="-342900">
              <a:buAutoNum type="arabicPeriod"/>
            </a:pPr>
            <a:r>
              <a:rPr lang="en-US" sz="3200" dirty="0"/>
              <a:t>SCH40</a:t>
            </a:r>
          </a:p>
          <a:p>
            <a:pPr marL="1714500" lvl="3" indent="-342900">
              <a:buAutoNum type="arabicPeriod"/>
            </a:pPr>
            <a:r>
              <a:rPr lang="en-US" sz="3200" dirty="0"/>
              <a:t>SCH80</a:t>
            </a:r>
          </a:p>
          <a:p>
            <a:pPr marL="800100" lvl="1" indent="-342900">
              <a:buAutoNum type="arabicPeriod"/>
            </a:pPr>
            <a:endParaRPr lang="en-US" sz="3200"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4A9C327-D674-05D4-F703-E368A0CD2F8C}"/>
                  </a:ext>
                </a:extLst>
              </p:cNvPr>
              <p:cNvSpPr txBox="1"/>
              <p:nvPr/>
            </p:nvSpPr>
            <p:spPr>
              <a:xfrm>
                <a:off x="7935130" y="2778070"/>
                <a:ext cx="2913683" cy="103720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𝑆𝐷𝑅</m:t>
                      </m:r>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𝐷</m:t>
                              </m:r>
                            </m:e>
                            <m:sub>
                              <m:r>
                                <a:rPr lang="en-US" sz="3600" b="0" i="1" smtClean="0">
                                  <a:latin typeface="Cambria Math" panose="02040503050406030204" pitchFamily="18" charset="0"/>
                                </a:rPr>
                                <m:t>0</m:t>
                              </m:r>
                            </m:sub>
                          </m:sSub>
                        </m:num>
                        <m:den>
                          <m:r>
                            <a:rPr lang="en-US" sz="3600" b="0" i="1" smtClean="0">
                              <a:latin typeface="Cambria Math" panose="02040503050406030204" pitchFamily="18" charset="0"/>
                            </a:rPr>
                            <m:t>𝑡</m:t>
                          </m:r>
                        </m:den>
                      </m:f>
                    </m:oMath>
                  </m:oMathPara>
                </a14:m>
                <a:endParaRPr lang="en-US" sz="3600" dirty="0"/>
              </a:p>
            </p:txBody>
          </p:sp>
        </mc:Choice>
        <mc:Fallback xmlns="">
          <p:sp>
            <p:nvSpPr>
              <p:cNvPr id="8" name="TextBox 7">
                <a:extLst>
                  <a:ext uri="{FF2B5EF4-FFF2-40B4-BE49-F238E27FC236}">
                    <a16:creationId xmlns:a16="http://schemas.microsoft.com/office/drawing/2014/main" id="{D4A9C327-D674-05D4-F703-E368A0CD2F8C}"/>
                  </a:ext>
                </a:extLst>
              </p:cNvPr>
              <p:cNvSpPr txBox="1">
                <a:spLocks noRot="1" noChangeAspect="1" noMove="1" noResize="1" noEditPoints="1" noAdjustHandles="1" noChangeArrowheads="1" noChangeShapeType="1" noTextEdit="1"/>
              </p:cNvSpPr>
              <p:nvPr/>
            </p:nvSpPr>
            <p:spPr>
              <a:xfrm>
                <a:off x="7935130" y="2778070"/>
                <a:ext cx="2913683" cy="1037207"/>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1730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DF1EB-2D7A-B28E-E69C-82960D4FF3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F2743B-FADC-2C12-CE9A-B6C48B02BE69}"/>
              </a:ext>
            </a:extLst>
          </p:cNvPr>
          <p:cNvSpPr>
            <a:spLocks noGrp="1"/>
          </p:cNvSpPr>
          <p:nvPr>
            <p:ph type="title"/>
          </p:nvPr>
        </p:nvSpPr>
        <p:spPr/>
        <p:txBody>
          <a:bodyPr>
            <a:normAutofit/>
          </a:bodyPr>
          <a:lstStyle/>
          <a:p>
            <a:r>
              <a:rPr lang="fr-FR" sz="4800" dirty="0" err="1"/>
              <a:t>Let’s</a:t>
            </a:r>
            <a:r>
              <a:rPr lang="fr-FR" sz="4800" dirty="0"/>
              <a:t> talk about pipes first.</a:t>
            </a:r>
            <a:endParaRPr lang="en-US" sz="4800" dirty="0"/>
          </a:p>
        </p:txBody>
      </p:sp>
      <p:sp>
        <p:nvSpPr>
          <p:cNvPr id="4" name="Slide Number Placeholder 3">
            <a:extLst>
              <a:ext uri="{FF2B5EF4-FFF2-40B4-BE49-F238E27FC236}">
                <a16:creationId xmlns:a16="http://schemas.microsoft.com/office/drawing/2014/main" id="{B2B00F12-BA39-3C31-2B8D-B5F0F01AABF9}"/>
              </a:ext>
            </a:extLst>
          </p:cNvPr>
          <p:cNvSpPr>
            <a:spLocks noGrp="1"/>
          </p:cNvSpPr>
          <p:nvPr>
            <p:ph type="sldNum" sz="quarter" idx="12"/>
          </p:nvPr>
        </p:nvSpPr>
        <p:spPr/>
        <p:txBody>
          <a:bodyPr/>
          <a:lstStyle/>
          <a:p>
            <a:fld id="{9CD8D479-8942-46E8-A226-A4E01F7A105C}" type="slidenum">
              <a:rPr lang="en-US" smtClean="0"/>
              <a:t>23</a:t>
            </a:fld>
            <a:endParaRPr lang="en-US"/>
          </a:p>
        </p:txBody>
      </p:sp>
      <p:sp>
        <p:nvSpPr>
          <p:cNvPr id="5" name="Date Placeholder 4">
            <a:extLst>
              <a:ext uri="{FF2B5EF4-FFF2-40B4-BE49-F238E27FC236}">
                <a16:creationId xmlns:a16="http://schemas.microsoft.com/office/drawing/2014/main" id="{0B53E630-EBFA-94E1-9CFC-5A5255EF03DF}"/>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14476D2C-CC55-C547-F69A-4983BFF7FD53}"/>
              </a:ext>
            </a:extLst>
          </p:cNvPr>
          <p:cNvSpPr>
            <a:spLocks noGrp="1"/>
          </p:cNvSpPr>
          <p:nvPr>
            <p:ph type="ftr" sz="quarter" idx="11"/>
          </p:nvPr>
        </p:nvSpPr>
        <p:spPr/>
        <p:txBody>
          <a:bodyPr/>
          <a:lstStyle/>
          <a:p>
            <a:r>
              <a:rPr lang="en-US" dirty="0"/>
              <a:t>CPOW Conference 2026</a:t>
            </a:r>
          </a:p>
        </p:txBody>
      </p:sp>
      <p:sp>
        <p:nvSpPr>
          <p:cNvPr id="11" name="TextBox 10">
            <a:extLst>
              <a:ext uri="{FF2B5EF4-FFF2-40B4-BE49-F238E27FC236}">
                <a16:creationId xmlns:a16="http://schemas.microsoft.com/office/drawing/2014/main" id="{C6281361-3A05-B846-D867-03BF3DF29E50}"/>
              </a:ext>
            </a:extLst>
          </p:cNvPr>
          <p:cNvSpPr txBox="1"/>
          <p:nvPr/>
        </p:nvSpPr>
        <p:spPr>
          <a:xfrm>
            <a:off x="5591175" y="6375484"/>
            <a:ext cx="7647991" cy="253916"/>
          </a:xfrm>
          <a:prstGeom prst="rect">
            <a:avLst/>
          </a:prstGeom>
          <a:noFill/>
        </p:spPr>
        <p:txBody>
          <a:bodyPr wrap="square" rtlCol="0">
            <a:spAutoFit/>
          </a:bodyPr>
          <a:lstStyle/>
          <a:p>
            <a:r>
              <a:rPr lang="en-US" sz="1050" dirty="0"/>
              <a:t>Photo Credit: https://www.conteches.com/knowledge-center/learn/the-pipe-blog/part-ii-thats-a-load-off-my-mind/</a:t>
            </a:r>
          </a:p>
        </p:txBody>
      </p:sp>
      <p:sp>
        <p:nvSpPr>
          <p:cNvPr id="3" name="TextBox 2">
            <a:extLst>
              <a:ext uri="{FF2B5EF4-FFF2-40B4-BE49-F238E27FC236}">
                <a16:creationId xmlns:a16="http://schemas.microsoft.com/office/drawing/2014/main" id="{B3CB66B5-E735-E4A4-017F-9015DE15B4ED}"/>
              </a:ext>
            </a:extLst>
          </p:cNvPr>
          <p:cNvSpPr txBox="1"/>
          <p:nvPr/>
        </p:nvSpPr>
        <p:spPr>
          <a:xfrm>
            <a:off x="1410026" y="1802992"/>
            <a:ext cx="9371948" cy="4524315"/>
          </a:xfrm>
          <a:prstGeom prst="rect">
            <a:avLst/>
          </a:prstGeom>
          <a:noFill/>
        </p:spPr>
        <p:txBody>
          <a:bodyPr wrap="square" rtlCol="0">
            <a:spAutoFit/>
          </a:bodyPr>
          <a:lstStyle/>
          <a:p>
            <a:pPr marL="800100" lvl="1" indent="-342900">
              <a:buAutoNum type="arabicPeriod"/>
            </a:pPr>
            <a:r>
              <a:rPr lang="en-US" sz="3600" dirty="0"/>
              <a:t>Example</a:t>
            </a:r>
          </a:p>
          <a:p>
            <a:pPr marL="1257300" lvl="2" indent="-342900">
              <a:buAutoNum type="arabicPeriod"/>
            </a:pPr>
            <a:r>
              <a:rPr lang="en-US" sz="3600" dirty="0"/>
              <a:t>SDR 35 (46 psi stiffness)</a:t>
            </a:r>
          </a:p>
          <a:p>
            <a:pPr marL="1257300" lvl="2" indent="-342900">
              <a:buAutoNum type="arabicPeriod"/>
            </a:pPr>
            <a:r>
              <a:rPr lang="en-US" sz="3600" dirty="0"/>
              <a:t>SCH 40 (foam core) (897 psi)</a:t>
            </a:r>
          </a:p>
          <a:p>
            <a:pPr marL="1257300" lvl="2" indent="-342900">
              <a:buAutoNum type="arabicPeriod"/>
            </a:pPr>
            <a:r>
              <a:rPr lang="en-US" sz="3600" dirty="0"/>
              <a:t>SCH40  (solid wall) (897 psi)</a:t>
            </a:r>
          </a:p>
          <a:p>
            <a:pPr marL="800100" lvl="1" indent="-342900">
              <a:buAutoNum type="arabicPeriod"/>
            </a:pPr>
            <a:r>
              <a:rPr lang="en-US" sz="3600" dirty="0"/>
              <a:t>Design Parameters</a:t>
            </a:r>
          </a:p>
          <a:p>
            <a:pPr marL="1257300" lvl="2" indent="-342900">
              <a:buAutoNum type="arabicPeriod"/>
            </a:pPr>
            <a:r>
              <a:rPr lang="en-US" sz="3600" dirty="0"/>
              <a:t>Amount of cover = 2’.</a:t>
            </a:r>
          </a:p>
          <a:p>
            <a:pPr marL="1257300" lvl="2" indent="-342900">
              <a:buAutoNum type="arabicPeriod"/>
            </a:pPr>
            <a:r>
              <a:rPr lang="en-US" sz="3600" dirty="0"/>
              <a:t>Moderate Compaction. E’= 1,000 psi</a:t>
            </a:r>
          </a:p>
          <a:p>
            <a:pPr marL="1257300" lvl="2" indent="-342900">
              <a:buAutoNum type="arabicPeriod"/>
            </a:pPr>
            <a:endParaRPr lang="en-US" sz="3600" dirty="0"/>
          </a:p>
        </p:txBody>
      </p:sp>
    </p:spTree>
    <p:extLst>
      <p:ext uri="{BB962C8B-B14F-4D97-AF65-F5344CB8AC3E}">
        <p14:creationId xmlns:p14="http://schemas.microsoft.com/office/powerpoint/2010/main" val="270423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16B88-B391-82F9-035D-94D256DF17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771714-5B6F-3C2B-DEA7-51C564F8DE61}"/>
              </a:ext>
            </a:extLst>
          </p:cNvPr>
          <p:cNvSpPr>
            <a:spLocks noGrp="1"/>
          </p:cNvSpPr>
          <p:nvPr>
            <p:ph type="title"/>
          </p:nvPr>
        </p:nvSpPr>
        <p:spPr/>
        <p:txBody>
          <a:bodyPr>
            <a:normAutofit/>
          </a:bodyPr>
          <a:lstStyle/>
          <a:p>
            <a:r>
              <a:rPr lang="fr-FR" sz="4800" dirty="0" err="1"/>
              <a:t>Let’s</a:t>
            </a:r>
            <a:r>
              <a:rPr lang="fr-FR" sz="4800" dirty="0"/>
              <a:t> talk about pipes first.</a:t>
            </a:r>
            <a:endParaRPr lang="en-US" sz="4800" dirty="0"/>
          </a:p>
        </p:txBody>
      </p:sp>
      <p:sp>
        <p:nvSpPr>
          <p:cNvPr id="4" name="Slide Number Placeholder 3">
            <a:extLst>
              <a:ext uri="{FF2B5EF4-FFF2-40B4-BE49-F238E27FC236}">
                <a16:creationId xmlns:a16="http://schemas.microsoft.com/office/drawing/2014/main" id="{82CA21D8-7FA0-E55A-82CD-0D5D940E6841}"/>
              </a:ext>
            </a:extLst>
          </p:cNvPr>
          <p:cNvSpPr>
            <a:spLocks noGrp="1"/>
          </p:cNvSpPr>
          <p:nvPr>
            <p:ph type="sldNum" sz="quarter" idx="12"/>
          </p:nvPr>
        </p:nvSpPr>
        <p:spPr/>
        <p:txBody>
          <a:bodyPr/>
          <a:lstStyle/>
          <a:p>
            <a:fld id="{9CD8D479-8942-46E8-A226-A4E01F7A105C}" type="slidenum">
              <a:rPr lang="en-US" smtClean="0"/>
              <a:t>24</a:t>
            </a:fld>
            <a:endParaRPr lang="en-US"/>
          </a:p>
        </p:txBody>
      </p:sp>
      <p:sp>
        <p:nvSpPr>
          <p:cNvPr id="5" name="Date Placeholder 4">
            <a:extLst>
              <a:ext uri="{FF2B5EF4-FFF2-40B4-BE49-F238E27FC236}">
                <a16:creationId xmlns:a16="http://schemas.microsoft.com/office/drawing/2014/main" id="{FF778539-91FD-ED26-0EBE-8D45D7C738BC}"/>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8D0FA57A-423A-C85E-7ADA-B8F12D411C9D}"/>
              </a:ext>
            </a:extLst>
          </p:cNvPr>
          <p:cNvSpPr>
            <a:spLocks noGrp="1"/>
          </p:cNvSpPr>
          <p:nvPr>
            <p:ph type="ftr" sz="quarter" idx="11"/>
          </p:nvPr>
        </p:nvSpPr>
        <p:spPr/>
        <p:txBody>
          <a:bodyPr/>
          <a:lstStyle/>
          <a:p>
            <a:r>
              <a:rPr lang="en-US" dirty="0"/>
              <a:t>CPOW Conference 2026</a:t>
            </a:r>
          </a:p>
        </p:txBody>
      </p:sp>
      <p:sp>
        <p:nvSpPr>
          <p:cNvPr id="11" name="TextBox 10">
            <a:extLst>
              <a:ext uri="{FF2B5EF4-FFF2-40B4-BE49-F238E27FC236}">
                <a16:creationId xmlns:a16="http://schemas.microsoft.com/office/drawing/2014/main" id="{C773D0D7-55AB-2CE9-92A1-BA7C29EF6C57}"/>
              </a:ext>
            </a:extLst>
          </p:cNvPr>
          <p:cNvSpPr txBox="1"/>
          <p:nvPr/>
        </p:nvSpPr>
        <p:spPr>
          <a:xfrm>
            <a:off x="5591175" y="6375484"/>
            <a:ext cx="7647991" cy="253916"/>
          </a:xfrm>
          <a:prstGeom prst="rect">
            <a:avLst/>
          </a:prstGeom>
          <a:noFill/>
        </p:spPr>
        <p:txBody>
          <a:bodyPr wrap="square" rtlCol="0">
            <a:spAutoFit/>
          </a:bodyPr>
          <a:lstStyle/>
          <a:p>
            <a:r>
              <a:rPr lang="en-US" sz="1050" dirty="0"/>
              <a:t>Photo Credit: https://www.conteches.com/knowledge-center/learn/the-pipe-blog/part-ii-thats-a-load-off-my-mind/</a:t>
            </a:r>
          </a:p>
        </p:txBody>
      </p:sp>
      <p:sp>
        <p:nvSpPr>
          <p:cNvPr id="3" name="TextBox 2">
            <a:extLst>
              <a:ext uri="{FF2B5EF4-FFF2-40B4-BE49-F238E27FC236}">
                <a16:creationId xmlns:a16="http://schemas.microsoft.com/office/drawing/2014/main" id="{AACEBD2C-081C-8E3C-451D-7DF214C50591}"/>
              </a:ext>
            </a:extLst>
          </p:cNvPr>
          <p:cNvSpPr txBox="1"/>
          <p:nvPr/>
        </p:nvSpPr>
        <p:spPr>
          <a:xfrm>
            <a:off x="1637716" y="1782369"/>
            <a:ext cx="9371948" cy="5078313"/>
          </a:xfrm>
          <a:prstGeom prst="rect">
            <a:avLst/>
          </a:prstGeom>
          <a:noFill/>
        </p:spPr>
        <p:txBody>
          <a:bodyPr wrap="square" rtlCol="0">
            <a:spAutoFit/>
          </a:bodyPr>
          <a:lstStyle/>
          <a:p>
            <a:pPr marL="800100" lvl="1" indent="-342900">
              <a:buAutoNum type="arabicPeriod"/>
            </a:pPr>
            <a:r>
              <a:rPr lang="en-US" sz="3600" dirty="0"/>
              <a:t>Example</a:t>
            </a:r>
          </a:p>
          <a:p>
            <a:pPr marL="1257300" lvl="2" indent="-342900">
              <a:buAutoNum type="arabicPeriod"/>
            </a:pPr>
            <a:r>
              <a:rPr lang="en-US" sz="3600" dirty="0"/>
              <a:t>SDR 35 (46 psi stiffness)</a:t>
            </a:r>
          </a:p>
          <a:p>
            <a:pPr marL="1257300" lvl="2" indent="-342900">
              <a:buAutoNum type="arabicPeriod"/>
            </a:pPr>
            <a:r>
              <a:rPr lang="en-US" sz="3600" dirty="0"/>
              <a:t>SCH 40 (foam core) (897 psi)</a:t>
            </a:r>
          </a:p>
          <a:p>
            <a:pPr marL="1257300" lvl="2" indent="-342900">
              <a:buAutoNum type="arabicPeriod"/>
            </a:pPr>
            <a:r>
              <a:rPr lang="en-US" sz="3600" dirty="0"/>
              <a:t>SCH40  (solid wall) (897 psi)</a:t>
            </a:r>
          </a:p>
          <a:p>
            <a:pPr marL="800100" lvl="1" indent="-342900">
              <a:buAutoNum type="arabicPeriod"/>
            </a:pPr>
            <a:r>
              <a:rPr lang="en-US" sz="3600" dirty="0"/>
              <a:t>Results</a:t>
            </a:r>
          </a:p>
          <a:p>
            <a:pPr marL="1257300" lvl="2" indent="-342900">
              <a:buAutoNum type="arabicPeriod"/>
            </a:pPr>
            <a:r>
              <a:rPr lang="en-US" sz="3600" dirty="0"/>
              <a:t>SDR 35 </a:t>
            </a:r>
            <a:r>
              <a:rPr lang="en-US" sz="3600" dirty="0">
                <a:solidFill>
                  <a:srgbClr val="FF0000"/>
                </a:solidFill>
              </a:rPr>
              <a:t>(3-5% deflection)</a:t>
            </a:r>
          </a:p>
          <a:p>
            <a:pPr marL="1257300" lvl="2" indent="-342900">
              <a:buAutoNum type="arabicPeriod"/>
            </a:pPr>
            <a:r>
              <a:rPr lang="en-US" sz="3600" dirty="0">
                <a:solidFill>
                  <a:schemeClr val="tx2">
                    <a:lumMod val="75000"/>
                    <a:lumOff val="25000"/>
                  </a:schemeClr>
                </a:solidFill>
              </a:rPr>
              <a:t>SCH 40 (1% deflection)</a:t>
            </a:r>
          </a:p>
          <a:p>
            <a:pPr lvl="1"/>
            <a:endParaRPr lang="en-US" sz="3600" dirty="0"/>
          </a:p>
          <a:p>
            <a:pPr marL="1257300" lvl="2" indent="-342900">
              <a:buAutoNum type="arabicPeriod"/>
            </a:pPr>
            <a:endParaRPr lang="en-US" sz="3600" dirty="0"/>
          </a:p>
        </p:txBody>
      </p:sp>
    </p:spTree>
    <p:extLst>
      <p:ext uri="{BB962C8B-B14F-4D97-AF65-F5344CB8AC3E}">
        <p14:creationId xmlns:p14="http://schemas.microsoft.com/office/powerpoint/2010/main" val="269556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477A4-37BA-596E-939C-AB07925EE3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70DCD8-059A-9F99-AB01-CE5BDE19A977}"/>
              </a:ext>
            </a:extLst>
          </p:cNvPr>
          <p:cNvSpPr>
            <a:spLocks noGrp="1"/>
          </p:cNvSpPr>
          <p:nvPr>
            <p:ph type="title"/>
          </p:nvPr>
        </p:nvSpPr>
        <p:spPr/>
        <p:txBody>
          <a:bodyPr>
            <a:normAutofit/>
          </a:bodyPr>
          <a:lstStyle/>
          <a:p>
            <a:r>
              <a:rPr lang="fr-FR" sz="4800" dirty="0" err="1"/>
              <a:t>Let’s</a:t>
            </a:r>
            <a:r>
              <a:rPr lang="fr-FR" sz="4800" dirty="0"/>
              <a:t> talk about pipes first.</a:t>
            </a:r>
            <a:endParaRPr lang="en-US" sz="4800" dirty="0"/>
          </a:p>
        </p:txBody>
      </p:sp>
      <p:sp>
        <p:nvSpPr>
          <p:cNvPr id="4" name="Slide Number Placeholder 3">
            <a:extLst>
              <a:ext uri="{FF2B5EF4-FFF2-40B4-BE49-F238E27FC236}">
                <a16:creationId xmlns:a16="http://schemas.microsoft.com/office/drawing/2014/main" id="{03AFF458-6E71-D776-6008-690673AF396B}"/>
              </a:ext>
            </a:extLst>
          </p:cNvPr>
          <p:cNvSpPr>
            <a:spLocks noGrp="1"/>
          </p:cNvSpPr>
          <p:nvPr>
            <p:ph type="sldNum" sz="quarter" idx="12"/>
          </p:nvPr>
        </p:nvSpPr>
        <p:spPr/>
        <p:txBody>
          <a:bodyPr/>
          <a:lstStyle/>
          <a:p>
            <a:fld id="{9CD8D479-8942-46E8-A226-A4E01F7A105C}" type="slidenum">
              <a:rPr lang="en-US" smtClean="0"/>
              <a:t>25</a:t>
            </a:fld>
            <a:endParaRPr lang="en-US"/>
          </a:p>
        </p:txBody>
      </p:sp>
      <p:sp>
        <p:nvSpPr>
          <p:cNvPr id="5" name="Date Placeholder 4">
            <a:extLst>
              <a:ext uri="{FF2B5EF4-FFF2-40B4-BE49-F238E27FC236}">
                <a16:creationId xmlns:a16="http://schemas.microsoft.com/office/drawing/2014/main" id="{C4F1F9D2-F2AA-3552-1BBB-B435DC95840E}"/>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5A4670A5-105A-2E8E-F169-0679BEFDE095}"/>
              </a:ext>
            </a:extLst>
          </p:cNvPr>
          <p:cNvSpPr>
            <a:spLocks noGrp="1"/>
          </p:cNvSpPr>
          <p:nvPr>
            <p:ph type="ftr" sz="quarter" idx="11"/>
          </p:nvPr>
        </p:nvSpPr>
        <p:spPr/>
        <p:txBody>
          <a:bodyPr/>
          <a:lstStyle/>
          <a:p>
            <a:r>
              <a:rPr lang="en-US" dirty="0"/>
              <a:t>CPOW Conference 2026</a:t>
            </a:r>
          </a:p>
        </p:txBody>
      </p:sp>
      <p:sp>
        <p:nvSpPr>
          <p:cNvPr id="11" name="TextBox 10">
            <a:extLst>
              <a:ext uri="{FF2B5EF4-FFF2-40B4-BE49-F238E27FC236}">
                <a16:creationId xmlns:a16="http://schemas.microsoft.com/office/drawing/2014/main" id="{A6D889B9-F249-E1E0-BACC-5DBBCB53D17C}"/>
              </a:ext>
            </a:extLst>
          </p:cNvPr>
          <p:cNvSpPr txBox="1"/>
          <p:nvPr/>
        </p:nvSpPr>
        <p:spPr>
          <a:xfrm>
            <a:off x="5591175" y="6375484"/>
            <a:ext cx="7647991" cy="253916"/>
          </a:xfrm>
          <a:prstGeom prst="rect">
            <a:avLst/>
          </a:prstGeom>
          <a:noFill/>
        </p:spPr>
        <p:txBody>
          <a:bodyPr wrap="square" rtlCol="0">
            <a:spAutoFit/>
          </a:bodyPr>
          <a:lstStyle/>
          <a:p>
            <a:r>
              <a:rPr lang="en-US" sz="1050" dirty="0"/>
              <a:t>Photo Credit: https://www.conteches.com/knowledge-center/learn/the-pipe-blog/part-ii-thats-a-load-off-my-mind/</a:t>
            </a:r>
          </a:p>
        </p:txBody>
      </p:sp>
      <p:sp>
        <p:nvSpPr>
          <p:cNvPr id="3" name="TextBox 2">
            <a:extLst>
              <a:ext uri="{FF2B5EF4-FFF2-40B4-BE49-F238E27FC236}">
                <a16:creationId xmlns:a16="http://schemas.microsoft.com/office/drawing/2014/main" id="{2EBC68C4-C568-6673-FF55-775DB6A293D9}"/>
              </a:ext>
            </a:extLst>
          </p:cNvPr>
          <p:cNvSpPr txBox="1"/>
          <p:nvPr/>
        </p:nvSpPr>
        <p:spPr>
          <a:xfrm>
            <a:off x="1410026" y="1802992"/>
            <a:ext cx="9371948" cy="4524315"/>
          </a:xfrm>
          <a:prstGeom prst="rect">
            <a:avLst/>
          </a:prstGeom>
          <a:noFill/>
        </p:spPr>
        <p:txBody>
          <a:bodyPr wrap="square" rtlCol="0">
            <a:spAutoFit/>
          </a:bodyPr>
          <a:lstStyle/>
          <a:p>
            <a:pPr marL="800100" lvl="1" indent="-342900">
              <a:buAutoNum type="arabicPeriod"/>
            </a:pPr>
            <a:r>
              <a:rPr lang="en-US" sz="3600" dirty="0"/>
              <a:t>Example</a:t>
            </a:r>
          </a:p>
          <a:p>
            <a:pPr marL="1257300" lvl="2" indent="-342900">
              <a:buAutoNum type="arabicPeriod"/>
            </a:pPr>
            <a:r>
              <a:rPr lang="en-US" sz="3600" dirty="0"/>
              <a:t>SDR 35 (46 psi stiffness)</a:t>
            </a:r>
          </a:p>
          <a:p>
            <a:pPr marL="1257300" lvl="2" indent="-342900">
              <a:buAutoNum type="arabicPeriod"/>
            </a:pPr>
            <a:r>
              <a:rPr lang="en-US" sz="3600" dirty="0"/>
              <a:t>SCH 40 (foam core) (897 psi)</a:t>
            </a:r>
          </a:p>
          <a:p>
            <a:pPr marL="1257300" lvl="2" indent="-342900">
              <a:buAutoNum type="arabicPeriod"/>
            </a:pPr>
            <a:r>
              <a:rPr lang="en-US" sz="3600" dirty="0"/>
              <a:t>SCH40  (solid wall) (897 psi)</a:t>
            </a:r>
          </a:p>
          <a:p>
            <a:pPr marL="800100" lvl="1" indent="-342900">
              <a:buAutoNum type="arabicPeriod"/>
            </a:pPr>
            <a:r>
              <a:rPr lang="en-US" sz="3600" dirty="0"/>
              <a:t>Design Parameters</a:t>
            </a:r>
          </a:p>
          <a:p>
            <a:pPr marL="1257300" lvl="2" indent="-342900">
              <a:buAutoNum type="arabicPeriod"/>
            </a:pPr>
            <a:r>
              <a:rPr lang="en-US" sz="3600" dirty="0"/>
              <a:t>Amount of cover = 2’.</a:t>
            </a:r>
          </a:p>
          <a:p>
            <a:pPr marL="1257300" lvl="2" indent="-342900">
              <a:buAutoNum type="arabicPeriod"/>
            </a:pPr>
            <a:r>
              <a:rPr lang="en-US" sz="3600" dirty="0"/>
              <a:t>High Compaction. E’=</a:t>
            </a:r>
            <a:r>
              <a:rPr lang="en-US" sz="3600" dirty="0">
                <a:solidFill>
                  <a:schemeClr val="accent1"/>
                </a:solidFill>
              </a:rPr>
              <a:t>3,000 psi</a:t>
            </a:r>
          </a:p>
          <a:p>
            <a:pPr marL="1257300" lvl="2" indent="-342900">
              <a:buAutoNum type="arabicPeriod"/>
            </a:pPr>
            <a:endParaRPr lang="en-US" sz="3600" dirty="0"/>
          </a:p>
        </p:txBody>
      </p:sp>
    </p:spTree>
    <p:extLst>
      <p:ext uri="{BB962C8B-B14F-4D97-AF65-F5344CB8AC3E}">
        <p14:creationId xmlns:p14="http://schemas.microsoft.com/office/powerpoint/2010/main" val="109229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C86F4-2AB2-CA24-4F1C-AA02574FBF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F2E951-527F-8889-4EC9-9976F54B1FA0}"/>
              </a:ext>
            </a:extLst>
          </p:cNvPr>
          <p:cNvSpPr>
            <a:spLocks noGrp="1"/>
          </p:cNvSpPr>
          <p:nvPr>
            <p:ph type="title"/>
          </p:nvPr>
        </p:nvSpPr>
        <p:spPr/>
        <p:txBody>
          <a:bodyPr>
            <a:normAutofit/>
          </a:bodyPr>
          <a:lstStyle/>
          <a:p>
            <a:r>
              <a:rPr lang="fr-FR" sz="4800" dirty="0" err="1"/>
              <a:t>Let’s</a:t>
            </a:r>
            <a:r>
              <a:rPr lang="fr-FR" sz="4800" dirty="0"/>
              <a:t> talk about pipes first.</a:t>
            </a:r>
            <a:endParaRPr lang="en-US" sz="4800" dirty="0"/>
          </a:p>
        </p:txBody>
      </p:sp>
      <p:sp>
        <p:nvSpPr>
          <p:cNvPr id="4" name="Slide Number Placeholder 3">
            <a:extLst>
              <a:ext uri="{FF2B5EF4-FFF2-40B4-BE49-F238E27FC236}">
                <a16:creationId xmlns:a16="http://schemas.microsoft.com/office/drawing/2014/main" id="{706AB0B7-A947-5BF2-5A49-86236F32A25E}"/>
              </a:ext>
            </a:extLst>
          </p:cNvPr>
          <p:cNvSpPr>
            <a:spLocks noGrp="1"/>
          </p:cNvSpPr>
          <p:nvPr>
            <p:ph type="sldNum" sz="quarter" idx="12"/>
          </p:nvPr>
        </p:nvSpPr>
        <p:spPr/>
        <p:txBody>
          <a:bodyPr/>
          <a:lstStyle/>
          <a:p>
            <a:fld id="{9CD8D479-8942-46E8-A226-A4E01F7A105C}" type="slidenum">
              <a:rPr lang="en-US" smtClean="0"/>
              <a:t>26</a:t>
            </a:fld>
            <a:endParaRPr lang="en-US"/>
          </a:p>
        </p:txBody>
      </p:sp>
      <p:sp>
        <p:nvSpPr>
          <p:cNvPr id="5" name="Date Placeholder 4">
            <a:extLst>
              <a:ext uri="{FF2B5EF4-FFF2-40B4-BE49-F238E27FC236}">
                <a16:creationId xmlns:a16="http://schemas.microsoft.com/office/drawing/2014/main" id="{E1F0FFC6-1CAF-3D2F-6005-9D2992C41D9F}"/>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44094001-0F67-3D96-A8A4-0ECACEC0CAC0}"/>
              </a:ext>
            </a:extLst>
          </p:cNvPr>
          <p:cNvSpPr>
            <a:spLocks noGrp="1"/>
          </p:cNvSpPr>
          <p:nvPr>
            <p:ph type="ftr" sz="quarter" idx="11"/>
          </p:nvPr>
        </p:nvSpPr>
        <p:spPr/>
        <p:txBody>
          <a:bodyPr/>
          <a:lstStyle/>
          <a:p>
            <a:r>
              <a:rPr lang="en-US" dirty="0"/>
              <a:t>CPOW Conference 2026</a:t>
            </a:r>
          </a:p>
        </p:txBody>
      </p:sp>
      <p:sp>
        <p:nvSpPr>
          <p:cNvPr id="11" name="TextBox 10">
            <a:extLst>
              <a:ext uri="{FF2B5EF4-FFF2-40B4-BE49-F238E27FC236}">
                <a16:creationId xmlns:a16="http://schemas.microsoft.com/office/drawing/2014/main" id="{981E7C28-98AE-1430-F7C2-D047DF440E85}"/>
              </a:ext>
            </a:extLst>
          </p:cNvPr>
          <p:cNvSpPr txBox="1"/>
          <p:nvPr/>
        </p:nvSpPr>
        <p:spPr>
          <a:xfrm>
            <a:off x="5591175" y="6375484"/>
            <a:ext cx="7647991" cy="253916"/>
          </a:xfrm>
          <a:prstGeom prst="rect">
            <a:avLst/>
          </a:prstGeom>
          <a:noFill/>
        </p:spPr>
        <p:txBody>
          <a:bodyPr wrap="square" rtlCol="0">
            <a:spAutoFit/>
          </a:bodyPr>
          <a:lstStyle/>
          <a:p>
            <a:r>
              <a:rPr lang="en-US" sz="1050" dirty="0"/>
              <a:t>Photo Credit: https://www.conteches.com/knowledge-center/learn/the-pipe-blog/part-ii-thats-a-load-off-my-mind/</a:t>
            </a:r>
          </a:p>
        </p:txBody>
      </p:sp>
      <p:sp>
        <p:nvSpPr>
          <p:cNvPr id="3" name="TextBox 2">
            <a:extLst>
              <a:ext uri="{FF2B5EF4-FFF2-40B4-BE49-F238E27FC236}">
                <a16:creationId xmlns:a16="http://schemas.microsoft.com/office/drawing/2014/main" id="{6E7FB89A-E21A-C201-3885-5D30D58045FF}"/>
              </a:ext>
            </a:extLst>
          </p:cNvPr>
          <p:cNvSpPr txBox="1"/>
          <p:nvPr/>
        </p:nvSpPr>
        <p:spPr>
          <a:xfrm>
            <a:off x="1637716" y="1782369"/>
            <a:ext cx="9371948" cy="5078313"/>
          </a:xfrm>
          <a:prstGeom prst="rect">
            <a:avLst/>
          </a:prstGeom>
          <a:noFill/>
        </p:spPr>
        <p:txBody>
          <a:bodyPr wrap="square" rtlCol="0">
            <a:spAutoFit/>
          </a:bodyPr>
          <a:lstStyle/>
          <a:p>
            <a:pPr marL="800100" lvl="1" indent="-342900">
              <a:buAutoNum type="arabicPeriod"/>
            </a:pPr>
            <a:r>
              <a:rPr lang="en-US" sz="3600" dirty="0"/>
              <a:t>Example</a:t>
            </a:r>
          </a:p>
          <a:p>
            <a:pPr marL="1257300" lvl="2" indent="-342900">
              <a:buAutoNum type="arabicPeriod"/>
            </a:pPr>
            <a:r>
              <a:rPr lang="en-US" sz="3600" dirty="0"/>
              <a:t>SDR 35 (46 psi stiffness)</a:t>
            </a:r>
          </a:p>
          <a:p>
            <a:pPr marL="1257300" lvl="2" indent="-342900">
              <a:buAutoNum type="arabicPeriod"/>
            </a:pPr>
            <a:r>
              <a:rPr lang="en-US" sz="3600" dirty="0"/>
              <a:t>SCH 40 (foam core) (897 psi)</a:t>
            </a:r>
          </a:p>
          <a:p>
            <a:pPr marL="1257300" lvl="2" indent="-342900">
              <a:buAutoNum type="arabicPeriod"/>
            </a:pPr>
            <a:r>
              <a:rPr lang="en-US" sz="3600" dirty="0"/>
              <a:t>SCH40  (solid wall) (897 psi)</a:t>
            </a:r>
          </a:p>
          <a:p>
            <a:pPr marL="800100" lvl="1" indent="-342900">
              <a:buAutoNum type="arabicPeriod"/>
            </a:pPr>
            <a:r>
              <a:rPr lang="en-US" sz="3600" dirty="0"/>
              <a:t>Results</a:t>
            </a:r>
          </a:p>
          <a:p>
            <a:pPr marL="1257300" lvl="2" indent="-342900">
              <a:buAutoNum type="arabicPeriod"/>
            </a:pPr>
            <a:r>
              <a:rPr lang="en-US" sz="3600" dirty="0"/>
              <a:t>SDR 35 </a:t>
            </a:r>
            <a:r>
              <a:rPr lang="en-US" sz="3600" dirty="0">
                <a:solidFill>
                  <a:schemeClr val="accent1"/>
                </a:solidFill>
              </a:rPr>
              <a:t>(1% deflection)</a:t>
            </a:r>
          </a:p>
          <a:p>
            <a:pPr marL="1257300" lvl="2" indent="-342900">
              <a:buAutoNum type="arabicPeriod"/>
            </a:pPr>
            <a:r>
              <a:rPr lang="en-US" sz="3600" dirty="0">
                <a:solidFill>
                  <a:schemeClr val="tx2">
                    <a:lumMod val="75000"/>
                    <a:lumOff val="25000"/>
                  </a:schemeClr>
                </a:solidFill>
              </a:rPr>
              <a:t>SCH 40 (0.1% deflection)</a:t>
            </a:r>
          </a:p>
          <a:p>
            <a:pPr lvl="1"/>
            <a:endParaRPr lang="en-US" sz="3600" dirty="0"/>
          </a:p>
          <a:p>
            <a:pPr marL="1257300" lvl="2" indent="-342900">
              <a:buAutoNum type="arabicPeriod"/>
            </a:pPr>
            <a:endParaRPr lang="en-US" sz="3600" dirty="0"/>
          </a:p>
        </p:txBody>
      </p:sp>
    </p:spTree>
    <p:extLst>
      <p:ext uri="{BB962C8B-B14F-4D97-AF65-F5344CB8AC3E}">
        <p14:creationId xmlns:p14="http://schemas.microsoft.com/office/powerpoint/2010/main" val="11748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E5B16-9116-0480-5A84-97878316DA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6B5DB4-02A2-7DB3-852B-D00AC84010D0}"/>
              </a:ext>
            </a:extLst>
          </p:cNvPr>
          <p:cNvSpPr>
            <a:spLocks noGrp="1"/>
          </p:cNvSpPr>
          <p:nvPr>
            <p:ph type="title"/>
          </p:nvPr>
        </p:nvSpPr>
        <p:spPr>
          <a:xfrm>
            <a:off x="7096125" y="761862"/>
            <a:ext cx="4124000" cy="1183566"/>
          </a:xfrm>
        </p:spPr>
        <p:txBody>
          <a:bodyPr>
            <a:normAutofit fontScale="90000"/>
          </a:bodyPr>
          <a:lstStyle/>
          <a:p>
            <a:r>
              <a:rPr lang="fr-FR" sz="4800" dirty="0" err="1"/>
              <a:t>Let’s</a:t>
            </a:r>
            <a:r>
              <a:rPr lang="fr-FR" sz="4800" dirty="0"/>
              <a:t> talk about pipes first.</a:t>
            </a:r>
            <a:endParaRPr lang="en-US" sz="4800" dirty="0"/>
          </a:p>
        </p:txBody>
      </p:sp>
      <p:sp>
        <p:nvSpPr>
          <p:cNvPr id="4" name="Slide Number Placeholder 3">
            <a:extLst>
              <a:ext uri="{FF2B5EF4-FFF2-40B4-BE49-F238E27FC236}">
                <a16:creationId xmlns:a16="http://schemas.microsoft.com/office/drawing/2014/main" id="{0541A4F0-BEB4-FFD3-1419-776FF88E0A66}"/>
              </a:ext>
            </a:extLst>
          </p:cNvPr>
          <p:cNvSpPr>
            <a:spLocks noGrp="1"/>
          </p:cNvSpPr>
          <p:nvPr>
            <p:ph type="sldNum" sz="quarter" idx="12"/>
          </p:nvPr>
        </p:nvSpPr>
        <p:spPr/>
        <p:txBody>
          <a:bodyPr/>
          <a:lstStyle/>
          <a:p>
            <a:fld id="{9CD8D479-8942-46E8-A226-A4E01F7A105C}" type="slidenum">
              <a:rPr lang="en-US" smtClean="0"/>
              <a:t>27</a:t>
            </a:fld>
            <a:endParaRPr lang="en-US"/>
          </a:p>
        </p:txBody>
      </p:sp>
      <p:sp>
        <p:nvSpPr>
          <p:cNvPr id="5" name="Date Placeholder 4">
            <a:extLst>
              <a:ext uri="{FF2B5EF4-FFF2-40B4-BE49-F238E27FC236}">
                <a16:creationId xmlns:a16="http://schemas.microsoft.com/office/drawing/2014/main" id="{7129C0D3-1E65-9556-559D-EEFE14C71A53}"/>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D7E0F347-551F-3BC0-738C-52E6E3A6229F}"/>
              </a:ext>
            </a:extLst>
          </p:cNvPr>
          <p:cNvSpPr>
            <a:spLocks noGrp="1"/>
          </p:cNvSpPr>
          <p:nvPr>
            <p:ph type="ftr" sz="quarter" idx="11"/>
          </p:nvPr>
        </p:nvSpPr>
        <p:spPr/>
        <p:txBody>
          <a:bodyPr/>
          <a:lstStyle/>
          <a:p>
            <a:r>
              <a:rPr lang="en-US" dirty="0"/>
              <a:t>CPOW Conference 2026</a:t>
            </a:r>
          </a:p>
        </p:txBody>
      </p:sp>
      <p:pic>
        <p:nvPicPr>
          <p:cNvPr id="8" name="Picture 7">
            <a:extLst>
              <a:ext uri="{FF2B5EF4-FFF2-40B4-BE49-F238E27FC236}">
                <a16:creationId xmlns:a16="http://schemas.microsoft.com/office/drawing/2014/main" id="{C2ECB7D6-149D-2E7F-E430-63717C52AA08}"/>
              </a:ext>
            </a:extLst>
          </p:cNvPr>
          <p:cNvPicPr>
            <a:picLocks noChangeAspect="1"/>
          </p:cNvPicPr>
          <p:nvPr/>
        </p:nvPicPr>
        <p:blipFill>
          <a:blip r:embed="rId3"/>
          <a:stretch>
            <a:fillRect/>
          </a:stretch>
        </p:blipFill>
        <p:spPr>
          <a:xfrm>
            <a:off x="594053" y="161925"/>
            <a:ext cx="6151754" cy="6467475"/>
          </a:xfrm>
          <a:prstGeom prst="rect">
            <a:avLst/>
          </a:prstGeom>
        </p:spPr>
      </p:pic>
      <p:sp>
        <p:nvSpPr>
          <p:cNvPr id="3" name="TextBox 2">
            <a:extLst>
              <a:ext uri="{FF2B5EF4-FFF2-40B4-BE49-F238E27FC236}">
                <a16:creationId xmlns:a16="http://schemas.microsoft.com/office/drawing/2014/main" id="{EB5204A5-5A7E-1787-5731-BA24EBBB0D9B}"/>
              </a:ext>
            </a:extLst>
          </p:cNvPr>
          <p:cNvSpPr txBox="1"/>
          <p:nvPr/>
        </p:nvSpPr>
        <p:spPr>
          <a:xfrm>
            <a:off x="7390816" y="6323340"/>
            <a:ext cx="4895850" cy="253916"/>
          </a:xfrm>
          <a:prstGeom prst="rect">
            <a:avLst/>
          </a:prstGeom>
          <a:noFill/>
        </p:spPr>
        <p:txBody>
          <a:bodyPr wrap="square" rtlCol="0">
            <a:spAutoFit/>
          </a:bodyPr>
          <a:lstStyle/>
          <a:p>
            <a:r>
              <a:rPr lang="en-US" sz="1050" dirty="0"/>
              <a:t>Gravity Sewer Catalog by JM Eagle</a:t>
            </a:r>
          </a:p>
        </p:txBody>
      </p:sp>
    </p:spTree>
    <p:extLst>
      <p:ext uri="{BB962C8B-B14F-4D97-AF65-F5344CB8AC3E}">
        <p14:creationId xmlns:p14="http://schemas.microsoft.com/office/powerpoint/2010/main" val="343491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C2297-05E3-9D05-7954-34F552F00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B0E003-5AF1-B8C7-DCCD-02DEB7F89165}"/>
              </a:ext>
            </a:extLst>
          </p:cNvPr>
          <p:cNvSpPr>
            <a:spLocks noGrp="1"/>
          </p:cNvSpPr>
          <p:nvPr>
            <p:ph type="title"/>
          </p:nvPr>
        </p:nvSpPr>
        <p:spPr>
          <a:xfrm>
            <a:off x="7096125" y="761862"/>
            <a:ext cx="4124000" cy="1183566"/>
          </a:xfrm>
        </p:spPr>
        <p:txBody>
          <a:bodyPr>
            <a:normAutofit fontScale="90000"/>
          </a:bodyPr>
          <a:lstStyle/>
          <a:p>
            <a:r>
              <a:rPr lang="fr-FR" sz="4800" dirty="0" err="1"/>
              <a:t>Let’s</a:t>
            </a:r>
            <a:r>
              <a:rPr lang="fr-FR" sz="4800" dirty="0"/>
              <a:t> talk about pipes first.</a:t>
            </a:r>
            <a:endParaRPr lang="en-US" sz="4800" dirty="0"/>
          </a:p>
        </p:txBody>
      </p:sp>
      <p:sp>
        <p:nvSpPr>
          <p:cNvPr id="4" name="Slide Number Placeholder 3">
            <a:extLst>
              <a:ext uri="{FF2B5EF4-FFF2-40B4-BE49-F238E27FC236}">
                <a16:creationId xmlns:a16="http://schemas.microsoft.com/office/drawing/2014/main" id="{CA37A213-9D70-A92D-7333-E298ECE13B14}"/>
              </a:ext>
            </a:extLst>
          </p:cNvPr>
          <p:cNvSpPr>
            <a:spLocks noGrp="1"/>
          </p:cNvSpPr>
          <p:nvPr>
            <p:ph type="sldNum" sz="quarter" idx="12"/>
          </p:nvPr>
        </p:nvSpPr>
        <p:spPr/>
        <p:txBody>
          <a:bodyPr/>
          <a:lstStyle/>
          <a:p>
            <a:fld id="{9CD8D479-8942-46E8-A226-A4E01F7A105C}" type="slidenum">
              <a:rPr lang="en-US" smtClean="0"/>
              <a:t>28</a:t>
            </a:fld>
            <a:endParaRPr lang="en-US"/>
          </a:p>
        </p:txBody>
      </p:sp>
      <p:sp>
        <p:nvSpPr>
          <p:cNvPr id="5" name="Date Placeholder 4">
            <a:extLst>
              <a:ext uri="{FF2B5EF4-FFF2-40B4-BE49-F238E27FC236}">
                <a16:creationId xmlns:a16="http://schemas.microsoft.com/office/drawing/2014/main" id="{84CF61D6-4E44-2070-EE87-47EE79A932E2}"/>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4B3567AD-7A53-E000-F54D-1666FC6B4615}"/>
              </a:ext>
            </a:extLst>
          </p:cNvPr>
          <p:cNvSpPr>
            <a:spLocks noGrp="1"/>
          </p:cNvSpPr>
          <p:nvPr>
            <p:ph type="ftr" sz="quarter" idx="11"/>
          </p:nvPr>
        </p:nvSpPr>
        <p:spPr/>
        <p:txBody>
          <a:bodyPr/>
          <a:lstStyle/>
          <a:p>
            <a:r>
              <a:rPr lang="en-US" dirty="0"/>
              <a:t>CPOW Conference 2026</a:t>
            </a:r>
          </a:p>
        </p:txBody>
      </p:sp>
      <p:pic>
        <p:nvPicPr>
          <p:cNvPr id="8" name="Picture 7">
            <a:extLst>
              <a:ext uri="{FF2B5EF4-FFF2-40B4-BE49-F238E27FC236}">
                <a16:creationId xmlns:a16="http://schemas.microsoft.com/office/drawing/2014/main" id="{FF9F604B-B940-D4EB-4A4E-39CD8F4C5AC4}"/>
              </a:ext>
            </a:extLst>
          </p:cNvPr>
          <p:cNvPicPr>
            <a:picLocks noChangeAspect="1"/>
          </p:cNvPicPr>
          <p:nvPr/>
        </p:nvPicPr>
        <p:blipFill>
          <a:blip r:embed="rId3"/>
          <a:stretch>
            <a:fillRect/>
          </a:stretch>
        </p:blipFill>
        <p:spPr>
          <a:xfrm>
            <a:off x="594053" y="161925"/>
            <a:ext cx="6151754" cy="6467475"/>
          </a:xfrm>
          <a:prstGeom prst="rect">
            <a:avLst/>
          </a:prstGeom>
        </p:spPr>
      </p:pic>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30DC9C81-D9A0-B758-8B7B-7F282C3C1BA6}"/>
                  </a:ext>
                </a:extLst>
              </p14:cNvPr>
              <p14:cNvContentPartPr/>
              <p14:nvPr/>
            </p14:nvContentPartPr>
            <p14:xfrm>
              <a:off x="676396" y="5392454"/>
              <a:ext cx="5305760" cy="1152365"/>
            </p14:xfrm>
          </p:contentPart>
        </mc:Choice>
        <mc:Fallback xmlns="">
          <p:pic>
            <p:nvPicPr>
              <p:cNvPr id="13" name="Ink 12">
                <a:extLst>
                  <a:ext uri="{FF2B5EF4-FFF2-40B4-BE49-F238E27FC236}">
                    <a16:creationId xmlns:a16="http://schemas.microsoft.com/office/drawing/2014/main" id="{30DC9C81-D9A0-B758-8B7B-7F282C3C1BA6}"/>
                  </a:ext>
                </a:extLst>
              </p:cNvPr>
              <p:cNvPicPr/>
              <p:nvPr/>
            </p:nvPicPr>
            <p:blipFill>
              <a:blip r:embed="rId5"/>
              <a:stretch>
                <a:fillRect/>
              </a:stretch>
            </p:blipFill>
            <p:spPr>
              <a:xfrm>
                <a:off x="622755" y="5284487"/>
                <a:ext cx="5413402" cy="136793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AD8E4C9B-D87C-D7B9-D5F5-6E395DC74481}"/>
                  </a:ext>
                </a:extLst>
              </p14:cNvPr>
              <p14:cNvContentPartPr/>
              <p14:nvPr/>
            </p14:nvContentPartPr>
            <p14:xfrm>
              <a:off x="750430" y="5323562"/>
              <a:ext cx="5045165" cy="923537"/>
            </p14:xfrm>
          </p:contentPart>
        </mc:Choice>
        <mc:Fallback xmlns="">
          <p:pic>
            <p:nvPicPr>
              <p:cNvPr id="14" name="Ink 13">
                <a:extLst>
                  <a:ext uri="{FF2B5EF4-FFF2-40B4-BE49-F238E27FC236}">
                    <a16:creationId xmlns:a16="http://schemas.microsoft.com/office/drawing/2014/main" id="{AD8E4C9B-D87C-D7B9-D5F5-6E395DC74481}"/>
                  </a:ext>
                </a:extLst>
              </p:cNvPr>
              <p:cNvPicPr/>
              <p:nvPr/>
            </p:nvPicPr>
            <p:blipFill>
              <a:blip r:embed="rId7"/>
              <a:stretch>
                <a:fillRect/>
              </a:stretch>
            </p:blipFill>
            <p:spPr>
              <a:xfrm>
                <a:off x="696433" y="5215588"/>
                <a:ext cx="5152800" cy="1139125"/>
              </a:xfrm>
              <a:prstGeom prst="rect">
                <a:avLst/>
              </a:prstGeom>
            </p:spPr>
          </p:pic>
        </mc:Fallback>
      </mc:AlternateContent>
      <p:sp>
        <p:nvSpPr>
          <p:cNvPr id="16" name="Content Placeholder 2">
            <a:extLst>
              <a:ext uri="{FF2B5EF4-FFF2-40B4-BE49-F238E27FC236}">
                <a16:creationId xmlns:a16="http://schemas.microsoft.com/office/drawing/2014/main" id="{768BD764-8ACB-3BF9-69C1-7D7434E3E390}"/>
              </a:ext>
            </a:extLst>
          </p:cNvPr>
          <p:cNvSpPr>
            <a:spLocks noGrp="1"/>
          </p:cNvSpPr>
          <p:nvPr>
            <p:ph idx="1"/>
          </p:nvPr>
        </p:nvSpPr>
        <p:spPr>
          <a:xfrm>
            <a:off x="6209845" y="2093298"/>
            <a:ext cx="5231724" cy="4620682"/>
          </a:xfrm>
        </p:spPr>
        <p:txBody>
          <a:bodyPr>
            <a:normAutofit/>
          </a:bodyPr>
          <a:lstStyle/>
          <a:p>
            <a:r>
              <a:rPr lang="en-US" sz="3600" dirty="0"/>
              <a:t>Cannot use</a:t>
            </a:r>
          </a:p>
          <a:p>
            <a:pPr lvl="1"/>
            <a:r>
              <a:rPr lang="en-US" sz="2800" dirty="0"/>
              <a:t>Organic Soils</a:t>
            </a:r>
          </a:p>
          <a:p>
            <a:pPr lvl="1"/>
            <a:r>
              <a:rPr lang="en-US" sz="2800" dirty="0"/>
              <a:t>Fine grained soils</a:t>
            </a:r>
          </a:p>
          <a:p>
            <a:pPr lvl="2"/>
            <a:r>
              <a:rPr lang="en-US" sz="2600" dirty="0"/>
              <a:t>Clay, clay, clay.</a:t>
            </a:r>
          </a:p>
          <a:p>
            <a:pPr marL="283464" lvl="1" indent="0">
              <a:buNone/>
            </a:pPr>
            <a:endParaRPr lang="en-US" sz="2800" dirty="0"/>
          </a:p>
          <a:p>
            <a:pPr lvl="2"/>
            <a:endParaRPr lang="en-US" sz="2600" dirty="0"/>
          </a:p>
        </p:txBody>
      </p:sp>
      <p:sp>
        <p:nvSpPr>
          <p:cNvPr id="3" name="TextBox 2">
            <a:extLst>
              <a:ext uri="{FF2B5EF4-FFF2-40B4-BE49-F238E27FC236}">
                <a16:creationId xmlns:a16="http://schemas.microsoft.com/office/drawing/2014/main" id="{6AB19D6F-90AA-7A84-FCB6-88A1F72E725D}"/>
              </a:ext>
            </a:extLst>
          </p:cNvPr>
          <p:cNvSpPr txBox="1"/>
          <p:nvPr/>
        </p:nvSpPr>
        <p:spPr>
          <a:xfrm>
            <a:off x="7390816" y="6323340"/>
            <a:ext cx="4895850" cy="253916"/>
          </a:xfrm>
          <a:prstGeom prst="rect">
            <a:avLst/>
          </a:prstGeom>
          <a:noFill/>
        </p:spPr>
        <p:txBody>
          <a:bodyPr wrap="square" rtlCol="0">
            <a:spAutoFit/>
          </a:bodyPr>
          <a:lstStyle/>
          <a:p>
            <a:r>
              <a:rPr lang="en-US" sz="1050" dirty="0"/>
              <a:t>Gravity Sewer Catalog by JM Eagle</a:t>
            </a:r>
          </a:p>
        </p:txBody>
      </p:sp>
    </p:spTree>
    <p:extLst>
      <p:ext uri="{BB962C8B-B14F-4D97-AF65-F5344CB8AC3E}">
        <p14:creationId xmlns:p14="http://schemas.microsoft.com/office/powerpoint/2010/main" val="29626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C2BF9-2AC4-D381-7F7C-41745C0F4C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38EF1B-0B35-6161-BF14-E240A8CE8F7A}"/>
              </a:ext>
            </a:extLst>
          </p:cNvPr>
          <p:cNvSpPr>
            <a:spLocks noGrp="1"/>
          </p:cNvSpPr>
          <p:nvPr>
            <p:ph type="title"/>
          </p:nvPr>
        </p:nvSpPr>
        <p:spPr/>
        <p:txBody>
          <a:bodyPr>
            <a:normAutofit/>
          </a:bodyPr>
          <a:lstStyle/>
          <a:p>
            <a:r>
              <a:rPr lang="fr-FR" sz="4800" dirty="0" err="1"/>
              <a:t>Let’s</a:t>
            </a:r>
            <a:r>
              <a:rPr lang="fr-FR" sz="4800" dirty="0"/>
              <a:t> talk about pipes first.</a:t>
            </a:r>
            <a:endParaRPr lang="en-US" sz="4800" dirty="0"/>
          </a:p>
        </p:txBody>
      </p:sp>
      <p:sp>
        <p:nvSpPr>
          <p:cNvPr id="4" name="Slide Number Placeholder 3">
            <a:extLst>
              <a:ext uri="{FF2B5EF4-FFF2-40B4-BE49-F238E27FC236}">
                <a16:creationId xmlns:a16="http://schemas.microsoft.com/office/drawing/2014/main" id="{E8BABA24-F13D-640E-1417-5FE65BD55D32}"/>
              </a:ext>
            </a:extLst>
          </p:cNvPr>
          <p:cNvSpPr>
            <a:spLocks noGrp="1"/>
          </p:cNvSpPr>
          <p:nvPr>
            <p:ph type="sldNum" sz="quarter" idx="12"/>
          </p:nvPr>
        </p:nvSpPr>
        <p:spPr/>
        <p:txBody>
          <a:bodyPr/>
          <a:lstStyle/>
          <a:p>
            <a:fld id="{9CD8D479-8942-46E8-A226-A4E01F7A105C}" type="slidenum">
              <a:rPr lang="en-US" smtClean="0"/>
              <a:t>29</a:t>
            </a:fld>
            <a:endParaRPr lang="en-US"/>
          </a:p>
        </p:txBody>
      </p:sp>
      <p:sp>
        <p:nvSpPr>
          <p:cNvPr id="5" name="Date Placeholder 4">
            <a:extLst>
              <a:ext uri="{FF2B5EF4-FFF2-40B4-BE49-F238E27FC236}">
                <a16:creationId xmlns:a16="http://schemas.microsoft.com/office/drawing/2014/main" id="{B972A28A-FDC2-DF89-50C0-B43CDDB76CEC}"/>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A544F3F9-EC6C-46B8-F76C-8F05FAEF3530}"/>
              </a:ext>
            </a:extLst>
          </p:cNvPr>
          <p:cNvSpPr>
            <a:spLocks noGrp="1"/>
          </p:cNvSpPr>
          <p:nvPr>
            <p:ph type="ftr" sz="quarter" idx="11"/>
          </p:nvPr>
        </p:nvSpPr>
        <p:spPr/>
        <p:txBody>
          <a:bodyPr/>
          <a:lstStyle/>
          <a:p>
            <a:r>
              <a:rPr lang="en-US" dirty="0"/>
              <a:t>CPOW Conference 2026</a:t>
            </a:r>
          </a:p>
        </p:txBody>
      </p:sp>
      <p:pic>
        <p:nvPicPr>
          <p:cNvPr id="3" name="Picture 2">
            <a:extLst>
              <a:ext uri="{FF2B5EF4-FFF2-40B4-BE49-F238E27FC236}">
                <a16:creationId xmlns:a16="http://schemas.microsoft.com/office/drawing/2014/main" id="{7ABD02D2-C396-0DA1-E9D7-62A7B2DD51C3}"/>
              </a:ext>
            </a:extLst>
          </p:cNvPr>
          <p:cNvPicPr>
            <a:picLocks noChangeAspect="1"/>
          </p:cNvPicPr>
          <p:nvPr/>
        </p:nvPicPr>
        <p:blipFill>
          <a:blip r:embed="rId3"/>
          <a:stretch>
            <a:fillRect/>
          </a:stretch>
        </p:blipFill>
        <p:spPr>
          <a:xfrm>
            <a:off x="1886487" y="1436452"/>
            <a:ext cx="7042360" cy="4910090"/>
          </a:xfrm>
          <a:prstGeom prst="rect">
            <a:avLst/>
          </a:prstGeom>
        </p:spPr>
      </p:pic>
    </p:spTree>
    <p:extLst>
      <p:ext uri="{BB962C8B-B14F-4D97-AF65-F5344CB8AC3E}">
        <p14:creationId xmlns:p14="http://schemas.microsoft.com/office/powerpoint/2010/main" val="317263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68672-C0E9-28B9-2AA7-C726A80DED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98DC46-0A29-FD67-6C7F-0CF559976E71}"/>
              </a:ext>
            </a:extLst>
          </p:cNvPr>
          <p:cNvSpPr>
            <a:spLocks noGrp="1"/>
          </p:cNvSpPr>
          <p:nvPr>
            <p:ph type="title"/>
          </p:nvPr>
        </p:nvSpPr>
        <p:spPr/>
        <p:txBody>
          <a:bodyPr>
            <a:normAutofit/>
          </a:bodyPr>
          <a:lstStyle/>
          <a:p>
            <a:r>
              <a:rPr lang="fr-FR" sz="5400" dirty="0" err="1"/>
              <a:t>Why</a:t>
            </a:r>
            <a:r>
              <a:rPr lang="fr-FR" sz="5400" dirty="0"/>
              <a:t> </a:t>
            </a:r>
            <a:r>
              <a:rPr lang="fr-FR" sz="5400" dirty="0" err="1"/>
              <a:t>this</a:t>
            </a:r>
            <a:r>
              <a:rPr lang="fr-FR" sz="5400" dirty="0"/>
              <a:t> </a:t>
            </a:r>
            <a:r>
              <a:rPr lang="fr-FR" sz="5400" dirty="0" err="1"/>
              <a:t>presentation</a:t>
            </a:r>
            <a:r>
              <a:rPr lang="fr-FR" sz="5400" dirty="0"/>
              <a:t>?</a:t>
            </a:r>
            <a:endParaRPr lang="en-US" sz="5400" dirty="0"/>
          </a:p>
        </p:txBody>
      </p:sp>
      <p:sp>
        <p:nvSpPr>
          <p:cNvPr id="3" name="Content Placeholder 2">
            <a:extLst>
              <a:ext uri="{FF2B5EF4-FFF2-40B4-BE49-F238E27FC236}">
                <a16:creationId xmlns:a16="http://schemas.microsoft.com/office/drawing/2014/main" id="{F611CFFF-C724-5473-2252-D8A47841DD0D}"/>
              </a:ext>
            </a:extLst>
          </p:cNvPr>
          <p:cNvSpPr>
            <a:spLocks noGrp="1"/>
          </p:cNvSpPr>
          <p:nvPr>
            <p:ph idx="1"/>
          </p:nvPr>
        </p:nvSpPr>
        <p:spPr>
          <a:xfrm>
            <a:off x="1410027" y="1594576"/>
            <a:ext cx="9371948" cy="4620682"/>
          </a:xfrm>
        </p:spPr>
        <p:txBody>
          <a:bodyPr>
            <a:normAutofit/>
          </a:bodyPr>
          <a:lstStyle/>
          <a:p>
            <a:r>
              <a:rPr lang="en-US" sz="3600" dirty="0"/>
              <a:t>Engineers</a:t>
            </a:r>
          </a:p>
          <a:p>
            <a:pPr lvl="1"/>
            <a:r>
              <a:rPr lang="en-US" sz="3600" dirty="0"/>
              <a:t>Hold paramount the safety, health and welfare of the public.</a:t>
            </a:r>
          </a:p>
        </p:txBody>
      </p:sp>
      <p:sp>
        <p:nvSpPr>
          <p:cNvPr id="4" name="Slide Number Placeholder 3">
            <a:extLst>
              <a:ext uri="{FF2B5EF4-FFF2-40B4-BE49-F238E27FC236}">
                <a16:creationId xmlns:a16="http://schemas.microsoft.com/office/drawing/2014/main" id="{302E645D-2534-FF1F-4EE0-2D3273EB9C95}"/>
              </a:ext>
            </a:extLst>
          </p:cNvPr>
          <p:cNvSpPr>
            <a:spLocks noGrp="1"/>
          </p:cNvSpPr>
          <p:nvPr>
            <p:ph type="sldNum" sz="quarter" idx="12"/>
          </p:nvPr>
        </p:nvSpPr>
        <p:spPr/>
        <p:txBody>
          <a:bodyPr/>
          <a:lstStyle/>
          <a:p>
            <a:fld id="{9CD8D479-8942-46E8-A226-A4E01F7A105C}" type="slidenum">
              <a:rPr lang="en-US" smtClean="0"/>
              <a:t>3</a:t>
            </a:fld>
            <a:endParaRPr lang="en-US"/>
          </a:p>
        </p:txBody>
      </p:sp>
      <p:sp>
        <p:nvSpPr>
          <p:cNvPr id="5" name="Date Placeholder 4">
            <a:extLst>
              <a:ext uri="{FF2B5EF4-FFF2-40B4-BE49-F238E27FC236}">
                <a16:creationId xmlns:a16="http://schemas.microsoft.com/office/drawing/2014/main" id="{B9E51C90-2D0C-2813-3B98-142CB3D2571A}"/>
              </a:ext>
            </a:extLst>
          </p:cNvPr>
          <p:cNvSpPr>
            <a:spLocks noGrp="1"/>
          </p:cNvSpPr>
          <p:nvPr>
            <p:ph type="dt" sz="half" idx="10"/>
          </p:nvPr>
        </p:nvSpPr>
        <p:spPr/>
        <p:txBody>
          <a:bodyPr/>
          <a:lstStyle/>
          <a:p>
            <a:r>
              <a:rPr lang="en-US" dirty="0"/>
              <a:t>1/29/2026</a:t>
            </a:r>
          </a:p>
        </p:txBody>
      </p:sp>
      <p:sp>
        <p:nvSpPr>
          <p:cNvPr id="6" name="Footer Placeholder 5">
            <a:extLst>
              <a:ext uri="{FF2B5EF4-FFF2-40B4-BE49-F238E27FC236}">
                <a16:creationId xmlns:a16="http://schemas.microsoft.com/office/drawing/2014/main" id="{769C4312-FE53-964B-237F-CA192241900C}"/>
              </a:ext>
            </a:extLst>
          </p:cNvPr>
          <p:cNvSpPr>
            <a:spLocks noGrp="1"/>
          </p:cNvSpPr>
          <p:nvPr>
            <p:ph type="ftr" sz="quarter" idx="11"/>
          </p:nvPr>
        </p:nvSpPr>
        <p:spPr/>
        <p:txBody>
          <a:bodyPr/>
          <a:lstStyle/>
          <a:p>
            <a:r>
              <a:rPr lang="en-US" dirty="0"/>
              <a:t>CPOW Conference 2026</a:t>
            </a:r>
          </a:p>
        </p:txBody>
      </p:sp>
    </p:spTree>
    <p:extLst>
      <p:ext uri="{BB962C8B-B14F-4D97-AF65-F5344CB8AC3E}">
        <p14:creationId xmlns:p14="http://schemas.microsoft.com/office/powerpoint/2010/main" val="414427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350C6-ACF1-FA76-24ED-C8C2B6D6CA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1C68EE-D083-2E97-C47D-3B0E3BB14C1D}"/>
              </a:ext>
            </a:extLst>
          </p:cNvPr>
          <p:cNvSpPr>
            <a:spLocks noGrp="1"/>
          </p:cNvSpPr>
          <p:nvPr>
            <p:ph type="title"/>
          </p:nvPr>
        </p:nvSpPr>
        <p:spPr/>
        <p:txBody>
          <a:bodyPr>
            <a:normAutofit/>
          </a:bodyPr>
          <a:lstStyle/>
          <a:p>
            <a:r>
              <a:rPr lang="fr-FR" sz="4800" dirty="0" err="1"/>
              <a:t>Let’s</a:t>
            </a:r>
            <a:r>
              <a:rPr lang="fr-FR" sz="4800" dirty="0"/>
              <a:t> talk about pipes first.</a:t>
            </a:r>
            <a:endParaRPr lang="en-US" sz="4800" dirty="0"/>
          </a:p>
        </p:txBody>
      </p:sp>
      <p:sp>
        <p:nvSpPr>
          <p:cNvPr id="4" name="Slide Number Placeholder 3">
            <a:extLst>
              <a:ext uri="{FF2B5EF4-FFF2-40B4-BE49-F238E27FC236}">
                <a16:creationId xmlns:a16="http://schemas.microsoft.com/office/drawing/2014/main" id="{F619C469-54FC-C164-07B7-22508DD56D10}"/>
              </a:ext>
            </a:extLst>
          </p:cNvPr>
          <p:cNvSpPr>
            <a:spLocks noGrp="1"/>
          </p:cNvSpPr>
          <p:nvPr>
            <p:ph type="sldNum" sz="quarter" idx="12"/>
          </p:nvPr>
        </p:nvSpPr>
        <p:spPr/>
        <p:txBody>
          <a:bodyPr/>
          <a:lstStyle/>
          <a:p>
            <a:fld id="{9CD8D479-8942-46E8-A226-A4E01F7A105C}" type="slidenum">
              <a:rPr lang="en-US" smtClean="0"/>
              <a:t>30</a:t>
            </a:fld>
            <a:endParaRPr lang="en-US"/>
          </a:p>
        </p:txBody>
      </p:sp>
      <p:sp>
        <p:nvSpPr>
          <p:cNvPr id="5" name="Date Placeholder 4">
            <a:extLst>
              <a:ext uri="{FF2B5EF4-FFF2-40B4-BE49-F238E27FC236}">
                <a16:creationId xmlns:a16="http://schemas.microsoft.com/office/drawing/2014/main" id="{5F655852-7551-23C8-A6A1-849ED86613AE}"/>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2B1D60C2-210A-F4AD-53D2-3AD2C5EFBEA2}"/>
              </a:ext>
            </a:extLst>
          </p:cNvPr>
          <p:cNvSpPr>
            <a:spLocks noGrp="1"/>
          </p:cNvSpPr>
          <p:nvPr>
            <p:ph type="ftr" sz="quarter" idx="11"/>
          </p:nvPr>
        </p:nvSpPr>
        <p:spPr/>
        <p:txBody>
          <a:bodyPr/>
          <a:lstStyle/>
          <a:p>
            <a:r>
              <a:rPr lang="en-US" dirty="0"/>
              <a:t>CPOW Conference 2026</a:t>
            </a:r>
          </a:p>
        </p:txBody>
      </p:sp>
      <p:sp>
        <p:nvSpPr>
          <p:cNvPr id="7" name="Content Placeholder 2">
            <a:extLst>
              <a:ext uri="{FF2B5EF4-FFF2-40B4-BE49-F238E27FC236}">
                <a16:creationId xmlns:a16="http://schemas.microsoft.com/office/drawing/2014/main" id="{7D70540E-6663-674F-D1AF-0E0E446AAB5C}"/>
              </a:ext>
            </a:extLst>
          </p:cNvPr>
          <p:cNvSpPr>
            <a:spLocks noGrp="1"/>
          </p:cNvSpPr>
          <p:nvPr>
            <p:ph idx="1"/>
          </p:nvPr>
        </p:nvSpPr>
        <p:spPr>
          <a:xfrm>
            <a:off x="1410027" y="1566001"/>
            <a:ext cx="9371948" cy="4620682"/>
          </a:xfrm>
        </p:spPr>
        <p:txBody>
          <a:bodyPr>
            <a:normAutofit/>
          </a:bodyPr>
          <a:lstStyle/>
          <a:p>
            <a:r>
              <a:rPr lang="en-US" sz="3600" dirty="0"/>
              <a:t>Ok fine, what can I bring in?</a:t>
            </a:r>
          </a:p>
          <a:p>
            <a:pPr lvl="1"/>
            <a:r>
              <a:rPr lang="en-US" sz="3200" dirty="0"/>
              <a:t>If you have to bring something you can bring in:</a:t>
            </a:r>
          </a:p>
          <a:p>
            <a:pPr lvl="2"/>
            <a:r>
              <a:rPr lang="en-US" sz="3000" dirty="0"/>
              <a:t>Crushed Concrete (careful), ASTMD2321</a:t>
            </a:r>
          </a:p>
          <a:p>
            <a:pPr lvl="3"/>
            <a:r>
              <a:rPr lang="en-US" sz="3000" dirty="0"/>
              <a:t>Obtain a gradation.</a:t>
            </a:r>
          </a:p>
          <a:p>
            <a:pPr lvl="2"/>
            <a:r>
              <a:rPr lang="en-US" sz="3000" dirty="0"/>
              <a:t>Angular rock (expensive)</a:t>
            </a:r>
          </a:p>
          <a:p>
            <a:pPr lvl="2"/>
            <a:r>
              <a:rPr lang="en-US" sz="3000" dirty="0"/>
              <a:t>Well Graded Sand</a:t>
            </a:r>
          </a:p>
          <a:p>
            <a:pPr lvl="2"/>
            <a:r>
              <a:rPr lang="en-US" sz="3000" dirty="0"/>
              <a:t>Angular </a:t>
            </a:r>
            <a:r>
              <a:rPr lang="en-US" sz="3000" dirty="0" err="1"/>
              <a:t>Squeege</a:t>
            </a:r>
            <a:r>
              <a:rPr lang="en-US" sz="3000" dirty="0"/>
              <a:t> Sand</a:t>
            </a:r>
          </a:p>
          <a:p>
            <a:pPr lvl="2"/>
            <a:r>
              <a:rPr lang="en-US" sz="3000" dirty="0"/>
              <a:t>¾” coarse aggregate #67 AASHTO.</a:t>
            </a:r>
          </a:p>
          <a:p>
            <a:pPr lvl="2"/>
            <a:endParaRPr lang="en-US" sz="3000" dirty="0"/>
          </a:p>
          <a:p>
            <a:pPr lvl="2"/>
            <a:endParaRPr lang="en-US" sz="3000" dirty="0"/>
          </a:p>
        </p:txBody>
      </p:sp>
    </p:spTree>
    <p:extLst>
      <p:ext uri="{BB962C8B-B14F-4D97-AF65-F5344CB8AC3E}">
        <p14:creationId xmlns:p14="http://schemas.microsoft.com/office/powerpoint/2010/main" val="50735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3C7F1-FA93-7F27-7131-D95E80E51B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439C66-BFDB-F216-7514-499EE89D4E73}"/>
              </a:ext>
            </a:extLst>
          </p:cNvPr>
          <p:cNvSpPr>
            <a:spLocks noGrp="1"/>
          </p:cNvSpPr>
          <p:nvPr>
            <p:ph type="title"/>
          </p:nvPr>
        </p:nvSpPr>
        <p:spPr>
          <a:xfrm>
            <a:off x="7200900" y="645234"/>
            <a:ext cx="4584375" cy="1183566"/>
          </a:xfrm>
        </p:spPr>
        <p:txBody>
          <a:bodyPr>
            <a:normAutofit fontScale="90000"/>
          </a:bodyPr>
          <a:lstStyle/>
          <a:p>
            <a:r>
              <a:rPr lang="fr-FR" sz="4800" dirty="0" err="1"/>
              <a:t>Let’s</a:t>
            </a:r>
            <a:r>
              <a:rPr lang="fr-FR" sz="4800" dirty="0"/>
              <a:t> talk about pipes first.</a:t>
            </a:r>
            <a:endParaRPr lang="en-US" sz="4800" dirty="0"/>
          </a:p>
        </p:txBody>
      </p:sp>
      <p:sp>
        <p:nvSpPr>
          <p:cNvPr id="4" name="Slide Number Placeholder 3">
            <a:extLst>
              <a:ext uri="{FF2B5EF4-FFF2-40B4-BE49-F238E27FC236}">
                <a16:creationId xmlns:a16="http://schemas.microsoft.com/office/drawing/2014/main" id="{AB086282-9C95-A25D-04B9-3278BDBDE17C}"/>
              </a:ext>
            </a:extLst>
          </p:cNvPr>
          <p:cNvSpPr>
            <a:spLocks noGrp="1"/>
          </p:cNvSpPr>
          <p:nvPr>
            <p:ph type="sldNum" sz="quarter" idx="12"/>
          </p:nvPr>
        </p:nvSpPr>
        <p:spPr/>
        <p:txBody>
          <a:bodyPr/>
          <a:lstStyle/>
          <a:p>
            <a:fld id="{9CD8D479-8942-46E8-A226-A4E01F7A105C}" type="slidenum">
              <a:rPr lang="en-US" smtClean="0"/>
              <a:t>31</a:t>
            </a:fld>
            <a:endParaRPr lang="en-US"/>
          </a:p>
        </p:txBody>
      </p:sp>
      <p:sp>
        <p:nvSpPr>
          <p:cNvPr id="5" name="Date Placeholder 4">
            <a:extLst>
              <a:ext uri="{FF2B5EF4-FFF2-40B4-BE49-F238E27FC236}">
                <a16:creationId xmlns:a16="http://schemas.microsoft.com/office/drawing/2014/main" id="{3ABEF1A3-A3B8-D8EF-093D-5F427BF9BA8F}"/>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DFD30D16-8266-DFC2-58C0-F829B5CE5586}"/>
              </a:ext>
            </a:extLst>
          </p:cNvPr>
          <p:cNvSpPr>
            <a:spLocks noGrp="1"/>
          </p:cNvSpPr>
          <p:nvPr>
            <p:ph type="ftr" sz="quarter" idx="11"/>
          </p:nvPr>
        </p:nvSpPr>
        <p:spPr/>
        <p:txBody>
          <a:bodyPr/>
          <a:lstStyle/>
          <a:p>
            <a:r>
              <a:rPr lang="en-US" dirty="0"/>
              <a:t>CPOW Conference 2026</a:t>
            </a:r>
          </a:p>
        </p:txBody>
      </p:sp>
      <p:pic>
        <p:nvPicPr>
          <p:cNvPr id="15" name="Picture 14">
            <a:extLst>
              <a:ext uri="{FF2B5EF4-FFF2-40B4-BE49-F238E27FC236}">
                <a16:creationId xmlns:a16="http://schemas.microsoft.com/office/drawing/2014/main" id="{27633E84-510A-7F3B-D585-288F0B7A3C3B}"/>
              </a:ext>
            </a:extLst>
          </p:cNvPr>
          <p:cNvPicPr>
            <a:picLocks noChangeAspect="1"/>
          </p:cNvPicPr>
          <p:nvPr/>
        </p:nvPicPr>
        <p:blipFill>
          <a:blip r:embed="rId3"/>
          <a:stretch>
            <a:fillRect/>
          </a:stretch>
        </p:blipFill>
        <p:spPr>
          <a:xfrm>
            <a:off x="1143000" y="645234"/>
            <a:ext cx="5397500" cy="5397500"/>
          </a:xfrm>
          <a:prstGeom prst="rect">
            <a:avLst/>
          </a:prstGeom>
        </p:spPr>
      </p:pic>
    </p:spTree>
    <p:extLst>
      <p:ext uri="{BB962C8B-B14F-4D97-AF65-F5344CB8AC3E}">
        <p14:creationId xmlns:p14="http://schemas.microsoft.com/office/powerpoint/2010/main" val="211937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63BB7-6FBF-CB24-48D3-292A5D74F3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399972-8DA0-880B-5DBF-1A2977239237}"/>
              </a:ext>
            </a:extLst>
          </p:cNvPr>
          <p:cNvSpPr>
            <a:spLocks noGrp="1"/>
          </p:cNvSpPr>
          <p:nvPr>
            <p:ph type="title"/>
          </p:nvPr>
        </p:nvSpPr>
        <p:spPr/>
        <p:txBody>
          <a:bodyPr>
            <a:normAutofit/>
          </a:bodyPr>
          <a:lstStyle/>
          <a:p>
            <a:r>
              <a:rPr lang="fr-FR" sz="4800" dirty="0" err="1"/>
              <a:t>Speaking</a:t>
            </a:r>
            <a:r>
              <a:rPr lang="fr-FR" sz="4800" dirty="0"/>
              <a:t> of Money</a:t>
            </a:r>
            <a:endParaRPr lang="en-US" sz="4800" dirty="0"/>
          </a:p>
        </p:txBody>
      </p:sp>
      <p:sp>
        <p:nvSpPr>
          <p:cNvPr id="4" name="Slide Number Placeholder 3">
            <a:extLst>
              <a:ext uri="{FF2B5EF4-FFF2-40B4-BE49-F238E27FC236}">
                <a16:creationId xmlns:a16="http://schemas.microsoft.com/office/drawing/2014/main" id="{574742F6-E7A3-20A8-82F9-49D555C739D3}"/>
              </a:ext>
            </a:extLst>
          </p:cNvPr>
          <p:cNvSpPr>
            <a:spLocks noGrp="1"/>
          </p:cNvSpPr>
          <p:nvPr>
            <p:ph type="sldNum" sz="quarter" idx="12"/>
          </p:nvPr>
        </p:nvSpPr>
        <p:spPr/>
        <p:txBody>
          <a:bodyPr/>
          <a:lstStyle/>
          <a:p>
            <a:fld id="{9CD8D479-8942-46E8-A226-A4E01F7A105C}" type="slidenum">
              <a:rPr lang="en-US" smtClean="0"/>
              <a:t>32</a:t>
            </a:fld>
            <a:endParaRPr lang="en-US"/>
          </a:p>
        </p:txBody>
      </p:sp>
      <p:sp>
        <p:nvSpPr>
          <p:cNvPr id="5" name="Date Placeholder 4">
            <a:extLst>
              <a:ext uri="{FF2B5EF4-FFF2-40B4-BE49-F238E27FC236}">
                <a16:creationId xmlns:a16="http://schemas.microsoft.com/office/drawing/2014/main" id="{1A900797-733B-08F4-2D22-BFE3E66A2887}"/>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7CE34FEE-78B2-2F2F-7C4F-C3403BD16B3E}"/>
              </a:ext>
            </a:extLst>
          </p:cNvPr>
          <p:cNvSpPr>
            <a:spLocks noGrp="1"/>
          </p:cNvSpPr>
          <p:nvPr>
            <p:ph type="ftr" sz="quarter" idx="11"/>
          </p:nvPr>
        </p:nvSpPr>
        <p:spPr/>
        <p:txBody>
          <a:bodyPr/>
          <a:lstStyle/>
          <a:p>
            <a:r>
              <a:rPr lang="en-US" dirty="0"/>
              <a:t>CPOW Conference 2026</a:t>
            </a:r>
          </a:p>
        </p:txBody>
      </p:sp>
      <p:sp>
        <p:nvSpPr>
          <p:cNvPr id="7" name="Content Placeholder 2">
            <a:extLst>
              <a:ext uri="{FF2B5EF4-FFF2-40B4-BE49-F238E27FC236}">
                <a16:creationId xmlns:a16="http://schemas.microsoft.com/office/drawing/2014/main" id="{6ED75CE3-6122-FC65-1CE2-9E30BC4C4D08}"/>
              </a:ext>
            </a:extLst>
          </p:cNvPr>
          <p:cNvSpPr>
            <a:spLocks noGrp="1"/>
          </p:cNvSpPr>
          <p:nvPr>
            <p:ph idx="1"/>
          </p:nvPr>
        </p:nvSpPr>
        <p:spPr>
          <a:xfrm>
            <a:off x="1410027" y="1566001"/>
            <a:ext cx="9371948" cy="4620682"/>
          </a:xfrm>
        </p:spPr>
        <p:txBody>
          <a:bodyPr>
            <a:normAutofit/>
          </a:bodyPr>
          <a:lstStyle/>
          <a:p>
            <a:r>
              <a:rPr lang="en-US" sz="3600" dirty="0"/>
              <a:t>Use short 4-in sewer runs.</a:t>
            </a:r>
          </a:p>
          <a:p>
            <a:r>
              <a:rPr lang="en-US" sz="3600" dirty="0"/>
              <a:t>Use short 4-in sewer runs to the tank and then use pressure pipe.</a:t>
            </a:r>
          </a:p>
          <a:p>
            <a:r>
              <a:rPr lang="en-US" sz="3600" dirty="0"/>
              <a:t>How much is this all going to cost?</a:t>
            </a:r>
          </a:p>
          <a:p>
            <a:pPr lvl="1"/>
            <a:r>
              <a:rPr lang="en-US" sz="3600" dirty="0"/>
              <a:t>30 LF of 4-in pipe with gravel.</a:t>
            </a:r>
          </a:p>
          <a:p>
            <a:pPr lvl="2"/>
            <a:r>
              <a:rPr lang="en-US" sz="3400" dirty="0"/>
              <a:t>30” trench</a:t>
            </a:r>
          </a:p>
          <a:p>
            <a:pPr lvl="2"/>
            <a:r>
              <a:rPr lang="en-US" sz="3400" dirty="0"/>
              <a:t>6” bedding, 12” initial backfill, and haunching.</a:t>
            </a:r>
          </a:p>
          <a:p>
            <a:pPr lvl="2"/>
            <a:r>
              <a:rPr lang="en-US" sz="3400" dirty="0"/>
              <a:t>$400</a:t>
            </a:r>
          </a:p>
          <a:p>
            <a:pPr lvl="2"/>
            <a:endParaRPr lang="en-US" sz="2400" dirty="0"/>
          </a:p>
          <a:p>
            <a:pPr lvl="2"/>
            <a:endParaRPr lang="en-US" sz="3000" dirty="0"/>
          </a:p>
          <a:p>
            <a:pPr lvl="2"/>
            <a:endParaRPr lang="en-US" sz="3000" dirty="0"/>
          </a:p>
        </p:txBody>
      </p:sp>
    </p:spTree>
    <p:extLst>
      <p:ext uri="{BB962C8B-B14F-4D97-AF65-F5344CB8AC3E}">
        <p14:creationId xmlns:p14="http://schemas.microsoft.com/office/powerpoint/2010/main" val="142663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7D33E-1E60-BBD2-F444-E633189153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5CD6BD-869F-DA42-FB06-600EA772F897}"/>
              </a:ext>
            </a:extLst>
          </p:cNvPr>
          <p:cNvSpPr>
            <a:spLocks noGrp="1"/>
          </p:cNvSpPr>
          <p:nvPr>
            <p:ph type="title"/>
          </p:nvPr>
        </p:nvSpPr>
        <p:spPr/>
        <p:txBody>
          <a:bodyPr>
            <a:normAutofit/>
          </a:bodyPr>
          <a:lstStyle/>
          <a:p>
            <a:r>
              <a:rPr lang="fr-FR" sz="4800" dirty="0" err="1"/>
              <a:t>Let’s</a:t>
            </a:r>
            <a:r>
              <a:rPr lang="fr-FR" sz="4800" dirty="0"/>
              <a:t> talk about pipes first.</a:t>
            </a:r>
            <a:endParaRPr lang="en-US" sz="4800" dirty="0"/>
          </a:p>
        </p:txBody>
      </p:sp>
      <p:sp>
        <p:nvSpPr>
          <p:cNvPr id="4" name="Slide Number Placeholder 3">
            <a:extLst>
              <a:ext uri="{FF2B5EF4-FFF2-40B4-BE49-F238E27FC236}">
                <a16:creationId xmlns:a16="http://schemas.microsoft.com/office/drawing/2014/main" id="{C2A1DBD1-9671-D2BE-7A73-9940A789ACD9}"/>
              </a:ext>
            </a:extLst>
          </p:cNvPr>
          <p:cNvSpPr>
            <a:spLocks noGrp="1"/>
          </p:cNvSpPr>
          <p:nvPr>
            <p:ph type="sldNum" sz="quarter" idx="12"/>
          </p:nvPr>
        </p:nvSpPr>
        <p:spPr/>
        <p:txBody>
          <a:bodyPr/>
          <a:lstStyle/>
          <a:p>
            <a:fld id="{9CD8D479-8942-46E8-A226-A4E01F7A105C}" type="slidenum">
              <a:rPr lang="en-US" smtClean="0"/>
              <a:t>33</a:t>
            </a:fld>
            <a:endParaRPr lang="en-US"/>
          </a:p>
        </p:txBody>
      </p:sp>
      <p:sp>
        <p:nvSpPr>
          <p:cNvPr id="5" name="Date Placeholder 4">
            <a:extLst>
              <a:ext uri="{FF2B5EF4-FFF2-40B4-BE49-F238E27FC236}">
                <a16:creationId xmlns:a16="http://schemas.microsoft.com/office/drawing/2014/main" id="{A3D6A79B-49CA-8DCB-9F8A-1B39C0A30C71}"/>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C48C2D7A-D56A-F184-2284-3514E590205A}"/>
              </a:ext>
            </a:extLst>
          </p:cNvPr>
          <p:cNvSpPr>
            <a:spLocks noGrp="1"/>
          </p:cNvSpPr>
          <p:nvPr>
            <p:ph type="ftr" sz="quarter" idx="11"/>
          </p:nvPr>
        </p:nvSpPr>
        <p:spPr/>
        <p:txBody>
          <a:bodyPr/>
          <a:lstStyle/>
          <a:p>
            <a:r>
              <a:rPr lang="en-US" dirty="0"/>
              <a:t>CPOW Conference 2026</a:t>
            </a:r>
          </a:p>
        </p:txBody>
      </p:sp>
      <p:sp>
        <p:nvSpPr>
          <p:cNvPr id="7" name="Content Placeholder 2">
            <a:extLst>
              <a:ext uri="{FF2B5EF4-FFF2-40B4-BE49-F238E27FC236}">
                <a16:creationId xmlns:a16="http://schemas.microsoft.com/office/drawing/2014/main" id="{A11CCCA2-A200-15EE-75AD-8F94A06909D8}"/>
              </a:ext>
            </a:extLst>
          </p:cNvPr>
          <p:cNvSpPr>
            <a:spLocks noGrp="1"/>
          </p:cNvSpPr>
          <p:nvPr>
            <p:ph idx="1"/>
          </p:nvPr>
        </p:nvSpPr>
        <p:spPr>
          <a:xfrm>
            <a:off x="1410027" y="1566001"/>
            <a:ext cx="9371948" cy="4620682"/>
          </a:xfrm>
        </p:spPr>
        <p:txBody>
          <a:bodyPr>
            <a:normAutofit/>
          </a:bodyPr>
          <a:lstStyle/>
          <a:p>
            <a:r>
              <a:rPr lang="en-US" sz="3600" dirty="0"/>
              <a:t>Conclusion</a:t>
            </a:r>
          </a:p>
          <a:p>
            <a:pPr lvl="1"/>
            <a:r>
              <a:rPr lang="en-US" sz="3600" dirty="0"/>
              <a:t>Pay attention to pipes that have less than 3’ of cover.</a:t>
            </a:r>
          </a:p>
          <a:p>
            <a:pPr lvl="1"/>
            <a:r>
              <a:rPr lang="en-US" sz="3600" dirty="0"/>
              <a:t>Pay attention to proper haunching with the right materials.</a:t>
            </a:r>
          </a:p>
          <a:p>
            <a:pPr lvl="2"/>
            <a:endParaRPr lang="en-US" sz="2400" dirty="0"/>
          </a:p>
          <a:p>
            <a:pPr lvl="2"/>
            <a:endParaRPr lang="en-US" sz="3000" dirty="0"/>
          </a:p>
          <a:p>
            <a:pPr lvl="2"/>
            <a:endParaRPr lang="en-US" sz="3000" dirty="0"/>
          </a:p>
        </p:txBody>
      </p:sp>
    </p:spTree>
    <p:extLst>
      <p:ext uri="{BB962C8B-B14F-4D97-AF65-F5344CB8AC3E}">
        <p14:creationId xmlns:p14="http://schemas.microsoft.com/office/powerpoint/2010/main" val="143262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E8DD9-7AE1-0FB2-A111-3BC75A2304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45EA7B-E3C2-A400-2330-40E08675EA90}"/>
              </a:ext>
            </a:extLst>
          </p:cNvPr>
          <p:cNvSpPr>
            <a:spLocks noGrp="1"/>
          </p:cNvSpPr>
          <p:nvPr>
            <p:ph type="title"/>
          </p:nvPr>
        </p:nvSpPr>
        <p:spPr/>
        <p:txBody>
          <a:bodyPr>
            <a:normAutofit/>
          </a:bodyPr>
          <a:lstStyle/>
          <a:p>
            <a:r>
              <a:rPr lang="fr-FR" sz="4800" dirty="0" err="1"/>
              <a:t>Let’s</a:t>
            </a:r>
            <a:r>
              <a:rPr lang="fr-FR" sz="4800" dirty="0"/>
              <a:t> talk about tanks </a:t>
            </a:r>
            <a:r>
              <a:rPr lang="fr-FR" sz="4800" dirty="0" err="1"/>
              <a:t>now</a:t>
            </a:r>
            <a:r>
              <a:rPr lang="fr-FR" sz="4800" dirty="0"/>
              <a:t>.</a:t>
            </a:r>
            <a:endParaRPr lang="en-US" sz="4800" dirty="0"/>
          </a:p>
        </p:txBody>
      </p:sp>
      <p:sp>
        <p:nvSpPr>
          <p:cNvPr id="4" name="Slide Number Placeholder 3">
            <a:extLst>
              <a:ext uri="{FF2B5EF4-FFF2-40B4-BE49-F238E27FC236}">
                <a16:creationId xmlns:a16="http://schemas.microsoft.com/office/drawing/2014/main" id="{0E4F5964-DC72-2C3D-F9F9-80219ABE88D4}"/>
              </a:ext>
            </a:extLst>
          </p:cNvPr>
          <p:cNvSpPr>
            <a:spLocks noGrp="1"/>
          </p:cNvSpPr>
          <p:nvPr>
            <p:ph type="sldNum" sz="quarter" idx="12"/>
          </p:nvPr>
        </p:nvSpPr>
        <p:spPr/>
        <p:txBody>
          <a:bodyPr/>
          <a:lstStyle/>
          <a:p>
            <a:fld id="{9CD8D479-8942-46E8-A226-A4E01F7A105C}" type="slidenum">
              <a:rPr lang="en-US" smtClean="0"/>
              <a:t>34</a:t>
            </a:fld>
            <a:endParaRPr lang="en-US"/>
          </a:p>
        </p:txBody>
      </p:sp>
      <p:sp>
        <p:nvSpPr>
          <p:cNvPr id="5" name="Date Placeholder 4">
            <a:extLst>
              <a:ext uri="{FF2B5EF4-FFF2-40B4-BE49-F238E27FC236}">
                <a16:creationId xmlns:a16="http://schemas.microsoft.com/office/drawing/2014/main" id="{0A712CD7-B554-5E3F-2904-844AFEA5C78E}"/>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65B0015A-8A0D-5565-BF59-21DEEFB6B402}"/>
              </a:ext>
            </a:extLst>
          </p:cNvPr>
          <p:cNvSpPr>
            <a:spLocks noGrp="1"/>
          </p:cNvSpPr>
          <p:nvPr>
            <p:ph type="ftr" sz="quarter" idx="11"/>
          </p:nvPr>
        </p:nvSpPr>
        <p:spPr/>
        <p:txBody>
          <a:bodyPr/>
          <a:lstStyle/>
          <a:p>
            <a:r>
              <a:rPr lang="en-US" dirty="0"/>
              <a:t>CPOW Conference 2026</a:t>
            </a:r>
          </a:p>
        </p:txBody>
      </p:sp>
      <p:sp>
        <p:nvSpPr>
          <p:cNvPr id="7" name="Content Placeholder 2">
            <a:extLst>
              <a:ext uri="{FF2B5EF4-FFF2-40B4-BE49-F238E27FC236}">
                <a16:creationId xmlns:a16="http://schemas.microsoft.com/office/drawing/2014/main" id="{D01CE883-A692-24D8-6B6A-72CC5879C7E1}"/>
              </a:ext>
            </a:extLst>
          </p:cNvPr>
          <p:cNvSpPr>
            <a:spLocks noGrp="1"/>
          </p:cNvSpPr>
          <p:nvPr>
            <p:ph idx="1"/>
          </p:nvPr>
        </p:nvSpPr>
        <p:spPr>
          <a:xfrm>
            <a:off x="1410027" y="1566001"/>
            <a:ext cx="9371948" cy="4620682"/>
          </a:xfrm>
        </p:spPr>
        <p:txBody>
          <a:bodyPr>
            <a:normAutofit/>
          </a:bodyPr>
          <a:lstStyle/>
          <a:p>
            <a:r>
              <a:rPr lang="en-US" sz="3600" dirty="0"/>
              <a:t>Three main types of tanks.</a:t>
            </a:r>
          </a:p>
          <a:p>
            <a:pPr lvl="1"/>
            <a:r>
              <a:rPr lang="en-US" sz="3200" dirty="0"/>
              <a:t>HDPE (plastic).</a:t>
            </a:r>
          </a:p>
          <a:p>
            <a:pPr lvl="1"/>
            <a:r>
              <a:rPr lang="en-US" sz="3200" dirty="0"/>
              <a:t>Concrete</a:t>
            </a:r>
          </a:p>
          <a:p>
            <a:pPr lvl="1"/>
            <a:r>
              <a:rPr lang="en-US" sz="3200" dirty="0"/>
              <a:t>Fiberglass</a:t>
            </a:r>
          </a:p>
          <a:p>
            <a:pPr lvl="2"/>
            <a:endParaRPr lang="en-US" sz="2400" dirty="0"/>
          </a:p>
          <a:p>
            <a:pPr lvl="2"/>
            <a:endParaRPr lang="en-US" sz="3000" dirty="0"/>
          </a:p>
          <a:p>
            <a:pPr lvl="2"/>
            <a:endParaRPr lang="en-US" sz="3000" dirty="0"/>
          </a:p>
        </p:txBody>
      </p:sp>
    </p:spTree>
    <p:extLst>
      <p:ext uri="{BB962C8B-B14F-4D97-AF65-F5344CB8AC3E}">
        <p14:creationId xmlns:p14="http://schemas.microsoft.com/office/powerpoint/2010/main" val="1839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20D76-8BC8-8F89-7134-E42CE5FB9B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4B125A-C03C-79DC-3355-6E8ACE328184}"/>
              </a:ext>
            </a:extLst>
          </p:cNvPr>
          <p:cNvSpPr>
            <a:spLocks noGrp="1"/>
          </p:cNvSpPr>
          <p:nvPr>
            <p:ph type="title"/>
          </p:nvPr>
        </p:nvSpPr>
        <p:spPr/>
        <p:txBody>
          <a:bodyPr>
            <a:normAutofit/>
          </a:bodyPr>
          <a:lstStyle/>
          <a:p>
            <a:r>
              <a:rPr lang="fr-FR" sz="4800" dirty="0" err="1"/>
              <a:t>Let’s</a:t>
            </a:r>
            <a:r>
              <a:rPr lang="fr-FR" sz="4800" dirty="0"/>
              <a:t> talk about tanks </a:t>
            </a:r>
            <a:r>
              <a:rPr lang="fr-FR" sz="4800" dirty="0" err="1"/>
              <a:t>now</a:t>
            </a:r>
            <a:r>
              <a:rPr lang="fr-FR" sz="4800" dirty="0"/>
              <a:t>.</a:t>
            </a:r>
            <a:endParaRPr lang="en-US" sz="4800" dirty="0"/>
          </a:p>
        </p:txBody>
      </p:sp>
      <p:sp>
        <p:nvSpPr>
          <p:cNvPr id="4" name="Slide Number Placeholder 3">
            <a:extLst>
              <a:ext uri="{FF2B5EF4-FFF2-40B4-BE49-F238E27FC236}">
                <a16:creationId xmlns:a16="http://schemas.microsoft.com/office/drawing/2014/main" id="{B6023DAB-029F-7451-2014-274935E5CEED}"/>
              </a:ext>
            </a:extLst>
          </p:cNvPr>
          <p:cNvSpPr>
            <a:spLocks noGrp="1"/>
          </p:cNvSpPr>
          <p:nvPr>
            <p:ph type="sldNum" sz="quarter" idx="12"/>
          </p:nvPr>
        </p:nvSpPr>
        <p:spPr/>
        <p:txBody>
          <a:bodyPr/>
          <a:lstStyle/>
          <a:p>
            <a:fld id="{9CD8D479-8942-46E8-A226-A4E01F7A105C}" type="slidenum">
              <a:rPr lang="en-US" smtClean="0"/>
              <a:t>35</a:t>
            </a:fld>
            <a:endParaRPr lang="en-US"/>
          </a:p>
        </p:txBody>
      </p:sp>
      <p:sp>
        <p:nvSpPr>
          <p:cNvPr id="5" name="Date Placeholder 4">
            <a:extLst>
              <a:ext uri="{FF2B5EF4-FFF2-40B4-BE49-F238E27FC236}">
                <a16:creationId xmlns:a16="http://schemas.microsoft.com/office/drawing/2014/main" id="{3D04424F-6804-835A-48BE-4F2EFC56ECA6}"/>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DA7455C7-85C5-1A07-EE95-B85E5E1A6167}"/>
              </a:ext>
            </a:extLst>
          </p:cNvPr>
          <p:cNvSpPr>
            <a:spLocks noGrp="1"/>
          </p:cNvSpPr>
          <p:nvPr>
            <p:ph type="ftr" sz="quarter" idx="11"/>
          </p:nvPr>
        </p:nvSpPr>
        <p:spPr/>
        <p:txBody>
          <a:bodyPr/>
          <a:lstStyle/>
          <a:p>
            <a:r>
              <a:rPr lang="en-US" dirty="0"/>
              <a:t>CPOW Conference 2026</a:t>
            </a:r>
          </a:p>
        </p:txBody>
      </p:sp>
      <p:sp>
        <p:nvSpPr>
          <p:cNvPr id="3" name="Content Placeholder 2">
            <a:extLst>
              <a:ext uri="{FF2B5EF4-FFF2-40B4-BE49-F238E27FC236}">
                <a16:creationId xmlns:a16="http://schemas.microsoft.com/office/drawing/2014/main" id="{DBF8A5C4-940B-3BEB-A7B4-1D2CC8AF8343}"/>
              </a:ext>
            </a:extLst>
          </p:cNvPr>
          <p:cNvSpPr>
            <a:spLocks noGrp="1"/>
          </p:cNvSpPr>
          <p:nvPr>
            <p:ph idx="1"/>
          </p:nvPr>
        </p:nvSpPr>
        <p:spPr>
          <a:xfrm>
            <a:off x="1410027" y="1566001"/>
            <a:ext cx="9371948" cy="4620682"/>
          </a:xfrm>
        </p:spPr>
        <p:txBody>
          <a:bodyPr>
            <a:normAutofit/>
          </a:bodyPr>
          <a:lstStyle/>
          <a:p>
            <a:r>
              <a:rPr lang="en-US" sz="3600" dirty="0"/>
              <a:t>HDPE</a:t>
            </a:r>
          </a:p>
          <a:p>
            <a:pPr lvl="1"/>
            <a:endParaRPr lang="en-US" sz="3200" dirty="0"/>
          </a:p>
          <a:p>
            <a:pPr lvl="2"/>
            <a:endParaRPr lang="en-US" sz="2400" dirty="0"/>
          </a:p>
          <a:p>
            <a:pPr lvl="2"/>
            <a:endParaRPr lang="en-US" sz="3000" dirty="0"/>
          </a:p>
          <a:p>
            <a:pPr lvl="2"/>
            <a:endParaRPr lang="en-US" sz="3000" dirty="0"/>
          </a:p>
        </p:txBody>
      </p:sp>
      <p:pic>
        <p:nvPicPr>
          <p:cNvPr id="11" name="Picture 10">
            <a:extLst>
              <a:ext uri="{FF2B5EF4-FFF2-40B4-BE49-F238E27FC236}">
                <a16:creationId xmlns:a16="http://schemas.microsoft.com/office/drawing/2014/main" id="{7E0B5450-33F2-1C9E-EF6A-13BC74B24CE2}"/>
              </a:ext>
            </a:extLst>
          </p:cNvPr>
          <p:cNvPicPr>
            <a:picLocks noChangeAspect="1"/>
          </p:cNvPicPr>
          <p:nvPr/>
        </p:nvPicPr>
        <p:blipFill>
          <a:blip r:embed="rId3"/>
          <a:stretch>
            <a:fillRect/>
          </a:stretch>
        </p:blipFill>
        <p:spPr>
          <a:xfrm>
            <a:off x="2052227" y="2209800"/>
            <a:ext cx="7351721" cy="3395852"/>
          </a:xfrm>
          <a:prstGeom prst="rect">
            <a:avLst/>
          </a:prstGeom>
        </p:spPr>
      </p:pic>
    </p:spTree>
    <p:extLst>
      <p:ext uri="{BB962C8B-B14F-4D97-AF65-F5344CB8AC3E}">
        <p14:creationId xmlns:p14="http://schemas.microsoft.com/office/powerpoint/2010/main" val="225233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CC4F0-8C0E-36F4-55CA-AF21E2D7B3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B794BC-CE3E-129E-C69C-EB762D651105}"/>
              </a:ext>
            </a:extLst>
          </p:cNvPr>
          <p:cNvSpPr>
            <a:spLocks noGrp="1"/>
          </p:cNvSpPr>
          <p:nvPr>
            <p:ph type="title"/>
          </p:nvPr>
        </p:nvSpPr>
        <p:spPr/>
        <p:txBody>
          <a:bodyPr>
            <a:normAutofit/>
          </a:bodyPr>
          <a:lstStyle/>
          <a:p>
            <a:r>
              <a:rPr lang="fr-FR" sz="4800" dirty="0" err="1"/>
              <a:t>Let’s</a:t>
            </a:r>
            <a:r>
              <a:rPr lang="fr-FR" sz="4800" dirty="0"/>
              <a:t> talk about tanks </a:t>
            </a:r>
            <a:r>
              <a:rPr lang="fr-FR" sz="4800" dirty="0" err="1"/>
              <a:t>now</a:t>
            </a:r>
            <a:r>
              <a:rPr lang="fr-FR" sz="4800" dirty="0"/>
              <a:t>.</a:t>
            </a:r>
            <a:endParaRPr lang="en-US" sz="4800" dirty="0"/>
          </a:p>
        </p:txBody>
      </p:sp>
      <p:sp>
        <p:nvSpPr>
          <p:cNvPr id="4" name="Slide Number Placeholder 3">
            <a:extLst>
              <a:ext uri="{FF2B5EF4-FFF2-40B4-BE49-F238E27FC236}">
                <a16:creationId xmlns:a16="http://schemas.microsoft.com/office/drawing/2014/main" id="{4A0CC45A-3097-AE44-1A5C-28EC984568C4}"/>
              </a:ext>
            </a:extLst>
          </p:cNvPr>
          <p:cNvSpPr>
            <a:spLocks noGrp="1"/>
          </p:cNvSpPr>
          <p:nvPr>
            <p:ph type="sldNum" sz="quarter" idx="12"/>
          </p:nvPr>
        </p:nvSpPr>
        <p:spPr/>
        <p:txBody>
          <a:bodyPr/>
          <a:lstStyle/>
          <a:p>
            <a:fld id="{9CD8D479-8942-46E8-A226-A4E01F7A105C}" type="slidenum">
              <a:rPr lang="en-US" smtClean="0"/>
              <a:t>36</a:t>
            </a:fld>
            <a:endParaRPr lang="en-US"/>
          </a:p>
        </p:txBody>
      </p:sp>
      <p:sp>
        <p:nvSpPr>
          <p:cNvPr id="5" name="Date Placeholder 4">
            <a:extLst>
              <a:ext uri="{FF2B5EF4-FFF2-40B4-BE49-F238E27FC236}">
                <a16:creationId xmlns:a16="http://schemas.microsoft.com/office/drawing/2014/main" id="{7CDEDD26-D2D0-3BE1-7550-DD534FDEF5D2}"/>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7ACF21F1-E12E-5CBD-279C-1D465632F902}"/>
              </a:ext>
            </a:extLst>
          </p:cNvPr>
          <p:cNvSpPr>
            <a:spLocks noGrp="1"/>
          </p:cNvSpPr>
          <p:nvPr>
            <p:ph type="ftr" sz="quarter" idx="11"/>
          </p:nvPr>
        </p:nvSpPr>
        <p:spPr/>
        <p:txBody>
          <a:bodyPr/>
          <a:lstStyle/>
          <a:p>
            <a:r>
              <a:rPr lang="en-US" dirty="0"/>
              <a:t>CPOW Conference 2026</a:t>
            </a:r>
          </a:p>
        </p:txBody>
      </p:sp>
      <p:sp>
        <p:nvSpPr>
          <p:cNvPr id="3" name="Content Placeholder 2">
            <a:extLst>
              <a:ext uri="{FF2B5EF4-FFF2-40B4-BE49-F238E27FC236}">
                <a16:creationId xmlns:a16="http://schemas.microsoft.com/office/drawing/2014/main" id="{43309D84-EFEE-C519-78B8-AE54B8A4F12D}"/>
              </a:ext>
            </a:extLst>
          </p:cNvPr>
          <p:cNvSpPr>
            <a:spLocks noGrp="1"/>
          </p:cNvSpPr>
          <p:nvPr>
            <p:ph idx="1"/>
          </p:nvPr>
        </p:nvSpPr>
        <p:spPr>
          <a:xfrm>
            <a:off x="1410027" y="1566001"/>
            <a:ext cx="9371948" cy="4620682"/>
          </a:xfrm>
        </p:spPr>
        <p:txBody>
          <a:bodyPr>
            <a:normAutofit/>
          </a:bodyPr>
          <a:lstStyle/>
          <a:p>
            <a:r>
              <a:rPr lang="en-US" sz="3600" dirty="0"/>
              <a:t>HDPE</a:t>
            </a:r>
          </a:p>
          <a:p>
            <a:pPr lvl="1"/>
            <a:endParaRPr lang="en-US" sz="3200" dirty="0"/>
          </a:p>
          <a:p>
            <a:pPr lvl="2"/>
            <a:endParaRPr lang="en-US" sz="2400" dirty="0"/>
          </a:p>
          <a:p>
            <a:pPr lvl="2"/>
            <a:endParaRPr lang="en-US" sz="3000" dirty="0"/>
          </a:p>
          <a:p>
            <a:pPr lvl="2"/>
            <a:endParaRPr lang="en-US" sz="3000" dirty="0"/>
          </a:p>
        </p:txBody>
      </p:sp>
      <p:pic>
        <p:nvPicPr>
          <p:cNvPr id="8" name="Picture 7">
            <a:extLst>
              <a:ext uri="{FF2B5EF4-FFF2-40B4-BE49-F238E27FC236}">
                <a16:creationId xmlns:a16="http://schemas.microsoft.com/office/drawing/2014/main" id="{3C13F881-7629-6F2E-26DE-68DC8B5D6091}"/>
              </a:ext>
            </a:extLst>
          </p:cNvPr>
          <p:cNvPicPr>
            <a:picLocks noChangeAspect="1"/>
          </p:cNvPicPr>
          <p:nvPr/>
        </p:nvPicPr>
        <p:blipFill>
          <a:blip r:embed="rId3"/>
          <a:stretch>
            <a:fillRect/>
          </a:stretch>
        </p:blipFill>
        <p:spPr>
          <a:xfrm>
            <a:off x="3328548" y="1610549"/>
            <a:ext cx="6296904" cy="4867954"/>
          </a:xfrm>
          <a:prstGeom prst="rect">
            <a:avLst/>
          </a:prstGeom>
        </p:spPr>
      </p:pic>
    </p:spTree>
    <p:extLst>
      <p:ext uri="{BB962C8B-B14F-4D97-AF65-F5344CB8AC3E}">
        <p14:creationId xmlns:p14="http://schemas.microsoft.com/office/powerpoint/2010/main" val="416687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B190D-C546-D253-EE89-F6C6FAE5A4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9F2E6A-754F-A548-A58A-8C91BE5D10F6}"/>
              </a:ext>
            </a:extLst>
          </p:cNvPr>
          <p:cNvSpPr>
            <a:spLocks noGrp="1"/>
          </p:cNvSpPr>
          <p:nvPr>
            <p:ph type="title"/>
          </p:nvPr>
        </p:nvSpPr>
        <p:spPr/>
        <p:txBody>
          <a:bodyPr>
            <a:normAutofit/>
          </a:bodyPr>
          <a:lstStyle/>
          <a:p>
            <a:r>
              <a:rPr lang="fr-FR" sz="4800" dirty="0" err="1"/>
              <a:t>Let’s</a:t>
            </a:r>
            <a:r>
              <a:rPr lang="fr-FR" sz="4800" dirty="0"/>
              <a:t> talk about tanks </a:t>
            </a:r>
            <a:r>
              <a:rPr lang="fr-FR" sz="4800" dirty="0" err="1"/>
              <a:t>now</a:t>
            </a:r>
            <a:r>
              <a:rPr lang="fr-FR" sz="4800" dirty="0"/>
              <a:t>.</a:t>
            </a:r>
            <a:endParaRPr lang="en-US" sz="4800" dirty="0"/>
          </a:p>
        </p:txBody>
      </p:sp>
      <p:sp>
        <p:nvSpPr>
          <p:cNvPr id="4" name="Slide Number Placeholder 3">
            <a:extLst>
              <a:ext uri="{FF2B5EF4-FFF2-40B4-BE49-F238E27FC236}">
                <a16:creationId xmlns:a16="http://schemas.microsoft.com/office/drawing/2014/main" id="{71664FDE-2A56-4FF4-A994-44CFF8C4F0E8}"/>
              </a:ext>
            </a:extLst>
          </p:cNvPr>
          <p:cNvSpPr>
            <a:spLocks noGrp="1"/>
          </p:cNvSpPr>
          <p:nvPr>
            <p:ph type="sldNum" sz="quarter" idx="12"/>
          </p:nvPr>
        </p:nvSpPr>
        <p:spPr/>
        <p:txBody>
          <a:bodyPr/>
          <a:lstStyle/>
          <a:p>
            <a:fld id="{9CD8D479-8942-46E8-A226-A4E01F7A105C}" type="slidenum">
              <a:rPr lang="en-US" smtClean="0"/>
              <a:t>37</a:t>
            </a:fld>
            <a:endParaRPr lang="en-US"/>
          </a:p>
        </p:txBody>
      </p:sp>
      <p:sp>
        <p:nvSpPr>
          <p:cNvPr id="5" name="Date Placeholder 4">
            <a:extLst>
              <a:ext uri="{FF2B5EF4-FFF2-40B4-BE49-F238E27FC236}">
                <a16:creationId xmlns:a16="http://schemas.microsoft.com/office/drawing/2014/main" id="{0A9C5831-73BC-EE1E-1A50-10294476C895}"/>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CBAF1ED2-4ECA-D474-6C6B-225F6600D031}"/>
              </a:ext>
            </a:extLst>
          </p:cNvPr>
          <p:cNvSpPr>
            <a:spLocks noGrp="1"/>
          </p:cNvSpPr>
          <p:nvPr>
            <p:ph type="ftr" sz="quarter" idx="11"/>
          </p:nvPr>
        </p:nvSpPr>
        <p:spPr/>
        <p:txBody>
          <a:bodyPr/>
          <a:lstStyle/>
          <a:p>
            <a:r>
              <a:rPr lang="en-US" dirty="0"/>
              <a:t>CPOW Conference 2026</a:t>
            </a:r>
          </a:p>
        </p:txBody>
      </p:sp>
      <p:sp>
        <p:nvSpPr>
          <p:cNvPr id="3" name="Content Placeholder 2">
            <a:extLst>
              <a:ext uri="{FF2B5EF4-FFF2-40B4-BE49-F238E27FC236}">
                <a16:creationId xmlns:a16="http://schemas.microsoft.com/office/drawing/2014/main" id="{F343DCE3-B1E0-F181-349C-66965A5E6FF9}"/>
              </a:ext>
            </a:extLst>
          </p:cNvPr>
          <p:cNvSpPr>
            <a:spLocks noGrp="1"/>
          </p:cNvSpPr>
          <p:nvPr>
            <p:ph idx="1"/>
          </p:nvPr>
        </p:nvSpPr>
        <p:spPr>
          <a:xfrm>
            <a:off x="1410027" y="1566001"/>
            <a:ext cx="9371948" cy="4620682"/>
          </a:xfrm>
        </p:spPr>
        <p:txBody>
          <a:bodyPr>
            <a:normAutofit/>
          </a:bodyPr>
          <a:lstStyle/>
          <a:p>
            <a:r>
              <a:rPr lang="en-US" sz="3600" dirty="0"/>
              <a:t>HDPE</a:t>
            </a:r>
          </a:p>
          <a:p>
            <a:pPr lvl="1"/>
            <a:endParaRPr lang="en-US" sz="3200" dirty="0"/>
          </a:p>
          <a:p>
            <a:pPr lvl="2"/>
            <a:endParaRPr lang="en-US" sz="2400" dirty="0"/>
          </a:p>
          <a:p>
            <a:pPr lvl="2"/>
            <a:endParaRPr lang="en-US" sz="3000" dirty="0"/>
          </a:p>
          <a:p>
            <a:pPr lvl="2"/>
            <a:endParaRPr lang="en-US" sz="3000" dirty="0"/>
          </a:p>
        </p:txBody>
      </p:sp>
      <p:pic>
        <p:nvPicPr>
          <p:cNvPr id="9" name="Picture 8">
            <a:extLst>
              <a:ext uri="{FF2B5EF4-FFF2-40B4-BE49-F238E27FC236}">
                <a16:creationId xmlns:a16="http://schemas.microsoft.com/office/drawing/2014/main" id="{08AD7631-5829-FAAC-AB47-47AD79020ADD}"/>
              </a:ext>
            </a:extLst>
          </p:cNvPr>
          <p:cNvPicPr>
            <a:picLocks noChangeAspect="1"/>
          </p:cNvPicPr>
          <p:nvPr/>
        </p:nvPicPr>
        <p:blipFill>
          <a:blip r:embed="rId3"/>
          <a:stretch>
            <a:fillRect/>
          </a:stretch>
        </p:blipFill>
        <p:spPr>
          <a:xfrm>
            <a:off x="3155006" y="1548860"/>
            <a:ext cx="7067901" cy="4859182"/>
          </a:xfrm>
          <a:prstGeom prst="rect">
            <a:avLst/>
          </a:prstGeom>
        </p:spPr>
      </p:pic>
    </p:spTree>
    <p:extLst>
      <p:ext uri="{BB962C8B-B14F-4D97-AF65-F5344CB8AC3E}">
        <p14:creationId xmlns:p14="http://schemas.microsoft.com/office/powerpoint/2010/main" val="10865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F12B4-AFCF-4673-A004-631F6A4FEF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BD7142-B3E0-36FB-48B4-E1C700749A64}"/>
              </a:ext>
            </a:extLst>
          </p:cNvPr>
          <p:cNvSpPr>
            <a:spLocks noGrp="1"/>
          </p:cNvSpPr>
          <p:nvPr>
            <p:ph type="title"/>
          </p:nvPr>
        </p:nvSpPr>
        <p:spPr/>
        <p:txBody>
          <a:bodyPr>
            <a:normAutofit/>
          </a:bodyPr>
          <a:lstStyle/>
          <a:p>
            <a:r>
              <a:rPr lang="fr-FR" sz="4800" dirty="0" err="1"/>
              <a:t>Let’s</a:t>
            </a:r>
            <a:r>
              <a:rPr lang="fr-FR" sz="4800" dirty="0"/>
              <a:t> talk about tanks </a:t>
            </a:r>
            <a:r>
              <a:rPr lang="fr-FR" sz="4800" dirty="0" err="1"/>
              <a:t>now</a:t>
            </a:r>
            <a:r>
              <a:rPr lang="fr-FR" sz="4800" dirty="0"/>
              <a:t>.</a:t>
            </a:r>
            <a:endParaRPr lang="en-US" sz="4800" dirty="0"/>
          </a:p>
        </p:txBody>
      </p:sp>
      <p:sp>
        <p:nvSpPr>
          <p:cNvPr id="4" name="Slide Number Placeholder 3">
            <a:extLst>
              <a:ext uri="{FF2B5EF4-FFF2-40B4-BE49-F238E27FC236}">
                <a16:creationId xmlns:a16="http://schemas.microsoft.com/office/drawing/2014/main" id="{A8CFE786-03B8-9EE5-CDF7-52E70408BA3E}"/>
              </a:ext>
            </a:extLst>
          </p:cNvPr>
          <p:cNvSpPr>
            <a:spLocks noGrp="1"/>
          </p:cNvSpPr>
          <p:nvPr>
            <p:ph type="sldNum" sz="quarter" idx="12"/>
          </p:nvPr>
        </p:nvSpPr>
        <p:spPr/>
        <p:txBody>
          <a:bodyPr/>
          <a:lstStyle/>
          <a:p>
            <a:fld id="{9CD8D479-8942-46E8-A226-A4E01F7A105C}" type="slidenum">
              <a:rPr lang="en-US" smtClean="0"/>
              <a:t>38</a:t>
            </a:fld>
            <a:endParaRPr lang="en-US"/>
          </a:p>
        </p:txBody>
      </p:sp>
      <p:sp>
        <p:nvSpPr>
          <p:cNvPr id="5" name="Date Placeholder 4">
            <a:extLst>
              <a:ext uri="{FF2B5EF4-FFF2-40B4-BE49-F238E27FC236}">
                <a16:creationId xmlns:a16="http://schemas.microsoft.com/office/drawing/2014/main" id="{95BB5838-AB12-58C8-8A1F-0B633CE0D43D}"/>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915A4F94-8F35-12B2-12E1-904AE0315853}"/>
              </a:ext>
            </a:extLst>
          </p:cNvPr>
          <p:cNvSpPr>
            <a:spLocks noGrp="1"/>
          </p:cNvSpPr>
          <p:nvPr>
            <p:ph type="ftr" sz="quarter" idx="11"/>
          </p:nvPr>
        </p:nvSpPr>
        <p:spPr/>
        <p:txBody>
          <a:bodyPr/>
          <a:lstStyle/>
          <a:p>
            <a:r>
              <a:rPr lang="en-US" dirty="0"/>
              <a:t>CPOW Conference 2026</a:t>
            </a:r>
          </a:p>
        </p:txBody>
      </p:sp>
      <p:sp>
        <p:nvSpPr>
          <p:cNvPr id="3" name="Content Placeholder 2">
            <a:extLst>
              <a:ext uri="{FF2B5EF4-FFF2-40B4-BE49-F238E27FC236}">
                <a16:creationId xmlns:a16="http://schemas.microsoft.com/office/drawing/2014/main" id="{2143DE72-5951-23F5-C411-5198E4816A29}"/>
              </a:ext>
            </a:extLst>
          </p:cNvPr>
          <p:cNvSpPr>
            <a:spLocks noGrp="1"/>
          </p:cNvSpPr>
          <p:nvPr>
            <p:ph idx="1"/>
          </p:nvPr>
        </p:nvSpPr>
        <p:spPr>
          <a:xfrm>
            <a:off x="1410027" y="1566001"/>
            <a:ext cx="9371948" cy="4620682"/>
          </a:xfrm>
        </p:spPr>
        <p:txBody>
          <a:bodyPr>
            <a:normAutofit/>
          </a:bodyPr>
          <a:lstStyle/>
          <a:p>
            <a:pPr lvl="1"/>
            <a:endParaRPr lang="en-US" sz="3200" dirty="0"/>
          </a:p>
          <a:p>
            <a:pPr lvl="2"/>
            <a:endParaRPr lang="en-US" sz="2400" dirty="0"/>
          </a:p>
          <a:p>
            <a:pPr lvl="2"/>
            <a:endParaRPr lang="en-US" sz="3000" dirty="0"/>
          </a:p>
          <a:p>
            <a:pPr lvl="2"/>
            <a:endParaRPr lang="en-US" sz="3000" dirty="0"/>
          </a:p>
        </p:txBody>
      </p:sp>
      <p:pic>
        <p:nvPicPr>
          <p:cNvPr id="8" name="Picture 7">
            <a:extLst>
              <a:ext uri="{FF2B5EF4-FFF2-40B4-BE49-F238E27FC236}">
                <a16:creationId xmlns:a16="http://schemas.microsoft.com/office/drawing/2014/main" id="{43B82380-1EB9-EED2-A152-4D67652C54C2}"/>
              </a:ext>
            </a:extLst>
          </p:cNvPr>
          <p:cNvPicPr>
            <a:picLocks noChangeAspect="1"/>
          </p:cNvPicPr>
          <p:nvPr/>
        </p:nvPicPr>
        <p:blipFill>
          <a:blip r:embed="rId3"/>
          <a:stretch>
            <a:fillRect/>
          </a:stretch>
        </p:blipFill>
        <p:spPr>
          <a:xfrm>
            <a:off x="1276918" y="1747647"/>
            <a:ext cx="8909014" cy="4115185"/>
          </a:xfrm>
          <a:prstGeom prst="rect">
            <a:avLst/>
          </a:prstGeom>
        </p:spPr>
      </p:pic>
    </p:spTree>
    <p:extLst>
      <p:ext uri="{BB962C8B-B14F-4D97-AF65-F5344CB8AC3E}">
        <p14:creationId xmlns:p14="http://schemas.microsoft.com/office/powerpoint/2010/main" val="171556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5B1A4-C2DD-2F6C-F780-35F5A12501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95837C-070F-62BF-FE8F-EEBAF7628E26}"/>
              </a:ext>
            </a:extLst>
          </p:cNvPr>
          <p:cNvSpPr>
            <a:spLocks noGrp="1"/>
          </p:cNvSpPr>
          <p:nvPr>
            <p:ph type="title"/>
          </p:nvPr>
        </p:nvSpPr>
        <p:spPr/>
        <p:txBody>
          <a:bodyPr>
            <a:normAutofit/>
          </a:bodyPr>
          <a:lstStyle/>
          <a:p>
            <a:r>
              <a:rPr lang="fr-FR" sz="4800" dirty="0" err="1"/>
              <a:t>Concrete</a:t>
            </a:r>
            <a:r>
              <a:rPr lang="fr-FR" sz="4800" dirty="0"/>
              <a:t> Tank</a:t>
            </a:r>
            <a:endParaRPr lang="en-US" sz="4800" dirty="0"/>
          </a:p>
        </p:txBody>
      </p:sp>
      <p:sp>
        <p:nvSpPr>
          <p:cNvPr id="4" name="Slide Number Placeholder 3">
            <a:extLst>
              <a:ext uri="{FF2B5EF4-FFF2-40B4-BE49-F238E27FC236}">
                <a16:creationId xmlns:a16="http://schemas.microsoft.com/office/drawing/2014/main" id="{22DD81EF-9AC4-ACAD-65C3-A89BC2F00870}"/>
              </a:ext>
            </a:extLst>
          </p:cNvPr>
          <p:cNvSpPr>
            <a:spLocks noGrp="1"/>
          </p:cNvSpPr>
          <p:nvPr>
            <p:ph type="sldNum" sz="quarter" idx="12"/>
          </p:nvPr>
        </p:nvSpPr>
        <p:spPr/>
        <p:txBody>
          <a:bodyPr/>
          <a:lstStyle/>
          <a:p>
            <a:fld id="{9CD8D479-8942-46E8-A226-A4E01F7A105C}" type="slidenum">
              <a:rPr lang="en-US" smtClean="0"/>
              <a:t>39</a:t>
            </a:fld>
            <a:endParaRPr lang="en-US"/>
          </a:p>
        </p:txBody>
      </p:sp>
      <p:sp>
        <p:nvSpPr>
          <p:cNvPr id="5" name="Date Placeholder 4">
            <a:extLst>
              <a:ext uri="{FF2B5EF4-FFF2-40B4-BE49-F238E27FC236}">
                <a16:creationId xmlns:a16="http://schemas.microsoft.com/office/drawing/2014/main" id="{EE14E2EF-B997-98A5-ADCA-DC9B352A4C62}"/>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8C95469E-3B51-2EF4-F55E-11CC118E6CB8}"/>
              </a:ext>
            </a:extLst>
          </p:cNvPr>
          <p:cNvSpPr>
            <a:spLocks noGrp="1"/>
          </p:cNvSpPr>
          <p:nvPr>
            <p:ph type="ftr" sz="quarter" idx="11"/>
          </p:nvPr>
        </p:nvSpPr>
        <p:spPr/>
        <p:txBody>
          <a:bodyPr/>
          <a:lstStyle/>
          <a:p>
            <a:r>
              <a:rPr lang="en-US" dirty="0"/>
              <a:t>CPOW Conference 2026</a:t>
            </a:r>
          </a:p>
        </p:txBody>
      </p:sp>
      <p:sp>
        <p:nvSpPr>
          <p:cNvPr id="3" name="Content Placeholder 2">
            <a:extLst>
              <a:ext uri="{FF2B5EF4-FFF2-40B4-BE49-F238E27FC236}">
                <a16:creationId xmlns:a16="http://schemas.microsoft.com/office/drawing/2014/main" id="{55B91C90-18F7-90C0-E1CC-0AFBB7D7F46C}"/>
              </a:ext>
            </a:extLst>
          </p:cNvPr>
          <p:cNvSpPr>
            <a:spLocks noGrp="1"/>
          </p:cNvSpPr>
          <p:nvPr>
            <p:ph idx="1"/>
          </p:nvPr>
        </p:nvSpPr>
        <p:spPr>
          <a:xfrm>
            <a:off x="1410027" y="1743075"/>
            <a:ext cx="9067473" cy="4443608"/>
          </a:xfrm>
        </p:spPr>
        <p:txBody>
          <a:bodyPr>
            <a:normAutofit/>
          </a:bodyPr>
          <a:lstStyle/>
          <a:p>
            <a:r>
              <a:rPr lang="en-US" sz="3600" dirty="0"/>
              <a:t>Concrete</a:t>
            </a:r>
          </a:p>
          <a:p>
            <a:pPr lvl="1"/>
            <a:r>
              <a:rPr lang="en-US" sz="3200" dirty="0"/>
              <a:t>ASTM C891. Standard Practice for the Installation of Underground Precast Concrete Utility Structures.</a:t>
            </a:r>
          </a:p>
          <a:p>
            <a:pPr lvl="2"/>
            <a:r>
              <a:rPr lang="en-US" sz="3000" dirty="0"/>
              <a:t>What does it say?</a:t>
            </a:r>
          </a:p>
          <a:p>
            <a:pPr lvl="3"/>
            <a:r>
              <a:rPr lang="en-US" sz="3000" dirty="0"/>
              <a:t>Use 4-6 ” of granular material under the tank.</a:t>
            </a:r>
          </a:p>
          <a:p>
            <a:pPr lvl="3"/>
            <a:r>
              <a:rPr lang="en-US" sz="3000" b="1" dirty="0"/>
              <a:t>Do not backfill </a:t>
            </a:r>
            <a:r>
              <a:rPr lang="en-US" sz="3000" dirty="0"/>
              <a:t>with expansive material.</a:t>
            </a:r>
          </a:p>
          <a:p>
            <a:pPr lvl="2"/>
            <a:r>
              <a:rPr lang="en-US" sz="3000" dirty="0"/>
              <a:t>Haunching is critical</a:t>
            </a:r>
            <a:br>
              <a:rPr lang="en-US" sz="3000" dirty="0"/>
            </a:br>
            <a:r>
              <a:rPr lang="en-US" sz="3000" dirty="0"/>
              <a:t>	</a:t>
            </a:r>
          </a:p>
          <a:p>
            <a:pPr lvl="1"/>
            <a:endParaRPr lang="en-US" sz="3200" dirty="0"/>
          </a:p>
          <a:p>
            <a:pPr lvl="2"/>
            <a:endParaRPr lang="en-US" sz="2400" dirty="0"/>
          </a:p>
          <a:p>
            <a:pPr lvl="2"/>
            <a:endParaRPr lang="en-US" sz="3000" dirty="0"/>
          </a:p>
          <a:p>
            <a:pPr lvl="2"/>
            <a:endParaRPr lang="en-US" sz="3000" dirty="0"/>
          </a:p>
        </p:txBody>
      </p:sp>
    </p:spTree>
    <p:extLst>
      <p:ext uri="{BB962C8B-B14F-4D97-AF65-F5344CB8AC3E}">
        <p14:creationId xmlns:p14="http://schemas.microsoft.com/office/powerpoint/2010/main" val="198520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2212C-F0A0-ED27-5DD3-9A0FE40D70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7648DA-D901-F96D-80C1-E81D91716BF4}"/>
              </a:ext>
            </a:extLst>
          </p:cNvPr>
          <p:cNvSpPr>
            <a:spLocks noGrp="1"/>
          </p:cNvSpPr>
          <p:nvPr>
            <p:ph type="title"/>
          </p:nvPr>
        </p:nvSpPr>
        <p:spPr/>
        <p:txBody>
          <a:bodyPr/>
          <a:lstStyle/>
          <a:p>
            <a:r>
              <a:rPr lang="fr-FR" sz="5400" dirty="0" err="1"/>
              <a:t>Why</a:t>
            </a:r>
            <a:r>
              <a:rPr lang="fr-FR" sz="5400" dirty="0"/>
              <a:t> </a:t>
            </a:r>
            <a:r>
              <a:rPr lang="fr-FR" sz="5400" dirty="0" err="1"/>
              <a:t>this</a:t>
            </a:r>
            <a:r>
              <a:rPr lang="fr-FR" sz="5400" dirty="0"/>
              <a:t> </a:t>
            </a:r>
            <a:r>
              <a:rPr lang="fr-FR" sz="5400" dirty="0" err="1"/>
              <a:t>presentation</a:t>
            </a:r>
            <a:r>
              <a:rPr lang="fr-FR" sz="5400" dirty="0"/>
              <a:t>?</a:t>
            </a:r>
            <a:endParaRPr lang="en-US" sz="5400" dirty="0"/>
          </a:p>
        </p:txBody>
      </p:sp>
      <p:sp>
        <p:nvSpPr>
          <p:cNvPr id="3" name="Content Placeholder 2">
            <a:extLst>
              <a:ext uri="{FF2B5EF4-FFF2-40B4-BE49-F238E27FC236}">
                <a16:creationId xmlns:a16="http://schemas.microsoft.com/office/drawing/2014/main" id="{0B476538-B30F-2C5D-CD33-9D105FE95495}"/>
              </a:ext>
            </a:extLst>
          </p:cNvPr>
          <p:cNvSpPr>
            <a:spLocks noGrp="1"/>
          </p:cNvSpPr>
          <p:nvPr>
            <p:ph idx="1"/>
          </p:nvPr>
        </p:nvSpPr>
        <p:spPr/>
        <p:txBody>
          <a:bodyPr>
            <a:normAutofit/>
          </a:bodyPr>
          <a:lstStyle/>
          <a:p>
            <a:r>
              <a:rPr lang="en-US" sz="4000" dirty="0"/>
              <a:t>If something doesn’t go according to plan everyone gets thrown in to the blame party, even though it may not be their fault.</a:t>
            </a:r>
          </a:p>
        </p:txBody>
      </p:sp>
      <p:sp>
        <p:nvSpPr>
          <p:cNvPr id="4" name="Slide Number Placeholder 3">
            <a:extLst>
              <a:ext uri="{FF2B5EF4-FFF2-40B4-BE49-F238E27FC236}">
                <a16:creationId xmlns:a16="http://schemas.microsoft.com/office/drawing/2014/main" id="{4FC42A38-BA7A-ACFB-2D45-424FDBC9742F}"/>
              </a:ext>
            </a:extLst>
          </p:cNvPr>
          <p:cNvSpPr>
            <a:spLocks noGrp="1"/>
          </p:cNvSpPr>
          <p:nvPr>
            <p:ph type="sldNum" sz="quarter" idx="12"/>
          </p:nvPr>
        </p:nvSpPr>
        <p:spPr/>
        <p:txBody>
          <a:bodyPr/>
          <a:lstStyle/>
          <a:p>
            <a:fld id="{9CD8D479-8942-46E8-A226-A4E01F7A105C}" type="slidenum">
              <a:rPr lang="en-US" smtClean="0"/>
              <a:t>4</a:t>
            </a:fld>
            <a:endParaRPr lang="en-US"/>
          </a:p>
        </p:txBody>
      </p:sp>
      <p:sp>
        <p:nvSpPr>
          <p:cNvPr id="5" name="Date Placeholder 4">
            <a:extLst>
              <a:ext uri="{FF2B5EF4-FFF2-40B4-BE49-F238E27FC236}">
                <a16:creationId xmlns:a16="http://schemas.microsoft.com/office/drawing/2014/main" id="{089A6C6C-B2CA-1D24-F85A-B7617A4F6F5D}"/>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4F7DC88B-0453-EA11-A84E-FAC35A5867F8}"/>
              </a:ext>
            </a:extLst>
          </p:cNvPr>
          <p:cNvSpPr>
            <a:spLocks noGrp="1"/>
          </p:cNvSpPr>
          <p:nvPr>
            <p:ph type="ftr" sz="quarter" idx="11"/>
          </p:nvPr>
        </p:nvSpPr>
        <p:spPr/>
        <p:txBody>
          <a:bodyPr/>
          <a:lstStyle/>
          <a:p>
            <a:r>
              <a:rPr lang="en-US" dirty="0"/>
              <a:t>CPOW Conference 2026</a:t>
            </a:r>
          </a:p>
        </p:txBody>
      </p:sp>
    </p:spTree>
    <p:extLst>
      <p:ext uri="{BB962C8B-B14F-4D97-AF65-F5344CB8AC3E}">
        <p14:creationId xmlns:p14="http://schemas.microsoft.com/office/powerpoint/2010/main" val="288215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D1474-C4A6-2E0D-9D20-906E10B198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CBC0D6-277A-4D2F-297E-AA4DAE162B7A}"/>
              </a:ext>
            </a:extLst>
          </p:cNvPr>
          <p:cNvSpPr>
            <a:spLocks noGrp="1"/>
          </p:cNvSpPr>
          <p:nvPr>
            <p:ph type="title"/>
          </p:nvPr>
        </p:nvSpPr>
        <p:spPr/>
        <p:txBody>
          <a:bodyPr>
            <a:normAutofit/>
          </a:bodyPr>
          <a:lstStyle/>
          <a:p>
            <a:r>
              <a:rPr lang="fr-FR" sz="4800" dirty="0" err="1"/>
              <a:t>Granular</a:t>
            </a:r>
            <a:r>
              <a:rPr lang="fr-FR" sz="4800" dirty="0"/>
              <a:t> Materials</a:t>
            </a:r>
            <a:endParaRPr lang="en-US" sz="4800" dirty="0"/>
          </a:p>
        </p:txBody>
      </p:sp>
      <p:sp>
        <p:nvSpPr>
          <p:cNvPr id="4" name="Slide Number Placeholder 3">
            <a:extLst>
              <a:ext uri="{FF2B5EF4-FFF2-40B4-BE49-F238E27FC236}">
                <a16:creationId xmlns:a16="http://schemas.microsoft.com/office/drawing/2014/main" id="{E635BC49-65A5-7FF4-48FF-EEFA434FBC4C}"/>
              </a:ext>
            </a:extLst>
          </p:cNvPr>
          <p:cNvSpPr>
            <a:spLocks noGrp="1"/>
          </p:cNvSpPr>
          <p:nvPr>
            <p:ph type="sldNum" sz="quarter" idx="12"/>
          </p:nvPr>
        </p:nvSpPr>
        <p:spPr/>
        <p:txBody>
          <a:bodyPr/>
          <a:lstStyle/>
          <a:p>
            <a:fld id="{9CD8D479-8942-46E8-A226-A4E01F7A105C}" type="slidenum">
              <a:rPr lang="en-US" smtClean="0"/>
              <a:t>40</a:t>
            </a:fld>
            <a:endParaRPr lang="en-US"/>
          </a:p>
        </p:txBody>
      </p:sp>
      <p:sp>
        <p:nvSpPr>
          <p:cNvPr id="5" name="Date Placeholder 4">
            <a:extLst>
              <a:ext uri="{FF2B5EF4-FFF2-40B4-BE49-F238E27FC236}">
                <a16:creationId xmlns:a16="http://schemas.microsoft.com/office/drawing/2014/main" id="{351A2D68-7E3C-449E-F902-0485C29DF7D8}"/>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57243875-2128-9B49-E1A2-2A54354F7BD7}"/>
              </a:ext>
            </a:extLst>
          </p:cNvPr>
          <p:cNvSpPr>
            <a:spLocks noGrp="1"/>
          </p:cNvSpPr>
          <p:nvPr>
            <p:ph type="ftr" sz="quarter" idx="11"/>
          </p:nvPr>
        </p:nvSpPr>
        <p:spPr/>
        <p:txBody>
          <a:bodyPr/>
          <a:lstStyle/>
          <a:p>
            <a:r>
              <a:rPr lang="en-US" dirty="0"/>
              <a:t>CPOW Conference 2026</a:t>
            </a:r>
          </a:p>
        </p:txBody>
      </p:sp>
      <p:sp>
        <p:nvSpPr>
          <p:cNvPr id="3" name="Content Placeholder 2">
            <a:extLst>
              <a:ext uri="{FF2B5EF4-FFF2-40B4-BE49-F238E27FC236}">
                <a16:creationId xmlns:a16="http://schemas.microsoft.com/office/drawing/2014/main" id="{C60B739C-56B8-4517-3F8D-CA1B0EDA20AB}"/>
              </a:ext>
            </a:extLst>
          </p:cNvPr>
          <p:cNvSpPr>
            <a:spLocks noGrp="1"/>
          </p:cNvSpPr>
          <p:nvPr>
            <p:ph idx="1"/>
          </p:nvPr>
        </p:nvSpPr>
        <p:spPr>
          <a:xfrm>
            <a:off x="1410027" y="1743075"/>
            <a:ext cx="4762173" cy="4443608"/>
          </a:xfrm>
        </p:spPr>
        <p:txBody>
          <a:bodyPr>
            <a:normAutofit lnSpcReduction="10000"/>
          </a:bodyPr>
          <a:lstStyle/>
          <a:p>
            <a:r>
              <a:rPr lang="en-US" sz="3600" dirty="0"/>
              <a:t>ASTM D2321</a:t>
            </a:r>
          </a:p>
          <a:p>
            <a:pPr lvl="1"/>
            <a:r>
              <a:rPr lang="en-US" sz="3600" dirty="0"/>
              <a:t>Class I</a:t>
            </a:r>
          </a:p>
          <a:p>
            <a:pPr lvl="2"/>
            <a:r>
              <a:rPr lang="en-US" sz="3400" dirty="0"/>
              <a:t>Class IA</a:t>
            </a:r>
          </a:p>
          <a:p>
            <a:pPr lvl="3"/>
            <a:r>
              <a:rPr lang="en-US" sz="3400" dirty="0"/>
              <a:t>Angular, crushed stone or rock. Contain no fines</a:t>
            </a:r>
          </a:p>
          <a:p>
            <a:pPr lvl="2"/>
            <a:r>
              <a:rPr lang="en-US" sz="3400" dirty="0"/>
              <a:t>Class IB</a:t>
            </a:r>
          </a:p>
          <a:p>
            <a:pPr lvl="3"/>
            <a:r>
              <a:rPr lang="en-US" sz="3400" dirty="0"/>
              <a:t>Stone and sand mixtures.</a:t>
            </a:r>
          </a:p>
          <a:p>
            <a:pPr marL="283464" lvl="1" indent="0">
              <a:buNone/>
            </a:pPr>
            <a:endParaRPr lang="en-US" sz="3200" dirty="0"/>
          </a:p>
          <a:p>
            <a:pPr lvl="1"/>
            <a:endParaRPr lang="en-US" sz="3200" dirty="0"/>
          </a:p>
          <a:p>
            <a:pPr lvl="2"/>
            <a:endParaRPr lang="en-US" sz="2400" dirty="0"/>
          </a:p>
          <a:p>
            <a:pPr lvl="2"/>
            <a:endParaRPr lang="en-US" sz="3000" dirty="0"/>
          </a:p>
          <a:p>
            <a:pPr lvl="2"/>
            <a:endParaRPr lang="en-US" sz="3000" dirty="0"/>
          </a:p>
        </p:txBody>
      </p:sp>
      <p:pic>
        <p:nvPicPr>
          <p:cNvPr id="8" name="Picture 7">
            <a:extLst>
              <a:ext uri="{FF2B5EF4-FFF2-40B4-BE49-F238E27FC236}">
                <a16:creationId xmlns:a16="http://schemas.microsoft.com/office/drawing/2014/main" id="{1C3E6D7C-39FD-8094-1706-6E8819D8EC57}"/>
              </a:ext>
            </a:extLst>
          </p:cNvPr>
          <p:cNvPicPr>
            <a:picLocks noChangeAspect="1"/>
          </p:cNvPicPr>
          <p:nvPr/>
        </p:nvPicPr>
        <p:blipFill>
          <a:blip r:embed="rId3"/>
          <a:stretch>
            <a:fillRect/>
          </a:stretch>
        </p:blipFill>
        <p:spPr>
          <a:xfrm>
            <a:off x="5912109" y="1402654"/>
            <a:ext cx="5669723" cy="5124450"/>
          </a:xfrm>
          <a:prstGeom prst="rect">
            <a:avLst/>
          </a:prstGeom>
        </p:spPr>
      </p:pic>
    </p:spTree>
    <p:extLst>
      <p:ext uri="{BB962C8B-B14F-4D97-AF65-F5344CB8AC3E}">
        <p14:creationId xmlns:p14="http://schemas.microsoft.com/office/powerpoint/2010/main" val="325204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9B986-CD7A-9FB1-19B2-F2A8EDF1A6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1DD6EE-2D02-C781-867B-B86671726B60}"/>
              </a:ext>
            </a:extLst>
          </p:cNvPr>
          <p:cNvSpPr>
            <a:spLocks noGrp="1"/>
          </p:cNvSpPr>
          <p:nvPr>
            <p:ph type="title"/>
          </p:nvPr>
        </p:nvSpPr>
        <p:spPr/>
        <p:txBody>
          <a:bodyPr>
            <a:normAutofit/>
          </a:bodyPr>
          <a:lstStyle/>
          <a:p>
            <a:r>
              <a:rPr lang="fr-FR" sz="4800" dirty="0" err="1"/>
              <a:t>Granular</a:t>
            </a:r>
            <a:r>
              <a:rPr lang="fr-FR" sz="4800" dirty="0"/>
              <a:t> Materials</a:t>
            </a:r>
            <a:endParaRPr lang="en-US" sz="4800" dirty="0"/>
          </a:p>
        </p:txBody>
      </p:sp>
      <p:sp>
        <p:nvSpPr>
          <p:cNvPr id="4" name="Slide Number Placeholder 3">
            <a:extLst>
              <a:ext uri="{FF2B5EF4-FFF2-40B4-BE49-F238E27FC236}">
                <a16:creationId xmlns:a16="http://schemas.microsoft.com/office/drawing/2014/main" id="{B8917116-1BB9-882F-08B6-DB76D4A28898}"/>
              </a:ext>
            </a:extLst>
          </p:cNvPr>
          <p:cNvSpPr>
            <a:spLocks noGrp="1"/>
          </p:cNvSpPr>
          <p:nvPr>
            <p:ph type="sldNum" sz="quarter" idx="12"/>
          </p:nvPr>
        </p:nvSpPr>
        <p:spPr/>
        <p:txBody>
          <a:bodyPr/>
          <a:lstStyle/>
          <a:p>
            <a:fld id="{9CD8D479-8942-46E8-A226-A4E01F7A105C}" type="slidenum">
              <a:rPr lang="en-US" smtClean="0"/>
              <a:t>41</a:t>
            </a:fld>
            <a:endParaRPr lang="en-US"/>
          </a:p>
        </p:txBody>
      </p:sp>
      <p:sp>
        <p:nvSpPr>
          <p:cNvPr id="5" name="Date Placeholder 4">
            <a:extLst>
              <a:ext uri="{FF2B5EF4-FFF2-40B4-BE49-F238E27FC236}">
                <a16:creationId xmlns:a16="http://schemas.microsoft.com/office/drawing/2014/main" id="{79FFB578-6707-864B-0C7D-274562EBFFBD}"/>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254A3CE9-14B4-5E74-5162-C7CFCC77DF19}"/>
              </a:ext>
            </a:extLst>
          </p:cNvPr>
          <p:cNvSpPr>
            <a:spLocks noGrp="1"/>
          </p:cNvSpPr>
          <p:nvPr>
            <p:ph type="ftr" sz="quarter" idx="11"/>
          </p:nvPr>
        </p:nvSpPr>
        <p:spPr/>
        <p:txBody>
          <a:bodyPr/>
          <a:lstStyle/>
          <a:p>
            <a:r>
              <a:rPr lang="en-US" dirty="0"/>
              <a:t>CPOW Conference 2026</a:t>
            </a:r>
          </a:p>
        </p:txBody>
      </p:sp>
      <p:sp>
        <p:nvSpPr>
          <p:cNvPr id="3" name="Content Placeholder 2">
            <a:extLst>
              <a:ext uri="{FF2B5EF4-FFF2-40B4-BE49-F238E27FC236}">
                <a16:creationId xmlns:a16="http://schemas.microsoft.com/office/drawing/2014/main" id="{33453369-1CB3-026D-F359-495FE4175779}"/>
              </a:ext>
            </a:extLst>
          </p:cNvPr>
          <p:cNvSpPr>
            <a:spLocks noGrp="1"/>
          </p:cNvSpPr>
          <p:nvPr>
            <p:ph idx="1"/>
          </p:nvPr>
        </p:nvSpPr>
        <p:spPr>
          <a:xfrm>
            <a:off x="828675" y="1743075"/>
            <a:ext cx="5343525" cy="4443608"/>
          </a:xfrm>
        </p:spPr>
        <p:txBody>
          <a:bodyPr>
            <a:normAutofit/>
          </a:bodyPr>
          <a:lstStyle/>
          <a:p>
            <a:r>
              <a:rPr lang="en-US" sz="3600" dirty="0"/>
              <a:t>ASTM D2321</a:t>
            </a:r>
          </a:p>
          <a:p>
            <a:pPr lvl="1"/>
            <a:r>
              <a:rPr lang="en-US" sz="3600" dirty="0"/>
              <a:t>Class II</a:t>
            </a:r>
          </a:p>
          <a:p>
            <a:pPr lvl="2"/>
            <a:r>
              <a:rPr lang="en-US" sz="3400" dirty="0"/>
              <a:t>GW </a:t>
            </a:r>
            <a:r>
              <a:rPr lang="en-US" sz="3600" dirty="0"/>
              <a:t>Well graded gravel</a:t>
            </a:r>
            <a:endParaRPr lang="en-US" sz="3400" dirty="0"/>
          </a:p>
          <a:p>
            <a:pPr lvl="2"/>
            <a:r>
              <a:rPr lang="en-US" sz="3400" dirty="0"/>
              <a:t>GP Poorly graded gravel</a:t>
            </a:r>
          </a:p>
          <a:p>
            <a:pPr lvl="2"/>
            <a:r>
              <a:rPr lang="en-US" sz="3400" dirty="0"/>
              <a:t>SW Well graded sand</a:t>
            </a:r>
          </a:p>
          <a:p>
            <a:pPr lvl="2"/>
            <a:r>
              <a:rPr lang="en-US" sz="3400" dirty="0"/>
              <a:t>SP Poorly graded sand</a:t>
            </a:r>
          </a:p>
          <a:p>
            <a:pPr marL="283464" lvl="1" indent="0">
              <a:buNone/>
            </a:pPr>
            <a:endParaRPr lang="en-US" sz="3200" dirty="0"/>
          </a:p>
          <a:p>
            <a:pPr lvl="1"/>
            <a:endParaRPr lang="en-US" sz="3200" dirty="0"/>
          </a:p>
          <a:p>
            <a:pPr lvl="2"/>
            <a:endParaRPr lang="en-US" sz="2400" dirty="0"/>
          </a:p>
          <a:p>
            <a:pPr lvl="2"/>
            <a:endParaRPr lang="en-US" sz="3000" dirty="0"/>
          </a:p>
          <a:p>
            <a:pPr lvl="2"/>
            <a:endParaRPr lang="en-US" sz="3000" dirty="0"/>
          </a:p>
        </p:txBody>
      </p:sp>
      <p:pic>
        <p:nvPicPr>
          <p:cNvPr id="7" name="Picture 6">
            <a:extLst>
              <a:ext uri="{FF2B5EF4-FFF2-40B4-BE49-F238E27FC236}">
                <a16:creationId xmlns:a16="http://schemas.microsoft.com/office/drawing/2014/main" id="{24462AA7-E7BC-8B44-B413-C3B98BD2FE20}"/>
              </a:ext>
            </a:extLst>
          </p:cNvPr>
          <p:cNvPicPr>
            <a:picLocks noChangeAspect="1"/>
          </p:cNvPicPr>
          <p:nvPr/>
        </p:nvPicPr>
        <p:blipFill>
          <a:blip r:embed="rId3"/>
          <a:stretch>
            <a:fillRect/>
          </a:stretch>
        </p:blipFill>
        <p:spPr>
          <a:xfrm>
            <a:off x="7096125" y="1812131"/>
            <a:ext cx="3000375" cy="3750469"/>
          </a:xfrm>
          <a:prstGeom prst="rect">
            <a:avLst/>
          </a:prstGeom>
        </p:spPr>
      </p:pic>
    </p:spTree>
    <p:extLst>
      <p:ext uri="{BB962C8B-B14F-4D97-AF65-F5344CB8AC3E}">
        <p14:creationId xmlns:p14="http://schemas.microsoft.com/office/powerpoint/2010/main" val="196235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2DD0A-BDCC-7536-3102-F11B0C6421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AC7180-CBB5-55D0-2502-C62F43677A84}"/>
              </a:ext>
            </a:extLst>
          </p:cNvPr>
          <p:cNvSpPr>
            <a:spLocks noGrp="1"/>
          </p:cNvSpPr>
          <p:nvPr>
            <p:ph type="title"/>
          </p:nvPr>
        </p:nvSpPr>
        <p:spPr/>
        <p:txBody>
          <a:bodyPr>
            <a:normAutofit/>
          </a:bodyPr>
          <a:lstStyle/>
          <a:p>
            <a:r>
              <a:rPr lang="fr-FR" sz="4800" dirty="0" err="1"/>
              <a:t>Granular</a:t>
            </a:r>
            <a:r>
              <a:rPr lang="fr-FR" sz="4800" dirty="0"/>
              <a:t> Materials</a:t>
            </a:r>
            <a:endParaRPr lang="en-US" sz="4800" dirty="0"/>
          </a:p>
        </p:txBody>
      </p:sp>
      <p:sp>
        <p:nvSpPr>
          <p:cNvPr id="4" name="Slide Number Placeholder 3">
            <a:extLst>
              <a:ext uri="{FF2B5EF4-FFF2-40B4-BE49-F238E27FC236}">
                <a16:creationId xmlns:a16="http://schemas.microsoft.com/office/drawing/2014/main" id="{6FCBB11C-42AF-8BDE-53B4-7746DFD27103}"/>
              </a:ext>
            </a:extLst>
          </p:cNvPr>
          <p:cNvSpPr>
            <a:spLocks noGrp="1"/>
          </p:cNvSpPr>
          <p:nvPr>
            <p:ph type="sldNum" sz="quarter" idx="12"/>
          </p:nvPr>
        </p:nvSpPr>
        <p:spPr/>
        <p:txBody>
          <a:bodyPr/>
          <a:lstStyle/>
          <a:p>
            <a:fld id="{9CD8D479-8942-46E8-A226-A4E01F7A105C}" type="slidenum">
              <a:rPr lang="en-US" smtClean="0"/>
              <a:t>42</a:t>
            </a:fld>
            <a:endParaRPr lang="en-US"/>
          </a:p>
        </p:txBody>
      </p:sp>
      <p:sp>
        <p:nvSpPr>
          <p:cNvPr id="5" name="Date Placeholder 4">
            <a:extLst>
              <a:ext uri="{FF2B5EF4-FFF2-40B4-BE49-F238E27FC236}">
                <a16:creationId xmlns:a16="http://schemas.microsoft.com/office/drawing/2014/main" id="{94852762-773C-8C4F-E274-57AB69D18ADA}"/>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70B58C71-1A83-BF41-093A-DB4B575B49ED}"/>
              </a:ext>
            </a:extLst>
          </p:cNvPr>
          <p:cNvSpPr>
            <a:spLocks noGrp="1"/>
          </p:cNvSpPr>
          <p:nvPr>
            <p:ph type="ftr" sz="quarter" idx="11"/>
          </p:nvPr>
        </p:nvSpPr>
        <p:spPr/>
        <p:txBody>
          <a:bodyPr/>
          <a:lstStyle/>
          <a:p>
            <a:r>
              <a:rPr lang="en-US" dirty="0"/>
              <a:t>CPOW Conference 2026</a:t>
            </a:r>
          </a:p>
        </p:txBody>
      </p:sp>
      <p:sp>
        <p:nvSpPr>
          <p:cNvPr id="3" name="Content Placeholder 2">
            <a:extLst>
              <a:ext uri="{FF2B5EF4-FFF2-40B4-BE49-F238E27FC236}">
                <a16:creationId xmlns:a16="http://schemas.microsoft.com/office/drawing/2014/main" id="{EA50B66C-BB08-50F2-5A5D-40D2C8A7426D}"/>
              </a:ext>
            </a:extLst>
          </p:cNvPr>
          <p:cNvSpPr>
            <a:spLocks noGrp="1"/>
          </p:cNvSpPr>
          <p:nvPr>
            <p:ph idx="1"/>
          </p:nvPr>
        </p:nvSpPr>
        <p:spPr>
          <a:xfrm>
            <a:off x="772759" y="1743075"/>
            <a:ext cx="4762173" cy="4443608"/>
          </a:xfrm>
        </p:spPr>
        <p:txBody>
          <a:bodyPr>
            <a:normAutofit/>
          </a:bodyPr>
          <a:lstStyle/>
          <a:p>
            <a:r>
              <a:rPr lang="en-US" sz="3600" dirty="0"/>
              <a:t>ASTM D2321</a:t>
            </a:r>
          </a:p>
          <a:p>
            <a:pPr lvl="1"/>
            <a:r>
              <a:rPr lang="en-US" sz="3600" dirty="0"/>
              <a:t>Class III</a:t>
            </a:r>
          </a:p>
          <a:p>
            <a:pPr lvl="2"/>
            <a:r>
              <a:rPr lang="en-US" sz="3400" dirty="0"/>
              <a:t>GM </a:t>
            </a:r>
            <a:r>
              <a:rPr lang="en-US" sz="3600" dirty="0"/>
              <a:t>Silty Gravel</a:t>
            </a:r>
            <a:endParaRPr lang="en-US" sz="3400" dirty="0"/>
          </a:p>
          <a:p>
            <a:pPr lvl="2"/>
            <a:r>
              <a:rPr lang="en-US" sz="3400" dirty="0"/>
              <a:t>GC Clayey Gravels</a:t>
            </a:r>
          </a:p>
          <a:p>
            <a:pPr lvl="2"/>
            <a:r>
              <a:rPr lang="en-US" sz="3400" dirty="0"/>
              <a:t>SM Silty Sands</a:t>
            </a:r>
          </a:p>
          <a:p>
            <a:pPr lvl="2"/>
            <a:r>
              <a:rPr lang="en-US" sz="3400" dirty="0"/>
              <a:t>SC Clayey sands</a:t>
            </a:r>
          </a:p>
          <a:p>
            <a:pPr lvl="2"/>
            <a:endParaRPr lang="en-US" sz="3400" dirty="0"/>
          </a:p>
          <a:p>
            <a:pPr lvl="1"/>
            <a:endParaRPr lang="en-US" sz="3600" dirty="0"/>
          </a:p>
          <a:p>
            <a:pPr marL="283464" lvl="1" indent="0">
              <a:buNone/>
            </a:pPr>
            <a:endParaRPr lang="en-US" sz="3200" dirty="0"/>
          </a:p>
          <a:p>
            <a:pPr lvl="1"/>
            <a:endParaRPr lang="en-US" sz="3200" dirty="0"/>
          </a:p>
          <a:p>
            <a:pPr lvl="2"/>
            <a:endParaRPr lang="en-US" sz="2400" dirty="0"/>
          </a:p>
          <a:p>
            <a:pPr lvl="2"/>
            <a:endParaRPr lang="en-US" sz="3000" dirty="0"/>
          </a:p>
          <a:p>
            <a:pPr lvl="2"/>
            <a:endParaRPr lang="en-US" sz="3000" dirty="0"/>
          </a:p>
        </p:txBody>
      </p:sp>
      <p:pic>
        <p:nvPicPr>
          <p:cNvPr id="9" name="Picture 8">
            <a:extLst>
              <a:ext uri="{FF2B5EF4-FFF2-40B4-BE49-F238E27FC236}">
                <a16:creationId xmlns:a16="http://schemas.microsoft.com/office/drawing/2014/main" id="{A75628CF-942A-4B50-5D58-8E144BD6B0CE}"/>
              </a:ext>
            </a:extLst>
          </p:cNvPr>
          <p:cNvPicPr>
            <a:picLocks noChangeAspect="1"/>
          </p:cNvPicPr>
          <p:nvPr/>
        </p:nvPicPr>
        <p:blipFill>
          <a:blip r:embed="rId3"/>
          <a:stretch>
            <a:fillRect/>
          </a:stretch>
        </p:blipFill>
        <p:spPr>
          <a:xfrm>
            <a:off x="6753225" y="1300358"/>
            <a:ext cx="5196428" cy="3143689"/>
          </a:xfrm>
          <a:prstGeom prst="rect">
            <a:avLst/>
          </a:prstGeom>
        </p:spPr>
      </p:pic>
    </p:spTree>
    <p:extLst>
      <p:ext uri="{BB962C8B-B14F-4D97-AF65-F5344CB8AC3E}">
        <p14:creationId xmlns:p14="http://schemas.microsoft.com/office/powerpoint/2010/main" val="274304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F0AF3-C137-F60E-D648-D0B7459428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0CFF21-56DD-C58A-0985-DFA02C07B670}"/>
              </a:ext>
            </a:extLst>
          </p:cNvPr>
          <p:cNvSpPr>
            <a:spLocks noGrp="1"/>
          </p:cNvSpPr>
          <p:nvPr>
            <p:ph type="title"/>
          </p:nvPr>
        </p:nvSpPr>
        <p:spPr/>
        <p:txBody>
          <a:bodyPr>
            <a:normAutofit/>
          </a:bodyPr>
          <a:lstStyle/>
          <a:p>
            <a:r>
              <a:rPr lang="fr-FR" sz="4800" dirty="0" err="1"/>
              <a:t>Granular</a:t>
            </a:r>
            <a:r>
              <a:rPr lang="fr-FR" sz="4800" dirty="0"/>
              <a:t> Materials</a:t>
            </a:r>
            <a:endParaRPr lang="en-US" sz="4800" dirty="0"/>
          </a:p>
        </p:txBody>
      </p:sp>
      <p:sp>
        <p:nvSpPr>
          <p:cNvPr id="4" name="Slide Number Placeholder 3">
            <a:extLst>
              <a:ext uri="{FF2B5EF4-FFF2-40B4-BE49-F238E27FC236}">
                <a16:creationId xmlns:a16="http://schemas.microsoft.com/office/drawing/2014/main" id="{7878AAF3-4D67-33DB-94F2-6B39F0ABEC46}"/>
              </a:ext>
            </a:extLst>
          </p:cNvPr>
          <p:cNvSpPr>
            <a:spLocks noGrp="1"/>
          </p:cNvSpPr>
          <p:nvPr>
            <p:ph type="sldNum" sz="quarter" idx="12"/>
          </p:nvPr>
        </p:nvSpPr>
        <p:spPr/>
        <p:txBody>
          <a:bodyPr/>
          <a:lstStyle/>
          <a:p>
            <a:fld id="{9CD8D479-8942-46E8-A226-A4E01F7A105C}" type="slidenum">
              <a:rPr lang="en-US" smtClean="0"/>
              <a:t>43</a:t>
            </a:fld>
            <a:endParaRPr lang="en-US"/>
          </a:p>
        </p:txBody>
      </p:sp>
      <p:sp>
        <p:nvSpPr>
          <p:cNvPr id="5" name="Date Placeholder 4">
            <a:extLst>
              <a:ext uri="{FF2B5EF4-FFF2-40B4-BE49-F238E27FC236}">
                <a16:creationId xmlns:a16="http://schemas.microsoft.com/office/drawing/2014/main" id="{A7B281F6-B038-735A-1EF2-0E0A892BE2C7}"/>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6C1B2943-5F32-1113-05D3-4421BA58D595}"/>
              </a:ext>
            </a:extLst>
          </p:cNvPr>
          <p:cNvSpPr>
            <a:spLocks noGrp="1"/>
          </p:cNvSpPr>
          <p:nvPr>
            <p:ph type="ftr" sz="quarter" idx="11"/>
          </p:nvPr>
        </p:nvSpPr>
        <p:spPr/>
        <p:txBody>
          <a:bodyPr/>
          <a:lstStyle/>
          <a:p>
            <a:r>
              <a:rPr lang="en-US" dirty="0"/>
              <a:t>CPOW Conference 2026</a:t>
            </a:r>
          </a:p>
        </p:txBody>
      </p:sp>
      <p:sp>
        <p:nvSpPr>
          <p:cNvPr id="3" name="Content Placeholder 2">
            <a:extLst>
              <a:ext uri="{FF2B5EF4-FFF2-40B4-BE49-F238E27FC236}">
                <a16:creationId xmlns:a16="http://schemas.microsoft.com/office/drawing/2014/main" id="{84AA3274-8DF7-2327-E96B-6DA428CBD017}"/>
              </a:ext>
            </a:extLst>
          </p:cNvPr>
          <p:cNvSpPr>
            <a:spLocks noGrp="1"/>
          </p:cNvSpPr>
          <p:nvPr>
            <p:ph idx="1"/>
          </p:nvPr>
        </p:nvSpPr>
        <p:spPr>
          <a:xfrm>
            <a:off x="772759" y="1743075"/>
            <a:ext cx="4762173" cy="4443608"/>
          </a:xfrm>
        </p:spPr>
        <p:txBody>
          <a:bodyPr>
            <a:normAutofit/>
          </a:bodyPr>
          <a:lstStyle/>
          <a:p>
            <a:r>
              <a:rPr lang="en-US" sz="3600" dirty="0"/>
              <a:t>ASTM D2321</a:t>
            </a:r>
          </a:p>
          <a:p>
            <a:pPr lvl="1"/>
            <a:r>
              <a:rPr lang="en-US" sz="3600" dirty="0"/>
              <a:t>Class III</a:t>
            </a:r>
          </a:p>
          <a:p>
            <a:pPr lvl="2"/>
            <a:endParaRPr lang="en-US" sz="3400" dirty="0"/>
          </a:p>
          <a:p>
            <a:pPr lvl="1"/>
            <a:endParaRPr lang="en-US" sz="3600" dirty="0"/>
          </a:p>
          <a:p>
            <a:pPr marL="283464" lvl="1" indent="0">
              <a:buNone/>
            </a:pPr>
            <a:endParaRPr lang="en-US" sz="3200" dirty="0"/>
          </a:p>
          <a:p>
            <a:pPr lvl="1"/>
            <a:endParaRPr lang="en-US" sz="3200" dirty="0"/>
          </a:p>
          <a:p>
            <a:pPr lvl="2"/>
            <a:endParaRPr lang="en-US" sz="2400" dirty="0"/>
          </a:p>
          <a:p>
            <a:pPr lvl="2"/>
            <a:endParaRPr lang="en-US" sz="3000" dirty="0"/>
          </a:p>
          <a:p>
            <a:pPr lvl="2"/>
            <a:endParaRPr lang="en-US" sz="3000" dirty="0"/>
          </a:p>
        </p:txBody>
      </p:sp>
      <p:pic>
        <p:nvPicPr>
          <p:cNvPr id="8" name="Picture 7">
            <a:extLst>
              <a:ext uri="{FF2B5EF4-FFF2-40B4-BE49-F238E27FC236}">
                <a16:creationId xmlns:a16="http://schemas.microsoft.com/office/drawing/2014/main" id="{11F74904-BC15-C534-AD8E-8BE98F2D85F9}"/>
              </a:ext>
            </a:extLst>
          </p:cNvPr>
          <p:cNvPicPr>
            <a:picLocks noChangeAspect="1"/>
          </p:cNvPicPr>
          <p:nvPr/>
        </p:nvPicPr>
        <p:blipFill>
          <a:blip r:embed="rId3"/>
          <a:stretch>
            <a:fillRect/>
          </a:stretch>
        </p:blipFill>
        <p:spPr>
          <a:xfrm>
            <a:off x="742950" y="3051613"/>
            <a:ext cx="10706100" cy="2329573"/>
          </a:xfrm>
          <a:prstGeom prst="rect">
            <a:avLst/>
          </a:prstGeom>
        </p:spPr>
      </p:pic>
    </p:spTree>
    <p:extLst>
      <p:ext uri="{BB962C8B-B14F-4D97-AF65-F5344CB8AC3E}">
        <p14:creationId xmlns:p14="http://schemas.microsoft.com/office/powerpoint/2010/main" val="132738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AF216-9B7C-2796-0CBE-596C953EE5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D0FAED-0568-454C-A122-BEDABC8B31C6}"/>
              </a:ext>
            </a:extLst>
          </p:cNvPr>
          <p:cNvSpPr>
            <a:spLocks noGrp="1"/>
          </p:cNvSpPr>
          <p:nvPr>
            <p:ph type="title"/>
          </p:nvPr>
        </p:nvSpPr>
        <p:spPr/>
        <p:txBody>
          <a:bodyPr>
            <a:normAutofit/>
          </a:bodyPr>
          <a:lstStyle/>
          <a:p>
            <a:r>
              <a:rPr lang="fr-FR" sz="4800" dirty="0" err="1"/>
              <a:t>Granular</a:t>
            </a:r>
            <a:r>
              <a:rPr lang="fr-FR" sz="4800" dirty="0"/>
              <a:t> Materials</a:t>
            </a:r>
            <a:endParaRPr lang="en-US" sz="4800" dirty="0"/>
          </a:p>
        </p:txBody>
      </p:sp>
      <p:sp>
        <p:nvSpPr>
          <p:cNvPr id="4" name="Slide Number Placeholder 3">
            <a:extLst>
              <a:ext uri="{FF2B5EF4-FFF2-40B4-BE49-F238E27FC236}">
                <a16:creationId xmlns:a16="http://schemas.microsoft.com/office/drawing/2014/main" id="{3B0C0AA6-4691-D67A-FACB-B113116D02CF}"/>
              </a:ext>
            </a:extLst>
          </p:cNvPr>
          <p:cNvSpPr>
            <a:spLocks noGrp="1"/>
          </p:cNvSpPr>
          <p:nvPr>
            <p:ph type="sldNum" sz="quarter" idx="12"/>
          </p:nvPr>
        </p:nvSpPr>
        <p:spPr/>
        <p:txBody>
          <a:bodyPr/>
          <a:lstStyle/>
          <a:p>
            <a:fld id="{9CD8D479-8942-46E8-A226-A4E01F7A105C}" type="slidenum">
              <a:rPr lang="en-US" smtClean="0"/>
              <a:t>44</a:t>
            </a:fld>
            <a:endParaRPr lang="en-US"/>
          </a:p>
        </p:txBody>
      </p:sp>
      <p:sp>
        <p:nvSpPr>
          <p:cNvPr id="5" name="Date Placeholder 4">
            <a:extLst>
              <a:ext uri="{FF2B5EF4-FFF2-40B4-BE49-F238E27FC236}">
                <a16:creationId xmlns:a16="http://schemas.microsoft.com/office/drawing/2014/main" id="{F856B807-5BCA-1D4C-D881-660F64A59D29}"/>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0420187C-1274-2846-D57A-193605B791F5}"/>
              </a:ext>
            </a:extLst>
          </p:cNvPr>
          <p:cNvSpPr>
            <a:spLocks noGrp="1"/>
          </p:cNvSpPr>
          <p:nvPr>
            <p:ph type="ftr" sz="quarter" idx="11"/>
          </p:nvPr>
        </p:nvSpPr>
        <p:spPr/>
        <p:txBody>
          <a:bodyPr/>
          <a:lstStyle/>
          <a:p>
            <a:r>
              <a:rPr lang="en-US" dirty="0"/>
              <a:t>CPOW Conference 2026</a:t>
            </a:r>
          </a:p>
        </p:txBody>
      </p:sp>
      <p:sp>
        <p:nvSpPr>
          <p:cNvPr id="3" name="Content Placeholder 2">
            <a:extLst>
              <a:ext uri="{FF2B5EF4-FFF2-40B4-BE49-F238E27FC236}">
                <a16:creationId xmlns:a16="http://schemas.microsoft.com/office/drawing/2014/main" id="{114A903D-53C8-773C-A435-7059D4EBA997}"/>
              </a:ext>
            </a:extLst>
          </p:cNvPr>
          <p:cNvSpPr>
            <a:spLocks noGrp="1"/>
          </p:cNvSpPr>
          <p:nvPr>
            <p:ph idx="1"/>
          </p:nvPr>
        </p:nvSpPr>
        <p:spPr>
          <a:xfrm>
            <a:off x="1410027" y="1743075"/>
            <a:ext cx="4685973" cy="4443608"/>
          </a:xfrm>
        </p:spPr>
        <p:txBody>
          <a:bodyPr>
            <a:normAutofit/>
          </a:bodyPr>
          <a:lstStyle/>
          <a:p>
            <a:r>
              <a:rPr lang="en-US" sz="3600" dirty="0"/>
              <a:t>AASHTO #67 ¾” Gravel</a:t>
            </a:r>
          </a:p>
          <a:p>
            <a:r>
              <a:rPr lang="en-US" sz="3600" dirty="0"/>
              <a:t>¾”Class 6 </a:t>
            </a:r>
            <a:r>
              <a:rPr lang="en-US" sz="3600" dirty="0" err="1"/>
              <a:t>Roadbase</a:t>
            </a:r>
            <a:endParaRPr lang="en-US" sz="3600" dirty="0"/>
          </a:p>
          <a:p>
            <a:r>
              <a:rPr lang="en-US" sz="3600" dirty="0"/>
              <a:t>Well-Graded Sand</a:t>
            </a:r>
          </a:p>
          <a:p>
            <a:r>
              <a:rPr lang="en-US" sz="3600" dirty="0"/>
              <a:t>Angular Squeegee Sand</a:t>
            </a:r>
          </a:p>
          <a:p>
            <a:endParaRPr lang="en-US" sz="3600" dirty="0"/>
          </a:p>
          <a:p>
            <a:endParaRPr lang="en-US" sz="3600" dirty="0"/>
          </a:p>
          <a:p>
            <a:endParaRPr lang="en-US" sz="3000" dirty="0"/>
          </a:p>
          <a:p>
            <a:pPr marL="283464" lvl="1" indent="0">
              <a:buNone/>
            </a:pPr>
            <a:endParaRPr lang="en-US" sz="3200" dirty="0"/>
          </a:p>
          <a:p>
            <a:pPr lvl="1"/>
            <a:endParaRPr lang="en-US" sz="3200" dirty="0"/>
          </a:p>
          <a:p>
            <a:pPr lvl="2"/>
            <a:endParaRPr lang="en-US" sz="2400" dirty="0"/>
          </a:p>
          <a:p>
            <a:pPr lvl="2"/>
            <a:endParaRPr lang="en-US" sz="3000" dirty="0"/>
          </a:p>
          <a:p>
            <a:pPr lvl="2"/>
            <a:endParaRPr lang="en-US" sz="3000" dirty="0"/>
          </a:p>
        </p:txBody>
      </p:sp>
      <p:pic>
        <p:nvPicPr>
          <p:cNvPr id="8" name="Picture 7">
            <a:extLst>
              <a:ext uri="{FF2B5EF4-FFF2-40B4-BE49-F238E27FC236}">
                <a16:creationId xmlns:a16="http://schemas.microsoft.com/office/drawing/2014/main" id="{9C8D17A6-7E46-E93E-3222-EEFFC5AEA329}"/>
              </a:ext>
            </a:extLst>
          </p:cNvPr>
          <p:cNvPicPr>
            <a:picLocks noChangeAspect="1"/>
          </p:cNvPicPr>
          <p:nvPr/>
        </p:nvPicPr>
        <p:blipFill>
          <a:blip r:embed="rId3"/>
          <a:stretch>
            <a:fillRect/>
          </a:stretch>
        </p:blipFill>
        <p:spPr>
          <a:xfrm>
            <a:off x="6209845" y="1402654"/>
            <a:ext cx="5669723" cy="5124450"/>
          </a:xfrm>
          <a:prstGeom prst="rect">
            <a:avLst/>
          </a:prstGeom>
        </p:spPr>
      </p:pic>
    </p:spTree>
    <p:extLst>
      <p:ext uri="{BB962C8B-B14F-4D97-AF65-F5344CB8AC3E}">
        <p14:creationId xmlns:p14="http://schemas.microsoft.com/office/powerpoint/2010/main" val="109364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E2906-6A8B-0A5C-DCA9-C41A61EC56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030BF7-791A-BEBA-E100-E02EA8C9612F}"/>
              </a:ext>
            </a:extLst>
          </p:cNvPr>
          <p:cNvSpPr>
            <a:spLocks noGrp="1"/>
          </p:cNvSpPr>
          <p:nvPr>
            <p:ph type="title"/>
          </p:nvPr>
        </p:nvSpPr>
        <p:spPr/>
        <p:txBody>
          <a:bodyPr>
            <a:normAutofit/>
          </a:bodyPr>
          <a:lstStyle/>
          <a:p>
            <a:r>
              <a:rPr lang="fr-FR" sz="4800" dirty="0" err="1"/>
              <a:t>Groundwater</a:t>
            </a:r>
            <a:r>
              <a:rPr lang="fr-FR" sz="4800" dirty="0"/>
              <a:t> </a:t>
            </a:r>
            <a:endParaRPr lang="en-US" sz="4800" dirty="0"/>
          </a:p>
        </p:txBody>
      </p:sp>
      <p:sp>
        <p:nvSpPr>
          <p:cNvPr id="4" name="Slide Number Placeholder 3">
            <a:extLst>
              <a:ext uri="{FF2B5EF4-FFF2-40B4-BE49-F238E27FC236}">
                <a16:creationId xmlns:a16="http://schemas.microsoft.com/office/drawing/2014/main" id="{15A1911B-B0AB-A4AB-4DB3-4024FE72E3EF}"/>
              </a:ext>
            </a:extLst>
          </p:cNvPr>
          <p:cNvSpPr>
            <a:spLocks noGrp="1"/>
          </p:cNvSpPr>
          <p:nvPr>
            <p:ph type="sldNum" sz="quarter" idx="12"/>
          </p:nvPr>
        </p:nvSpPr>
        <p:spPr/>
        <p:txBody>
          <a:bodyPr/>
          <a:lstStyle/>
          <a:p>
            <a:fld id="{9CD8D479-8942-46E8-A226-A4E01F7A105C}" type="slidenum">
              <a:rPr lang="en-US" smtClean="0"/>
              <a:t>45</a:t>
            </a:fld>
            <a:endParaRPr lang="en-US"/>
          </a:p>
        </p:txBody>
      </p:sp>
      <p:sp>
        <p:nvSpPr>
          <p:cNvPr id="5" name="Date Placeholder 4">
            <a:extLst>
              <a:ext uri="{FF2B5EF4-FFF2-40B4-BE49-F238E27FC236}">
                <a16:creationId xmlns:a16="http://schemas.microsoft.com/office/drawing/2014/main" id="{BB826584-880B-0CCF-71B4-420C77BFDC6B}"/>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A682D0D3-8A08-8355-4A9D-945B429CF7FE}"/>
              </a:ext>
            </a:extLst>
          </p:cNvPr>
          <p:cNvSpPr>
            <a:spLocks noGrp="1"/>
          </p:cNvSpPr>
          <p:nvPr>
            <p:ph type="ftr" sz="quarter" idx="11"/>
          </p:nvPr>
        </p:nvSpPr>
        <p:spPr/>
        <p:txBody>
          <a:bodyPr/>
          <a:lstStyle/>
          <a:p>
            <a:r>
              <a:rPr lang="en-US" dirty="0"/>
              <a:t>CPOW Conference 2026</a:t>
            </a:r>
          </a:p>
        </p:txBody>
      </p:sp>
      <p:sp>
        <p:nvSpPr>
          <p:cNvPr id="3" name="Content Placeholder 2">
            <a:extLst>
              <a:ext uri="{FF2B5EF4-FFF2-40B4-BE49-F238E27FC236}">
                <a16:creationId xmlns:a16="http://schemas.microsoft.com/office/drawing/2014/main" id="{81D35668-0537-FF4D-969D-1D6982639BD6}"/>
              </a:ext>
            </a:extLst>
          </p:cNvPr>
          <p:cNvSpPr>
            <a:spLocks noGrp="1"/>
          </p:cNvSpPr>
          <p:nvPr>
            <p:ph idx="1"/>
          </p:nvPr>
        </p:nvSpPr>
        <p:spPr>
          <a:xfrm>
            <a:off x="1410027" y="1566001"/>
            <a:ext cx="9371948" cy="4620682"/>
          </a:xfrm>
        </p:spPr>
        <p:txBody>
          <a:bodyPr>
            <a:normAutofit/>
          </a:bodyPr>
          <a:lstStyle/>
          <a:p>
            <a:pPr marL="283464" lvl="1" indent="0">
              <a:buNone/>
            </a:pPr>
            <a:endParaRPr lang="en-US" sz="3600" dirty="0"/>
          </a:p>
          <a:p>
            <a:pPr lvl="1"/>
            <a:r>
              <a:rPr lang="en-US" sz="3600" dirty="0"/>
              <a:t>ASTM D2321, Class IA</a:t>
            </a:r>
          </a:p>
          <a:p>
            <a:pPr lvl="2"/>
            <a:r>
              <a:rPr lang="en-US" sz="3600" dirty="0"/>
              <a:t>Avoid this one in high groundwater conditions, it can turn into a French drain.</a:t>
            </a:r>
          </a:p>
          <a:p>
            <a:pPr lvl="2"/>
            <a:r>
              <a:rPr lang="en-US" sz="3600" dirty="0"/>
              <a:t>Use Class IB or II.</a:t>
            </a:r>
          </a:p>
          <a:p>
            <a:pPr lvl="2"/>
            <a:endParaRPr lang="en-US" sz="3600" dirty="0"/>
          </a:p>
          <a:p>
            <a:pPr lvl="2"/>
            <a:endParaRPr lang="en-US" sz="2400" dirty="0"/>
          </a:p>
          <a:p>
            <a:pPr lvl="2"/>
            <a:endParaRPr lang="en-US" sz="3000" dirty="0"/>
          </a:p>
          <a:p>
            <a:pPr lvl="2"/>
            <a:endParaRPr lang="en-US" sz="3000" dirty="0"/>
          </a:p>
        </p:txBody>
      </p:sp>
    </p:spTree>
    <p:extLst>
      <p:ext uri="{BB962C8B-B14F-4D97-AF65-F5344CB8AC3E}">
        <p14:creationId xmlns:p14="http://schemas.microsoft.com/office/powerpoint/2010/main" val="139788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AD2ED-825B-B1A3-3F6E-9BF7FD25F6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F8EEA0-285B-CCE9-F335-45D89EB187E3}"/>
              </a:ext>
            </a:extLst>
          </p:cNvPr>
          <p:cNvSpPr>
            <a:spLocks noGrp="1"/>
          </p:cNvSpPr>
          <p:nvPr>
            <p:ph type="title"/>
          </p:nvPr>
        </p:nvSpPr>
        <p:spPr/>
        <p:txBody>
          <a:bodyPr>
            <a:normAutofit/>
          </a:bodyPr>
          <a:lstStyle/>
          <a:p>
            <a:r>
              <a:rPr lang="fr-FR" sz="4800" dirty="0" err="1"/>
              <a:t>Groundwater</a:t>
            </a:r>
            <a:r>
              <a:rPr lang="fr-FR" sz="4800" dirty="0"/>
              <a:t> </a:t>
            </a:r>
            <a:endParaRPr lang="en-US" sz="4800" dirty="0"/>
          </a:p>
        </p:txBody>
      </p:sp>
      <p:sp>
        <p:nvSpPr>
          <p:cNvPr id="4" name="Slide Number Placeholder 3">
            <a:extLst>
              <a:ext uri="{FF2B5EF4-FFF2-40B4-BE49-F238E27FC236}">
                <a16:creationId xmlns:a16="http://schemas.microsoft.com/office/drawing/2014/main" id="{58A39C2B-3A42-D29C-A805-AFD2864EF6E7}"/>
              </a:ext>
            </a:extLst>
          </p:cNvPr>
          <p:cNvSpPr>
            <a:spLocks noGrp="1"/>
          </p:cNvSpPr>
          <p:nvPr>
            <p:ph type="sldNum" sz="quarter" idx="12"/>
          </p:nvPr>
        </p:nvSpPr>
        <p:spPr/>
        <p:txBody>
          <a:bodyPr/>
          <a:lstStyle/>
          <a:p>
            <a:fld id="{9CD8D479-8942-46E8-A226-A4E01F7A105C}" type="slidenum">
              <a:rPr lang="en-US" smtClean="0"/>
              <a:t>46</a:t>
            </a:fld>
            <a:endParaRPr lang="en-US"/>
          </a:p>
        </p:txBody>
      </p:sp>
      <p:sp>
        <p:nvSpPr>
          <p:cNvPr id="5" name="Date Placeholder 4">
            <a:extLst>
              <a:ext uri="{FF2B5EF4-FFF2-40B4-BE49-F238E27FC236}">
                <a16:creationId xmlns:a16="http://schemas.microsoft.com/office/drawing/2014/main" id="{8CA4C8C2-F671-357B-07CE-CB51C6DEB22C}"/>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A4487DEF-3BF2-26F8-FB86-B35E72EC4D2A}"/>
              </a:ext>
            </a:extLst>
          </p:cNvPr>
          <p:cNvSpPr>
            <a:spLocks noGrp="1"/>
          </p:cNvSpPr>
          <p:nvPr>
            <p:ph type="ftr" sz="quarter" idx="11"/>
          </p:nvPr>
        </p:nvSpPr>
        <p:spPr/>
        <p:txBody>
          <a:bodyPr/>
          <a:lstStyle/>
          <a:p>
            <a:r>
              <a:rPr lang="en-US" dirty="0"/>
              <a:t>CPOW Conference 2026</a:t>
            </a:r>
          </a:p>
        </p:txBody>
      </p:sp>
      <p:sp>
        <p:nvSpPr>
          <p:cNvPr id="3" name="Content Placeholder 2">
            <a:extLst>
              <a:ext uri="{FF2B5EF4-FFF2-40B4-BE49-F238E27FC236}">
                <a16:creationId xmlns:a16="http://schemas.microsoft.com/office/drawing/2014/main" id="{A5FBB813-1DF9-E6DA-1484-34A6C4751FA6}"/>
              </a:ext>
            </a:extLst>
          </p:cNvPr>
          <p:cNvSpPr>
            <a:spLocks noGrp="1"/>
          </p:cNvSpPr>
          <p:nvPr>
            <p:ph idx="1"/>
          </p:nvPr>
        </p:nvSpPr>
        <p:spPr>
          <a:xfrm>
            <a:off x="1410027" y="1566001"/>
            <a:ext cx="9371948" cy="4620682"/>
          </a:xfrm>
        </p:spPr>
        <p:txBody>
          <a:bodyPr>
            <a:normAutofit/>
          </a:bodyPr>
          <a:lstStyle/>
          <a:p>
            <a:pPr marL="283464" lvl="1" indent="0">
              <a:buNone/>
            </a:pPr>
            <a:endParaRPr lang="en-US" sz="3600" dirty="0"/>
          </a:p>
          <a:p>
            <a:pPr lvl="1"/>
            <a:r>
              <a:rPr lang="en-US" sz="3600" dirty="0"/>
              <a:t>Water can do bad things.</a:t>
            </a:r>
          </a:p>
          <a:p>
            <a:pPr lvl="2"/>
            <a:r>
              <a:rPr lang="en-US" sz="3600" dirty="0"/>
              <a:t>Move drainage away from tanks.</a:t>
            </a:r>
          </a:p>
          <a:p>
            <a:pPr lvl="2"/>
            <a:r>
              <a:rPr lang="en-US" sz="3600" dirty="0"/>
              <a:t>Use a French drain around the tank that daylights into the foundation drain system.</a:t>
            </a:r>
          </a:p>
          <a:p>
            <a:pPr lvl="2"/>
            <a:r>
              <a:rPr lang="en-US" sz="3400" dirty="0"/>
              <a:t>Use geotextile fabric to allow water to get through, but prevent migration of fines</a:t>
            </a:r>
          </a:p>
          <a:p>
            <a:pPr lvl="2"/>
            <a:endParaRPr lang="en-US" sz="3400" dirty="0"/>
          </a:p>
          <a:p>
            <a:pPr lvl="2"/>
            <a:endParaRPr lang="en-US" sz="3400" dirty="0"/>
          </a:p>
          <a:p>
            <a:pPr lvl="2"/>
            <a:endParaRPr lang="en-US" sz="3600" dirty="0"/>
          </a:p>
          <a:p>
            <a:pPr lvl="2"/>
            <a:endParaRPr lang="en-US" sz="2400" dirty="0"/>
          </a:p>
          <a:p>
            <a:pPr lvl="2"/>
            <a:endParaRPr lang="en-US" sz="3000" dirty="0"/>
          </a:p>
          <a:p>
            <a:pPr lvl="2"/>
            <a:endParaRPr lang="en-US" sz="3000" dirty="0"/>
          </a:p>
        </p:txBody>
      </p:sp>
    </p:spTree>
    <p:extLst>
      <p:ext uri="{BB962C8B-B14F-4D97-AF65-F5344CB8AC3E}">
        <p14:creationId xmlns:p14="http://schemas.microsoft.com/office/powerpoint/2010/main" val="429302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E4975-E96C-6ED8-8266-58D0302FC8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D0978C-8E86-5473-140D-315F76747905}"/>
              </a:ext>
            </a:extLst>
          </p:cNvPr>
          <p:cNvSpPr>
            <a:spLocks noGrp="1"/>
          </p:cNvSpPr>
          <p:nvPr>
            <p:ph type="title"/>
          </p:nvPr>
        </p:nvSpPr>
        <p:spPr/>
        <p:txBody>
          <a:bodyPr>
            <a:normAutofit fontScale="90000"/>
          </a:bodyPr>
          <a:lstStyle/>
          <a:p>
            <a:r>
              <a:rPr lang="fr-FR" sz="4800" dirty="0" err="1"/>
              <a:t>What</a:t>
            </a:r>
            <a:r>
              <a:rPr lang="fr-FR" sz="4800" dirty="0"/>
              <a:t> are </a:t>
            </a:r>
            <a:r>
              <a:rPr lang="fr-FR" sz="4800" dirty="0" err="1"/>
              <a:t>regulatory</a:t>
            </a:r>
            <a:r>
              <a:rPr lang="fr-FR" sz="4800" dirty="0"/>
              <a:t> </a:t>
            </a:r>
            <a:r>
              <a:rPr lang="fr-FR" sz="4800" dirty="0" err="1"/>
              <a:t>agencies</a:t>
            </a:r>
            <a:r>
              <a:rPr lang="fr-FR" sz="4800" dirty="0"/>
              <a:t> </a:t>
            </a:r>
            <a:r>
              <a:rPr lang="fr-FR" sz="4800" dirty="0" err="1"/>
              <a:t>saying</a:t>
            </a:r>
            <a:r>
              <a:rPr lang="fr-FR" sz="4800" dirty="0"/>
              <a:t>?</a:t>
            </a:r>
            <a:endParaRPr lang="en-US" sz="4800" dirty="0"/>
          </a:p>
        </p:txBody>
      </p:sp>
      <p:sp>
        <p:nvSpPr>
          <p:cNvPr id="4" name="Slide Number Placeholder 3">
            <a:extLst>
              <a:ext uri="{FF2B5EF4-FFF2-40B4-BE49-F238E27FC236}">
                <a16:creationId xmlns:a16="http://schemas.microsoft.com/office/drawing/2014/main" id="{A75A7AD9-B6F5-70D4-370D-F8770E080198}"/>
              </a:ext>
            </a:extLst>
          </p:cNvPr>
          <p:cNvSpPr>
            <a:spLocks noGrp="1"/>
          </p:cNvSpPr>
          <p:nvPr>
            <p:ph type="sldNum" sz="quarter" idx="12"/>
          </p:nvPr>
        </p:nvSpPr>
        <p:spPr/>
        <p:txBody>
          <a:bodyPr/>
          <a:lstStyle/>
          <a:p>
            <a:fld id="{9CD8D479-8942-46E8-A226-A4E01F7A105C}" type="slidenum">
              <a:rPr lang="en-US" smtClean="0"/>
              <a:t>47</a:t>
            </a:fld>
            <a:endParaRPr lang="en-US"/>
          </a:p>
        </p:txBody>
      </p:sp>
      <p:sp>
        <p:nvSpPr>
          <p:cNvPr id="5" name="Date Placeholder 4">
            <a:extLst>
              <a:ext uri="{FF2B5EF4-FFF2-40B4-BE49-F238E27FC236}">
                <a16:creationId xmlns:a16="http://schemas.microsoft.com/office/drawing/2014/main" id="{58FBFEFF-14C1-D313-8A72-0DBB0BF8E01A}"/>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6C2B15CC-EF00-A10E-F10B-54BF284B9C6C}"/>
              </a:ext>
            </a:extLst>
          </p:cNvPr>
          <p:cNvSpPr>
            <a:spLocks noGrp="1"/>
          </p:cNvSpPr>
          <p:nvPr>
            <p:ph type="ftr" sz="quarter" idx="11"/>
          </p:nvPr>
        </p:nvSpPr>
        <p:spPr/>
        <p:txBody>
          <a:bodyPr/>
          <a:lstStyle/>
          <a:p>
            <a:r>
              <a:rPr lang="en-US" dirty="0"/>
              <a:t>CPOW Conference 2026</a:t>
            </a:r>
          </a:p>
        </p:txBody>
      </p:sp>
      <p:sp>
        <p:nvSpPr>
          <p:cNvPr id="3" name="Content Placeholder 2">
            <a:extLst>
              <a:ext uri="{FF2B5EF4-FFF2-40B4-BE49-F238E27FC236}">
                <a16:creationId xmlns:a16="http://schemas.microsoft.com/office/drawing/2014/main" id="{FC67F739-769B-2AAB-6B83-47B978B5ED34}"/>
              </a:ext>
            </a:extLst>
          </p:cNvPr>
          <p:cNvSpPr>
            <a:spLocks noGrp="1"/>
          </p:cNvSpPr>
          <p:nvPr>
            <p:ph idx="1"/>
          </p:nvPr>
        </p:nvSpPr>
        <p:spPr>
          <a:xfrm>
            <a:off x="1410027" y="1566001"/>
            <a:ext cx="9371948" cy="4620682"/>
          </a:xfrm>
        </p:spPr>
        <p:txBody>
          <a:bodyPr>
            <a:normAutofit/>
          </a:bodyPr>
          <a:lstStyle/>
          <a:p>
            <a:pPr marL="283464" lvl="1" indent="0">
              <a:buNone/>
            </a:pPr>
            <a:endParaRPr lang="en-US" sz="3200" dirty="0"/>
          </a:p>
          <a:p>
            <a:pPr lvl="1"/>
            <a:endParaRPr lang="en-US" sz="3200" dirty="0"/>
          </a:p>
          <a:p>
            <a:pPr lvl="2"/>
            <a:endParaRPr lang="en-US" sz="2400" dirty="0"/>
          </a:p>
          <a:p>
            <a:pPr lvl="2"/>
            <a:endParaRPr lang="en-US" sz="3000" dirty="0"/>
          </a:p>
          <a:p>
            <a:pPr lvl="2"/>
            <a:endParaRPr lang="en-US" sz="3000" dirty="0"/>
          </a:p>
        </p:txBody>
      </p:sp>
      <p:sp>
        <p:nvSpPr>
          <p:cNvPr id="7" name="Content Placeholder 2">
            <a:extLst>
              <a:ext uri="{FF2B5EF4-FFF2-40B4-BE49-F238E27FC236}">
                <a16:creationId xmlns:a16="http://schemas.microsoft.com/office/drawing/2014/main" id="{F38C5FA8-43E7-2E02-0925-E27B316A0294}"/>
              </a:ext>
            </a:extLst>
          </p:cNvPr>
          <p:cNvSpPr txBox="1">
            <a:spLocks/>
          </p:cNvSpPr>
          <p:nvPr/>
        </p:nvSpPr>
        <p:spPr>
          <a:xfrm>
            <a:off x="1410027" y="1743075"/>
            <a:ext cx="9067473" cy="4443608"/>
          </a:xfrm>
          <a:prstGeom prst="rect">
            <a:avLst/>
          </a:prstGeom>
        </p:spPr>
        <p:txBody>
          <a:bodyPr vert="horz" lIns="91440" tIns="45720" rIns="91440" bIns="45720" rtlCol="0">
            <a:normAutofit fontScale="92500" lnSpcReduction="20000"/>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r>
              <a:rPr lang="en-US" sz="3600" dirty="0"/>
              <a:t>Reg 43.9.6D</a:t>
            </a:r>
          </a:p>
          <a:p>
            <a:pPr lvl="1"/>
            <a:r>
              <a:rPr lang="en-US" sz="3200" dirty="0"/>
              <a:t>Schedule 40 ASTM D3034 is preferred</a:t>
            </a:r>
          </a:p>
          <a:p>
            <a:r>
              <a:rPr lang="en-US" sz="3200" dirty="0"/>
              <a:t>All system piping, except for distribution laterals within the soil treatment area, must be bedded with select material before final inspection by the local public health agency. Select bedding material must consist of loose, granular material, free from stones, clods, frozen soil, or other deleterious material. Select material may consist of on-site job-excavated or imported material. Bedding material must be mechanically compacted to support piping.</a:t>
            </a:r>
            <a:br>
              <a:rPr lang="en-US" sz="3000" dirty="0"/>
            </a:br>
            <a:r>
              <a:rPr lang="en-US" sz="3000" dirty="0"/>
              <a:t>	</a:t>
            </a:r>
          </a:p>
          <a:p>
            <a:pPr lvl="1"/>
            <a:endParaRPr lang="en-US" sz="3200" dirty="0"/>
          </a:p>
          <a:p>
            <a:pPr lvl="2"/>
            <a:endParaRPr lang="en-US" sz="2400" dirty="0"/>
          </a:p>
          <a:p>
            <a:pPr lvl="2"/>
            <a:endParaRPr lang="en-US" sz="3000" dirty="0"/>
          </a:p>
          <a:p>
            <a:pPr lvl="2"/>
            <a:endParaRPr lang="en-US" sz="3000" dirty="0"/>
          </a:p>
        </p:txBody>
      </p:sp>
    </p:spTree>
    <p:extLst>
      <p:ext uri="{BB962C8B-B14F-4D97-AF65-F5344CB8AC3E}">
        <p14:creationId xmlns:p14="http://schemas.microsoft.com/office/powerpoint/2010/main" val="335642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AA32A-1175-3900-DDF6-9D3B9A89FB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F20238-FAC9-DCC1-6DC2-220882F5CF31}"/>
              </a:ext>
            </a:extLst>
          </p:cNvPr>
          <p:cNvSpPr>
            <a:spLocks noGrp="1"/>
          </p:cNvSpPr>
          <p:nvPr>
            <p:ph type="title"/>
          </p:nvPr>
        </p:nvSpPr>
        <p:spPr/>
        <p:txBody>
          <a:bodyPr>
            <a:normAutofit fontScale="90000"/>
          </a:bodyPr>
          <a:lstStyle/>
          <a:p>
            <a:r>
              <a:rPr lang="fr-FR" sz="4800" dirty="0" err="1"/>
              <a:t>What</a:t>
            </a:r>
            <a:r>
              <a:rPr lang="fr-FR" sz="4800" dirty="0"/>
              <a:t> are </a:t>
            </a:r>
            <a:r>
              <a:rPr lang="fr-FR" sz="4800" dirty="0" err="1"/>
              <a:t>regulatory</a:t>
            </a:r>
            <a:r>
              <a:rPr lang="fr-FR" sz="4800" dirty="0"/>
              <a:t> </a:t>
            </a:r>
            <a:r>
              <a:rPr lang="fr-FR" sz="4800" dirty="0" err="1"/>
              <a:t>agencies</a:t>
            </a:r>
            <a:r>
              <a:rPr lang="fr-FR" sz="4800" dirty="0"/>
              <a:t> </a:t>
            </a:r>
            <a:r>
              <a:rPr lang="fr-FR" sz="4800" dirty="0" err="1"/>
              <a:t>saying</a:t>
            </a:r>
            <a:r>
              <a:rPr lang="fr-FR" sz="4800" dirty="0"/>
              <a:t>?</a:t>
            </a:r>
            <a:endParaRPr lang="en-US" sz="4800" dirty="0"/>
          </a:p>
        </p:txBody>
      </p:sp>
      <p:sp>
        <p:nvSpPr>
          <p:cNvPr id="4" name="Slide Number Placeholder 3">
            <a:extLst>
              <a:ext uri="{FF2B5EF4-FFF2-40B4-BE49-F238E27FC236}">
                <a16:creationId xmlns:a16="http://schemas.microsoft.com/office/drawing/2014/main" id="{0DE2CB67-EA76-FE54-5FC4-AFBA6816A9A3}"/>
              </a:ext>
            </a:extLst>
          </p:cNvPr>
          <p:cNvSpPr>
            <a:spLocks noGrp="1"/>
          </p:cNvSpPr>
          <p:nvPr>
            <p:ph type="sldNum" sz="quarter" idx="12"/>
          </p:nvPr>
        </p:nvSpPr>
        <p:spPr/>
        <p:txBody>
          <a:bodyPr/>
          <a:lstStyle/>
          <a:p>
            <a:fld id="{9CD8D479-8942-46E8-A226-A4E01F7A105C}" type="slidenum">
              <a:rPr lang="en-US" smtClean="0"/>
              <a:t>48</a:t>
            </a:fld>
            <a:endParaRPr lang="en-US"/>
          </a:p>
        </p:txBody>
      </p:sp>
      <p:sp>
        <p:nvSpPr>
          <p:cNvPr id="5" name="Date Placeholder 4">
            <a:extLst>
              <a:ext uri="{FF2B5EF4-FFF2-40B4-BE49-F238E27FC236}">
                <a16:creationId xmlns:a16="http://schemas.microsoft.com/office/drawing/2014/main" id="{9C1B4CF8-D781-656D-E373-02B4FE4ECECB}"/>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F7479F09-65A2-B40B-B3C8-B21260E60F75}"/>
              </a:ext>
            </a:extLst>
          </p:cNvPr>
          <p:cNvSpPr>
            <a:spLocks noGrp="1"/>
          </p:cNvSpPr>
          <p:nvPr>
            <p:ph type="ftr" sz="quarter" idx="11"/>
          </p:nvPr>
        </p:nvSpPr>
        <p:spPr/>
        <p:txBody>
          <a:bodyPr/>
          <a:lstStyle/>
          <a:p>
            <a:r>
              <a:rPr lang="en-US" dirty="0"/>
              <a:t>CPOW Conference 2026</a:t>
            </a:r>
          </a:p>
        </p:txBody>
      </p:sp>
      <p:sp>
        <p:nvSpPr>
          <p:cNvPr id="3" name="Content Placeholder 2">
            <a:extLst>
              <a:ext uri="{FF2B5EF4-FFF2-40B4-BE49-F238E27FC236}">
                <a16:creationId xmlns:a16="http://schemas.microsoft.com/office/drawing/2014/main" id="{B2CA45B3-7D46-883F-2716-7C74FB7F11B6}"/>
              </a:ext>
            </a:extLst>
          </p:cNvPr>
          <p:cNvSpPr>
            <a:spLocks noGrp="1"/>
          </p:cNvSpPr>
          <p:nvPr>
            <p:ph idx="1"/>
          </p:nvPr>
        </p:nvSpPr>
        <p:spPr>
          <a:xfrm>
            <a:off x="1410027" y="1566001"/>
            <a:ext cx="9371948" cy="4620682"/>
          </a:xfrm>
        </p:spPr>
        <p:txBody>
          <a:bodyPr>
            <a:normAutofit/>
          </a:bodyPr>
          <a:lstStyle/>
          <a:p>
            <a:pPr marL="283464" lvl="1" indent="0">
              <a:buNone/>
            </a:pPr>
            <a:endParaRPr lang="en-US" sz="3200" dirty="0"/>
          </a:p>
          <a:p>
            <a:pPr lvl="1"/>
            <a:endParaRPr lang="en-US" sz="3200" dirty="0"/>
          </a:p>
          <a:p>
            <a:pPr lvl="2"/>
            <a:endParaRPr lang="en-US" sz="2400" dirty="0"/>
          </a:p>
          <a:p>
            <a:pPr lvl="2"/>
            <a:endParaRPr lang="en-US" sz="3000" dirty="0"/>
          </a:p>
          <a:p>
            <a:pPr lvl="2"/>
            <a:endParaRPr lang="en-US" sz="3000" dirty="0"/>
          </a:p>
        </p:txBody>
      </p:sp>
      <p:sp>
        <p:nvSpPr>
          <p:cNvPr id="7" name="Content Placeholder 2">
            <a:extLst>
              <a:ext uri="{FF2B5EF4-FFF2-40B4-BE49-F238E27FC236}">
                <a16:creationId xmlns:a16="http://schemas.microsoft.com/office/drawing/2014/main" id="{C1149AEA-D4A1-F3FE-468E-91C252D93A2F}"/>
              </a:ext>
            </a:extLst>
          </p:cNvPr>
          <p:cNvSpPr txBox="1">
            <a:spLocks/>
          </p:cNvSpPr>
          <p:nvPr/>
        </p:nvSpPr>
        <p:spPr>
          <a:xfrm>
            <a:off x="1410027" y="1743075"/>
            <a:ext cx="9067473" cy="4443608"/>
          </a:xfrm>
          <a:prstGeom prst="rect">
            <a:avLst/>
          </a:prstGeom>
        </p:spPr>
        <p:txBody>
          <a:bodyPr vert="horz" lIns="91440" tIns="45720" rIns="91440" bIns="45720" rtlCol="0">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r>
              <a:rPr lang="en-US" sz="3600" dirty="0"/>
              <a:t>Douglas County</a:t>
            </a:r>
            <a:endParaRPr lang="en-US" sz="3000" dirty="0"/>
          </a:p>
          <a:p>
            <a:pPr lvl="1"/>
            <a:endParaRPr lang="en-US" sz="3200" dirty="0"/>
          </a:p>
          <a:p>
            <a:pPr lvl="2"/>
            <a:endParaRPr lang="en-US" sz="2400" dirty="0"/>
          </a:p>
          <a:p>
            <a:pPr lvl="2"/>
            <a:endParaRPr lang="en-US" sz="3000" dirty="0"/>
          </a:p>
          <a:p>
            <a:pPr lvl="2"/>
            <a:endParaRPr lang="en-US" sz="3000" dirty="0"/>
          </a:p>
        </p:txBody>
      </p:sp>
      <p:pic>
        <p:nvPicPr>
          <p:cNvPr id="9" name="Picture 8">
            <a:extLst>
              <a:ext uri="{FF2B5EF4-FFF2-40B4-BE49-F238E27FC236}">
                <a16:creationId xmlns:a16="http://schemas.microsoft.com/office/drawing/2014/main" id="{E405FC04-4D0D-C1F6-748A-C38F51989218}"/>
              </a:ext>
            </a:extLst>
          </p:cNvPr>
          <p:cNvPicPr>
            <a:picLocks noChangeAspect="1"/>
          </p:cNvPicPr>
          <p:nvPr/>
        </p:nvPicPr>
        <p:blipFill>
          <a:blip r:embed="rId3"/>
          <a:stretch>
            <a:fillRect/>
          </a:stretch>
        </p:blipFill>
        <p:spPr>
          <a:xfrm>
            <a:off x="1637716" y="2682260"/>
            <a:ext cx="8311490" cy="2920253"/>
          </a:xfrm>
          <a:prstGeom prst="rect">
            <a:avLst/>
          </a:prstGeom>
        </p:spPr>
      </p:pic>
    </p:spTree>
    <p:extLst>
      <p:ext uri="{BB962C8B-B14F-4D97-AF65-F5344CB8AC3E}">
        <p14:creationId xmlns:p14="http://schemas.microsoft.com/office/powerpoint/2010/main" val="298117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89CD2-2B0F-D011-068F-C3F9AAD537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27BEF0-8BB3-1FD3-80A3-D76953885B38}"/>
              </a:ext>
            </a:extLst>
          </p:cNvPr>
          <p:cNvSpPr>
            <a:spLocks noGrp="1"/>
          </p:cNvSpPr>
          <p:nvPr>
            <p:ph type="title"/>
          </p:nvPr>
        </p:nvSpPr>
        <p:spPr>
          <a:xfrm>
            <a:off x="1352550" y="223483"/>
            <a:ext cx="9956475" cy="1183566"/>
          </a:xfrm>
        </p:spPr>
        <p:txBody>
          <a:bodyPr>
            <a:normAutofit/>
          </a:bodyPr>
          <a:lstStyle/>
          <a:p>
            <a:r>
              <a:rPr lang="fr-FR" sz="4800" dirty="0" err="1"/>
              <a:t>Striving</a:t>
            </a:r>
            <a:r>
              <a:rPr lang="fr-FR" sz="4800" dirty="0"/>
              <a:t> for Excellence</a:t>
            </a:r>
            <a:endParaRPr lang="en-US" sz="4800" dirty="0"/>
          </a:p>
        </p:txBody>
      </p:sp>
      <p:sp>
        <p:nvSpPr>
          <p:cNvPr id="4" name="Slide Number Placeholder 3">
            <a:extLst>
              <a:ext uri="{FF2B5EF4-FFF2-40B4-BE49-F238E27FC236}">
                <a16:creationId xmlns:a16="http://schemas.microsoft.com/office/drawing/2014/main" id="{67BFEB9A-5012-442F-9033-0F241FD7B350}"/>
              </a:ext>
            </a:extLst>
          </p:cNvPr>
          <p:cNvSpPr>
            <a:spLocks noGrp="1"/>
          </p:cNvSpPr>
          <p:nvPr>
            <p:ph type="sldNum" sz="quarter" idx="12"/>
          </p:nvPr>
        </p:nvSpPr>
        <p:spPr/>
        <p:txBody>
          <a:bodyPr/>
          <a:lstStyle/>
          <a:p>
            <a:fld id="{9CD8D479-8942-46E8-A226-A4E01F7A105C}" type="slidenum">
              <a:rPr lang="en-US" smtClean="0"/>
              <a:t>49</a:t>
            </a:fld>
            <a:endParaRPr lang="en-US"/>
          </a:p>
        </p:txBody>
      </p:sp>
      <p:sp>
        <p:nvSpPr>
          <p:cNvPr id="5" name="Date Placeholder 4">
            <a:extLst>
              <a:ext uri="{FF2B5EF4-FFF2-40B4-BE49-F238E27FC236}">
                <a16:creationId xmlns:a16="http://schemas.microsoft.com/office/drawing/2014/main" id="{49A56F01-21FA-AAEE-8755-E733424C9E5D}"/>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86FE5DBE-9EFE-D160-169B-62B353620F22}"/>
              </a:ext>
            </a:extLst>
          </p:cNvPr>
          <p:cNvSpPr>
            <a:spLocks noGrp="1"/>
          </p:cNvSpPr>
          <p:nvPr>
            <p:ph type="ftr" sz="quarter" idx="11"/>
          </p:nvPr>
        </p:nvSpPr>
        <p:spPr/>
        <p:txBody>
          <a:bodyPr/>
          <a:lstStyle/>
          <a:p>
            <a:r>
              <a:rPr lang="en-US" dirty="0"/>
              <a:t>CPOW Conference 2026</a:t>
            </a:r>
          </a:p>
        </p:txBody>
      </p:sp>
      <p:sp>
        <p:nvSpPr>
          <p:cNvPr id="3" name="Content Placeholder 2">
            <a:extLst>
              <a:ext uri="{FF2B5EF4-FFF2-40B4-BE49-F238E27FC236}">
                <a16:creationId xmlns:a16="http://schemas.microsoft.com/office/drawing/2014/main" id="{5256A58B-6309-AA2D-8AF5-5D5C1D7B00F4}"/>
              </a:ext>
            </a:extLst>
          </p:cNvPr>
          <p:cNvSpPr>
            <a:spLocks noGrp="1"/>
          </p:cNvSpPr>
          <p:nvPr>
            <p:ph idx="1"/>
          </p:nvPr>
        </p:nvSpPr>
        <p:spPr>
          <a:xfrm>
            <a:off x="1637716" y="1674660"/>
            <a:ext cx="6744284" cy="4244249"/>
          </a:xfrm>
        </p:spPr>
        <p:txBody>
          <a:bodyPr>
            <a:normAutofit/>
          </a:bodyPr>
          <a:lstStyle/>
          <a:p>
            <a:pPr marL="1026414" lvl="1" indent="-742950">
              <a:buAutoNum type="arabicPeriod"/>
            </a:pPr>
            <a:r>
              <a:rPr lang="en-US" sz="4000" dirty="0"/>
              <a:t>Your story</a:t>
            </a:r>
          </a:p>
          <a:p>
            <a:pPr marL="797814" lvl="1" indent="-514350">
              <a:buAutoNum type="arabicPeriod"/>
            </a:pPr>
            <a:r>
              <a:rPr lang="en-US" sz="4000" dirty="0"/>
              <a:t>Questions?</a:t>
            </a:r>
          </a:p>
        </p:txBody>
      </p:sp>
    </p:spTree>
    <p:extLst>
      <p:ext uri="{BB962C8B-B14F-4D97-AF65-F5344CB8AC3E}">
        <p14:creationId xmlns:p14="http://schemas.microsoft.com/office/powerpoint/2010/main" val="402532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4A07B-09C2-E3D1-27A1-25BBF4ECA7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639DFD-49E7-C156-D21C-DA03932F98F5}"/>
              </a:ext>
            </a:extLst>
          </p:cNvPr>
          <p:cNvSpPr>
            <a:spLocks noGrp="1"/>
          </p:cNvSpPr>
          <p:nvPr>
            <p:ph type="title"/>
          </p:nvPr>
        </p:nvSpPr>
        <p:spPr/>
        <p:txBody>
          <a:bodyPr>
            <a:normAutofit/>
          </a:bodyPr>
          <a:lstStyle/>
          <a:p>
            <a:r>
              <a:rPr lang="fr-FR" sz="5400" dirty="0" err="1"/>
              <a:t>Problems</a:t>
            </a:r>
            <a:r>
              <a:rPr lang="fr-FR" sz="5400" dirty="0"/>
              <a:t> in the </a:t>
            </a:r>
            <a:r>
              <a:rPr lang="fr-FR" sz="5400" dirty="0" err="1"/>
              <a:t>field</a:t>
            </a:r>
            <a:endParaRPr lang="en-US" sz="5400" dirty="0"/>
          </a:p>
        </p:txBody>
      </p:sp>
      <p:sp>
        <p:nvSpPr>
          <p:cNvPr id="3" name="Content Placeholder 2">
            <a:extLst>
              <a:ext uri="{FF2B5EF4-FFF2-40B4-BE49-F238E27FC236}">
                <a16:creationId xmlns:a16="http://schemas.microsoft.com/office/drawing/2014/main" id="{CCA9D349-FAAF-AE0D-A7AE-7B43BCF7BE6C}"/>
              </a:ext>
            </a:extLst>
          </p:cNvPr>
          <p:cNvSpPr>
            <a:spLocks noGrp="1"/>
          </p:cNvSpPr>
          <p:nvPr>
            <p:ph idx="1"/>
          </p:nvPr>
        </p:nvSpPr>
        <p:spPr/>
        <p:txBody>
          <a:bodyPr>
            <a:normAutofit/>
          </a:bodyPr>
          <a:lstStyle/>
          <a:p>
            <a:r>
              <a:rPr lang="en-US" sz="4000" dirty="0"/>
              <a:t>A lot of the biggest issues that I have seen out in the field come from backfilling and bedding.</a:t>
            </a:r>
          </a:p>
          <a:p>
            <a:r>
              <a:rPr lang="en-US" sz="4000" dirty="0"/>
              <a:t>Tanks and pipes are expensive to put in, and more expensive to dig up and move.</a:t>
            </a:r>
          </a:p>
          <a:p>
            <a:endParaRPr lang="en-US" sz="2800" dirty="0"/>
          </a:p>
        </p:txBody>
      </p:sp>
      <p:sp>
        <p:nvSpPr>
          <p:cNvPr id="4" name="Slide Number Placeholder 3">
            <a:extLst>
              <a:ext uri="{FF2B5EF4-FFF2-40B4-BE49-F238E27FC236}">
                <a16:creationId xmlns:a16="http://schemas.microsoft.com/office/drawing/2014/main" id="{F4C8C3D9-6618-8FD6-2EE7-538FE8E9DD43}"/>
              </a:ext>
            </a:extLst>
          </p:cNvPr>
          <p:cNvSpPr>
            <a:spLocks noGrp="1"/>
          </p:cNvSpPr>
          <p:nvPr>
            <p:ph type="sldNum" sz="quarter" idx="12"/>
          </p:nvPr>
        </p:nvSpPr>
        <p:spPr/>
        <p:txBody>
          <a:bodyPr/>
          <a:lstStyle/>
          <a:p>
            <a:fld id="{9CD8D479-8942-46E8-A226-A4E01F7A105C}" type="slidenum">
              <a:rPr lang="en-US" smtClean="0"/>
              <a:t>5</a:t>
            </a:fld>
            <a:endParaRPr lang="en-US"/>
          </a:p>
        </p:txBody>
      </p:sp>
      <p:sp>
        <p:nvSpPr>
          <p:cNvPr id="5" name="Date Placeholder 4">
            <a:extLst>
              <a:ext uri="{FF2B5EF4-FFF2-40B4-BE49-F238E27FC236}">
                <a16:creationId xmlns:a16="http://schemas.microsoft.com/office/drawing/2014/main" id="{897F2CB3-C111-3D6F-E98B-731FC9BF5C25}"/>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E1F01BA6-3ED9-7CFC-1F2C-6F5F97C0DB4E}"/>
              </a:ext>
            </a:extLst>
          </p:cNvPr>
          <p:cNvSpPr>
            <a:spLocks noGrp="1"/>
          </p:cNvSpPr>
          <p:nvPr>
            <p:ph type="ftr" sz="quarter" idx="11"/>
          </p:nvPr>
        </p:nvSpPr>
        <p:spPr/>
        <p:txBody>
          <a:bodyPr/>
          <a:lstStyle/>
          <a:p>
            <a:r>
              <a:rPr lang="en-US" dirty="0"/>
              <a:t>CPOW Conference 2026</a:t>
            </a:r>
          </a:p>
        </p:txBody>
      </p:sp>
    </p:spTree>
    <p:extLst>
      <p:ext uri="{BB962C8B-B14F-4D97-AF65-F5344CB8AC3E}">
        <p14:creationId xmlns:p14="http://schemas.microsoft.com/office/powerpoint/2010/main" val="341337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54A6E-8E43-4B92-12F5-6802F21F55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AD50F8-F2B8-9BE8-8729-FEE06855931C}"/>
              </a:ext>
            </a:extLst>
          </p:cNvPr>
          <p:cNvSpPr>
            <a:spLocks noGrp="1"/>
          </p:cNvSpPr>
          <p:nvPr>
            <p:ph type="title"/>
          </p:nvPr>
        </p:nvSpPr>
        <p:spPr/>
        <p:txBody>
          <a:bodyPr>
            <a:normAutofit/>
          </a:bodyPr>
          <a:lstStyle/>
          <a:p>
            <a:r>
              <a:rPr lang="fr-FR" sz="4800" dirty="0" err="1"/>
              <a:t>References</a:t>
            </a:r>
            <a:endParaRPr lang="en-US" sz="4800" dirty="0"/>
          </a:p>
        </p:txBody>
      </p:sp>
      <p:sp>
        <p:nvSpPr>
          <p:cNvPr id="4" name="Slide Number Placeholder 3">
            <a:extLst>
              <a:ext uri="{FF2B5EF4-FFF2-40B4-BE49-F238E27FC236}">
                <a16:creationId xmlns:a16="http://schemas.microsoft.com/office/drawing/2014/main" id="{F5F8295E-7F44-A244-922C-3835EAB12946}"/>
              </a:ext>
            </a:extLst>
          </p:cNvPr>
          <p:cNvSpPr>
            <a:spLocks noGrp="1"/>
          </p:cNvSpPr>
          <p:nvPr>
            <p:ph type="sldNum" sz="quarter" idx="12"/>
          </p:nvPr>
        </p:nvSpPr>
        <p:spPr/>
        <p:txBody>
          <a:bodyPr/>
          <a:lstStyle/>
          <a:p>
            <a:fld id="{9CD8D479-8942-46E8-A226-A4E01F7A105C}" type="slidenum">
              <a:rPr lang="en-US" smtClean="0"/>
              <a:t>50</a:t>
            </a:fld>
            <a:endParaRPr lang="en-US"/>
          </a:p>
        </p:txBody>
      </p:sp>
      <p:sp>
        <p:nvSpPr>
          <p:cNvPr id="5" name="Date Placeholder 4">
            <a:extLst>
              <a:ext uri="{FF2B5EF4-FFF2-40B4-BE49-F238E27FC236}">
                <a16:creationId xmlns:a16="http://schemas.microsoft.com/office/drawing/2014/main" id="{B0FA8A10-D035-79F1-6A1D-1FAC342B1A82}"/>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9A9800B0-CF2A-3B7E-F93F-60F946DC7567}"/>
              </a:ext>
            </a:extLst>
          </p:cNvPr>
          <p:cNvSpPr>
            <a:spLocks noGrp="1"/>
          </p:cNvSpPr>
          <p:nvPr>
            <p:ph type="ftr" sz="quarter" idx="11"/>
          </p:nvPr>
        </p:nvSpPr>
        <p:spPr/>
        <p:txBody>
          <a:bodyPr/>
          <a:lstStyle/>
          <a:p>
            <a:r>
              <a:rPr lang="en-US" dirty="0"/>
              <a:t>CPOW Conference 2026</a:t>
            </a:r>
          </a:p>
        </p:txBody>
      </p:sp>
      <p:sp>
        <p:nvSpPr>
          <p:cNvPr id="3" name="Content Placeholder 2">
            <a:extLst>
              <a:ext uri="{FF2B5EF4-FFF2-40B4-BE49-F238E27FC236}">
                <a16:creationId xmlns:a16="http://schemas.microsoft.com/office/drawing/2014/main" id="{EDDF0230-05AB-511B-A4DB-C6B281A284E6}"/>
              </a:ext>
            </a:extLst>
          </p:cNvPr>
          <p:cNvSpPr>
            <a:spLocks noGrp="1"/>
          </p:cNvSpPr>
          <p:nvPr>
            <p:ph idx="1"/>
          </p:nvPr>
        </p:nvSpPr>
        <p:spPr>
          <a:xfrm>
            <a:off x="1410027" y="1566001"/>
            <a:ext cx="9371948" cy="4620682"/>
          </a:xfrm>
        </p:spPr>
        <p:txBody>
          <a:bodyPr>
            <a:normAutofit/>
          </a:bodyPr>
          <a:lstStyle/>
          <a:p>
            <a:pPr lvl="1"/>
            <a:endParaRPr lang="en-US" sz="3200" dirty="0"/>
          </a:p>
          <a:p>
            <a:pPr lvl="2"/>
            <a:endParaRPr lang="en-US" sz="2400" dirty="0"/>
          </a:p>
          <a:p>
            <a:pPr lvl="2"/>
            <a:endParaRPr lang="en-US" sz="3000" dirty="0"/>
          </a:p>
          <a:p>
            <a:pPr lvl="2"/>
            <a:endParaRPr lang="en-US" sz="3000" dirty="0"/>
          </a:p>
        </p:txBody>
      </p:sp>
      <p:sp>
        <p:nvSpPr>
          <p:cNvPr id="7" name="Content Placeholder 2">
            <a:extLst>
              <a:ext uri="{FF2B5EF4-FFF2-40B4-BE49-F238E27FC236}">
                <a16:creationId xmlns:a16="http://schemas.microsoft.com/office/drawing/2014/main" id="{61C8E950-2F66-33C4-D0E2-8831EBA20DF2}"/>
              </a:ext>
            </a:extLst>
          </p:cNvPr>
          <p:cNvSpPr txBox="1">
            <a:spLocks/>
          </p:cNvSpPr>
          <p:nvPr/>
        </p:nvSpPr>
        <p:spPr>
          <a:xfrm>
            <a:off x="1409700" y="1556281"/>
            <a:ext cx="7929282" cy="4620682"/>
          </a:xfrm>
          <a:prstGeom prst="rect">
            <a:avLst/>
          </a:prstGeom>
        </p:spPr>
        <p:txBody>
          <a:bodyPr vert="horz" lIns="91440" tIns="45720" rIns="91440" bIns="45720" rtlCol="0">
            <a:normAutofit lnSpcReduction="10000"/>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r>
              <a:rPr lang="en-US" dirty="0"/>
              <a:t>ASCE Manuals and Reports Engineering Practice No.60. WEF Manual of Practice No. FD-5, 2</a:t>
            </a:r>
            <a:r>
              <a:rPr lang="en-US" baseline="30000" dirty="0"/>
              <a:t>nd</a:t>
            </a:r>
            <a:r>
              <a:rPr lang="en-US" dirty="0"/>
              <a:t> edition</a:t>
            </a:r>
          </a:p>
          <a:p>
            <a:r>
              <a:rPr lang="en-US" dirty="0"/>
              <a:t>JM Eagle Gravity Sewer Catalog</a:t>
            </a:r>
          </a:p>
          <a:p>
            <a:r>
              <a:rPr lang="en-US" dirty="0">
                <a:hlinkClick r:id="rId3"/>
              </a:rPr>
              <a:t>https://www.conteches.com/knowledge-center/learn/the-pipe-blog/part-ii-thats-a-load-off-my-mind/</a:t>
            </a:r>
            <a:endParaRPr lang="en-US" dirty="0"/>
          </a:p>
          <a:p>
            <a:r>
              <a:rPr lang="en-US" dirty="0">
                <a:hlinkClick r:id="rId4"/>
              </a:rPr>
              <a:t>https://bedrocklandscapingmaterial.com/product/colorado-red-breeze/</a:t>
            </a:r>
            <a:endParaRPr lang="en-US" dirty="0"/>
          </a:p>
          <a:p>
            <a:r>
              <a:rPr lang="en-US" dirty="0"/>
              <a:t>ADS, Classes of Embedment and Backfill Materials</a:t>
            </a:r>
          </a:p>
          <a:p>
            <a:r>
              <a:rPr lang="en-US" dirty="0"/>
              <a:t>5 CCR 1002-43</a:t>
            </a:r>
          </a:p>
          <a:p>
            <a:r>
              <a:rPr lang="en-US" dirty="0">
                <a:hlinkClick r:id="rId5"/>
              </a:rPr>
              <a:t>https://www.epa.gov/septic/types-septic-systems#chamber</a:t>
            </a:r>
            <a:endParaRPr lang="en-US" dirty="0"/>
          </a:p>
          <a:p>
            <a:r>
              <a:rPr lang="en-US" dirty="0"/>
              <a:t>https://pipelt.com/sewer-repair/sewer-line-belly-vs-pipe-channeling/</a:t>
            </a:r>
          </a:p>
          <a:p>
            <a:endParaRPr lang="en-US" dirty="0"/>
          </a:p>
        </p:txBody>
      </p:sp>
    </p:spTree>
    <p:extLst>
      <p:ext uri="{BB962C8B-B14F-4D97-AF65-F5344CB8AC3E}">
        <p14:creationId xmlns:p14="http://schemas.microsoft.com/office/powerpoint/2010/main" val="342136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41C95-21CC-341E-5643-A46B793172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1CD669-0919-51C2-4C96-953B44AFCEA7}"/>
              </a:ext>
            </a:extLst>
          </p:cNvPr>
          <p:cNvSpPr>
            <a:spLocks noGrp="1"/>
          </p:cNvSpPr>
          <p:nvPr>
            <p:ph type="title"/>
          </p:nvPr>
        </p:nvSpPr>
        <p:spPr>
          <a:xfrm>
            <a:off x="292100" y="276087"/>
            <a:ext cx="5054599" cy="1171713"/>
          </a:xfrm>
        </p:spPr>
        <p:txBody>
          <a:bodyPr>
            <a:normAutofit fontScale="90000"/>
          </a:bodyPr>
          <a:lstStyle/>
          <a:p>
            <a:r>
              <a:rPr lang="fr-FR" sz="5400" dirty="0" err="1"/>
              <a:t>What</a:t>
            </a:r>
            <a:r>
              <a:rPr lang="fr-FR" sz="5400" dirty="0"/>
              <a:t> </a:t>
            </a:r>
            <a:r>
              <a:rPr lang="fr-FR" sz="5400" dirty="0" err="1"/>
              <a:t>is</a:t>
            </a:r>
            <a:r>
              <a:rPr lang="fr-FR" sz="5400" dirty="0"/>
              <a:t> </a:t>
            </a:r>
            <a:r>
              <a:rPr lang="fr-FR" sz="5400" dirty="0" err="1"/>
              <a:t>bedding</a:t>
            </a:r>
            <a:r>
              <a:rPr lang="fr-FR" sz="5400" dirty="0"/>
              <a:t>?</a:t>
            </a:r>
            <a:endParaRPr lang="en-US" sz="5400" dirty="0"/>
          </a:p>
        </p:txBody>
      </p:sp>
      <p:sp>
        <p:nvSpPr>
          <p:cNvPr id="3" name="Content Placeholder 2">
            <a:extLst>
              <a:ext uri="{FF2B5EF4-FFF2-40B4-BE49-F238E27FC236}">
                <a16:creationId xmlns:a16="http://schemas.microsoft.com/office/drawing/2014/main" id="{FBEA6C58-AD1B-8E09-7636-0C53E45E7607}"/>
              </a:ext>
            </a:extLst>
          </p:cNvPr>
          <p:cNvSpPr>
            <a:spLocks noGrp="1"/>
          </p:cNvSpPr>
          <p:nvPr>
            <p:ph idx="1"/>
          </p:nvPr>
        </p:nvSpPr>
        <p:spPr>
          <a:xfrm>
            <a:off x="1410027" y="1566001"/>
            <a:ext cx="3695373" cy="4620682"/>
          </a:xfrm>
        </p:spPr>
        <p:txBody>
          <a:bodyPr>
            <a:normAutofit/>
          </a:bodyPr>
          <a:lstStyle/>
          <a:p>
            <a:r>
              <a:rPr lang="en-US" sz="2800" dirty="0"/>
              <a:t>Very simple, bedding is the bottom of the trench; what the pipe or tank rests on.</a:t>
            </a:r>
          </a:p>
        </p:txBody>
      </p:sp>
      <p:sp>
        <p:nvSpPr>
          <p:cNvPr id="4" name="Slide Number Placeholder 3">
            <a:extLst>
              <a:ext uri="{FF2B5EF4-FFF2-40B4-BE49-F238E27FC236}">
                <a16:creationId xmlns:a16="http://schemas.microsoft.com/office/drawing/2014/main" id="{D6C560FB-C1FE-079F-1E13-BD8FEC0437B3}"/>
              </a:ext>
            </a:extLst>
          </p:cNvPr>
          <p:cNvSpPr>
            <a:spLocks noGrp="1"/>
          </p:cNvSpPr>
          <p:nvPr>
            <p:ph type="sldNum" sz="quarter" idx="12"/>
          </p:nvPr>
        </p:nvSpPr>
        <p:spPr/>
        <p:txBody>
          <a:bodyPr/>
          <a:lstStyle/>
          <a:p>
            <a:fld id="{9CD8D479-8942-46E8-A226-A4E01F7A105C}" type="slidenum">
              <a:rPr lang="en-US" smtClean="0"/>
              <a:t>6</a:t>
            </a:fld>
            <a:endParaRPr lang="en-US"/>
          </a:p>
        </p:txBody>
      </p:sp>
      <p:sp>
        <p:nvSpPr>
          <p:cNvPr id="5" name="Date Placeholder 4">
            <a:extLst>
              <a:ext uri="{FF2B5EF4-FFF2-40B4-BE49-F238E27FC236}">
                <a16:creationId xmlns:a16="http://schemas.microsoft.com/office/drawing/2014/main" id="{32D359DB-C7C7-2688-7B8B-CB08B945CC1B}"/>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9838575A-3836-39A5-7553-5AD354342B6A}"/>
              </a:ext>
            </a:extLst>
          </p:cNvPr>
          <p:cNvSpPr>
            <a:spLocks noGrp="1"/>
          </p:cNvSpPr>
          <p:nvPr>
            <p:ph type="ftr" sz="quarter" idx="11"/>
          </p:nvPr>
        </p:nvSpPr>
        <p:spPr/>
        <p:txBody>
          <a:bodyPr/>
          <a:lstStyle/>
          <a:p>
            <a:r>
              <a:rPr lang="en-US" dirty="0"/>
              <a:t>CPOW Conference 2026</a:t>
            </a:r>
          </a:p>
        </p:txBody>
      </p:sp>
      <p:pic>
        <p:nvPicPr>
          <p:cNvPr id="8" name="Picture 7">
            <a:extLst>
              <a:ext uri="{FF2B5EF4-FFF2-40B4-BE49-F238E27FC236}">
                <a16:creationId xmlns:a16="http://schemas.microsoft.com/office/drawing/2014/main" id="{230F1633-807E-B5B3-984C-E9EC5D8D1EF1}"/>
              </a:ext>
            </a:extLst>
          </p:cNvPr>
          <p:cNvPicPr>
            <a:picLocks noChangeAspect="1"/>
          </p:cNvPicPr>
          <p:nvPr/>
        </p:nvPicPr>
        <p:blipFill>
          <a:blip r:embed="rId2"/>
          <a:stretch>
            <a:fillRect/>
          </a:stretch>
        </p:blipFill>
        <p:spPr>
          <a:xfrm>
            <a:off x="5346700" y="276087"/>
            <a:ext cx="6139196" cy="6139196"/>
          </a:xfrm>
          <a:prstGeom prst="rect">
            <a:avLst/>
          </a:prstGeom>
        </p:spPr>
      </p:pic>
    </p:spTree>
    <p:extLst>
      <p:ext uri="{BB962C8B-B14F-4D97-AF65-F5344CB8AC3E}">
        <p14:creationId xmlns:p14="http://schemas.microsoft.com/office/powerpoint/2010/main" val="6664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FDA96-CC42-0E57-CE43-1C6D28E5F6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99F611-2321-762E-08AD-0512458EEA46}"/>
              </a:ext>
            </a:extLst>
          </p:cNvPr>
          <p:cNvSpPr>
            <a:spLocks noGrp="1"/>
          </p:cNvSpPr>
          <p:nvPr>
            <p:ph type="title"/>
          </p:nvPr>
        </p:nvSpPr>
        <p:spPr>
          <a:xfrm>
            <a:off x="224251" y="170217"/>
            <a:ext cx="5790873" cy="1183566"/>
          </a:xfrm>
        </p:spPr>
        <p:txBody>
          <a:bodyPr>
            <a:noAutofit/>
          </a:bodyPr>
          <a:lstStyle/>
          <a:p>
            <a:r>
              <a:rPr lang="fr-FR" sz="5400" dirty="0" err="1"/>
              <a:t>What</a:t>
            </a:r>
            <a:r>
              <a:rPr lang="fr-FR" sz="5400" dirty="0"/>
              <a:t> </a:t>
            </a:r>
            <a:r>
              <a:rPr lang="fr-FR" sz="5400" dirty="0" err="1"/>
              <a:t>is</a:t>
            </a:r>
            <a:r>
              <a:rPr lang="fr-FR" sz="5400" dirty="0"/>
              <a:t> </a:t>
            </a:r>
            <a:r>
              <a:rPr lang="fr-FR" sz="5400" dirty="0" err="1"/>
              <a:t>backfilling</a:t>
            </a:r>
            <a:r>
              <a:rPr lang="fr-FR" sz="5400" dirty="0"/>
              <a:t>?</a:t>
            </a:r>
            <a:endParaRPr lang="en-US" sz="5400" dirty="0"/>
          </a:p>
        </p:txBody>
      </p:sp>
      <p:sp>
        <p:nvSpPr>
          <p:cNvPr id="3" name="Content Placeholder 2">
            <a:extLst>
              <a:ext uri="{FF2B5EF4-FFF2-40B4-BE49-F238E27FC236}">
                <a16:creationId xmlns:a16="http://schemas.microsoft.com/office/drawing/2014/main" id="{A94EBC33-6D55-5F2C-1773-CA757BFC1A07}"/>
              </a:ext>
            </a:extLst>
          </p:cNvPr>
          <p:cNvSpPr>
            <a:spLocks noGrp="1"/>
          </p:cNvSpPr>
          <p:nvPr>
            <p:ph idx="1"/>
          </p:nvPr>
        </p:nvSpPr>
        <p:spPr>
          <a:xfrm>
            <a:off x="1410027" y="1566001"/>
            <a:ext cx="3333423" cy="4620682"/>
          </a:xfrm>
        </p:spPr>
        <p:txBody>
          <a:bodyPr>
            <a:normAutofit/>
          </a:bodyPr>
          <a:lstStyle/>
          <a:p>
            <a:r>
              <a:rPr lang="en-US" sz="2800" dirty="0"/>
              <a:t>Very simple, backfill is the sides of the trench, what the pipe or tank rests on.</a:t>
            </a:r>
          </a:p>
        </p:txBody>
      </p:sp>
      <p:sp>
        <p:nvSpPr>
          <p:cNvPr id="4" name="Slide Number Placeholder 3">
            <a:extLst>
              <a:ext uri="{FF2B5EF4-FFF2-40B4-BE49-F238E27FC236}">
                <a16:creationId xmlns:a16="http://schemas.microsoft.com/office/drawing/2014/main" id="{3EF8DBCF-C951-3191-28A3-26B63784F968}"/>
              </a:ext>
            </a:extLst>
          </p:cNvPr>
          <p:cNvSpPr>
            <a:spLocks noGrp="1"/>
          </p:cNvSpPr>
          <p:nvPr>
            <p:ph type="sldNum" sz="quarter" idx="12"/>
          </p:nvPr>
        </p:nvSpPr>
        <p:spPr/>
        <p:txBody>
          <a:bodyPr/>
          <a:lstStyle/>
          <a:p>
            <a:fld id="{9CD8D479-8942-46E8-A226-A4E01F7A105C}" type="slidenum">
              <a:rPr lang="en-US" smtClean="0"/>
              <a:t>7</a:t>
            </a:fld>
            <a:endParaRPr lang="en-US"/>
          </a:p>
        </p:txBody>
      </p:sp>
      <p:sp>
        <p:nvSpPr>
          <p:cNvPr id="5" name="Date Placeholder 4">
            <a:extLst>
              <a:ext uri="{FF2B5EF4-FFF2-40B4-BE49-F238E27FC236}">
                <a16:creationId xmlns:a16="http://schemas.microsoft.com/office/drawing/2014/main" id="{04EBF37F-4118-262D-7059-51B3C52BCBA9}"/>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0323FEA5-B5CD-6176-20AE-EA3FC10919DB}"/>
              </a:ext>
            </a:extLst>
          </p:cNvPr>
          <p:cNvSpPr>
            <a:spLocks noGrp="1"/>
          </p:cNvSpPr>
          <p:nvPr>
            <p:ph type="ftr" sz="quarter" idx="11"/>
          </p:nvPr>
        </p:nvSpPr>
        <p:spPr/>
        <p:txBody>
          <a:bodyPr/>
          <a:lstStyle/>
          <a:p>
            <a:r>
              <a:rPr lang="en-US" dirty="0"/>
              <a:t>CPOW Conference 2026</a:t>
            </a:r>
          </a:p>
        </p:txBody>
      </p:sp>
      <p:pic>
        <p:nvPicPr>
          <p:cNvPr id="8" name="Picture 7">
            <a:extLst>
              <a:ext uri="{FF2B5EF4-FFF2-40B4-BE49-F238E27FC236}">
                <a16:creationId xmlns:a16="http://schemas.microsoft.com/office/drawing/2014/main" id="{7FBBD11F-5FB7-2270-B8D3-41F89BFCAC8A}"/>
              </a:ext>
            </a:extLst>
          </p:cNvPr>
          <p:cNvPicPr>
            <a:picLocks noChangeAspect="1"/>
          </p:cNvPicPr>
          <p:nvPr/>
        </p:nvPicPr>
        <p:blipFill>
          <a:blip r:embed="rId2"/>
          <a:stretch>
            <a:fillRect/>
          </a:stretch>
        </p:blipFill>
        <p:spPr>
          <a:xfrm>
            <a:off x="5857874" y="561975"/>
            <a:ext cx="5534025" cy="5534025"/>
          </a:xfrm>
          <a:prstGeom prst="rect">
            <a:avLst/>
          </a:prstGeom>
        </p:spPr>
      </p:pic>
    </p:spTree>
    <p:extLst>
      <p:ext uri="{BB962C8B-B14F-4D97-AF65-F5344CB8AC3E}">
        <p14:creationId xmlns:p14="http://schemas.microsoft.com/office/powerpoint/2010/main" val="64458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61B43-A750-D4D4-0617-C23A606FBB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94AF94-67D6-93BE-CFBE-FC6AA05EB68C}"/>
              </a:ext>
            </a:extLst>
          </p:cNvPr>
          <p:cNvSpPr>
            <a:spLocks noGrp="1"/>
          </p:cNvSpPr>
          <p:nvPr>
            <p:ph type="title"/>
          </p:nvPr>
        </p:nvSpPr>
        <p:spPr/>
        <p:txBody>
          <a:bodyPr>
            <a:normAutofit/>
          </a:bodyPr>
          <a:lstStyle/>
          <a:p>
            <a:r>
              <a:rPr lang="fr-FR" sz="5400" dirty="0"/>
              <a:t>Is </a:t>
            </a:r>
            <a:r>
              <a:rPr lang="fr-FR" sz="5400" dirty="0" err="1"/>
              <a:t>this</a:t>
            </a:r>
            <a:r>
              <a:rPr lang="fr-FR" sz="5400" dirty="0"/>
              <a:t> rocket science or </a:t>
            </a:r>
            <a:r>
              <a:rPr lang="fr-FR" sz="5400" dirty="0" err="1"/>
              <a:t>what</a:t>
            </a:r>
            <a:r>
              <a:rPr lang="fr-FR" sz="5400" dirty="0"/>
              <a:t>?</a:t>
            </a:r>
            <a:endParaRPr lang="en-US" sz="5400" dirty="0"/>
          </a:p>
        </p:txBody>
      </p:sp>
      <p:sp>
        <p:nvSpPr>
          <p:cNvPr id="3" name="Content Placeholder 2">
            <a:extLst>
              <a:ext uri="{FF2B5EF4-FFF2-40B4-BE49-F238E27FC236}">
                <a16:creationId xmlns:a16="http://schemas.microsoft.com/office/drawing/2014/main" id="{DF15C6C0-AD99-786E-0EB2-358B29E5DC4E}"/>
              </a:ext>
            </a:extLst>
          </p:cNvPr>
          <p:cNvSpPr>
            <a:spLocks noGrp="1"/>
          </p:cNvSpPr>
          <p:nvPr>
            <p:ph idx="1"/>
          </p:nvPr>
        </p:nvSpPr>
        <p:spPr/>
        <p:txBody>
          <a:bodyPr>
            <a:normAutofit/>
          </a:bodyPr>
          <a:lstStyle/>
          <a:p>
            <a:r>
              <a:rPr lang="en-US" sz="4000" dirty="0"/>
              <a:t>Very simple, why take the time to talk about it?</a:t>
            </a:r>
          </a:p>
          <a:p>
            <a:r>
              <a:rPr lang="en-US" sz="4000" dirty="0"/>
              <a:t>Dig up the ground and put the tank and pipes in and dump the dirt back in, right?</a:t>
            </a:r>
          </a:p>
        </p:txBody>
      </p:sp>
      <p:sp>
        <p:nvSpPr>
          <p:cNvPr id="4" name="Slide Number Placeholder 3">
            <a:extLst>
              <a:ext uri="{FF2B5EF4-FFF2-40B4-BE49-F238E27FC236}">
                <a16:creationId xmlns:a16="http://schemas.microsoft.com/office/drawing/2014/main" id="{5CF536F4-9DBC-2FE3-EA56-D03E6ACF7AD1}"/>
              </a:ext>
            </a:extLst>
          </p:cNvPr>
          <p:cNvSpPr>
            <a:spLocks noGrp="1"/>
          </p:cNvSpPr>
          <p:nvPr>
            <p:ph type="sldNum" sz="quarter" idx="12"/>
          </p:nvPr>
        </p:nvSpPr>
        <p:spPr/>
        <p:txBody>
          <a:bodyPr/>
          <a:lstStyle/>
          <a:p>
            <a:fld id="{9CD8D479-8942-46E8-A226-A4E01F7A105C}" type="slidenum">
              <a:rPr lang="en-US" smtClean="0"/>
              <a:t>8</a:t>
            </a:fld>
            <a:endParaRPr lang="en-US"/>
          </a:p>
        </p:txBody>
      </p:sp>
      <p:sp>
        <p:nvSpPr>
          <p:cNvPr id="5" name="Date Placeholder 4">
            <a:extLst>
              <a:ext uri="{FF2B5EF4-FFF2-40B4-BE49-F238E27FC236}">
                <a16:creationId xmlns:a16="http://schemas.microsoft.com/office/drawing/2014/main" id="{5BB6E548-0A65-8CD0-A09E-6CB67AF3390C}"/>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B44338FB-5CE9-9EBE-203D-981A1A22A164}"/>
              </a:ext>
            </a:extLst>
          </p:cNvPr>
          <p:cNvSpPr>
            <a:spLocks noGrp="1"/>
          </p:cNvSpPr>
          <p:nvPr>
            <p:ph type="ftr" sz="quarter" idx="11"/>
          </p:nvPr>
        </p:nvSpPr>
        <p:spPr/>
        <p:txBody>
          <a:bodyPr/>
          <a:lstStyle/>
          <a:p>
            <a:r>
              <a:rPr lang="en-US" dirty="0"/>
              <a:t>CPOW Conference 2026</a:t>
            </a:r>
          </a:p>
        </p:txBody>
      </p:sp>
    </p:spTree>
    <p:extLst>
      <p:ext uri="{BB962C8B-B14F-4D97-AF65-F5344CB8AC3E}">
        <p14:creationId xmlns:p14="http://schemas.microsoft.com/office/powerpoint/2010/main" val="6181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67628-4100-471B-3A53-AA434F4586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99C1AC-5A22-0126-227A-2DF7D83E0732}"/>
              </a:ext>
            </a:extLst>
          </p:cNvPr>
          <p:cNvSpPr>
            <a:spLocks noGrp="1"/>
          </p:cNvSpPr>
          <p:nvPr>
            <p:ph type="title"/>
          </p:nvPr>
        </p:nvSpPr>
        <p:spPr/>
        <p:txBody>
          <a:bodyPr>
            <a:normAutofit/>
          </a:bodyPr>
          <a:lstStyle/>
          <a:p>
            <a:r>
              <a:rPr lang="fr-FR" sz="5400" dirty="0" err="1"/>
              <a:t>Soils</a:t>
            </a:r>
            <a:endParaRPr lang="en-US" sz="5400" dirty="0"/>
          </a:p>
        </p:txBody>
      </p:sp>
      <p:sp>
        <p:nvSpPr>
          <p:cNvPr id="3" name="Content Placeholder 2">
            <a:extLst>
              <a:ext uri="{FF2B5EF4-FFF2-40B4-BE49-F238E27FC236}">
                <a16:creationId xmlns:a16="http://schemas.microsoft.com/office/drawing/2014/main" id="{EE2D6842-80F8-16BD-0716-4DE1D22C6FF8}"/>
              </a:ext>
            </a:extLst>
          </p:cNvPr>
          <p:cNvSpPr>
            <a:spLocks noGrp="1"/>
          </p:cNvSpPr>
          <p:nvPr>
            <p:ph idx="1"/>
          </p:nvPr>
        </p:nvSpPr>
        <p:spPr/>
        <p:txBody>
          <a:bodyPr>
            <a:normAutofit/>
          </a:bodyPr>
          <a:lstStyle/>
          <a:p>
            <a:r>
              <a:rPr lang="en-US" sz="4000" dirty="0"/>
              <a:t>Some soils can:</a:t>
            </a:r>
          </a:p>
          <a:p>
            <a:pPr lvl="1"/>
            <a:r>
              <a:rPr lang="en-US" sz="4000" dirty="0"/>
              <a:t>Shrink/swell with moisture changes.</a:t>
            </a:r>
          </a:p>
          <a:p>
            <a:pPr lvl="1"/>
            <a:r>
              <a:rPr lang="en-US" sz="4000" dirty="0"/>
              <a:t>Move with freeze/thaw cycles.</a:t>
            </a:r>
          </a:p>
        </p:txBody>
      </p:sp>
      <p:sp>
        <p:nvSpPr>
          <p:cNvPr id="4" name="Slide Number Placeholder 3">
            <a:extLst>
              <a:ext uri="{FF2B5EF4-FFF2-40B4-BE49-F238E27FC236}">
                <a16:creationId xmlns:a16="http://schemas.microsoft.com/office/drawing/2014/main" id="{E7C29AA1-CD0D-1416-B85A-177386DDA0A8}"/>
              </a:ext>
            </a:extLst>
          </p:cNvPr>
          <p:cNvSpPr>
            <a:spLocks noGrp="1"/>
          </p:cNvSpPr>
          <p:nvPr>
            <p:ph type="sldNum" sz="quarter" idx="12"/>
          </p:nvPr>
        </p:nvSpPr>
        <p:spPr/>
        <p:txBody>
          <a:bodyPr/>
          <a:lstStyle/>
          <a:p>
            <a:fld id="{9CD8D479-8942-46E8-A226-A4E01F7A105C}" type="slidenum">
              <a:rPr lang="en-US" smtClean="0"/>
              <a:t>9</a:t>
            </a:fld>
            <a:endParaRPr lang="en-US"/>
          </a:p>
        </p:txBody>
      </p:sp>
      <p:sp>
        <p:nvSpPr>
          <p:cNvPr id="5" name="Date Placeholder 4">
            <a:extLst>
              <a:ext uri="{FF2B5EF4-FFF2-40B4-BE49-F238E27FC236}">
                <a16:creationId xmlns:a16="http://schemas.microsoft.com/office/drawing/2014/main" id="{B0262777-E42A-4755-D7A0-ED52600B998A}"/>
              </a:ext>
            </a:extLst>
          </p:cNvPr>
          <p:cNvSpPr>
            <a:spLocks noGrp="1"/>
          </p:cNvSpPr>
          <p:nvPr>
            <p:ph type="dt" sz="half" idx="10"/>
          </p:nvPr>
        </p:nvSpPr>
        <p:spPr/>
        <p:txBody>
          <a:bodyPr/>
          <a:lstStyle/>
          <a:p>
            <a:fld id="{6DD1B487-36FD-4CED-B07A-1A81FC6540B1}" type="datetime1">
              <a:rPr lang="en-US" smtClean="0"/>
              <a:pPr/>
              <a:t>1/29/2026</a:t>
            </a:fld>
            <a:endParaRPr lang="en-US" dirty="0"/>
          </a:p>
        </p:txBody>
      </p:sp>
      <p:sp>
        <p:nvSpPr>
          <p:cNvPr id="6" name="Footer Placeholder 5">
            <a:extLst>
              <a:ext uri="{FF2B5EF4-FFF2-40B4-BE49-F238E27FC236}">
                <a16:creationId xmlns:a16="http://schemas.microsoft.com/office/drawing/2014/main" id="{F683C81D-BF59-AB94-2BE2-276A7166D57D}"/>
              </a:ext>
            </a:extLst>
          </p:cNvPr>
          <p:cNvSpPr>
            <a:spLocks noGrp="1"/>
          </p:cNvSpPr>
          <p:nvPr>
            <p:ph type="ftr" sz="quarter" idx="11"/>
          </p:nvPr>
        </p:nvSpPr>
        <p:spPr/>
        <p:txBody>
          <a:bodyPr/>
          <a:lstStyle/>
          <a:p>
            <a:r>
              <a:rPr lang="en-US" dirty="0"/>
              <a:t>CPOW Conference 2026</a:t>
            </a:r>
          </a:p>
        </p:txBody>
      </p:sp>
    </p:spTree>
    <p:extLst>
      <p:ext uri="{BB962C8B-B14F-4D97-AF65-F5344CB8AC3E}">
        <p14:creationId xmlns:p14="http://schemas.microsoft.com/office/powerpoint/2010/main" val="164281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Nature ecology education photo presentation</Template>
  <TotalTime>1596</TotalTime>
  <Words>4458</Words>
  <Application>Microsoft Office PowerPoint</Application>
  <PresentationFormat>Widescreen</PresentationFormat>
  <Paragraphs>661</Paragraphs>
  <Slides>50</Slides>
  <Notes>47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Cambria Math</vt:lpstr>
      <vt:lpstr>Corbel</vt:lpstr>
      <vt:lpstr>Ecology 16x9</vt:lpstr>
      <vt:lpstr>CPOW Conference 2026</vt:lpstr>
      <vt:lpstr>Why this presentation?</vt:lpstr>
      <vt:lpstr>Why this presentation?</vt:lpstr>
      <vt:lpstr>Why this presentation?</vt:lpstr>
      <vt:lpstr>Problems in the field</vt:lpstr>
      <vt:lpstr>What is bedding?</vt:lpstr>
      <vt:lpstr>What is backfilling?</vt:lpstr>
      <vt:lpstr>Is this rocket science or what?</vt:lpstr>
      <vt:lpstr>Soils</vt:lpstr>
      <vt:lpstr>Soils</vt:lpstr>
      <vt:lpstr>Let’s talk about pipes first.</vt:lpstr>
      <vt:lpstr>Let’s talk about pipes first.</vt:lpstr>
      <vt:lpstr>Let’s talk about pipes first.</vt:lpstr>
      <vt:lpstr>Let’s talk about pipes first.</vt:lpstr>
      <vt:lpstr>Let’s talk about pipes first.</vt:lpstr>
      <vt:lpstr>Let’s talk about pipes first.</vt:lpstr>
      <vt:lpstr>Let’s talk about pipes first.</vt:lpstr>
      <vt:lpstr>Let’s talk about pipes first.</vt:lpstr>
      <vt:lpstr>Let’s talk about pipes first.</vt:lpstr>
      <vt:lpstr>Let’s talk about pipes first.</vt:lpstr>
      <vt:lpstr>Let’s talk about pipes first.</vt:lpstr>
      <vt:lpstr>Let’s talk about pipes first.</vt:lpstr>
      <vt:lpstr>Let’s talk about pipes first.</vt:lpstr>
      <vt:lpstr>Let’s talk about pipes first.</vt:lpstr>
      <vt:lpstr>Let’s talk about pipes first.</vt:lpstr>
      <vt:lpstr>Let’s talk about pipes first.</vt:lpstr>
      <vt:lpstr>Let’s talk about pipes first.</vt:lpstr>
      <vt:lpstr>Let’s talk about pipes first.</vt:lpstr>
      <vt:lpstr>Let’s talk about pipes first.</vt:lpstr>
      <vt:lpstr>Let’s talk about pipes first.</vt:lpstr>
      <vt:lpstr>Let’s talk about pipes first.</vt:lpstr>
      <vt:lpstr>Speaking of Money</vt:lpstr>
      <vt:lpstr>Let’s talk about pipes first.</vt:lpstr>
      <vt:lpstr>Let’s talk about tanks now.</vt:lpstr>
      <vt:lpstr>Let’s talk about tanks now.</vt:lpstr>
      <vt:lpstr>Let’s talk about tanks now.</vt:lpstr>
      <vt:lpstr>Let’s talk about tanks now.</vt:lpstr>
      <vt:lpstr>Let’s talk about tanks now.</vt:lpstr>
      <vt:lpstr>Concrete Tank</vt:lpstr>
      <vt:lpstr>Granular Materials</vt:lpstr>
      <vt:lpstr>Granular Materials</vt:lpstr>
      <vt:lpstr>Granular Materials</vt:lpstr>
      <vt:lpstr>Granular Materials</vt:lpstr>
      <vt:lpstr>Granular Materials</vt:lpstr>
      <vt:lpstr>Groundwater </vt:lpstr>
      <vt:lpstr>Groundwater </vt:lpstr>
      <vt:lpstr>What are regulatory agencies saying?</vt:lpstr>
      <vt:lpstr>What are regulatory agencies saying?</vt:lpstr>
      <vt:lpstr>Striving for Excellence</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Pablo B</dc:creator>
  <cp:lastModifiedBy>Pablo B</cp:lastModifiedBy>
  <cp:revision>368</cp:revision>
  <dcterms:created xsi:type="dcterms:W3CDTF">2026-01-24T05:53:39Z</dcterms:created>
  <dcterms:modified xsi:type="dcterms:W3CDTF">2026-01-29T13:58:03Z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