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09" r:id="rId1"/>
  </p:sldMasterIdLst>
  <p:notesMasterIdLst>
    <p:notesMasterId r:id="rId58"/>
  </p:notesMasterIdLst>
  <p:handoutMasterIdLst>
    <p:handoutMasterId r:id="rId59"/>
  </p:handoutMasterIdLst>
  <p:sldIdLst>
    <p:sldId id="256" r:id="rId2"/>
    <p:sldId id="476" r:id="rId3"/>
    <p:sldId id="786" r:id="rId4"/>
    <p:sldId id="729" r:id="rId5"/>
    <p:sldId id="731" r:id="rId6"/>
    <p:sldId id="719" r:id="rId7"/>
    <p:sldId id="1666" r:id="rId8"/>
    <p:sldId id="721" r:id="rId9"/>
    <p:sldId id="1668" r:id="rId10"/>
    <p:sldId id="1672" r:id="rId11"/>
    <p:sldId id="1667" r:id="rId12"/>
    <p:sldId id="1706" r:id="rId13"/>
    <p:sldId id="2541" r:id="rId14"/>
    <p:sldId id="1611" r:id="rId15"/>
    <p:sldId id="398" r:id="rId16"/>
    <p:sldId id="261" r:id="rId17"/>
    <p:sldId id="1625" r:id="rId18"/>
    <p:sldId id="1626" r:id="rId19"/>
    <p:sldId id="1628" r:id="rId20"/>
    <p:sldId id="1629" r:id="rId21"/>
    <p:sldId id="1583" r:id="rId22"/>
    <p:sldId id="1585" r:id="rId23"/>
    <p:sldId id="1655" r:id="rId24"/>
    <p:sldId id="1656" r:id="rId25"/>
    <p:sldId id="1659" r:id="rId26"/>
    <p:sldId id="1660" r:id="rId27"/>
    <p:sldId id="313" r:id="rId28"/>
    <p:sldId id="314" r:id="rId29"/>
    <p:sldId id="1691" r:id="rId30"/>
    <p:sldId id="1692" r:id="rId31"/>
    <p:sldId id="1693" r:id="rId32"/>
    <p:sldId id="1675" r:id="rId33"/>
    <p:sldId id="1677" r:id="rId34"/>
    <p:sldId id="308" r:id="rId35"/>
    <p:sldId id="1694" r:id="rId36"/>
    <p:sldId id="319" r:id="rId37"/>
    <p:sldId id="2542" r:id="rId38"/>
    <p:sldId id="321" r:id="rId39"/>
    <p:sldId id="310" r:id="rId40"/>
    <p:sldId id="311" r:id="rId41"/>
    <p:sldId id="1679" r:id="rId42"/>
    <p:sldId id="1680" r:id="rId43"/>
    <p:sldId id="324" r:id="rId44"/>
    <p:sldId id="1684" r:id="rId45"/>
    <p:sldId id="1687" r:id="rId46"/>
    <p:sldId id="1688" r:id="rId47"/>
    <p:sldId id="1696" r:id="rId48"/>
    <p:sldId id="1690" r:id="rId49"/>
    <p:sldId id="339" r:id="rId50"/>
    <p:sldId id="298" r:id="rId51"/>
    <p:sldId id="300" r:id="rId52"/>
    <p:sldId id="302" r:id="rId53"/>
    <p:sldId id="307" r:id="rId54"/>
    <p:sldId id="312" r:id="rId55"/>
    <p:sldId id="334" r:id="rId56"/>
    <p:sldId id="1707" r:id="rId57"/>
  </p:sldIdLst>
  <p:sldSz cx="9144000" cy="6858000" type="screen4x3"/>
  <p:notesSz cx="7315200" cy="9601200"/>
  <p:custDataLst>
    <p:tags r:id="rId60"/>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ieda vonQualen" initials="Fv" lastIdx="9" clrIdx="0">
    <p:extLst>
      <p:ext uri="{19B8F6BF-5375-455C-9EA6-DF929625EA0E}">
        <p15:presenceInfo xmlns:p15="http://schemas.microsoft.com/office/powerpoint/2012/main" userId="S-1-5-21-1314793539-288207475-437156019-337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34615" autoAdjust="0"/>
    <p:restoredTop sz="77086" autoAdjust="0"/>
  </p:normalViewPr>
  <p:slideViewPr>
    <p:cSldViewPr>
      <p:cViewPr varScale="1">
        <p:scale>
          <a:sx n="54" d="100"/>
          <a:sy n="54" d="100"/>
        </p:scale>
        <p:origin x="948" y="45"/>
      </p:cViewPr>
      <p:guideLst>
        <p:guide orient="horz" pos="2160"/>
        <p:guide pos="2880"/>
      </p:guideLst>
    </p:cSldViewPr>
  </p:slideViewPr>
  <p:outlineViewPr>
    <p:cViewPr>
      <p:scale>
        <a:sx n="33" d="100"/>
        <a:sy n="33" d="100"/>
      </p:scale>
      <p:origin x="12" y="0"/>
    </p:cViewPr>
  </p:outlineViewPr>
  <p:notesTextViewPr>
    <p:cViewPr>
      <p:scale>
        <a:sx n="3" d="2"/>
        <a:sy n="3" d="2"/>
      </p:scale>
      <p:origin x="0" y="0"/>
    </p:cViewPr>
  </p:notesTextViewPr>
  <p:sorterViewPr>
    <p:cViewPr varScale="1">
      <p:scale>
        <a:sx n="1" d="1"/>
        <a:sy n="1" d="1"/>
      </p:scale>
      <p:origin x="0" y="-16563"/>
    </p:cViewPr>
  </p:sorterViewPr>
  <p:notesViewPr>
    <p:cSldViewPr>
      <p:cViewPr varScale="1">
        <p:scale>
          <a:sx n="62" d="100"/>
          <a:sy n="62" d="100"/>
        </p:scale>
        <p:origin x="3139" y="6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gs" Target="tags/tag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10.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ata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rawing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E74CAB-6E22-4AC2-9C9E-4AFA395F1401}"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C90A697B-84DE-485D-9246-E65BE20E1F7F}">
      <dgm:prSet/>
      <dgm:spPr/>
      <dgm:t>
        <a:bodyPr/>
        <a:lstStyle/>
        <a:p>
          <a:r>
            <a:rPr lang="en-US" dirty="0">
              <a:solidFill>
                <a:schemeClr val="bg1"/>
              </a:solidFill>
            </a:rPr>
            <a:t>Antibiotics are not selective in which bacteria are killed</a:t>
          </a:r>
        </a:p>
      </dgm:t>
    </dgm:pt>
    <dgm:pt modelId="{0029DF0E-0D7F-4B1B-9BE0-1312AD29A49D}" type="parTrans" cxnId="{5D676C29-11F2-4CB3-8D9D-96C7DC0916FD}">
      <dgm:prSet/>
      <dgm:spPr/>
      <dgm:t>
        <a:bodyPr/>
        <a:lstStyle/>
        <a:p>
          <a:endParaRPr lang="en-US">
            <a:solidFill>
              <a:schemeClr val="bg1"/>
            </a:solidFill>
          </a:endParaRPr>
        </a:p>
      </dgm:t>
    </dgm:pt>
    <dgm:pt modelId="{955E0E33-C02E-4802-8F99-22C6355CDF9E}" type="sibTrans" cxnId="{5D676C29-11F2-4CB3-8D9D-96C7DC0916FD}">
      <dgm:prSet/>
      <dgm:spPr/>
      <dgm:t>
        <a:bodyPr/>
        <a:lstStyle/>
        <a:p>
          <a:endParaRPr lang="en-US">
            <a:solidFill>
              <a:schemeClr val="bg1"/>
            </a:solidFill>
          </a:endParaRPr>
        </a:p>
      </dgm:t>
    </dgm:pt>
    <dgm:pt modelId="{142D048B-BC9A-4B4C-BEEB-8B72C04C252C}">
      <dgm:prSet/>
      <dgm:spPr/>
      <dgm:t>
        <a:bodyPr/>
        <a:lstStyle/>
        <a:p>
          <a:r>
            <a:rPr lang="en-US" dirty="0">
              <a:solidFill>
                <a:schemeClr val="bg1"/>
              </a:solidFill>
            </a:rPr>
            <a:t>While antibiotics help a patient by killing harmful bacteria, the medicine often kills good bacteria also</a:t>
          </a:r>
        </a:p>
      </dgm:t>
    </dgm:pt>
    <dgm:pt modelId="{259B8BDF-659D-4F13-BE61-000B5129F17F}" type="parTrans" cxnId="{16DF07A2-4B97-4057-8C76-ECD53DDC1191}">
      <dgm:prSet/>
      <dgm:spPr/>
      <dgm:t>
        <a:bodyPr/>
        <a:lstStyle/>
        <a:p>
          <a:endParaRPr lang="en-US">
            <a:solidFill>
              <a:schemeClr val="bg1"/>
            </a:solidFill>
          </a:endParaRPr>
        </a:p>
      </dgm:t>
    </dgm:pt>
    <dgm:pt modelId="{6E77A725-022A-46E2-8177-B282F5276A29}" type="sibTrans" cxnId="{16DF07A2-4B97-4057-8C76-ECD53DDC1191}">
      <dgm:prSet/>
      <dgm:spPr/>
      <dgm:t>
        <a:bodyPr/>
        <a:lstStyle/>
        <a:p>
          <a:endParaRPr lang="en-US">
            <a:solidFill>
              <a:schemeClr val="bg1"/>
            </a:solidFill>
          </a:endParaRPr>
        </a:p>
      </dgm:t>
    </dgm:pt>
    <dgm:pt modelId="{36251D2E-5853-431F-8CB1-45DB2F7C2C91}">
      <dgm:prSet/>
      <dgm:spPr/>
      <dgm:t>
        <a:bodyPr/>
        <a:lstStyle/>
        <a:p>
          <a:r>
            <a:rPr lang="en-US" dirty="0">
              <a:solidFill>
                <a:schemeClr val="bg1"/>
              </a:solidFill>
            </a:rPr>
            <a:t>Recommendations:  Use them only when needed, dispose of unused ones properly (Do NOT flush)</a:t>
          </a:r>
        </a:p>
      </dgm:t>
    </dgm:pt>
    <dgm:pt modelId="{01F32A00-E916-4122-BCAC-F993306CE707}" type="parTrans" cxnId="{3F8CC482-5AC1-4539-B9CD-EBB2C95A4740}">
      <dgm:prSet/>
      <dgm:spPr/>
      <dgm:t>
        <a:bodyPr/>
        <a:lstStyle/>
        <a:p>
          <a:endParaRPr lang="en-US">
            <a:solidFill>
              <a:schemeClr val="bg1"/>
            </a:solidFill>
          </a:endParaRPr>
        </a:p>
      </dgm:t>
    </dgm:pt>
    <dgm:pt modelId="{F1351FA9-E091-4882-AB84-EB1954612F42}" type="sibTrans" cxnId="{3F8CC482-5AC1-4539-B9CD-EBB2C95A4740}">
      <dgm:prSet/>
      <dgm:spPr/>
      <dgm:t>
        <a:bodyPr/>
        <a:lstStyle/>
        <a:p>
          <a:endParaRPr lang="en-US">
            <a:solidFill>
              <a:schemeClr val="bg1"/>
            </a:solidFill>
          </a:endParaRPr>
        </a:p>
      </dgm:t>
    </dgm:pt>
    <dgm:pt modelId="{ECD27F48-3534-4341-985A-886B490B1401}" type="pres">
      <dgm:prSet presAssocID="{D0E74CAB-6E22-4AC2-9C9E-4AFA395F1401}" presName="linear" presStyleCnt="0">
        <dgm:presLayoutVars>
          <dgm:animLvl val="lvl"/>
          <dgm:resizeHandles val="exact"/>
        </dgm:presLayoutVars>
      </dgm:prSet>
      <dgm:spPr/>
    </dgm:pt>
    <dgm:pt modelId="{2C09E469-B394-47F4-95A4-D494753DD443}" type="pres">
      <dgm:prSet presAssocID="{C90A697B-84DE-485D-9246-E65BE20E1F7F}" presName="parentText" presStyleLbl="node1" presStyleIdx="0" presStyleCnt="3">
        <dgm:presLayoutVars>
          <dgm:chMax val="0"/>
          <dgm:bulletEnabled val="1"/>
        </dgm:presLayoutVars>
      </dgm:prSet>
      <dgm:spPr/>
    </dgm:pt>
    <dgm:pt modelId="{72BF5F73-3BD3-4E5C-89B7-97C48813F394}" type="pres">
      <dgm:prSet presAssocID="{955E0E33-C02E-4802-8F99-22C6355CDF9E}" presName="spacer" presStyleCnt="0"/>
      <dgm:spPr/>
    </dgm:pt>
    <dgm:pt modelId="{BD73A9F0-61B3-4F79-88E9-F178447CF420}" type="pres">
      <dgm:prSet presAssocID="{142D048B-BC9A-4B4C-BEEB-8B72C04C252C}" presName="parentText" presStyleLbl="node1" presStyleIdx="1" presStyleCnt="3">
        <dgm:presLayoutVars>
          <dgm:chMax val="0"/>
          <dgm:bulletEnabled val="1"/>
        </dgm:presLayoutVars>
      </dgm:prSet>
      <dgm:spPr/>
    </dgm:pt>
    <dgm:pt modelId="{62D99D5A-C01D-4E60-8886-4F5BF7487E56}" type="pres">
      <dgm:prSet presAssocID="{6E77A725-022A-46E2-8177-B282F5276A29}" presName="spacer" presStyleCnt="0"/>
      <dgm:spPr/>
    </dgm:pt>
    <dgm:pt modelId="{AB2BC7B9-0548-4A0E-94DC-4CB6C3AF4ACF}" type="pres">
      <dgm:prSet presAssocID="{36251D2E-5853-431F-8CB1-45DB2F7C2C91}" presName="parentText" presStyleLbl="node1" presStyleIdx="2" presStyleCnt="3">
        <dgm:presLayoutVars>
          <dgm:chMax val="0"/>
          <dgm:bulletEnabled val="1"/>
        </dgm:presLayoutVars>
      </dgm:prSet>
      <dgm:spPr/>
    </dgm:pt>
  </dgm:ptLst>
  <dgm:cxnLst>
    <dgm:cxn modelId="{5D676C29-11F2-4CB3-8D9D-96C7DC0916FD}" srcId="{D0E74CAB-6E22-4AC2-9C9E-4AFA395F1401}" destId="{C90A697B-84DE-485D-9246-E65BE20E1F7F}" srcOrd="0" destOrd="0" parTransId="{0029DF0E-0D7F-4B1B-9BE0-1312AD29A49D}" sibTransId="{955E0E33-C02E-4802-8F99-22C6355CDF9E}"/>
    <dgm:cxn modelId="{80160D77-2D5D-4240-9A01-D28BC6B6D190}" type="presOf" srcId="{C90A697B-84DE-485D-9246-E65BE20E1F7F}" destId="{2C09E469-B394-47F4-95A4-D494753DD443}" srcOrd="0" destOrd="0" presId="urn:microsoft.com/office/officeart/2005/8/layout/vList2"/>
    <dgm:cxn modelId="{8DBA3759-EC0E-4D56-B65A-2A04D2290672}" type="presOf" srcId="{36251D2E-5853-431F-8CB1-45DB2F7C2C91}" destId="{AB2BC7B9-0548-4A0E-94DC-4CB6C3AF4ACF}" srcOrd="0" destOrd="0" presId="urn:microsoft.com/office/officeart/2005/8/layout/vList2"/>
    <dgm:cxn modelId="{87334059-0444-4061-8A2C-0503B5BCC369}" type="presOf" srcId="{142D048B-BC9A-4B4C-BEEB-8B72C04C252C}" destId="{BD73A9F0-61B3-4F79-88E9-F178447CF420}" srcOrd="0" destOrd="0" presId="urn:microsoft.com/office/officeart/2005/8/layout/vList2"/>
    <dgm:cxn modelId="{3F8CC482-5AC1-4539-B9CD-EBB2C95A4740}" srcId="{D0E74CAB-6E22-4AC2-9C9E-4AFA395F1401}" destId="{36251D2E-5853-431F-8CB1-45DB2F7C2C91}" srcOrd="2" destOrd="0" parTransId="{01F32A00-E916-4122-BCAC-F993306CE707}" sibTransId="{F1351FA9-E091-4882-AB84-EB1954612F42}"/>
    <dgm:cxn modelId="{16DF07A2-4B97-4057-8C76-ECD53DDC1191}" srcId="{D0E74CAB-6E22-4AC2-9C9E-4AFA395F1401}" destId="{142D048B-BC9A-4B4C-BEEB-8B72C04C252C}" srcOrd="1" destOrd="0" parTransId="{259B8BDF-659D-4F13-BE61-000B5129F17F}" sibTransId="{6E77A725-022A-46E2-8177-B282F5276A29}"/>
    <dgm:cxn modelId="{5933F6A7-7E68-4740-A83C-9E49BDC4973E}" type="presOf" srcId="{D0E74CAB-6E22-4AC2-9C9E-4AFA395F1401}" destId="{ECD27F48-3534-4341-985A-886B490B1401}" srcOrd="0" destOrd="0" presId="urn:microsoft.com/office/officeart/2005/8/layout/vList2"/>
    <dgm:cxn modelId="{AE457505-5228-4B33-92EB-C80087DC1EBE}" type="presParOf" srcId="{ECD27F48-3534-4341-985A-886B490B1401}" destId="{2C09E469-B394-47F4-95A4-D494753DD443}" srcOrd="0" destOrd="0" presId="urn:microsoft.com/office/officeart/2005/8/layout/vList2"/>
    <dgm:cxn modelId="{542014E2-A136-43F5-A510-BA9B01464087}" type="presParOf" srcId="{ECD27F48-3534-4341-985A-886B490B1401}" destId="{72BF5F73-3BD3-4E5C-89B7-97C48813F394}" srcOrd="1" destOrd="0" presId="urn:microsoft.com/office/officeart/2005/8/layout/vList2"/>
    <dgm:cxn modelId="{4EF3B92C-31D0-4BD4-A0BF-C595BFF4AD1F}" type="presParOf" srcId="{ECD27F48-3534-4341-985A-886B490B1401}" destId="{BD73A9F0-61B3-4F79-88E9-F178447CF420}" srcOrd="2" destOrd="0" presId="urn:microsoft.com/office/officeart/2005/8/layout/vList2"/>
    <dgm:cxn modelId="{1D2D966E-43FD-447A-9C6E-93286EF247D1}" type="presParOf" srcId="{ECD27F48-3534-4341-985A-886B490B1401}" destId="{62D99D5A-C01D-4E60-8886-4F5BF7487E56}" srcOrd="3" destOrd="0" presId="urn:microsoft.com/office/officeart/2005/8/layout/vList2"/>
    <dgm:cxn modelId="{89CF0202-D1B3-42DE-B55E-2A575072DDCA}" type="presParOf" srcId="{ECD27F48-3534-4341-985A-886B490B1401}" destId="{AB2BC7B9-0548-4A0E-94DC-4CB6C3AF4AC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24D4901-2594-4D24-8ED3-D4D5214A75ED}" type="doc">
      <dgm:prSet loTypeId="urn:microsoft.com/office/officeart/2018/2/layout/IconVerticalSolidList" loCatId="icon" qsTypeId="urn:microsoft.com/office/officeart/2005/8/quickstyle/simple1" qsCatId="simple" csTypeId="urn:microsoft.com/office/officeart/2018/5/colors/Iconchunking_neutralbg_accent3_2" csCatId="accent3" phldr="1"/>
      <dgm:spPr/>
      <dgm:t>
        <a:bodyPr/>
        <a:lstStyle/>
        <a:p>
          <a:endParaRPr lang="en-US"/>
        </a:p>
      </dgm:t>
    </dgm:pt>
    <dgm:pt modelId="{6F4914CE-52F5-4002-8E8D-4C3B84A17F6E}">
      <dgm:prSet custT="1"/>
      <dgm:spPr/>
      <dgm:t>
        <a:bodyPr/>
        <a:lstStyle/>
        <a:p>
          <a:r>
            <a:rPr lang="en-US" sz="2400" dirty="0"/>
            <a:t>1. Septic tanks at both locations need to be pumped. </a:t>
          </a:r>
        </a:p>
      </dgm:t>
    </dgm:pt>
    <dgm:pt modelId="{AEB32017-C744-4193-9815-8141779E0CFA}" type="parTrans" cxnId="{47EE3E15-24EE-4267-AB6A-42B179D1D321}">
      <dgm:prSet/>
      <dgm:spPr/>
      <dgm:t>
        <a:bodyPr/>
        <a:lstStyle/>
        <a:p>
          <a:endParaRPr lang="en-US" sz="2800"/>
        </a:p>
      </dgm:t>
    </dgm:pt>
    <dgm:pt modelId="{F3DC48CE-1141-4CC2-91A4-A6D38617FCDA}" type="sibTrans" cxnId="{47EE3E15-24EE-4267-AB6A-42B179D1D321}">
      <dgm:prSet/>
      <dgm:spPr/>
      <dgm:t>
        <a:bodyPr/>
        <a:lstStyle/>
        <a:p>
          <a:endParaRPr lang="en-US" sz="2800"/>
        </a:p>
      </dgm:t>
    </dgm:pt>
    <dgm:pt modelId="{A0BACB56-79E8-4B0F-82A2-EF9B2858462D}">
      <dgm:prSet custT="1"/>
      <dgm:spPr/>
      <dgm:t>
        <a:bodyPr/>
        <a:lstStyle/>
        <a:p>
          <a:r>
            <a:rPr lang="en-US" sz="2400" dirty="0"/>
            <a:t>2. Time-dosed control panel on sludge return pump at RV Dumping Station to improve nitrogen treatment. </a:t>
          </a:r>
        </a:p>
      </dgm:t>
    </dgm:pt>
    <dgm:pt modelId="{F526965C-918E-4B63-8296-786B60174B34}" type="parTrans" cxnId="{912E307C-B586-4DF9-800C-C4106680CF6F}">
      <dgm:prSet/>
      <dgm:spPr/>
      <dgm:t>
        <a:bodyPr/>
        <a:lstStyle/>
        <a:p>
          <a:endParaRPr lang="en-US" sz="2800"/>
        </a:p>
      </dgm:t>
    </dgm:pt>
    <dgm:pt modelId="{4D690335-CA85-443C-B065-EAB53351761E}" type="sibTrans" cxnId="{912E307C-B586-4DF9-800C-C4106680CF6F}">
      <dgm:prSet/>
      <dgm:spPr/>
      <dgm:t>
        <a:bodyPr/>
        <a:lstStyle/>
        <a:p>
          <a:endParaRPr lang="en-US" sz="2800"/>
        </a:p>
      </dgm:t>
    </dgm:pt>
    <dgm:pt modelId="{1E2E6E12-3A71-45CC-BC89-EFAF7B48489C}">
      <dgm:prSet custT="1"/>
      <dgm:spPr/>
      <dgm:t>
        <a:bodyPr/>
        <a:lstStyle/>
        <a:p>
          <a:r>
            <a:rPr lang="en-US" sz="2400" dirty="0"/>
            <a:t>3. Hire a certified service provider.</a:t>
          </a:r>
        </a:p>
      </dgm:t>
    </dgm:pt>
    <dgm:pt modelId="{925E0D35-1044-4D2F-AB0B-33A22F78E5F4}" type="parTrans" cxnId="{8BDF59D0-9916-49E3-99D0-189C9C828436}">
      <dgm:prSet/>
      <dgm:spPr/>
      <dgm:t>
        <a:bodyPr/>
        <a:lstStyle/>
        <a:p>
          <a:endParaRPr lang="en-US" sz="2800"/>
        </a:p>
      </dgm:t>
    </dgm:pt>
    <dgm:pt modelId="{05F5DF93-CDFE-469A-8344-7D3398351304}" type="sibTrans" cxnId="{8BDF59D0-9916-49E3-99D0-189C9C828436}">
      <dgm:prSet/>
      <dgm:spPr/>
      <dgm:t>
        <a:bodyPr/>
        <a:lstStyle/>
        <a:p>
          <a:endParaRPr lang="en-US" sz="2800"/>
        </a:p>
      </dgm:t>
    </dgm:pt>
    <dgm:pt modelId="{E296915D-C98F-49BD-A858-D3A4F5F417B6}">
      <dgm:prSet custT="1"/>
      <dgm:spPr/>
      <dgm:t>
        <a:bodyPr/>
        <a:lstStyle/>
        <a:p>
          <a:r>
            <a:rPr lang="en-US" sz="2400" dirty="0"/>
            <a:t>4. Gather and analyze flow data to gain a better understanding of how the systems are working compared to how much use they are getting.</a:t>
          </a:r>
        </a:p>
      </dgm:t>
    </dgm:pt>
    <dgm:pt modelId="{F3E3E9E2-8441-4B74-A819-AE3805704BF2}" type="parTrans" cxnId="{77937FCA-76FA-4D16-A13A-DB30ADAFAC33}">
      <dgm:prSet/>
      <dgm:spPr/>
      <dgm:t>
        <a:bodyPr/>
        <a:lstStyle/>
        <a:p>
          <a:endParaRPr lang="en-US" sz="2800"/>
        </a:p>
      </dgm:t>
    </dgm:pt>
    <dgm:pt modelId="{5E7A8D43-44CB-41CB-A59E-D6D53CD73907}" type="sibTrans" cxnId="{77937FCA-76FA-4D16-A13A-DB30ADAFAC33}">
      <dgm:prSet/>
      <dgm:spPr/>
      <dgm:t>
        <a:bodyPr/>
        <a:lstStyle/>
        <a:p>
          <a:endParaRPr lang="en-US" sz="2800"/>
        </a:p>
      </dgm:t>
    </dgm:pt>
    <dgm:pt modelId="{C06216C6-9A4C-4EBC-A39D-C95918294ED9}" type="pres">
      <dgm:prSet presAssocID="{C24D4901-2594-4D24-8ED3-D4D5214A75ED}" presName="root" presStyleCnt="0">
        <dgm:presLayoutVars>
          <dgm:dir/>
          <dgm:resizeHandles val="exact"/>
        </dgm:presLayoutVars>
      </dgm:prSet>
      <dgm:spPr/>
    </dgm:pt>
    <dgm:pt modelId="{349CD981-2F9F-451A-8651-E561C2041BA2}" type="pres">
      <dgm:prSet presAssocID="{6F4914CE-52F5-4002-8E8D-4C3B84A17F6E}" presName="compNode" presStyleCnt="0"/>
      <dgm:spPr/>
    </dgm:pt>
    <dgm:pt modelId="{094ED280-5C32-4C40-88E0-3724B20E8D41}" type="pres">
      <dgm:prSet presAssocID="{6F4914CE-52F5-4002-8E8D-4C3B84A17F6E}" presName="bgRect" presStyleLbl="bgShp" presStyleIdx="0" presStyleCnt="4"/>
      <dgm:spPr/>
    </dgm:pt>
    <dgm:pt modelId="{18F0EE9C-5D3A-4C12-814B-16602AEECF49}" type="pres">
      <dgm:prSet presAssocID="{6F4914CE-52F5-4002-8E8D-4C3B84A17F6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dozer"/>
        </a:ext>
      </dgm:extLst>
    </dgm:pt>
    <dgm:pt modelId="{6A8E0A70-98F3-4488-9488-4FC18F4242CC}" type="pres">
      <dgm:prSet presAssocID="{6F4914CE-52F5-4002-8E8D-4C3B84A17F6E}" presName="spaceRect" presStyleCnt="0"/>
      <dgm:spPr/>
    </dgm:pt>
    <dgm:pt modelId="{37139E68-0218-404F-AEC5-C68B15955C1E}" type="pres">
      <dgm:prSet presAssocID="{6F4914CE-52F5-4002-8E8D-4C3B84A17F6E}" presName="parTx" presStyleLbl="revTx" presStyleIdx="0" presStyleCnt="4">
        <dgm:presLayoutVars>
          <dgm:chMax val="0"/>
          <dgm:chPref val="0"/>
        </dgm:presLayoutVars>
      </dgm:prSet>
      <dgm:spPr/>
    </dgm:pt>
    <dgm:pt modelId="{8F135E97-C1B0-4270-8B4A-D60448E9458F}" type="pres">
      <dgm:prSet presAssocID="{F3DC48CE-1141-4CC2-91A4-A6D38617FCDA}" presName="sibTrans" presStyleCnt="0"/>
      <dgm:spPr/>
    </dgm:pt>
    <dgm:pt modelId="{3CDE20CA-6585-44FD-A7F5-F0E207126ED2}" type="pres">
      <dgm:prSet presAssocID="{A0BACB56-79E8-4B0F-82A2-EF9B2858462D}" presName="compNode" presStyleCnt="0"/>
      <dgm:spPr/>
    </dgm:pt>
    <dgm:pt modelId="{58F74DE7-93DE-43C9-A18C-063B9C0AC0E6}" type="pres">
      <dgm:prSet presAssocID="{A0BACB56-79E8-4B0F-82A2-EF9B2858462D}" presName="bgRect" presStyleLbl="bgShp" presStyleIdx="1" presStyleCnt="4"/>
      <dgm:spPr/>
    </dgm:pt>
    <dgm:pt modelId="{84EECD75-52DE-496E-963A-7A7227C16703}" type="pres">
      <dgm:prSet presAssocID="{A0BACB56-79E8-4B0F-82A2-EF9B2858462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orbidden"/>
        </a:ext>
      </dgm:extLst>
    </dgm:pt>
    <dgm:pt modelId="{C7887A06-981B-49B6-B397-7BE537CF3056}" type="pres">
      <dgm:prSet presAssocID="{A0BACB56-79E8-4B0F-82A2-EF9B2858462D}" presName="spaceRect" presStyleCnt="0"/>
      <dgm:spPr/>
    </dgm:pt>
    <dgm:pt modelId="{BF62DE86-900D-475B-B0A7-408411074360}" type="pres">
      <dgm:prSet presAssocID="{A0BACB56-79E8-4B0F-82A2-EF9B2858462D}" presName="parTx" presStyleLbl="revTx" presStyleIdx="1" presStyleCnt="4">
        <dgm:presLayoutVars>
          <dgm:chMax val="0"/>
          <dgm:chPref val="0"/>
        </dgm:presLayoutVars>
      </dgm:prSet>
      <dgm:spPr/>
    </dgm:pt>
    <dgm:pt modelId="{CF7E4793-02C0-4F08-BA51-62310C99A2CF}" type="pres">
      <dgm:prSet presAssocID="{4D690335-CA85-443C-B065-EAB53351761E}" presName="sibTrans" presStyleCnt="0"/>
      <dgm:spPr/>
    </dgm:pt>
    <dgm:pt modelId="{ECFFB769-4875-4210-9BEE-684E6FE8E82A}" type="pres">
      <dgm:prSet presAssocID="{1E2E6E12-3A71-45CC-BC89-EFAF7B48489C}" presName="compNode" presStyleCnt="0"/>
      <dgm:spPr/>
    </dgm:pt>
    <dgm:pt modelId="{E83CF6BD-6451-4A84-9942-CA2955BCB7AA}" type="pres">
      <dgm:prSet presAssocID="{1E2E6E12-3A71-45CC-BC89-EFAF7B48489C}" presName="bgRect" presStyleLbl="bgShp" presStyleIdx="2" presStyleCnt="4"/>
      <dgm:spPr/>
    </dgm:pt>
    <dgm:pt modelId="{3F04BE5F-EE0D-4C7D-830C-DF9701F911CF}" type="pres">
      <dgm:prSet presAssocID="{1E2E6E12-3A71-45CC-BC89-EFAF7B48489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ffice Worker"/>
        </a:ext>
      </dgm:extLst>
    </dgm:pt>
    <dgm:pt modelId="{F9E9EF34-6BC6-4404-9477-3C9FFC90DE09}" type="pres">
      <dgm:prSet presAssocID="{1E2E6E12-3A71-45CC-BC89-EFAF7B48489C}" presName="spaceRect" presStyleCnt="0"/>
      <dgm:spPr/>
    </dgm:pt>
    <dgm:pt modelId="{257B5F5E-7C88-4195-A4AC-1E871D6E32B2}" type="pres">
      <dgm:prSet presAssocID="{1E2E6E12-3A71-45CC-BC89-EFAF7B48489C}" presName="parTx" presStyleLbl="revTx" presStyleIdx="2" presStyleCnt="4">
        <dgm:presLayoutVars>
          <dgm:chMax val="0"/>
          <dgm:chPref val="0"/>
        </dgm:presLayoutVars>
      </dgm:prSet>
      <dgm:spPr/>
    </dgm:pt>
    <dgm:pt modelId="{1BEF0925-6653-4545-BDD5-966E2AF7ED98}" type="pres">
      <dgm:prSet presAssocID="{05F5DF93-CDFE-469A-8344-7D3398351304}" presName="sibTrans" presStyleCnt="0"/>
      <dgm:spPr/>
    </dgm:pt>
    <dgm:pt modelId="{24B58E95-16CB-4397-AD45-DEACB87D30AC}" type="pres">
      <dgm:prSet presAssocID="{E296915D-C98F-49BD-A858-D3A4F5F417B6}" presName="compNode" presStyleCnt="0"/>
      <dgm:spPr/>
    </dgm:pt>
    <dgm:pt modelId="{B3A31A3F-9D4E-4B10-9B7F-9362E5C6239A}" type="pres">
      <dgm:prSet presAssocID="{E296915D-C98F-49BD-A858-D3A4F5F417B6}" presName="bgRect" presStyleLbl="bgShp" presStyleIdx="3" presStyleCnt="4"/>
      <dgm:spPr/>
    </dgm:pt>
    <dgm:pt modelId="{469C8068-0425-4183-A0E6-CB8FD0D3304E}" type="pres">
      <dgm:prSet presAssocID="{E296915D-C98F-49BD-A858-D3A4F5F417B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siness Growth"/>
        </a:ext>
      </dgm:extLst>
    </dgm:pt>
    <dgm:pt modelId="{3F8A61A3-F759-4F3D-878C-EBF0BBF24F1F}" type="pres">
      <dgm:prSet presAssocID="{E296915D-C98F-49BD-A858-D3A4F5F417B6}" presName="spaceRect" presStyleCnt="0"/>
      <dgm:spPr/>
    </dgm:pt>
    <dgm:pt modelId="{1839DFA4-DA7D-428A-92C9-3D68F9F2C24C}" type="pres">
      <dgm:prSet presAssocID="{E296915D-C98F-49BD-A858-D3A4F5F417B6}" presName="parTx" presStyleLbl="revTx" presStyleIdx="3" presStyleCnt="4">
        <dgm:presLayoutVars>
          <dgm:chMax val="0"/>
          <dgm:chPref val="0"/>
        </dgm:presLayoutVars>
      </dgm:prSet>
      <dgm:spPr/>
    </dgm:pt>
  </dgm:ptLst>
  <dgm:cxnLst>
    <dgm:cxn modelId="{47EE3E15-24EE-4267-AB6A-42B179D1D321}" srcId="{C24D4901-2594-4D24-8ED3-D4D5214A75ED}" destId="{6F4914CE-52F5-4002-8E8D-4C3B84A17F6E}" srcOrd="0" destOrd="0" parTransId="{AEB32017-C744-4193-9815-8141779E0CFA}" sibTransId="{F3DC48CE-1141-4CC2-91A4-A6D38617FCDA}"/>
    <dgm:cxn modelId="{84101B21-70A9-45B2-ABF8-434DD59879AD}" type="presOf" srcId="{E296915D-C98F-49BD-A858-D3A4F5F417B6}" destId="{1839DFA4-DA7D-428A-92C9-3D68F9F2C24C}" srcOrd="0" destOrd="0" presId="urn:microsoft.com/office/officeart/2018/2/layout/IconVerticalSolidList"/>
    <dgm:cxn modelId="{3088B062-C2AB-4C10-8AF9-F60CE29F60F9}" type="presOf" srcId="{1E2E6E12-3A71-45CC-BC89-EFAF7B48489C}" destId="{257B5F5E-7C88-4195-A4AC-1E871D6E32B2}" srcOrd="0" destOrd="0" presId="urn:microsoft.com/office/officeart/2018/2/layout/IconVerticalSolidList"/>
    <dgm:cxn modelId="{AC613464-4591-4F23-BF2E-DEA0A9B05A11}" type="presOf" srcId="{6F4914CE-52F5-4002-8E8D-4C3B84A17F6E}" destId="{37139E68-0218-404F-AEC5-C68B15955C1E}" srcOrd="0" destOrd="0" presId="urn:microsoft.com/office/officeart/2018/2/layout/IconVerticalSolidList"/>
    <dgm:cxn modelId="{912E307C-B586-4DF9-800C-C4106680CF6F}" srcId="{C24D4901-2594-4D24-8ED3-D4D5214A75ED}" destId="{A0BACB56-79E8-4B0F-82A2-EF9B2858462D}" srcOrd="1" destOrd="0" parTransId="{F526965C-918E-4B63-8296-786B60174B34}" sibTransId="{4D690335-CA85-443C-B065-EAB53351761E}"/>
    <dgm:cxn modelId="{D56CCEA5-9EB5-4BDB-BADD-ED1C4A5DF7C1}" type="presOf" srcId="{A0BACB56-79E8-4B0F-82A2-EF9B2858462D}" destId="{BF62DE86-900D-475B-B0A7-408411074360}" srcOrd="0" destOrd="0" presId="urn:microsoft.com/office/officeart/2018/2/layout/IconVerticalSolidList"/>
    <dgm:cxn modelId="{FC5B68C8-DC5B-49EB-842C-272AB99838A3}" type="presOf" srcId="{C24D4901-2594-4D24-8ED3-D4D5214A75ED}" destId="{C06216C6-9A4C-4EBC-A39D-C95918294ED9}" srcOrd="0" destOrd="0" presId="urn:microsoft.com/office/officeart/2018/2/layout/IconVerticalSolidList"/>
    <dgm:cxn modelId="{77937FCA-76FA-4D16-A13A-DB30ADAFAC33}" srcId="{C24D4901-2594-4D24-8ED3-D4D5214A75ED}" destId="{E296915D-C98F-49BD-A858-D3A4F5F417B6}" srcOrd="3" destOrd="0" parTransId="{F3E3E9E2-8441-4B74-A819-AE3805704BF2}" sibTransId="{5E7A8D43-44CB-41CB-A59E-D6D53CD73907}"/>
    <dgm:cxn modelId="{8BDF59D0-9916-49E3-99D0-189C9C828436}" srcId="{C24D4901-2594-4D24-8ED3-D4D5214A75ED}" destId="{1E2E6E12-3A71-45CC-BC89-EFAF7B48489C}" srcOrd="2" destOrd="0" parTransId="{925E0D35-1044-4D2F-AB0B-33A22F78E5F4}" sibTransId="{05F5DF93-CDFE-469A-8344-7D3398351304}"/>
    <dgm:cxn modelId="{59CC2A7B-E50D-43DA-9482-E265DB4FBBE4}" type="presParOf" srcId="{C06216C6-9A4C-4EBC-A39D-C95918294ED9}" destId="{349CD981-2F9F-451A-8651-E561C2041BA2}" srcOrd="0" destOrd="0" presId="urn:microsoft.com/office/officeart/2018/2/layout/IconVerticalSolidList"/>
    <dgm:cxn modelId="{CF971861-B551-48D6-84C8-0F11EB4EE429}" type="presParOf" srcId="{349CD981-2F9F-451A-8651-E561C2041BA2}" destId="{094ED280-5C32-4C40-88E0-3724B20E8D41}" srcOrd="0" destOrd="0" presId="urn:microsoft.com/office/officeart/2018/2/layout/IconVerticalSolidList"/>
    <dgm:cxn modelId="{6FE95901-4D73-4E11-B9B2-3B4ADD5C92F4}" type="presParOf" srcId="{349CD981-2F9F-451A-8651-E561C2041BA2}" destId="{18F0EE9C-5D3A-4C12-814B-16602AEECF49}" srcOrd="1" destOrd="0" presId="urn:microsoft.com/office/officeart/2018/2/layout/IconVerticalSolidList"/>
    <dgm:cxn modelId="{6DF92167-28C7-4F84-8118-AC0EF45639FA}" type="presParOf" srcId="{349CD981-2F9F-451A-8651-E561C2041BA2}" destId="{6A8E0A70-98F3-4488-9488-4FC18F4242CC}" srcOrd="2" destOrd="0" presId="urn:microsoft.com/office/officeart/2018/2/layout/IconVerticalSolidList"/>
    <dgm:cxn modelId="{21E363A7-C25D-4C4F-8396-A8F2C6AC99EC}" type="presParOf" srcId="{349CD981-2F9F-451A-8651-E561C2041BA2}" destId="{37139E68-0218-404F-AEC5-C68B15955C1E}" srcOrd="3" destOrd="0" presId="urn:microsoft.com/office/officeart/2018/2/layout/IconVerticalSolidList"/>
    <dgm:cxn modelId="{AEBE30DD-798D-4626-AC4D-201E8A43FC45}" type="presParOf" srcId="{C06216C6-9A4C-4EBC-A39D-C95918294ED9}" destId="{8F135E97-C1B0-4270-8B4A-D60448E9458F}" srcOrd="1" destOrd="0" presId="urn:microsoft.com/office/officeart/2018/2/layout/IconVerticalSolidList"/>
    <dgm:cxn modelId="{CEDB17E7-030C-4E89-B933-C57632527E42}" type="presParOf" srcId="{C06216C6-9A4C-4EBC-A39D-C95918294ED9}" destId="{3CDE20CA-6585-44FD-A7F5-F0E207126ED2}" srcOrd="2" destOrd="0" presId="urn:microsoft.com/office/officeart/2018/2/layout/IconVerticalSolidList"/>
    <dgm:cxn modelId="{1A588569-B0E5-4D1A-941E-F77F008F7E1C}" type="presParOf" srcId="{3CDE20CA-6585-44FD-A7F5-F0E207126ED2}" destId="{58F74DE7-93DE-43C9-A18C-063B9C0AC0E6}" srcOrd="0" destOrd="0" presId="urn:microsoft.com/office/officeart/2018/2/layout/IconVerticalSolidList"/>
    <dgm:cxn modelId="{06B9526C-5005-4F9B-A552-0EBDE80D0834}" type="presParOf" srcId="{3CDE20CA-6585-44FD-A7F5-F0E207126ED2}" destId="{84EECD75-52DE-496E-963A-7A7227C16703}" srcOrd="1" destOrd="0" presId="urn:microsoft.com/office/officeart/2018/2/layout/IconVerticalSolidList"/>
    <dgm:cxn modelId="{693064B9-F048-4189-BE07-7E9EF549240A}" type="presParOf" srcId="{3CDE20CA-6585-44FD-A7F5-F0E207126ED2}" destId="{C7887A06-981B-49B6-B397-7BE537CF3056}" srcOrd="2" destOrd="0" presId="urn:microsoft.com/office/officeart/2018/2/layout/IconVerticalSolidList"/>
    <dgm:cxn modelId="{33C92F54-3BFB-43CB-9A7C-7550E17257E6}" type="presParOf" srcId="{3CDE20CA-6585-44FD-A7F5-F0E207126ED2}" destId="{BF62DE86-900D-475B-B0A7-408411074360}" srcOrd="3" destOrd="0" presId="urn:microsoft.com/office/officeart/2018/2/layout/IconVerticalSolidList"/>
    <dgm:cxn modelId="{F05E19A1-2004-4405-8BD5-7771B40D3F27}" type="presParOf" srcId="{C06216C6-9A4C-4EBC-A39D-C95918294ED9}" destId="{CF7E4793-02C0-4F08-BA51-62310C99A2CF}" srcOrd="3" destOrd="0" presId="urn:microsoft.com/office/officeart/2018/2/layout/IconVerticalSolidList"/>
    <dgm:cxn modelId="{6F14E730-2295-4CB7-9B43-10FDBEBED64B}" type="presParOf" srcId="{C06216C6-9A4C-4EBC-A39D-C95918294ED9}" destId="{ECFFB769-4875-4210-9BEE-684E6FE8E82A}" srcOrd="4" destOrd="0" presId="urn:microsoft.com/office/officeart/2018/2/layout/IconVerticalSolidList"/>
    <dgm:cxn modelId="{3FADEDC5-E3F6-4E3F-84DC-4153095ED42F}" type="presParOf" srcId="{ECFFB769-4875-4210-9BEE-684E6FE8E82A}" destId="{E83CF6BD-6451-4A84-9942-CA2955BCB7AA}" srcOrd="0" destOrd="0" presId="urn:microsoft.com/office/officeart/2018/2/layout/IconVerticalSolidList"/>
    <dgm:cxn modelId="{1CCFB457-FBCC-4461-8333-C6CD8B7BC57F}" type="presParOf" srcId="{ECFFB769-4875-4210-9BEE-684E6FE8E82A}" destId="{3F04BE5F-EE0D-4C7D-830C-DF9701F911CF}" srcOrd="1" destOrd="0" presId="urn:microsoft.com/office/officeart/2018/2/layout/IconVerticalSolidList"/>
    <dgm:cxn modelId="{7B8D552C-16DF-40B4-985A-DFDD527039AE}" type="presParOf" srcId="{ECFFB769-4875-4210-9BEE-684E6FE8E82A}" destId="{F9E9EF34-6BC6-4404-9477-3C9FFC90DE09}" srcOrd="2" destOrd="0" presId="urn:microsoft.com/office/officeart/2018/2/layout/IconVerticalSolidList"/>
    <dgm:cxn modelId="{4F03C9C5-AF67-41C2-901B-61EF5ABB28F0}" type="presParOf" srcId="{ECFFB769-4875-4210-9BEE-684E6FE8E82A}" destId="{257B5F5E-7C88-4195-A4AC-1E871D6E32B2}" srcOrd="3" destOrd="0" presId="urn:microsoft.com/office/officeart/2018/2/layout/IconVerticalSolidList"/>
    <dgm:cxn modelId="{CACFB41F-ED67-4463-A67E-E327150C88FE}" type="presParOf" srcId="{C06216C6-9A4C-4EBC-A39D-C95918294ED9}" destId="{1BEF0925-6653-4545-BDD5-966E2AF7ED98}" srcOrd="5" destOrd="0" presId="urn:microsoft.com/office/officeart/2018/2/layout/IconVerticalSolidList"/>
    <dgm:cxn modelId="{DC0ADCBC-DA97-47F5-901C-4691F9418CE6}" type="presParOf" srcId="{C06216C6-9A4C-4EBC-A39D-C95918294ED9}" destId="{24B58E95-16CB-4397-AD45-DEACB87D30AC}" srcOrd="6" destOrd="0" presId="urn:microsoft.com/office/officeart/2018/2/layout/IconVerticalSolidList"/>
    <dgm:cxn modelId="{2BED0745-AEF3-4AE3-8829-3AE1ED5A5687}" type="presParOf" srcId="{24B58E95-16CB-4397-AD45-DEACB87D30AC}" destId="{B3A31A3F-9D4E-4B10-9B7F-9362E5C6239A}" srcOrd="0" destOrd="0" presId="urn:microsoft.com/office/officeart/2018/2/layout/IconVerticalSolidList"/>
    <dgm:cxn modelId="{73DAD17E-0A61-4B64-8303-D51EC997E46A}" type="presParOf" srcId="{24B58E95-16CB-4397-AD45-DEACB87D30AC}" destId="{469C8068-0425-4183-A0E6-CB8FD0D3304E}" srcOrd="1" destOrd="0" presId="urn:microsoft.com/office/officeart/2018/2/layout/IconVerticalSolidList"/>
    <dgm:cxn modelId="{E58624C5-A024-4129-B3F7-C0DDA54D9559}" type="presParOf" srcId="{24B58E95-16CB-4397-AD45-DEACB87D30AC}" destId="{3F8A61A3-F759-4F3D-878C-EBF0BBF24F1F}" srcOrd="2" destOrd="0" presId="urn:microsoft.com/office/officeart/2018/2/layout/IconVerticalSolidList"/>
    <dgm:cxn modelId="{6F860766-1C76-4A2E-B71C-21CD267F4418}" type="presParOf" srcId="{24B58E95-16CB-4397-AD45-DEACB87D30AC}" destId="{1839DFA4-DA7D-428A-92C9-3D68F9F2C24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4088FC-14BF-43A1-8638-FB4523644D24}"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3B464DC8-8BDB-40DE-B0FF-9576ABF6AA2B}">
      <dgm:prSet custT="1"/>
      <dgm:spPr/>
      <dgm:t>
        <a:bodyPr/>
        <a:lstStyle/>
        <a:p>
          <a:r>
            <a:rPr lang="en-US" sz="2800" dirty="0">
              <a:solidFill>
                <a:schemeClr val="bg1"/>
              </a:solidFill>
            </a:rPr>
            <a:t>Some forms of chemotherapy are called cytotoxins</a:t>
          </a:r>
        </a:p>
      </dgm:t>
    </dgm:pt>
    <dgm:pt modelId="{C7711AC6-4861-4280-9777-6297D2157510}" type="parTrans" cxnId="{0035CFD8-395D-4929-BD1E-DF3E9EF1556B}">
      <dgm:prSet/>
      <dgm:spPr/>
      <dgm:t>
        <a:bodyPr/>
        <a:lstStyle/>
        <a:p>
          <a:endParaRPr lang="en-US" sz="2000">
            <a:solidFill>
              <a:schemeClr val="bg1"/>
            </a:solidFill>
          </a:endParaRPr>
        </a:p>
      </dgm:t>
    </dgm:pt>
    <dgm:pt modelId="{1BD47165-2490-4CD7-B4D9-1D3151F2DA63}" type="sibTrans" cxnId="{0035CFD8-395D-4929-BD1E-DF3E9EF1556B}">
      <dgm:prSet/>
      <dgm:spPr/>
      <dgm:t>
        <a:bodyPr/>
        <a:lstStyle/>
        <a:p>
          <a:endParaRPr lang="en-US" sz="2000">
            <a:solidFill>
              <a:schemeClr val="bg1"/>
            </a:solidFill>
          </a:endParaRPr>
        </a:p>
      </dgm:t>
    </dgm:pt>
    <dgm:pt modelId="{7379FC96-714D-4671-B630-7CD5087B976C}">
      <dgm:prSet custT="1"/>
      <dgm:spPr/>
      <dgm:t>
        <a:bodyPr/>
        <a:lstStyle/>
        <a:p>
          <a:r>
            <a:rPr lang="en-US" sz="2000" dirty="0">
              <a:solidFill>
                <a:schemeClr val="bg1"/>
              </a:solidFill>
            </a:rPr>
            <a:t>Cytotoxic drugs can be used to destroy tumors, boost the outcomes of surgery or radiotherapy, reduce metastases and alleviate cancer symptoms</a:t>
          </a:r>
        </a:p>
      </dgm:t>
    </dgm:pt>
    <dgm:pt modelId="{171DA3C0-0323-4A5E-8270-B590884B1BBF}" type="parTrans" cxnId="{5BE6F9D8-5752-4DC2-9CA8-AEBF2E221F72}">
      <dgm:prSet/>
      <dgm:spPr/>
      <dgm:t>
        <a:bodyPr/>
        <a:lstStyle/>
        <a:p>
          <a:endParaRPr lang="en-US" sz="2000">
            <a:solidFill>
              <a:schemeClr val="bg1"/>
            </a:solidFill>
          </a:endParaRPr>
        </a:p>
      </dgm:t>
    </dgm:pt>
    <dgm:pt modelId="{6F8188B6-4FA6-4E78-BB98-B2C7878667E3}" type="sibTrans" cxnId="{5BE6F9D8-5752-4DC2-9CA8-AEBF2E221F72}">
      <dgm:prSet/>
      <dgm:spPr/>
      <dgm:t>
        <a:bodyPr/>
        <a:lstStyle/>
        <a:p>
          <a:endParaRPr lang="en-US" sz="2000">
            <a:solidFill>
              <a:schemeClr val="bg1"/>
            </a:solidFill>
          </a:endParaRPr>
        </a:p>
      </dgm:t>
    </dgm:pt>
    <dgm:pt modelId="{6C385E10-6118-4C52-B87B-460E2F1AB2D1}">
      <dgm:prSet custT="1"/>
      <dgm:spPr/>
      <dgm:t>
        <a:bodyPr/>
        <a:lstStyle/>
        <a:p>
          <a:r>
            <a:rPr lang="en-US" sz="2400" u="none" dirty="0">
              <a:solidFill>
                <a:schemeClr val="bg1"/>
              </a:solidFill>
            </a:rPr>
            <a:t>27 chemotherapy drugs </a:t>
          </a:r>
          <a:r>
            <a:rPr lang="en-US" sz="2800" dirty="0">
              <a:solidFill>
                <a:schemeClr val="bg1"/>
              </a:solidFill>
            </a:rPr>
            <a:t>have</a:t>
          </a:r>
          <a:r>
            <a:rPr lang="en-US" sz="2400" dirty="0">
              <a:solidFill>
                <a:schemeClr val="bg1"/>
              </a:solidFill>
            </a:rPr>
            <a:t> been identified with a high risk to the impact human health at low doses</a:t>
          </a:r>
        </a:p>
      </dgm:t>
    </dgm:pt>
    <dgm:pt modelId="{C76FC49F-7CCD-4CE0-B57E-87C2F15D0B27}" type="parTrans" cxnId="{7C610FE8-1EB1-4769-A1D5-F2D3E8E1C8C3}">
      <dgm:prSet/>
      <dgm:spPr/>
      <dgm:t>
        <a:bodyPr/>
        <a:lstStyle/>
        <a:p>
          <a:endParaRPr lang="en-US" sz="2000">
            <a:solidFill>
              <a:schemeClr val="bg1"/>
            </a:solidFill>
          </a:endParaRPr>
        </a:p>
      </dgm:t>
    </dgm:pt>
    <dgm:pt modelId="{1D9C97FA-21D0-49ED-8EE7-550E0FC722DE}" type="sibTrans" cxnId="{7C610FE8-1EB1-4769-A1D5-F2D3E8E1C8C3}">
      <dgm:prSet/>
      <dgm:spPr/>
      <dgm:t>
        <a:bodyPr/>
        <a:lstStyle/>
        <a:p>
          <a:endParaRPr lang="en-US" sz="2000">
            <a:solidFill>
              <a:schemeClr val="bg1"/>
            </a:solidFill>
          </a:endParaRPr>
        </a:p>
      </dgm:t>
    </dgm:pt>
    <dgm:pt modelId="{AB90A194-6784-4E4B-9D9C-43D40B8F08F8}" type="pres">
      <dgm:prSet presAssocID="{FF4088FC-14BF-43A1-8638-FB4523644D24}" presName="linear" presStyleCnt="0">
        <dgm:presLayoutVars>
          <dgm:animLvl val="lvl"/>
          <dgm:resizeHandles val="exact"/>
        </dgm:presLayoutVars>
      </dgm:prSet>
      <dgm:spPr/>
    </dgm:pt>
    <dgm:pt modelId="{ABE6A7E2-CAE9-4DE8-B1FC-8FA904E54033}" type="pres">
      <dgm:prSet presAssocID="{3B464DC8-8BDB-40DE-B0FF-9576ABF6AA2B}" presName="parentText" presStyleLbl="node1" presStyleIdx="0" presStyleCnt="3">
        <dgm:presLayoutVars>
          <dgm:chMax val="0"/>
          <dgm:bulletEnabled val="1"/>
        </dgm:presLayoutVars>
      </dgm:prSet>
      <dgm:spPr/>
    </dgm:pt>
    <dgm:pt modelId="{332F2044-EC69-47DC-9C20-25BFE9941DB7}" type="pres">
      <dgm:prSet presAssocID="{1BD47165-2490-4CD7-B4D9-1D3151F2DA63}" presName="spacer" presStyleCnt="0"/>
      <dgm:spPr/>
    </dgm:pt>
    <dgm:pt modelId="{B27ABC28-8908-43D7-95EB-4198BD24225E}" type="pres">
      <dgm:prSet presAssocID="{7379FC96-714D-4671-B630-7CD5087B976C}" presName="parentText" presStyleLbl="node1" presStyleIdx="1" presStyleCnt="3">
        <dgm:presLayoutVars>
          <dgm:chMax val="0"/>
          <dgm:bulletEnabled val="1"/>
        </dgm:presLayoutVars>
      </dgm:prSet>
      <dgm:spPr/>
    </dgm:pt>
    <dgm:pt modelId="{E313E127-6DA8-4F24-A910-1D5BA5CE396D}" type="pres">
      <dgm:prSet presAssocID="{6F8188B6-4FA6-4E78-BB98-B2C7878667E3}" presName="spacer" presStyleCnt="0"/>
      <dgm:spPr/>
    </dgm:pt>
    <dgm:pt modelId="{7DC5ACB5-ECE1-4D71-8D42-C765D1D89A6E}" type="pres">
      <dgm:prSet presAssocID="{6C385E10-6118-4C52-B87B-460E2F1AB2D1}" presName="parentText" presStyleLbl="node1" presStyleIdx="2" presStyleCnt="3">
        <dgm:presLayoutVars>
          <dgm:chMax val="0"/>
          <dgm:bulletEnabled val="1"/>
        </dgm:presLayoutVars>
      </dgm:prSet>
      <dgm:spPr/>
    </dgm:pt>
  </dgm:ptLst>
  <dgm:cxnLst>
    <dgm:cxn modelId="{EEDCC98A-A319-45F3-861D-CDD509E9E22B}" type="presOf" srcId="{7379FC96-714D-4671-B630-7CD5087B976C}" destId="{B27ABC28-8908-43D7-95EB-4198BD24225E}" srcOrd="0" destOrd="0" presId="urn:microsoft.com/office/officeart/2005/8/layout/vList2"/>
    <dgm:cxn modelId="{16B478B5-C7A6-460C-8842-EC3CFDFF6E9A}" type="presOf" srcId="{6C385E10-6118-4C52-B87B-460E2F1AB2D1}" destId="{7DC5ACB5-ECE1-4D71-8D42-C765D1D89A6E}" srcOrd="0" destOrd="0" presId="urn:microsoft.com/office/officeart/2005/8/layout/vList2"/>
    <dgm:cxn modelId="{E8B751D6-B870-4796-97FE-8E4A02F60614}" type="presOf" srcId="{3B464DC8-8BDB-40DE-B0FF-9576ABF6AA2B}" destId="{ABE6A7E2-CAE9-4DE8-B1FC-8FA904E54033}" srcOrd="0" destOrd="0" presId="urn:microsoft.com/office/officeart/2005/8/layout/vList2"/>
    <dgm:cxn modelId="{0035CFD8-395D-4929-BD1E-DF3E9EF1556B}" srcId="{FF4088FC-14BF-43A1-8638-FB4523644D24}" destId="{3B464DC8-8BDB-40DE-B0FF-9576ABF6AA2B}" srcOrd="0" destOrd="0" parTransId="{C7711AC6-4861-4280-9777-6297D2157510}" sibTransId="{1BD47165-2490-4CD7-B4D9-1D3151F2DA63}"/>
    <dgm:cxn modelId="{5BE6F9D8-5752-4DC2-9CA8-AEBF2E221F72}" srcId="{FF4088FC-14BF-43A1-8638-FB4523644D24}" destId="{7379FC96-714D-4671-B630-7CD5087B976C}" srcOrd="1" destOrd="0" parTransId="{171DA3C0-0323-4A5E-8270-B590884B1BBF}" sibTransId="{6F8188B6-4FA6-4E78-BB98-B2C7878667E3}"/>
    <dgm:cxn modelId="{7C610FE8-1EB1-4769-A1D5-F2D3E8E1C8C3}" srcId="{FF4088FC-14BF-43A1-8638-FB4523644D24}" destId="{6C385E10-6118-4C52-B87B-460E2F1AB2D1}" srcOrd="2" destOrd="0" parTransId="{C76FC49F-7CCD-4CE0-B57E-87C2F15D0B27}" sibTransId="{1D9C97FA-21D0-49ED-8EE7-550E0FC722DE}"/>
    <dgm:cxn modelId="{85F7BBEF-02B3-4D33-8003-A25D2D08AA5D}" type="presOf" srcId="{FF4088FC-14BF-43A1-8638-FB4523644D24}" destId="{AB90A194-6784-4E4B-9D9C-43D40B8F08F8}" srcOrd="0" destOrd="0" presId="urn:microsoft.com/office/officeart/2005/8/layout/vList2"/>
    <dgm:cxn modelId="{488DAA1A-4390-4DD7-9367-A18DF503F473}" type="presParOf" srcId="{AB90A194-6784-4E4B-9D9C-43D40B8F08F8}" destId="{ABE6A7E2-CAE9-4DE8-B1FC-8FA904E54033}" srcOrd="0" destOrd="0" presId="urn:microsoft.com/office/officeart/2005/8/layout/vList2"/>
    <dgm:cxn modelId="{8F184243-8C19-4406-A0E5-948097D4CE20}" type="presParOf" srcId="{AB90A194-6784-4E4B-9D9C-43D40B8F08F8}" destId="{332F2044-EC69-47DC-9C20-25BFE9941DB7}" srcOrd="1" destOrd="0" presId="urn:microsoft.com/office/officeart/2005/8/layout/vList2"/>
    <dgm:cxn modelId="{E4E39C1D-01C9-4EE9-9D0D-B76CC7AD0892}" type="presParOf" srcId="{AB90A194-6784-4E4B-9D9C-43D40B8F08F8}" destId="{B27ABC28-8908-43D7-95EB-4198BD24225E}" srcOrd="2" destOrd="0" presId="urn:microsoft.com/office/officeart/2005/8/layout/vList2"/>
    <dgm:cxn modelId="{0DCDCB21-7B53-4FDD-9466-937DD9AF68BF}" type="presParOf" srcId="{AB90A194-6784-4E4B-9D9C-43D40B8F08F8}" destId="{E313E127-6DA8-4F24-A910-1D5BA5CE396D}" srcOrd="3" destOrd="0" presId="urn:microsoft.com/office/officeart/2005/8/layout/vList2"/>
    <dgm:cxn modelId="{BB353720-568E-4738-A03B-76C80A083DDF}" type="presParOf" srcId="{AB90A194-6784-4E4B-9D9C-43D40B8F08F8}" destId="{7DC5ACB5-ECE1-4D71-8D42-C765D1D89A6E}"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8740A3-0C06-41EA-96FD-EC40F9B359D0}"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6303E61D-6B15-4BED-95A2-E2ED849BD685}">
      <dgm:prSet custT="1"/>
      <dgm:spPr/>
      <dgm:t>
        <a:bodyPr/>
        <a:lstStyle/>
        <a:p>
          <a:r>
            <a:rPr lang="en-US" sz="2800" dirty="0">
              <a:solidFill>
                <a:schemeClr val="bg1"/>
              </a:solidFill>
            </a:rPr>
            <a:t>Approximately 85% are immediately sent home after a treatment</a:t>
          </a:r>
        </a:p>
      </dgm:t>
    </dgm:pt>
    <dgm:pt modelId="{3E7F4DA7-5660-4506-AB64-077B2DE2E6C3}" type="parTrans" cxnId="{D6076785-3B4E-440E-BCC3-87FE9276CD8A}">
      <dgm:prSet/>
      <dgm:spPr/>
      <dgm:t>
        <a:bodyPr/>
        <a:lstStyle/>
        <a:p>
          <a:endParaRPr lang="en-US" sz="2400">
            <a:solidFill>
              <a:schemeClr val="bg1"/>
            </a:solidFill>
          </a:endParaRPr>
        </a:p>
      </dgm:t>
    </dgm:pt>
    <dgm:pt modelId="{7ACA78E2-0FDB-46D3-BA68-9ECE348EAEB1}" type="sibTrans" cxnId="{D6076785-3B4E-440E-BCC3-87FE9276CD8A}">
      <dgm:prSet/>
      <dgm:spPr/>
      <dgm:t>
        <a:bodyPr/>
        <a:lstStyle/>
        <a:p>
          <a:endParaRPr lang="en-US" sz="2400">
            <a:solidFill>
              <a:schemeClr val="bg1"/>
            </a:solidFill>
          </a:endParaRPr>
        </a:p>
      </dgm:t>
    </dgm:pt>
    <dgm:pt modelId="{D438E0DC-2F33-438E-882E-52304E7CE914}">
      <dgm:prSet custT="1"/>
      <dgm:spPr/>
      <dgm:t>
        <a:bodyPr/>
        <a:lstStyle/>
        <a:p>
          <a:r>
            <a:rPr lang="en-US" sz="2800" dirty="0">
              <a:solidFill>
                <a:schemeClr val="bg1"/>
              </a:solidFill>
            </a:rPr>
            <a:t>Courses of treatment are generally given at 3 – 4 week intervals </a:t>
          </a:r>
        </a:p>
      </dgm:t>
    </dgm:pt>
    <dgm:pt modelId="{40A7D7E0-4687-4859-9889-53B23FECFBC7}" type="parTrans" cxnId="{507E6F2D-16F2-4E9A-8F3E-D5E97401F512}">
      <dgm:prSet/>
      <dgm:spPr/>
      <dgm:t>
        <a:bodyPr/>
        <a:lstStyle/>
        <a:p>
          <a:endParaRPr lang="en-US" sz="2400">
            <a:solidFill>
              <a:schemeClr val="bg1"/>
            </a:solidFill>
          </a:endParaRPr>
        </a:p>
      </dgm:t>
    </dgm:pt>
    <dgm:pt modelId="{BF75FD84-D412-4F5D-99D1-C619327CBC6F}" type="sibTrans" cxnId="{507E6F2D-16F2-4E9A-8F3E-D5E97401F512}">
      <dgm:prSet/>
      <dgm:spPr/>
      <dgm:t>
        <a:bodyPr/>
        <a:lstStyle/>
        <a:p>
          <a:endParaRPr lang="en-US" sz="2400">
            <a:solidFill>
              <a:schemeClr val="bg1"/>
            </a:solidFill>
          </a:endParaRPr>
        </a:p>
      </dgm:t>
    </dgm:pt>
    <dgm:pt modelId="{6F8E55FC-6EC1-4974-9768-DDF4964BB979}">
      <dgm:prSet custT="1"/>
      <dgm:spPr/>
      <dgm:t>
        <a:bodyPr/>
        <a:lstStyle/>
        <a:p>
          <a:r>
            <a:rPr lang="en-US" sz="2800" dirty="0">
              <a:solidFill>
                <a:schemeClr val="bg1"/>
              </a:solidFill>
            </a:rPr>
            <a:t>In the 2-3 days after treatment relatively high amounts of the cytotoxin in  urine, feces, vomit, and sweat</a:t>
          </a:r>
        </a:p>
      </dgm:t>
    </dgm:pt>
    <dgm:pt modelId="{CE4F0122-81DE-4A1A-B15A-EAF325A2BF3F}" type="parTrans" cxnId="{06D7F9F8-6FC7-441B-AC60-04C4CFB77773}">
      <dgm:prSet/>
      <dgm:spPr/>
      <dgm:t>
        <a:bodyPr/>
        <a:lstStyle/>
        <a:p>
          <a:endParaRPr lang="en-US" sz="2400">
            <a:solidFill>
              <a:schemeClr val="bg1"/>
            </a:solidFill>
          </a:endParaRPr>
        </a:p>
      </dgm:t>
    </dgm:pt>
    <dgm:pt modelId="{9C246B93-6B96-4858-A082-DED27E3DF5B8}" type="sibTrans" cxnId="{06D7F9F8-6FC7-441B-AC60-04C4CFB77773}">
      <dgm:prSet/>
      <dgm:spPr/>
      <dgm:t>
        <a:bodyPr/>
        <a:lstStyle/>
        <a:p>
          <a:endParaRPr lang="en-US" sz="2400">
            <a:solidFill>
              <a:schemeClr val="bg1"/>
            </a:solidFill>
          </a:endParaRPr>
        </a:p>
      </dgm:t>
    </dgm:pt>
    <dgm:pt modelId="{28AC1D18-BBDB-4DFD-920F-069CCC473635}" type="pres">
      <dgm:prSet presAssocID="{D58740A3-0C06-41EA-96FD-EC40F9B359D0}" presName="linear" presStyleCnt="0">
        <dgm:presLayoutVars>
          <dgm:animLvl val="lvl"/>
          <dgm:resizeHandles val="exact"/>
        </dgm:presLayoutVars>
      </dgm:prSet>
      <dgm:spPr/>
    </dgm:pt>
    <dgm:pt modelId="{1D4C3B9D-6FFA-40CA-A2C2-51A718125A45}" type="pres">
      <dgm:prSet presAssocID="{6303E61D-6B15-4BED-95A2-E2ED849BD685}" presName="parentText" presStyleLbl="node1" presStyleIdx="0" presStyleCnt="3">
        <dgm:presLayoutVars>
          <dgm:chMax val="0"/>
          <dgm:bulletEnabled val="1"/>
        </dgm:presLayoutVars>
      </dgm:prSet>
      <dgm:spPr/>
    </dgm:pt>
    <dgm:pt modelId="{3E2B613B-8CBA-4492-89E2-C031588FF205}" type="pres">
      <dgm:prSet presAssocID="{7ACA78E2-0FDB-46D3-BA68-9ECE348EAEB1}" presName="spacer" presStyleCnt="0"/>
      <dgm:spPr/>
    </dgm:pt>
    <dgm:pt modelId="{A6D5386F-1023-4CD2-944B-DB6394022A5B}" type="pres">
      <dgm:prSet presAssocID="{D438E0DC-2F33-438E-882E-52304E7CE914}" presName="parentText" presStyleLbl="node1" presStyleIdx="1" presStyleCnt="3">
        <dgm:presLayoutVars>
          <dgm:chMax val="0"/>
          <dgm:bulletEnabled val="1"/>
        </dgm:presLayoutVars>
      </dgm:prSet>
      <dgm:spPr/>
    </dgm:pt>
    <dgm:pt modelId="{54ADBE89-B8CA-492D-AFFA-A6536EF24AC5}" type="pres">
      <dgm:prSet presAssocID="{BF75FD84-D412-4F5D-99D1-C619327CBC6F}" presName="spacer" presStyleCnt="0"/>
      <dgm:spPr/>
    </dgm:pt>
    <dgm:pt modelId="{4399510F-81FC-4BD3-B7D2-FF2A4EE90E4B}" type="pres">
      <dgm:prSet presAssocID="{6F8E55FC-6EC1-4974-9768-DDF4964BB979}" presName="parentText" presStyleLbl="node1" presStyleIdx="2" presStyleCnt="3">
        <dgm:presLayoutVars>
          <dgm:chMax val="0"/>
          <dgm:bulletEnabled val="1"/>
        </dgm:presLayoutVars>
      </dgm:prSet>
      <dgm:spPr/>
    </dgm:pt>
  </dgm:ptLst>
  <dgm:cxnLst>
    <dgm:cxn modelId="{507E6F2D-16F2-4E9A-8F3E-D5E97401F512}" srcId="{D58740A3-0C06-41EA-96FD-EC40F9B359D0}" destId="{D438E0DC-2F33-438E-882E-52304E7CE914}" srcOrd="1" destOrd="0" parTransId="{40A7D7E0-4687-4859-9889-53B23FECFBC7}" sibTransId="{BF75FD84-D412-4F5D-99D1-C619327CBC6F}"/>
    <dgm:cxn modelId="{D6076785-3B4E-440E-BCC3-87FE9276CD8A}" srcId="{D58740A3-0C06-41EA-96FD-EC40F9B359D0}" destId="{6303E61D-6B15-4BED-95A2-E2ED849BD685}" srcOrd="0" destOrd="0" parTransId="{3E7F4DA7-5660-4506-AB64-077B2DE2E6C3}" sibTransId="{7ACA78E2-0FDB-46D3-BA68-9ECE348EAEB1}"/>
    <dgm:cxn modelId="{61B9318F-637F-4E21-9195-8FE6D7C0832C}" type="presOf" srcId="{D58740A3-0C06-41EA-96FD-EC40F9B359D0}" destId="{28AC1D18-BBDB-4DFD-920F-069CCC473635}" srcOrd="0" destOrd="0" presId="urn:microsoft.com/office/officeart/2005/8/layout/vList2"/>
    <dgm:cxn modelId="{603CA1A6-BA81-4121-AC4C-421969BA9DD0}" type="presOf" srcId="{6F8E55FC-6EC1-4974-9768-DDF4964BB979}" destId="{4399510F-81FC-4BD3-B7D2-FF2A4EE90E4B}" srcOrd="0" destOrd="0" presId="urn:microsoft.com/office/officeart/2005/8/layout/vList2"/>
    <dgm:cxn modelId="{076A3FBF-A10F-4F48-A1AC-45EF88E580F4}" type="presOf" srcId="{D438E0DC-2F33-438E-882E-52304E7CE914}" destId="{A6D5386F-1023-4CD2-944B-DB6394022A5B}" srcOrd="0" destOrd="0" presId="urn:microsoft.com/office/officeart/2005/8/layout/vList2"/>
    <dgm:cxn modelId="{E42C01C8-DB15-4C6E-BF50-4888DF7B005E}" type="presOf" srcId="{6303E61D-6B15-4BED-95A2-E2ED849BD685}" destId="{1D4C3B9D-6FFA-40CA-A2C2-51A718125A45}" srcOrd="0" destOrd="0" presId="urn:microsoft.com/office/officeart/2005/8/layout/vList2"/>
    <dgm:cxn modelId="{06D7F9F8-6FC7-441B-AC60-04C4CFB77773}" srcId="{D58740A3-0C06-41EA-96FD-EC40F9B359D0}" destId="{6F8E55FC-6EC1-4974-9768-DDF4964BB979}" srcOrd="2" destOrd="0" parTransId="{CE4F0122-81DE-4A1A-B15A-EAF325A2BF3F}" sibTransId="{9C246B93-6B96-4858-A082-DED27E3DF5B8}"/>
    <dgm:cxn modelId="{BB359C10-3BC0-4F77-BDF4-E08E0206AB22}" type="presParOf" srcId="{28AC1D18-BBDB-4DFD-920F-069CCC473635}" destId="{1D4C3B9D-6FFA-40CA-A2C2-51A718125A45}" srcOrd="0" destOrd="0" presId="urn:microsoft.com/office/officeart/2005/8/layout/vList2"/>
    <dgm:cxn modelId="{F94A0EC1-70A2-4D5C-BDEC-345B25272567}" type="presParOf" srcId="{28AC1D18-BBDB-4DFD-920F-069CCC473635}" destId="{3E2B613B-8CBA-4492-89E2-C031588FF205}" srcOrd="1" destOrd="0" presId="urn:microsoft.com/office/officeart/2005/8/layout/vList2"/>
    <dgm:cxn modelId="{2B01FF01-0D0C-4A7E-860B-D04D9B1E2F4E}" type="presParOf" srcId="{28AC1D18-BBDB-4DFD-920F-069CCC473635}" destId="{A6D5386F-1023-4CD2-944B-DB6394022A5B}" srcOrd="2" destOrd="0" presId="urn:microsoft.com/office/officeart/2005/8/layout/vList2"/>
    <dgm:cxn modelId="{45298CC5-8A9F-474E-8C30-423A6BD0B457}" type="presParOf" srcId="{28AC1D18-BBDB-4DFD-920F-069CCC473635}" destId="{54ADBE89-B8CA-492D-AFFA-A6536EF24AC5}" srcOrd="3" destOrd="0" presId="urn:microsoft.com/office/officeart/2005/8/layout/vList2"/>
    <dgm:cxn modelId="{A34B7335-E46C-4195-A75A-33549712C6F8}" type="presParOf" srcId="{28AC1D18-BBDB-4DFD-920F-069CCC473635}" destId="{4399510F-81FC-4BD3-B7D2-FF2A4EE90E4B}"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9FB6E1-A835-4285-973D-E53D810E1CA1}"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F34BD3E4-F935-4A13-B225-FC70A207A1B6}">
      <dgm:prSet custT="1"/>
      <dgm:spPr/>
      <dgm:t>
        <a:bodyPr/>
        <a:lstStyle/>
        <a:p>
          <a:r>
            <a:rPr lang="en-US" sz="2800" dirty="0">
              <a:solidFill>
                <a:schemeClr val="bg1"/>
              </a:solidFill>
            </a:rPr>
            <a:t>Many of the drugs used for chemotherapy could damage the bacteria in a septic system</a:t>
          </a:r>
        </a:p>
      </dgm:t>
    </dgm:pt>
    <dgm:pt modelId="{8372214B-D1E9-41AC-ADA9-CE580FE1A373}" type="parTrans" cxnId="{E3C9DEB2-A5AA-4220-A4E4-C26A40BFCA7C}">
      <dgm:prSet/>
      <dgm:spPr/>
      <dgm:t>
        <a:bodyPr/>
        <a:lstStyle/>
        <a:p>
          <a:endParaRPr lang="en-US" sz="2400">
            <a:solidFill>
              <a:schemeClr val="bg1"/>
            </a:solidFill>
          </a:endParaRPr>
        </a:p>
      </dgm:t>
    </dgm:pt>
    <dgm:pt modelId="{AFA5885F-DE6F-462E-A791-77B6AA6627D2}" type="sibTrans" cxnId="{E3C9DEB2-A5AA-4220-A4E4-C26A40BFCA7C}">
      <dgm:prSet/>
      <dgm:spPr/>
      <dgm:t>
        <a:bodyPr/>
        <a:lstStyle/>
        <a:p>
          <a:endParaRPr lang="en-US" sz="2400">
            <a:solidFill>
              <a:schemeClr val="bg1"/>
            </a:solidFill>
          </a:endParaRPr>
        </a:p>
      </dgm:t>
    </dgm:pt>
    <dgm:pt modelId="{27F19D94-F387-4E65-9D73-23C3D2722EC8}">
      <dgm:prSet custT="1"/>
      <dgm:spPr/>
      <dgm:t>
        <a:bodyPr/>
        <a:lstStyle/>
        <a:p>
          <a:r>
            <a:rPr lang="en-US" sz="2800" dirty="0">
              <a:solidFill>
                <a:schemeClr val="bg1"/>
              </a:solidFill>
            </a:rPr>
            <a:t>Due to being immune compromised use of sanitizer/ antibacterial is high in homes undergoing chemo</a:t>
          </a:r>
        </a:p>
      </dgm:t>
    </dgm:pt>
    <dgm:pt modelId="{E5E4353F-9063-4467-87A6-719C7BC9DDFA}" type="parTrans" cxnId="{9EF67C89-F617-43C7-AE75-C1C078F3C391}">
      <dgm:prSet/>
      <dgm:spPr/>
      <dgm:t>
        <a:bodyPr/>
        <a:lstStyle/>
        <a:p>
          <a:endParaRPr lang="en-US" sz="2400">
            <a:solidFill>
              <a:schemeClr val="bg1"/>
            </a:solidFill>
          </a:endParaRPr>
        </a:p>
      </dgm:t>
    </dgm:pt>
    <dgm:pt modelId="{DEDB2B8D-D699-4B9C-82F7-995EA5265096}" type="sibTrans" cxnId="{9EF67C89-F617-43C7-AE75-C1C078F3C391}">
      <dgm:prSet/>
      <dgm:spPr/>
      <dgm:t>
        <a:bodyPr/>
        <a:lstStyle/>
        <a:p>
          <a:endParaRPr lang="en-US" sz="2400">
            <a:solidFill>
              <a:schemeClr val="bg1"/>
            </a:solidFill>
          </a:endParaRPr>
        </a:p>
      </dgm:t>
    </dgm:pt>
    <dgm:pt modelId="{1F6F297C-D716-4BFB-AA05-04D06563C6C5}">
      <dgm:prSet custT="1"/>
      <dgm:spPr/>
      <dgm:t>
        <a:bodyPr/>
        <a:lstStyle/>
        <a:p>
          <a:r>
            <a:rPr lang="en-US" sz="2800" dirty="0">
              <a:solidFill>
                <a:schemeClr val="bg1"/>
              </a:solidFill>
            </a:rPr>
            <a:t>Lack of dilution in septic system is challenging</a:t>
          </a:r>
        </a:p>
      </dgm:t>
    </dgm:pt>
    <dgm:pt modelId="{80C783C6-DD6B-4359-8436-980A3748E0C1}" type="parTrans" cxnId="{C8553622-F71A-4CE8-B162-0E0598F72FE3}">
      <dgm:prSet/>
      <dgm:spPr/>
      <dgm:t>
        <a:bodyPr/>
        <a:lstStyle/>
        <a:p>
          <a:endParaRPr lang="en-US" sz="2400">
            <a:solidFill>
              <a:schemeClr val="bg1"/>
            </a:solidFill>
          </a:endParaRPr>
        </a:p>
      </dgm:t>
    </dgm:pt>
    <dgm:pt modelId="{D4F19C6B-0E23-4E5E-A5C7-3DD612957533}" type="sibTrans" cxnId="{C8553622-F71A-4CE8-B162-0E0598F72FE3}">
      <dgm:prSet/>
      <dgm:spPr/>
      <dgm:t>
        <a:bodyPr/>
        <a:lstStyle/>
        <a:p>
          <a:endParaRPr lang="en-US" sz="2400">
            <a:solidFill>
              <a:schemeClr val="bg1"/>
            </a:solidFill>
          </a:endParaRPr>
        </a:p>
      </dgm:t>
    </dgm:pt>
    <dgm:pt modelId="{A9D7BAB3-2862-4BC9-BF82-14C04BD2307F}" type="pres">
      <dgm:prSet presAssocID="{209FB6E1-A835-4285-973D-E53D810E1CA1}" presName="linear" presStyleCnt="0">
        <dgm:presLayoutVars>
          <dgm:animLvl val="lvl"/>
          <dgm:resizeHandles val="exact"/>
        </dgm:presLayoutVars>
      </dgm:prSet>
      <dgm:spPr/>
    </dgm:pt>
    <dgm:pt modelId="{96C980AD-8837-4CB8-9F0E-885D87C964FB}" type="pres">
      <dgm:prSet presAssocID="{F34BD3E4-F935-4A13-B225-FC70A207A1B6}" presName="parentText" presStyleLbl="node1" presStyleIdx="0" presStyleCnt="3">
        <dgm:presLayoutVars>
          <dgm:chMax val="0"/>
          <dgm:bulletEnabled val="1"/>
        </dgm:presLayoutVars>
      </dgm:prSet>
      <dgm:spPr/>
    </dgm:pt>
    <dgm:pt modelId="{5A5F63AD-8C04-48A9-A961-FCFC000DEB11}" type="pres">
      <dgm:prSet presAssocID="{AFA5885F-DE6F-462E-A791-77B6AA6627D2}" presName="spacer" presStyleCnt="0"/>
      <dgm:spPr/>
    </dgm:pt>
    <dgm:pt modelId="{B6BBB089-E677-4EBB-B55B-DDA563026FCD}" type="pres">
      <dgm:prSet presAssocID="{1F6F297C-D716-4BFB-AA05-04D06563C6C5}" presName="parentText" presStyleLbl="node1" presStyleIdx="1" presStyleCnt="3">
        <dgm:presLayoutVars>
          <dgm:chMax val="0"/>
          <dgm:bulletEnabled val="1"/>
        </dgm:presLayoutVars>
      </dgm:prSet>
      <dgm:spPr/>
    </dgm:pt>
    <dgm:pt modelId="{903DF86F-DCA8-4437-B4F8-E01181F3A4A9}" type="pres">
      <dgm:prSet presAssocID="{D4F19C6B-0E23-4E5E-A5C7-3DD612957533}" presName="spacer" presStyleCnt="0"/>
      <dgm:spPr/>
    </dgm:pt>
    <dgm:pt modelId="{97892DB2-E522-4958-9772-9FC64D16BF6A}" type="pres">
      <dgm:prSet presAssocID="{27F19D94-F387-4E65-9D73-23C3D2722EC8}" presName="parentText" presStyleLbl="node1" presStyleIdx="2" presStyleCnt="3">
        <dgm:presLayoutVars>
          <dgm:chMax val="0"/>
          <dgm:bulletEnabled val="1"/>
        </dgm:presLayoutVars>
      </dgm:prSet>
      <dgm:spPr/>
    </dgm:pt>
  </dgm:ptLst>
  <dgm:cxnLst>
    <dgm:cxn modelId="{365FDC1C-C290-48F4-94F4-11F2C60CA0F1}" type="presOf" srcId="{209FB6E1-A835-4285-973D-E53D810E1CA1}" destId="{A9D7BAB3-2862-4BC9-BF82-14C04BD2307F}" srcOrd="0" destOrd="0" presId="urn:microsoft.com/office/officeart/2005/8/layout/vList2"/>
    <dgm:cxn modelId="{C8553622-F71A-4CE8-B162-0E0598F72FE3}" srcId="{209FB6E1-A835-4285-973D-E53D810E1CA1}" destId="{1F6F297C-D716-4BFB-AA05-04D06563C6C5}" srcOrd="1" destOrd="0" parTransId="{80C783C6-DD6B-4359-8436-980A3748E0C1}" sibTransId="{D4F19C6B-0E23-4E5E-A5C7-3DD612957533}"/>
    <dgm:cxn modelId="{BBEDFD3C-C3C7-450D-8543-9E97BBF07B4E}" type="presOf" srcId="{1F6F297C-D716-4BFB-AA05-04D06563C6C5}" destId="{B6BBB089-E677-4EBB-B55B-DDA563026FCD}" srcOrd="0" destOrd="0" presId="urn:microsoft.com/office/officeart/2005/8/layout/vList2"/>
    <dgm:cxn modelId="{965B0964-7A53-4400-B40D-D6A0866091F1}" type="presOf" srcId="{F34BD3E4-F935-4A13-B225-FC70A207A1B6}" destId="{96C980AD-8837-4CB8-9F0E-885D87C964FB}" srcOrd="0" destOrd="0" presId="urn:microsoft.com/office/officeart/2005/8/layout/vList2"/>
    <dgm:cxn modelId="{9EF67C89-F617-43C7-AE75-C1C078F3C391}" srcId="{209FB6E1-A835-4285-973D-E53D810E1CA1}" destId="{27F19D94-F387-4E65-9D73-23C3D2722EC8}" srcOrd="2" destOrd="0" parTransId="{E5E4353F-9063-4467-87A6-719C7BC9DDFA}" sibTransId="{DEDB2B8D-D699-4B9C-82F7-995EA5265096}"/>
    <dgm:cxn modelId="{A83E8695-542D-4EDD-A58D-4B8492E98170}" type="presOf" srcId="{27F19D94-F387-4E65-9D73-23C3D2722EC8}" destId="{97892DB2-E522-4958-9772-9FC64D16BF6A}" srcOrd="0" destOrd="0" presId="urn:microsoft.com/office/officeart/2005/8/layout/vList2"/>
    <dgm:cxn modelId="{E3C9DEB2-A5AA-4220-A4E4-C26A40BFCA7C}" srcId="{209FB6E1-A835-4285-973D-E53D810E1CA1}" destId="{F34BD3E4-F935-4A13-B225-FC70A207A1B6}" srcOrd="0" destOrd="0" parTransId="{8372214B-D1E9-41AC-ADA9-CE580FE1A373}" sibTransId="{AFA5885F-DE6F-462E-A791-77B6AA6627D2}"/>
    <dgm:cxn modelId="{CC442C20-DD4C-47EF-A903-E40355F95464}" type="presParOf" srcId="{A9D7BAB3-2862-4BC9-BF82-14C04BD2307F}" destId="{96C980AD-8837-4CB8-9F0E-885D87C964FB}" srcOrd="0" destOrd="0" presId="urn:microsoft.com/office/officeart/2005/8/layout/vList2"/>
    <dgm:cxn modelId="{A0CBAEF1-A7BB-462B-BFBC-49F13AB6F8C9}" type="presParOf" srcId="{A9D7BAB3-2862-4BC9-BF82-14C04BD2307F}" destId="{5A5F63AD-8C04-48A9-A961-FCFC000DEB11}" srcOrd="1" destOrd="0" presId="urn:microsoft.com/office/officeart/2005/8/layout/vList2"/>
    <dgm:cxn modelId="{F0AA1030-F4F7-489B-B90F-42E1ECB38C73}" type="presParOf" srcId="{A9D7BAB3-2862-4BC9-BF82-14C04BD2307F}" destId="{B6BBB089-E677-4EBB-B55B-DDA563026FCD}" srcOrd="2" destOrd="0" presId="urn:microsoft.com/office/officeart/2005/8/layout/vList2"/>
    <dgm:cxn modelId="{23E62822-653F-42CE-BEAD-7A2FF35E2B24}" type="presParOf" srcId="{A9D7BAB3-2862-4BC9-BF82-14C04BD2307F}" destId="{903DF86F-DCA8-4437-B4F8-E01181F3A4A9}" srcOrd="3" destOrd="0" presId="urn:microsoft.com/office/officeart/2005/8/layout/vList2"/>
    <dgm:cxn modelId="{07FAA7D7-6696-4D80-841C-25E9D2E4766F}" type="presParOf" srcId="{A9D7BAB3-2862-4BC9-BF82-14C04BD2307F}" destId="{97892DB2-E522-4958-9772-9FC64D16BF6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BDFEE35-A5E8-418E-843B-35E14CA1D786}"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US"/>
        </a:p>
      </dgm:t>
    </dgm:pt>
    <dgm:pt modelId="{B1BCFB39-0CCE-48DB-A637-AF57A3A314F8}">
      <dgm:prSet/>
      <dgm:spPr/>
      <dgm:t>
        <a:bodyPr/>
        <a:lstStyle/>
        <a:p>
          <a:r>
            <a:rPr lang="en-US" dirty="0">
              <a:solidFill>
                <a:schemeClr val="bg1"/>
              </a:solidFill>
            </a:rPr>
            <a:t>Single short-term doses will cause a small impact but system will likely recover</a:t>
          </a:r>
        </a:p>
      </dgm:t>
    </dgm:pt>
    <dgm:pt modelId="{FC9ED0C9-B886-40A8-881A-A1067694A868}" type="parTrans" cxnId="{51BBB1B5-1ABC-4569-B03A-91EF0EE35562}">
      <dgm:prSet/>
      <dgm:spPr/>
      <dgm:t>
        <a:bodyPr/>
        <a:lstStyle/>
        <a:p>
          <a:endParaRPr lang="en-US" sz="1800"/>
        </a:p>
      </dgm:t>
    </dgm:pt>
    <dgm:pt modelId="{5B9D4869-8290-4FEA-9F29-993BF95859F3}" type="sibTrans" cxnId="{51BBB1B5-1ABC-4569-B03A-91EF0EE35562}">
      <dgm:prSet/>
      <dgm:spPr/>
      <dgm:t>
        <a:bodyPr/>
        <a:lstStyle/>
        <a:p>
          <a:endParaRPr lang="en-US"/>
        </a:p>
      </dgm:t>
    </dgm:pt>
    <dgm:pt modelId="{41F40BF4-1F25-41BF-B02D-830FC48208F7}">
      <dgm:prSet/>
      <dgm:spPr/>
      <dgm:t>
        <a:bodyPr/>
        <a:lstStyle/>
        <a:p>
          <a:r>
            <a:rPr lang="en-US" dirty="0"/>
            <a:t>Example – antibiotic for bacterial infection</a:t>
          </a:r>
        </a:p>
      </dgm:t>
    </dgm:pt>
    <dgm:pt modelId="{6840CE61-CCDB-4757-A056-83E763C8E850}" type="parTrans" cxnId="{622729E2-9745-4151-B281-831979A6750A}">
      <dgm:prSet/>
      <dgm:spPr/>
      <dgm:t>
        <a:bodyPr/>
        <a:lstStyle/>
        <a:p>
          <a:endParaRPr lang="en-US" sz="1800"/>
        </a:p>
      </dgm:t>
    </dgm:pt>
    <dgm:pt modelId="{05BD23FD-5320-478B-BCF5-DD098956B001}" type="sibTrans" cxnId="{622729E2-9745-4151-B281-831979A6750A}">
      <dgm:prSet/>
      <dgm:spPr/>
      <dgm:t>
        <a:bodyPr/>
        <a:lstStyle/>
        <a:p>
          <a:endParaRPr lang="en-US"/>
        </a:p>
      </dgm:t>
    </dgm:pt>
    <dgm:pt modelId="{3E80864D-C323-42D4-90AF-A6B3A2D95834}">
      <dgm:prSet/>
      <dgm:spPr/>
      <dgm:t>
        <a:bodyPr/>
        <a:lstStyle/>
        <a:p>
          <a:r>
            <a:rPr lang="en-US" dirty="0"/>
            <a:t>Pumping the tank will help</a:t>
          </a:r>
        </a:p>
      </dgm:t>
    </dgm:pt>
    <dgm:pt modelId="{4D3D3183-396B-4A06-AD66-C11D908B01FC}" type="parTrans" cxnId="{8208E998-6C01-4E8F-8978-96D74F3F8939}">
      <dgm:prSet/>
      <dgm:spPr/>
      <dgm:t>
        <a:bodyPr/>
        <a:lstStyle/>
        <a:p>
          <a:endParaRPr lang="en-US"/>
        </a:p>
      </dgm:t>
    </dgm:pt>
    <dgm:pt modelId="{C05C7E0A-6FF0-4575-822B-57ACA5051FB6}" type="sibTrans" cxnId="{8208E998-6C01-4E8F-8978-96D74F3F8939}">
      <dgm:prSet/>
      <dgm:spPr/>
      <dgm:t>
        <a:bodyPr/>
        <a:lstStyle/>
        <a:p>
          <a:endParaRPr lang="en-US"/>
        </a:p>
      </dgm:t>
    </dgm:pt>
    <dgm:pt modelId="{1B45AF1A-F386-4F30-AB55-56C8C6884BB3}" type="pres">
      <dgm:prSet presAssocID="{6BDFEE35-A5E8-418E-843B-35E14CA1D786}" presName="linear" presStyleCnt="0">
        <dgm:presLayoutVars>
          <dgm:animLvl val="lvl"/>
          <dgm:resizeHandles val="exact"/>
        </dgm:presLayoutVars>
      </dgm:prSet>
      <dgm:spPr/>
    </dgm:pt>
    <dgm:pt modelId="{F9C92B53-7EBB-4302-AFDD-90B1E74993F4}" type="pres">
      <dgm:prSet presAssocID="{B1BCFB39-0CCE-48DB-A637-AF57A3A314F8}" presName="parentText" presStyleLbl="node1" presStyleIdx="0" presStyleCnt="1">
        <dgm:presLayoutVars>
          <dgm:chMax val="0"/>
          <dgm:bulletEnabled val="1"/>
        </dgm:presLayoutVars>
      </dgm:prSet>
      <dgm:spPr/>
    </dgm:pt>
    <dgm:pt modelId="{20B5E6CE-2DD2-49E3-A473-A49F9E51E3D4}" type="pres">
      <dgm:prSet presAssocID="{B1BCFB39-0CCE-48DB-A637-AF57A3A314F8}" presName="childText" presStyleLbl="revTx" presStyleIdx="0" presStyleCnt="1">
        <dgm:presLayoutVars>
          <dgm:bulletEnabled val="1"/>
        </dgm:presLayoutVars>
      </dgm:prSet>
      <dgm:spPr/>
    </dgm:pt>
  </dgm:ptLst>
  <dgm:cxnLst>
    <dgm:cxn modelId="{3B4E6520-BD80-49F4-A5A3-D88CF159AAB1}" type="presOf" srcId="{B1BCFB39-0CCE-48DB-A637-AF57A3A314F8}" destId="{F9C92B53-7EBB-4302-AFDD-90B1E74993F4}" srcOrd="0" destOrd="0" presId="urn:microsoft.com/office/officeart/2005/8/layout/vList2"/>
    <dgm:cxn modelId="{9D6BAC4C-16ED-4F46-AEA2-0AD22992AA21}" type="presOf" srcId="{41F40BF4-1F25-41BF-B02D-830FC48208F7}" destId="{20B5E6CE-2DD2-49E3-A473-A49F9E51E3D4}" srcOrd="0" destOrd="0" presId="urn:microsoft.com/office/officeart/2005/8/layout/vList2"/>
    <dgm:cxn modelId="{8208E998-6C01-4E8F-8978-96D74F3F8939}" srcId="{B1BCFB39-0CCE-48DB-A637-AF57A3A314F8}" destId="{3E80864D-C323-42D4-90AF-A6B3A2D95834}" srcOrd="1" destOrd="0" parTransId="{4D3D3183-396B-4A06-AD66-C11D908B01FC}" sibTransId="{C05C7E0A-6FF0-4575-822B-57ACA5051FB6}"/>
    <dgm:cxn modelId="{51BBB1B5-1ABC-4569-B03A-91EF0EE35562}" srcId="{6BDFEE35-A5E8-418E-843B-35E14CA1D786}" destId="{B1BCFB39-0CCE-48DB-A637-AF57A3A314F8}" srcOrd="0" destOrd="0" parTransId="{FC9ED0C9-B886-40A8-881A-A1067694A868}" sibTransId="{5B9D4869-8290-4FEA-9F29-993BF95859F3}"/>
    <dgm:cxn modelId="{0E5CD4C6-3A08-4D0C-8DEF-C2E4BA6E050F}" type="presOf" srcId="{6BDFEE35-A5E8-418E-843B-35E14CA1D786}" destId="{1B45AF1A-F386-4F30-AB55-56C8C6884BB3}" srcOrd="0" destOrd="0" presId="urn:microsoft.com/office/officeart/2005/8/layout/vList2"/>
    <dgm:cxn modelId="{622729E2-9745-4151-B281-831979A6750A}" srcId="{B1BCFB39-0CCE-48DB-A637-AF57A3A314F8}" destId="{41F40BF4-1F25-41BF-B02D-830FC48208F7}" srcOrd="0" destOrd="0" parTransId="{6840CE61-CCDB-4757-A056-83E763C8E850}" sibTransId="{05BD23FD-5320-478B-BCF5-DD098956B001}"/>
    <dgm:cxn modelId="{2CED26E3-A921-4134-AE6D-1512C55181D8}" type="presOf" srcId="{3E80864D-C323-42D4-90AF-A6B3A2D95834}" destId="{20B5E6CE-2DD2-49E3-A473-A49F9E51E3D4}" srcOrd="0" destOrd="1" presId="urn:microsoft.com/office/officeart/2005/8/layout/vList2"/>
    <dgm:cxn modelId="{03CB4362-BADA-4E24-AC37-E2D92141A69D}" type="presParOf" srcId="{1B45AF1A-F386-4F30-AB55-56C8C6884BB3}" destId="{F9C92B53-7EBB-4302-AFDD-90B1E74993F4}" srcOrd="0" destOrd="0" presId="urn:microsoft.com/office/officeart/2005/8/layout/vList2"/>
    <dgm:cxn modelId="{0B76F0C5-60D9-4A86-9290-4987F5376BB8}" type="presParOf" srcId="{1B45AF1A-F386-4F30-AB55-56C8C6884BB3}" destId="{20B5E6CE-2DD2-49E3-A473-A49F9E51E3D4}"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45B9395-2363-4842-8629-4376E083729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A87B60B9-871E-4C8A-9333-B94AA2BC2B20}">
      <dgm:prSet/>
      <dgm:spPr/>
      <dgm:t>
        <a:bodyPr/>
        <a:lstStyle/>
        <a:p>
          <a:r>
            <a:rPr lang="en-US" dirty="0">
              <a:solidFill>
                <a:schemeClr val="bg1"/>
              </a:solidFill>
            </a:rPr>
            <a:t>Long term low doses may impact system but will depend on amount, duration, other inputs</a:t>
          </a:r>
        </a:p>
      </dgm:t>
    </dgm:pt>
    <dgm:pt modelId="{B78A5309-E94E-47BF-B4E7-0A74C5C6EF51}" type="parTrans" cxnId="{6D9824D8-A6B3-48AB-8E74-A5FCF6E7DE04}">
      <dgm:prSet/>
      <dgm:spPr/>
      <dgm:t>
        <a:bodyPr/>
        <a:lstStyle/>
        <a:p>
          <a:endParaRPr lang="en-US"/>
        </a:p>
      </dgm:t>
    </dgm:pt>
    <dgm:pt modelId="{C541BBC6-AD79-4DF6-A395-1AC3285F5602}" type="sibTrans" cxnId="{6D9824D8-A6B3-48AB-8E74-A5FCF6E7DE04}">
      <dgm:prSet/>
      <dgm:spPr/>
      <dgm:t>
        <a:bodyPr/>
        <a:lstStyle/>
        <a:p>
          <a:endParaRPr lang="en-US"/>
        </a:p>
      </dgm:t>
    </dgm:pt>
    <dgm:pt modelId="{95143F8E-73F5-484D-83B1-82A76313C22E}">
      <dgm:prSet/>
      <dgm:spPr/>
      <dgm:t>
        <a:bodyPr/>
        <a:lstStyle/>
        <a:p>
          <a:r>
            <a:rPr lang="en-US" dirty="0"/>
            <a:t>Example – acne medication</a:t>
          </a:r>
        </a:p>
      </dgm:t>
    </dgm:pt>
    <dgm:pt modelId="{FC7E3D51-701F-4527-B0FC-CAA2D89DD33D}" type="parTrans" cxnId="{0BDE1797-94F2-4352-AAD2-7031B4D68CC4}">
      <dgm:prSet/>
      <dgm:spPr/>
      <dgm:t>
        <a:bodyPr/>
        <a:lstStyle/>
        <a:p>
          <a:endParaRPr lang="en-US"/>
        </a:p>
      </dgm:t>
    </dgm:pt>
    <dgm:pt modelId="{60C94918-0F06-48CD-B2DD-FC26F0214E4F}" type="sibTrans" cxnId="{0BDE1797-94F2-4352-AAD2-7031B4D68CC4}">
      <dgm:prSet/>
      <dgm:spPr/>
      <dgm:t>
        <a:bodyPr/>
        <a:lstStyle/>
        <a:p>
          <a:endParaRPr lang="en-US"/>
        </a:p>
      </dgm:t>
    </dgm:pt>
    <dgm:pt modelId="{211B038D-418A-4218-A07C-39E0C520C76F}">
      <dgm:prSet/>
      <dgm:spPr/>
      <dgm:t>
        <a:bodyPr/>
        <a:lstStyle/>
        <a:p>
          <a:r>
            <a:rPr lang="en-US" dirty="0"/>
            <a:t>Monitor system</a:t>
          </a:r>
        </a:p>
      </dgm:t>
    </dgm:pt>
    <dgm:pt modelId="{563C8294-171B-43C5-8649-B5F4CD35CF75}" type="parTrans" cxnId="{4A12F115-B08B-409E-A070-3CBA55E03FC7}">
      <dgm:prSet/>
      <dgm:spPr/>
      <dgm:t>
        <a:bodyPr/>
        <a:lstStyle/>
        <a:p>
          <a:endParaRPr lang="en-US"/>
        </a:p>
      </dgm:t>
    </dgm:pt>
    <dgm:pt modelId="{BE434720-514E-4C1D-8797-31BE042EE4EC}" type="sibTrans" cxnId="{4A12F115-B08B-409E-A070-3CBA55E03FC7}">
      <dgm:prSet/>
      <dgm:spPr/>
      <dgm:t>
        <a:bodyPr/>
        <a:lstStyle/>
        <a:p>
          <a:endParaRPr lang="en-US"/>
        </a:p>
      </dgm:t>
    </dgm:pt>
    <dgm:pt modelId="{E03E589E-7E9E-4DE4-AE7C-AFF2C376F9B7}">
      <dgm:prSet/>
      <dgm:spPr/>
      <dgm:t>
        <a:bodyPr/>
        <a:lstStyle/>
        <a:p>
          <a:r>
            <a:rPr lang="en-US" dirty="0">
              <a:solidFill>
                <a:schemeClr val="bg1"/>
              </a:solidFill>
            </a:rPr>
            <a:t>Long term high dose will very likely kill off the system and cause clogging of filters, pretreatment units and the soil</a:t>
          </a:r>
        </a:p>
      </dgm:t>
    </dgm:pt>
    <dgm:pt modelId="{0D538660-B25F-47EA-927B-8AF6CF7AD2E8}" type="parTrans" cxnId="{0E0A28C9-F6E7-4EF1-AF61-38CB411CAEB4}">
      <dgm:prSet/>
      <dgm:spPr/>
      <dgm:t>
        <a:bodyPr/>
        <a:lstStyle/>
        <a:p>
          <a:endParaRPr lang="en-US"/>
        </a:p>
      </dgm:t>
    </dgm:pt>
    <dgm:pt modelId="{A761222B-B040-4DD7-BE21-049F2A2E08D0}" type="sibTrans" cxnId="{0E0A28C9-F6E7-4EF1-AF61-38CB411CAEB4}">
      <dgm:prSet/>
      <dgm:spPr/>
      <dgm:t>
        <a:bodyPr/>
        <a:lstStyle/>
        <a:p>
          <a:endParaRPr lang="en-US"/>
        </a:p>
      </dgm:t>
    </dgm:pt>
    <dgm:pt modelId="{53AFB71E-449F-4E24-A9AE-46412498D9D0}">
      <dgm:prSet/>
      <dgm:spPr/>
      <dgm:t>
        <a:bodyPr/>
        <a:lstStyle/>
        <a:p>
          <a:r>
            <a:rPr lang="en-US" dirty="0"/>
            <a:t>Example – daily infusion of antibiotic for micro-bacteria lung infection, chemo, etc.</a:t>
          </a:r>
        </a:p>
      </dgm:t>
    </dgm:pt>
    <dgm:pt modelId="{6F363AB6-4501-4110-9D4C-60467640BEE1}" type="parTrans" cxnId="{D982306B-547D-40B6-9FF6-CBB43FD57F84}">
      <dgm:prSet/>
      <dgm:spPr/>
      <dgm:t>
        <a:bodyPr/>
        <a:lstStyle/>
        <a:p>
          <a:endParaRPr lang="en-US"/>
        </a:p>
      </dgm:t>
    </dgm:pt>
    <dgm:pt modelId="{CDD6352F-B5A1-4C3B-8C19-E7903A912FD3}" type="sibTrans" cxnId="{D982306B-547D-40B6-9FF6-CBB43FD57F84}">
      <dgm:prSet/>
      <dgm:spPr/>
      <dgm:t>
        <a:bodyPr/>
        <a:lstStyle/>
        <a:p>
          <a:endParaRPr lang="en-US"/>
        </a:p>
      </dgm:t>
    </dgm:pt>
    <dgm:pt modelId="{02330CCC-58CA-4AC3-8B50-5BBAA3251086}">
      <dgm:prSet/>
      <dgm:spPr/>
      <dgm:t>
        <a:bodyPr/>
        <a:lstStyle/>
        <a:p>
          <a:r>
            <a:rPr lang="en-US" dirty="0"/>
            <a:t>Use system as a holding tank or get a port-a-potty</a:t>
          </a:r>
        </a:p>
      </dgm:t>
    </dgm:pt>
    <dgm:pt modelId="{CA149394-B428-4976-B1AC-9D2846F4DD5C}" type="parTrans" cxnId="{CC0EE2DC-B745-4CB8-BDB4-F674FA4DFCE3}">
      <dgm:prSet/>
      <dgm:spPr/>
      <dgm:t>
        <a:bodyPr/>
        <a:lstStyle/>
        <a:p>
          <a:endParaRPr lang="en-US"/>
        </a:p>
      </dgm:t>
    </dgm:pt>
    <dgm:pt modelId="{556AC627-B402-4657-8B0A-5D62F1FB4528}" type="sibTrans" cxnId="{CC0EE2DC-B745-4CB8-BDB4-F674FA4DFCE3}">
      <dgm:prSet/>
      <dgm:spPr/>
      <dgm:t>
        <a:bodyPr/>
        <a:lstStyle/>
        <a:p>
          <a:endParaRPr lang="en-US"/>
        </a:p>
      </dgm:t>
    </dgm:pt>
    <dgm:pt modelId="{1EE2630C-D76C-4428-891B-752CE947F124}" type="pres">
      <dgm:prSet presAssocID="{945B9395-2363-4842-8629-4376E0837295}" presName="linear" presStyleCnt="0">
        <dgm:presLayoutVars>
          <dgm:animLvl val="lvl"/>
          <dgm:resizeHandles val="exact"/>
        </dgm:presLayoutVars>
      </dgm:prSet>
      <dgm:spPr/>
    </dgm:pt>
    <dgm:pt modelId="{51F024BD-5F14-4BD3-87AA-CCCE6C7F2C41}" type="pres">
      <dgm:prSet presAssocID="{A87B60B9-871E-4C8A-9333-B94AA2BC2B20}" presName="parentText" presStyleLbl="node1" presStyleIdx="0" presStyleCnt="2">
        <dgm:presLayoutVars>
          <dgm:chMax val="0"/>
          <dgm:bulletEnabled val="1"/>
        </dgm:presLayoutVars>
      </dgm:prSet>
      <dgm:spPr/>
    </dgm:pt>
    <dgm:pt modelId="{C9973739-2B50-48EB-8302-128D5FC19BD3}" type="pres">
      <dgm:prSet presAssocID="{A87B60B9-871E-4C8A-9333-B94AA2BC2B20}" presName="childText" presStyleLbl="revTx" presStyleIdx="0" presStyleCnt="2">
        <dgm:presLayoutVars>
          <dgm:bulletEnabled val="1"/>
        </dgm:presLayoutVars>
      </dgm:prSet>
      <dgm:spPr/>
    </dgm:pt>
    <dgm:pt modelId="{B973ACC8-D6D2-4EDB-BBBA-071FC3E3534D}" type="pres">
      <dgm:prSet presAssocID="{E03E589E-7E9E-4DE4-AE7C-AFF2C376F9B7}" presName="parentText" presStyleLbl="node1" presStyleIdx="1" presStyleCnt="2">
        <dgm:presLayoutVars>
          <dgm:chMax val="0"/>
          <dgm:bulletEnabled val="1"/>
        </dgm:presLayoutVars>
      </dgm:prSet>
      <dgm:spPr/>
    </dgm:pt>
    <dgm:pt modelId="{A569B1ED-2E9D-4D8E-9D87-243A3922BC7E}" type="pres">
      <dgm:prSet presAssocID="{E03E589E-7E9E-4DE4-AE7C-AFF2C376F9B7}" presName="childText" presStyleLbl="revTx" presStyleIdx="1" presStyleCnt="2">
        <dgm:presLayoutVars>
          <dgm:bulletEnabled val="1"/>
        </dgm:presLayoutVars>
      </dgm:prSet>
      <dgm:spPr/>
    </dgm:pt>
  </dgm:ptLst>
  <dgm:cxnLst>
    <dgm:cxn modelId="{4A12F115-B08B-409E-A070-3CBA55E03FC7}" srcId="{A87B60B9-871E-4C8A-9333-B94AA2BC2B20}" destId="{211B038D-418A-4218-A07C-39E0C520C76F}" srcOrd="1" destOrd="0" parTransId="{563C8294-171B-43C5-8649-B5F4CD35CF75}" sibTransId="{BE434720-514E-4C1D-8797-31BE042EE4EC}"/>
    <dgm:cxn modelId="{8B1FDE40-6A7A-4FF0-98D3-84B39BBA039B}" type="presOf" srcId="{945B9395-2363-4842-8629-4376E0837295}" destId="{1EE2630C-D76C-4428-891B-752CE947F124}" srcOrd="0" destOrd="0" presId="urn:microsoft.com/office/officeart/2005/8/layout/vList2"/>
    <dgm:cxn modelId="{949BE347-B178-4457-BB01-A76A5017BD3F}" type="presOf" srcId="{95143F8E-73F5-484D-83B1-82A76313C22E}" destId="{C9973739-2B50-48EB-8302-128D5FC19BD3}" srcOrd="0" destOrd="0" presId="urn:microsoft.com/office/officeart/2005/8/layout/vList2"/>
    <dgm:cxn modelId="{D982306B-547D-40B6-9FF6-CBB43FD57F84}" srcId="{E03E589E-7E9E-4DE4-AE7C-AFF2C376F9B7}" destId="{53AFB71E-449F-4E24-A9AE-46412498D9D0}" srcOrd="0" destOrd="0" parTransId="{6F363AB6-4501-4110-9D4C-60467640BEE1}" sibTransId="{CDD6352F-B5A1-4C3B-8C19-E7903A912FD3}"/>
    <dgm:cxn modelId="{639B5C96-FB6E-42B8-89F5-40A1118794C7}" type="presOf" srcId="{E03E589E-7E9E-4DE4-AE7C-AFF2C376F9B7}" destId="{B973ACC8-D6D2-4EDB-BBBA-071FC3E3534D}" srcOrd="0" destOrd="0" presId="urn:microsoft.com/office/officeart/2005/8/layout/vList2"/>
    <dgm:cxn modelId="{0BDE1797-94F2-4352-AAD2-7031B4D68CC4}" srcId="{A87B60B9-871E-4C8A-9333-B94AA2BC2B20}" destId="{95143F8E-73F5-484D-83B1-82A76313C22E}" srcOrd="0" destOrd="0" parTransId="{FC7E3D51-701F-4527-B0FC-CAA2D89DD33D}" sibTransId="{60C94918-0F06-48CD-B2DD-FC26F0214E4F}"/>
    <dgm:cxn modelId="{5D5348AB-DD11-4750-822E-C550B7A42A6B}" type="presOf" srcId="{211B038D-418A-4218-A07C-39E0C520C76F}" destId="{C9973739-2B50-48EB-8302-128D5FC19BD3}" srcOrd="0" destOrd="1" presId="urn:microsoft.com/office/officeart/2005/8/layout/vList2"/>
    <dgm:cxn modelId="{0E0A28C9-F6E7-4EF1-AF61-38CB411CAEB4}" srcId="{945B9395-2363-4842-8629-4376E0837295}" destId="{E03E589E-7E9E-4DE4-AE7C-AFF2C376F9B7}" srcOrd="1" destOrd="0" parTransId="{0D538660-B25F-47EA-927B-8AF6CF7AD2E8}" sibTransId="{A761222B-B040-4DD7-BE21-049F2A2E08D0}"/>
    <dgm:cxn modelId="{786F30D7-F124-4CC5-8FEB-A7873AC14817}" type="presOf" srcId="{02330CCC-58CA-4AC3-8B50-5BBAA3251086}" destId="{A569B1ED-2E9D-4D8E-9D87-243A3922BC7E}" srcOrd="0" destOrd="1" presId="urn:microsoft.com/office/officeart/2005/8/layout/vList2"/>
    <dgm:cxn modelId="{6D9824D8-A6B3-48AB-8E74-A5FCF6E7DE04}" srcId="{945B9395-2363-4842-8629-4376E0837295}" destId="{A87B60B9-871E-4C8A-9333-B94AA2BC2B20}" srcOrd="0" destOrd="0" parTransId="{B78A5309-E94E-47BF-B4E7-0A74C5C6EF51}" sibTransId="{C541BBC6-AD79-4DF6-A395-1AC3285F5602}"/>
    <dgm:cxn modelId="{CC0EE2DC-B745-4CB8-BDB4-F674FA4DFCE3}" srcId="{E03E589E-7E9E-4DE4-AE7C-AFF2C376F9B7}" destId="{02330CCC-58CA-4AC3-8B50-5BBAA3251086}" srcOrd="1" destOrd="0" parTransId="{CA149394-B428-4976-B1AC-9D2846F4DD5C}" sibTransId="{556AC627-B402-4657-8B0A-5D62F1FB4528}"/>
    <dgm:cxn modelId="{8E3456E4-625B-4A9F-9BDB-57238583F134}" type="presOf" srcId="{A87B60B9-871E-4C8A-9333-B94AA2BC2B20}" destId="{51F024BD-5F14-4BD3-87AA-CCCE6C7F2C41}" srcOrd="0" destOrd="0" presId="urn:microsoft.com/office/officeart/2005/8/layout/vList2"/>
    <dgm:cxn modelId="{70A732E7-0744-495B-8E04-F27AD8730E17}" type="presOf" srcId="{53AFB71E-449F-4E24-A9AE-46412498D9D0}" destId="{A569B1ED-2E9D-4D8E-9D87-243A3922BC7E}" srcOrd="0" destOrd="0" presId="urn:microsoft.com/office/officeart/2005/8/layout/vList2"/>
    <dgm:cxn modelId="{08E07937-65E7-45AD-9CDD-61F5DE2349FD}" type="presParOf" srcId="{1EE2630C-D76C-4428-891B-752CE947F124}" destId="{51F024BD-5F14-4BD3-87AA-CCCE6C7F2C41}" srcOrd="0" destOrd="0" presId="urn:microsoft.com/office/officeart/2005/8/layout/vList2"/>
    <dgm:cxn modelId="{6C0C56D3-A700-47C7-A189-08F65A63FF8F}" type="presParOf" srcId="{1EE2630C-D76C-4428-891B-752CE947F124}" destId="{C9973739-2B50-48EB-8302-128D5FC19BD3}" srcOrd="1" destOrd="0" presId="urn:microsoft.com/office/officeart/2005/8/layout/vList2"/>
    <dgm:cxn modelId="{310260C3-3DCC-4E4D-88E3-5EE311DB49C4}" type="presParOf" srcId="{1EE2630C-D76C-4428-891B-752CE947F124}" destId="{B973ACC8-D6D2-4EDB-BBBA-071FC3E3534D}" srcOrd="2" destOrd="0" presId="urn:microsoft.com/office/officeart/2005/8/layout/vList2"/>
    <dgm:cxn modelId="{C2625A02-4EF1-4C15-B288-A12453A7A9FB}" type="presParOf" srcId="{1EE2630C-D76C-4428-891B-752CE947F124}" destId="{A569B1ED-2E9D-4D8E-9D87-243A3922BC7E}"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84EF477-5C76-43C4-A021-1356F9CA0641}" type="doc">
      <dgm:prSet loTypeId="urn:microsoft.com/office/officeart/2018/2/layout/IconLabelDescriptionList" loCatId="icon" qsTypeId="urn:microsoft.com/office/officeart/2005/8/quickstyle/simple4" qsCatId="simple" csTypeId="urn:microsoft.com/office/officeart/2018/5/colors/Iconchunking_neutralbg_colorful1" csCatId="colorful" phldr="1"/>
      <dgm:spPr/>
      <dgm:t>
        <a:bodyPr/>
        <a:lstStyle/>
        <a:p>
          <a:endParaRPr lang="en-US"/>
        </a:p>
      </dgm:t>
    </dgm:pt>
    <dgm:pt modelId="{241C3D0B-7BAA-40C6-B8A5-D84991A5B0B9}">
      <dgm:prSet custT="1"/>
      <dgm:spPr/>
      <dgm:t>
        <a:bodyPr/>
        <a:lstStyle/>
        <a:p>
          <a:pPr>
            <a:defRPr b="1"/>
          </a:pPr>
          <a:r>
            <a:rPr lang="en-US" sz="2800" baseline="0" dirty="0"/>
            <a:t>Purchase through a water conditioning professional</a:t>
          </a:r>
          <a:endParaRPr lang="en-US" sz="2800" dirty="0"/>
        </a:p>
      </dgm:t>
    </dgm:pt>
    <dgm:pt modelId="{2F92D8FC-626E-4D0E-A97D-E2B525BB36B4}" type="parTrans" cxnId="{694B78C0-4437-4E60-B222-DC31AFA51E23}">
      <dgm:prSet/>
      <dgm:spPr/>
      <dgm:t>
        <a:bodyPr/>
        <a:lstStyle/>
        <a:p>
          <a:endParaRPr lang="en-US" sz="2800"/>
        </a:p>
      </dgm:t>
    </dgm:pt>
    <dgm:pt modelId="{3692BDD7-8C55-401E-B11A-3BBDAE79E028}" type="sibTrans" cxnId="{694B78C0-4437-4E60-B222-DC31AFA51E23}">
      <dgm:prSet/>
      <dgm:spPr/>
      <dgm:t>
        <a:bodyPr/>
        <a:lstStyle/>
        <a:p>
          <a:endParaRPr lang="en-US" sz="2800"/>
        </a:p>
      </dgm:t>
    </dgm:pt>
    <dgm:pt modelId="{5C3605E7-4F6D-4561-9D46-95980DC04E62}">
      <dgm:prSet custT="1"/>
      <dgm:spPr/>
      <dgm:t>
        <a:bodyPr/>
        <a:lstStyle/>
        <a:p>
          <a:pPr>
            <a:defRPr b="1"/>
          </a:pPr>
          <a:r>
            <a:rPr lang="en-US" sz="2800" baseline="0" dirty="0"/>
            <a:t>If you are a do-it-yourselfer, learn what size is needed based on your household:</a:t>
          </a:r>
        </a:p>
        <a:p>
          <a:pPr>
            <a:defRPr b="1"/>
          </a:pPr>
          <a:endParaRPr lang="en-US" sz="2800" dirty="0"/>
        </a:p>
      </dgm:t>
    </dgm:pt>
    <dgm:pt modelId="{22530C9A-745B-4BE1-B13E-25552DFB71E4}" type="parTrans" cxnId="{EA4BA474-5363-4980-8A83-899E283BA177}">
      <dgm:prSet/>
      <dgm:spPr/>
      <dgm:t>
        <a:bodyPr/>
        <a:lstStyle/>
        <a:p>
          <a:endParaRPr lang="en-US" sz="2800"/>
        </a:p>
      </dgm:t>
    </dgm:pt>
    <dgm:pt modelId="{F3839C6A-8299-4B42-AC01-A7BF608AEAE2}" type="sibTrans" cxnId="{EA4BA474-5363-4980-8A83-899E283BA177}">
      <dgm:prSet/>
      <dgm:spPr/>
      <dgm:t>
        <a:bodyPr/>
        <a:lstStyle/>
        <a:p>
          <a:endParaRPr lang="en-US" sz="2800"/>
        </a:p>
      </dgm:t>
    </dgm:pt>
    <dgm:pt modelId="{57A568FF-E36C-47CB-8C83-5444420385F3}">
      <dgm:prSet custT="1"/>
      <dgm:spPr/>
      <dgm:t>
        <a:bodyPr/>
        <a:lstStyle/>
        <a:p>
          <a:pPr>
            <a:buFont typeface="Arial" panose="020B0604020202020204" pitchFamily="34" charset="0"/>
            <a:buChar char="•"/>
          </a:pPr>
          <a:r>
            <a:rPr lang="en-US" sz="2400" baseline="0" dirty="0"/>
            <a:t>Water hardness</a:t>
          </a:r>
          <a:endParaRPr lang="en-US" sz="2400" dirty="0"/>
        </a:p>
      </dgm:t>
    </dgm:pt>
    <dgm:pt modelId="{5C528DB0-55B8-40EF-9453-797B5B24EA94}" type="parTrans" cxnId="{F0623570-09E3-4F61-A2ED-DAB506E924FF}">
      <dgm:prSet/>
      <dgm:spPr/>
      <dgm:t>
        <a:bodyPr/>
        <a:lstStyle/>
        <a:p>
          <a:endParaRPr lang="en-US" sz="2800"/>
        </a:p>
      </dgm:t>
    </dgm:pt>
    <dgm:pt modelId="{2689AAF8-879D-4424-8163-AB2581165496}" type="sibTrans" cxnId="{F0623570-09E3-4F61-A2ED-DAB506E924FF}">
      <dgm:prSet/>
      <dgm:spPr/>
      <dgm:t>
        <a:bodyPr/>
        <a:lstStyle/>
        <a:p>
          <a:endParaRPr lang="en-US" sz="2800"/>
        </a:p>
      </dgm:t>
    </dgm:pt>
    <dgm:pt modelId="{9F73A6BE-5DEB-4375-BBF8-AE3706B66073}">
      <dgm:prSet custT="1"/>
      <dgm:spPr/>
      <dgm:t>
        <a:bodyPr/>
        <a:lstStyle/>
        <a:p>
          <a:pPr>
            <a:buFont typeface="Arial" panose="020B0604020202020204" pitchFamily="34" charset="0"/>
            <a:buChar char="•"/>
          </a:pPr>
          <a:r>
            <a:rPr lang="en-US" sz="2400" baseline="0" dirty="0"/>
            <a:t>Water use</a:t>
          </a:r>
          <a:endParaRPr lang="en-US" sz="2400" dirty="0"/>
        </a:p>
      </dgm:t>
    </dgm:pt>
    <dgm:pt modelId="{1A589E8A-FA2F-4F9C-A72D-46D652CF1850}" type="parTrans" cxnId="{21D563DA-D50A-44E3-8EF0-78307B78B427}">
      <dgm:prSet/>
      <dgm:spPr/>
      <dgm:t>
        <a:bodyPr/>
        <a:lstStyle/>
        <a:p>
          <a:endParaRPr lang="en-US" sz="2800"/>
        </a:p>
      </dgm:t>
    </dgm:pt>
    <dgm:pt modelId="{80209618-F120-4A75-B729-B0338C7D4F75}" type="sibTrans" cxnId="{21D563DA-D50A-44E3-8EF0-78307B78B427}">
      <dgm:prSet/>
      <dgm:spPr/>
      <dgm:t>
        <a:bodyPr/>
        <a:lstStyle/>
        <a:p>
          <a:endParaRPr lang="en-US" sz="2800"/>
        </a:p>
      </dgm:t>
    </dgm:pt>
    <dgm:pt modelId="{93CABF67-A334-431C-8935-9F1C45282965}" type="pres">
      <dgm:prSet presAssocID="{884EF477-5C76-43C4-A021-1356F9CA0641}" presName="root" presStyleCnt="0">
        <dgm:presLayoutVars>
          <dgm:dir/>
          <dgm:resizeHandles val="exact"/>
        </dgm:presLayoutVars>
      </dgm:prSet>
      <dgm:spPr/>
    </dgm:pt>
    <dgm:pt modelId="{53E00C53-1E17-4DBD-97FC-A80B9F81E240}" type="pres">
      <dgm:prSet presAssocID="{241C3D0B-7BAA-40C6-B8A5-D84991A5B0B9}" presName="compNode" presStyleCnt="0"/>
      <dgm:spPr/>
    </dgm:pt>
    <dgm:pt modelId="{8B6498C9-2D85-4CA1-BE8A-89F9F64F398F}" type="pres">
      <dgm:prSet presAssocID="{241C3D0B-7BAA-40C6-B8A5-D84991A5B0B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6528F5EC-427B-4E7E-BAC4-FB5ECEBF9E45}" type="pres">
      <dgm:prSet presAssocID="{241C3D0B-7BAA-40C6-B8A5-D84991A5B0B9}" presName="iconSpace" presStyleCnt="0"/>
      <dgm:spPr/>
    </dgm:pt>
    <dgm:pt modelId="{04B44176-7F21-47F4-AF15-01C3C71B5EFC}" type="pres">
      <dgm:prSet presAssocID="{241C3D0B-7BAA-40C6-B8A5-D84991A5B0B9}" presName="parTx" presStyleLbl="revTx" presStyleIdx="0" presStyleCnt="4">
        <dgm:presLayoutVars>
          <dgm:chMax val="0"/>
          <dgm:chPref val="0"/>
        </dgm:presLayoutVars>
      </dgm:prSet>
      <dgm:spPr/>
    </dgm:pt>
    <dgm:pt modelId="{5558C3EF-6E87-47C9-9EB1-2E03C1213CE5}" type="pres">
      <dgm:prSet presAssocID="{241C3D0B-7BAA-40C6-B8A5-D84991A5B0B9}" presName="txSpace" presStyleCnt="0"/>
      <dgm:spPr/>
    </dgm:pt>
    <dgm:pt modelId="{F4B525BB-9CD7-4D48-BA0A-32F9AEA32E9B}" type="pres">
      <dgm:prSet presAssocID="{241C3D0B-7BAA-40C6-B8A5-D84991A5B0B9}" presName="desTx" presStyleLbl="revTx" presStyleIdx="1" presStyleCnt="4">
        <dgm:presLayoutVars/>
      </dgm:prSet>
      <dgm:spPr/>
    </dgm:pt>
    <dgm:pt modelId="{99391BE9-811B-4D83-9FF9-29915867FDC7}" type="pres">
      <dgm:prSet presAssocID="{3692BDD7-8C55-401E-B11A-3BBDAE79E028}" presName="sibTrans" presStyleCnt="0"/>
      <dgm:spPr/>
    </dgm:pt>
    <dgm:pt modelId="{092D4F96-D3C4-470E-954A-27B6EF9785FB}" type="pres">
      <dgm:prSet presAssocID="{5C3605E7-4F6D-4561-9D46-95980DC04E62}" presName="compNode" presStyleCnt="0"/>
      <dgm:spPr/>
    </dgm:pt>
    <dgm:pt modelId="{64523B4B-0348-44BA-BEC7-51493DD3D4DE}" type="pres">
      <dgm:prSet presAssocID="{5C3605E7-4F6D-4561-9D46-95980DC04E62}" presName="iconRect" presStyleLbl="node1" presStyleIdx="1" presStyleCnt="2" custLinFactNeighborX="76288" custLinFactNeighborY="-135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320988AA-F4AA-4D82-9E95-5234802FA68F}" type="pres">
      <dgm:prSet presAssocID="{5C3605E7-4F6D-4561-9D46-95980DC04E62}" presName="iconSpace" presStyleCnt="0"/>
      <dgm:spPr/>
    </dgm:pt>
    <dgm:pt modelId="{8B7D072B-535B-42AF-BFFD-AA50B7937D14}" type="pres">
      <dgm:prSet presAssocID="{5C3605E7-4F6D-4561-9D46-95980DC04E62}" presName="parTx" presStyleLbl="revTx" presStyleIdx="2" presStyleCnt="4" custScaleX="153096">
        <dgm:presLayoutVars>
          <dgm:chMax val="0"/>
          <dgm:chPref val="0"/>
        </dgm:presLayoutVars>
      </dgm:prSet>
      <dgm:spPr/>
    </dgm:pt>
    <dgm:pt modelId="{C953DC88-EB16-419D-864D-C28118E916F2}" type="pres">
      <dgm:prSet presAssocID="{5C3605E7-4F6D-4561-9D46-95980DC04E62}" presName="txSpace" presStyleCnt="0"/>
      <dgm:spPr/>
    </dgm:pt>
    <dgm:pt modelId="{6A6754B3-2180-4D89-910D-C0061D843106}" type="pres">
      <dgm:prSet presAssocID="{5C3605E7-4F6D-4561-9D46-95980DC04E62}" presName="desTx" presStyleLbl="revTx" presStyleIdx="3" presStyleCnt="4" custLinFactY="100000" custLinFactNeighborX="4544" custLinFactNeighborY="138467">
        <dgm:presLayoutVars/>
      </dgm:prSet>
      <dgm:spPr/>
    </dgm:pt>
  </dgm:ptLst>
  <dgm:cxnLst>
    <dgm:cxn modelId="{2DAC770B-4072-480C-9D37-71F08B1A4E28}" type="presOf" srcId="{9F73A6BE-5DEB-4375-BBF8-AE3706B66073}" destId="{6A6754B3-2180-4D89-910D-C0061D843106}" srcOrd="0" destOrd="1" presId="urn:microsoft.com/office/officeart/2018/2/layout/IconLabelDescriptionList"/>
    <dgm:cxn modelId="{A3672825-BAC4-4794-AAAD-311EFEDB8B5A}" type="presOf" srcId="{884EF477-5C76-43C4-A021-1356F9CA0641}" destId="{93CABF67-A334-431C-8935-9F1C45282965}" srcOrd="0" destOrd="0" presId="urn:microsoft.com/office/officeart/2018/2/layout/IconLabelDescriptionList"/>
    <dgm:cxn modelId="{7B6E896F-8F62-4834-A011-CEC2054B8589}" type="presOf" srcId="{5C3605E7-4F6D-4561-9D46-95980DC04E62}" destId="{8B7D072B-535B-42AF-BFFD-AA50B7937D14}" srcOrd="0" destOrd="0" presId="urn:microsoft.com/office/officeart/2018/2/layout/IconLabelDescriptionList"/>
    <dgm:cxn modelId="{F0623570-09E3-4F61-A2ED-DAB506E924FF}" srcId="{5C3605E7-4F6D-4561-9D46-95980DC04E62}" destId="{57A568FF-E36C-47CB-8C83-5444420385F3}" srcOrd="0" destOrd="0" parTransId="{5C528DB0-55B8-40EF-9453-797B5B24EA94}" sibTransId="{2689AAF8-879D-4424-8163-AB2581165496}"/>
    <dgm:cxn modelId="{86671E51-84D6-4ADA-B816-834B921233D5}" type="presOf" srcId="{57A568FF-E36C-47CB-8C83-5444420385F3}" destId="{6A6754B3-2180-4D89-910D-C0061D843106}" srcOrd="0" destOrd="0" presId="urn:microsoft.com/office/officeart/2018/2/layout/IconLabelDescriptionList"/>
    <dgm:cxn modelId="{EA4BA474-5363-4980-8A83-899E283BA177}" srcId="{884EF477-5C76-43C4-A021-1356F9CA0641}" destId="{5C3605E7-4F6D-4561-9D46-95980DC04E62}" srcOrd="1" destOrd="0" parTransId="{22530C9A-745B-4BE1-B13E-25552DFB71E4}" sibTransId="{F3839C6A-8299-4B42-AC01-A7BF608AEAE2}"/>
    <dgm:cxn modelId="{E56E198C-69BC-45A3-9850-FCC2A9B0FC2E}" type="presOf" srcId="{241C3D0B-7BAA-40C6-B8A5-D84991A5B0B9}" destId="{04B44176-7F21-47F4-AF15-01C3C71B5EFC}" srcOrd="0" destOrd="0" presId="urn:microsoft.com/office/officeart/2018/2/layout/IconLabelDescriptionList"/>
    <dgm:cxn modelId="{694B78C0-4437-4E60-B222-DC31AFA51E23}" srcId="{884EF477-5C76-43C4-A021-1356F9CA0641}" destId="{241C3D0B-7BAA-40C6-B8A5-D84991A5B0B9}" srcOrd="0" destOrd="0" parTransId="{2F92D8FC-626E-4D0E-A97D-E2B525BB36B4}" sibTransId="{3692BDD7-8C55-401E-B11A-3BBDAE79E028}"/>
    <dgm:cxn modelId="{21D563DA-D50A-44E3-8EF0-78307B78B427}" srcId="{5C3605E7-4F6D-4561-9D46-95980DC04E62}" destId="{9F73A6BE-5DEB-4375-BBF8-AE3706B66073}" srcOrd="1" destOrd="0" parTransId="{1A589E8A-FA2F-4F9C-A72D-46D652CF1850}" sibTransId="{80209618-F120-4A75-B729-B0338C7D4F75}"/>
    <dgm:cxn modelId="{ACAA1491-19A3-4BA6-9CB5-B9CC5694738E}" type="presParOf" srcId="{93CABF67-A334-431C-8935-9F1C45282965}" destId="{53E00C53-1E17-4DBD-97FC-A80B9F81E240}" srcOrd="0" destOrd="0" presId="urn:microsoft.com/office/officeart/2018/2/layout/IconLabelDescriptionList"/>
    <dgm:cxn modelId="{15F83790-4E70-4842-8D5F-E59B58F255C5}" type="presParOf" srcId="{53E00C53-1E17-4DBD-97FC-A80B9F81E240}" destId="{8B6498C9-2D85-4CA1-BE8A-89F9F64F398F}" srcOrd="0" destOrd="0" presId="urn:microsoft.com/office/officeart/2018/2/layout/IconLabelDescriptionList"/>
    <dgm:cxn modelId="{9D8BE8AD-831D-4185-85A8-13B05D46D505}" type="presParOf" srcId="{53E00C53-1E17-4DBD-97FC-A80B9F81E240}" destId="{6528F5EC-427B-4E7E-BAC4-FB5ECEBF9E45}" srcOrd="1" destOrd="0" presId="urn:microsoft.com/office/officeart/2018/2/layout/IconLabelDescriptionList"/>
    <dgm:cxn modelId="{4A303EE8-EE3F-4141-B530-DB637087D34E}" type="presParOf" srcId="{53E00C53-1E17-4DBD-97FC-A80B9F81E240}" destId="{04B44176-7F21-47F4-AF15-01C3C71B5EFC}" srcOrd="2" destOrd="0" presId="urn:microsoft.com/office/officeart/2018/2/layout/IconLabelDescriptionList"/>
    <dgm:cxn modelId="{4078CD82-452A-4809-899C-7DA4CBDB5BE3}" type="presParOf" srcId="{53E00C53-1E17-4DBD-97FC-A80B9F81E240}" destId="{5558C3EF-6E87-47C9-9EB1-2E03C1213CE5}" srcOrd="3" destOrd="0" presId="urn:microsoft.com/office/officeart/2018/2/layout/IconLabelDescriptionList"/>
    <dgm:cxn modelId="{9707F156-3C79-4481-9F1D-FE673DFAAF6C}" type="presParOf" srcId="{53E00C53-1E17-4DBD-97FC-A80B9F81E240}" destId="{F4B525BB-9CD7-4D48-BA0A-32F9AEA32E9B}" srcOrd="4" destOrd="0" presId="urn:microsoft.com/office/officeart/2018/2/layout/IconLabelDescriptionList"/>
    <dgm:cxn modelId="{575341AA-F307-4002-A985-6D3601DFC2EF}" type="presParOf" srcId="{93CABF67-A334-431C-8935-9F1C45282965}" destId="{99391BE9-811B-4D83-9FF9-29915867FDC7}" srcOrd="1" destOrd="0" presId="urn:microsoft.com/office/officeart/2018/2/layout/IconLabelDescriptionList"/>
    <dgm:cxn modelId="{80C707CF-6CCA-4953-9A29-0423FF020175}" type="presParOf" srcId="{93CABF67-A334-431C-8935-9F1C45282965}" destId="{092D4F96-D3C4-470E-954A-27B6EF9785FB}" srcOrd="2" destOrd="0" presId="urn:microsoft.com/office/officeart/2018/2/layout/IconLabelDescriptionList"/>
    <dgm:cxn modelId="{FF5E3223-B1CD-4448-A655-03CD5FF13E01}" type="presParOf" srcId="{092D4F96-D3C4-470E-954A-27B6EF9785FB}" destId="{64523B4B-0348-44BA-BEC7-51493DD3D4DE}" srcOrd="0" destOrd="0" presId="urn:microsoft.com/office/officeart/2018/2/layout/IconLabelDescriptionList"/>
    <dgm:cxn modelId="{CB539B94-1451-4922-841B-F2B78329D074}" type="presParOf" srcId="{092D4F96-D3C4-470E-954A-27B6EF9785FB}" destId="{320988AA-F4AA-4D82-9E95-5234802FA68F}" srcOrd="1" destOrd="0" presId="urn:microsoft.com/office/officeart/2018/2/layout/IconLabelDescriptionList"/>
    <dgm:cxn modelId="{A17B92C1-CC81-4F09-863F-7853C5FA4E58}" type="presParOf" srcId="{092D4F96-D3C4-470E-954A-27B6EF9785FB}" destId="{8B7D072B-535B-42AF-BFFD-AA50B7937D14}" srcOrd="2" destOrd="0" presId="urn:microsoft.com/office/officeart/2018/2/layout/IconLabelDescriptionList"/>
    <dgm:cxn modelId="{DE5E1A14-A557-445D-AC9B-BE36574879AF}" type="presParOf" srcId="{092D4F96-D3C4-470E-954A-27B6EF9785FB}" destId="{C953DC88-EB16-419D-864D-C28118E916F2}" srcOrd="3" destOrd="0" presId="urn:microsoft.com/office/officeart/2018/2/layout/IconLabelDescriptionList"/>
    <dgm:cxn modelId="{62BB5A4E-F2DA-4AD3-8E2D-2085DA610A89}" type="presParOf" srcId="{092D4F96-D3C4-470E-954A-27B6EF9785FB}" destId="{6A6754B3-2180-4D89-910D-C0061D843106}"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8DA64DD-6A02-4276-BF81-49FB2DCEB04F}"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6795EB1C-DC2E-4E0C-ABCC-478467AE4312}">
      <dgm:prSet/>
      <dgm:spPr/>
      <dgm:t>
        <a:bodyPr/>
        <a:lstStyle/>
        <a:p>
          <a:r>
            <a:rPr lang="en-US" dirty="0">
              <a:solidFill>
                <a:schemeClr val="bg1"/>
              </a:solidFill>
            </a:rPr>
            <a:t>Effluent can have a high glucose content – 7,000 – 20,000 mg/L</a:t>
          </a:r>
        </a:p>
      </dgm:t>
    </dgm:pt>
    <dgm:pt modelId="{B1A0CFE0-CF88-4850-9F4E-26E909DDFDBF}" type="parTrans" cxnId="{0CBB2F9A-6EB2-4EC0-A0F8-17636A19577E}">
      <dgm:prSet/>
      <dgm:spPr/>
      <dgm:t>
        <a:bodyPr/>
        <a:lstStyle/>
        <a:p>
          <a:endParaRPr lang="en-US" sz="2400">
            <a:solidFill>
              <a:schemeClr val="bg1"/>
            </a:solidFill>
          </a:endParaRPr>
        </a:p>
      </dgm:t>
    </dgm:pt>
    <dgm:pt modelId="{F2693B7D-6795-49C8-AB26-2A58096DB2BF}" type="sibTrans" cxnId="{0CBB2F9A-6EB2-4EC0-A0F8-17636A19577E}">
      <dgm:prSet/>
      <dgm:spPr/>
      <dgm:t>
        <a:bodyPr/>
        <a:lstStyle/>
        <a:p>
          <a:endParaRPr lang="en-US">
            <a:solidFill>
              <a:schemeClr val="bg1"/>
            </a:solidFill>
          </a:endParaRPr>
        </a:p>
      </dgm:t>
    </dgm:pt>
    <dgm:pt modelId="{0608E461-A223-44C5-A740-111B75759A7F}">
      <dgm:prSet/>
      <dgm:spPr/>
      <dgm:t>
        <a:bodyPr/>
        <a:lstStyle/>
        <a:p>
          <a:r>
            <a:rPr lang="en-US" dirty="0">
              <a:solidFill>
                <a:schemeClr val="bg1"/>
              </a:solidFill>
            </a:rPr>
            <a:t>The high glucose content of effluent can  promote the formation of a co-polymer that can coat the surface of the soil and can block the lateral lines</a:t>
          </a:r>
        </a:p>
      </dgm:t>
    </dgm:pt>
    <dgm:pt modelId="{22B088CC-46BD-4C9D-8E19-AE4FD1F5701C}" type="parTrans" cxnId="{6CE73673-5039-4620-A828-6B1B9E400734}">
      <dgm:prSet/>
      <dgm:spPr/>
      <dgm:t>
        <a:bodyPr/>
        <a:lstStyle/>
        <a:p>
          <a:endParaRPr lang="en-US" sz="2400">
            <a:solidFill>
              <a:schemeClr val="bg1"/>
            </a:solidFill>
          </a:endParaRPr>
        </a:p>
      </dgm:t>
    </dgm:pt>
    <dgm:pt modelId="{19848657-CE95-440F-9BA2-7A4C8E51B4EE}" type="sibTrans" cxnId="{6CE73673-5039-4620-A828-6B1B9E400734}">
      <dgm:prSet/>
      <dgm:spPr/>
      <dgm:t>
        <a:bodyPr/>
        <a:lstStyle/>
        <a:p>
          <a:endParaRPr lang="en-US">
            <a:solidFill>
              <a:schemeClr val="bg1"/>
            </a:solidFill>
          </a:endParaRPr>
        </a:p>
      </dgm:t>
    </dgm:pt>
    <dgm:pt modelId="{30A3BDED-556E-42B7-B602-0F7AFE6A69AB}" type="pres">
      <dgm:prSet presAssocID="{C8DA64DD-6A02-4276-BF81-49FB2DCEB04F}" presName="diagram" presStyleCnt="0">
        <dgm:presLayoutVars>
          <dgm:dir/>
          <dgm:resizeHandles val="exact"/>
        </dgm:presLayoutVars>
      </dgm:prSet>
      <dgm:spPr/>
    </dgm:pt>
    <dgm:pt modelId="{FF66EE4C-0B89-42F0-8376-3BABD1DE91C7}" type="pres">
      <dgm:prSet presAssocID="{6795EB1C-DC2E-4E0C-ABCC-478467AE4312}" presName="node" presStyleLbl="node1" presStyleIdx="0" presStyleCnt="2">
        <dgm:presLayoutVars>
          <dgm:bulletEnabled val="1"/>
        </dgm:presLayoutVars>
      </dgm:prSet>
      <dgm:spPr/>
    </dgm:pt>
    <dgm:pt modelId="{58BA2D83-B3D0-458C-80BC-6A869AA231F0}" type="pres">
      <dgm:prSet presAssocID="{F2693B7D-6795-49C8-AB26-2A58096DB2BF}" presName="sibTrans" presStyleCnt="0"/>
      <dgm:spPr/>
    </dgm:pt>
    <dgm:pt modelId="{5666D0B6-29FA-4C4C-AE35-9FFCF34B2039}" type="pres">
      <dgm:prSet presAssocID="{0608E461-A223-44C5-A740-111B75759A7F}" presName="node" presStyleLbl="node1" presStyleIdx="1" presStyleCnt="2">
        <dgm:presLayoutVars>
          <dgm:bulletEnabled val="1"/>
        </dgm:presLayoutVars>
      </dgm:prSet>
      <dgm:spPr/>
    </dgm:pt>
  </dgm:ptLst>
  <dgm:cxnLst>
    <dgm:cxn modelId="{14316939-C230-46DC-A382-2E9262BC9AFD}" type="presOf" srcId="{C8DA64DD-6A02-4276-BF81-49FB2DCEB04F}" destId="{30A3BDED-556E-42B7-B602-0F7AFE6A69AB}" srcOrd="0" destOrd="0" presId="urn:microsoft.com/office/officeart/2005/8/layout/default"/>
    <dgm:cxn modelId="{6CE73673-5039-4620-A828-6B1B9E400734}" srcId="{C8DA64DD-6A02-4276-BF81-49FB2DCEB04F}" destId="{0608E461-A223-44C5-A740-111B75759A7F}" srcOrd="1" destOrd="0" parTransId="{22B088CC-46BD-4C9D-8E19-AE4FD1F5701C}" sibTransId="{19848657-CE95-440F-9BA2-7A4C8E51B4EE}"/>
    <dgm:cxn modelId="{0CBB2F9A-6EB2-4EC0-A0F8-17636A19577E}" srcId="{C8DA64DD-6A02-4276-BF81-49FB2DCEB04F}" destId="{6795EB1C-DC2E-4E0C-ABCC-478467AE4312}" srcOrd="0" destOrd="0" parTransId="{B1A0CFE0-CF88-4850-9F4E-26E909DDFDBF}" sibTransId="{F2693B7D-6795-49C8-AB26-2A58096DB2BF}"/>
    <dgm:cxn modelId="{BF11CFDE-D182-4734-B3E6-2AD9EF8B7CE6}" type="presOf" srcId="{6795EB1C-DC2E-4E0C-ABCC-478467AE4312}" destId="{FF66EE4C-0B89-42F0-8376-3BABD1DE91C7}" srcOrd="0" destOrd="0" presId="urn:microsoft.com/office/officeart/2005/8/layout/default"/>
    <dgm:cxn modelId="{693327E0-6C2E-41FA-854C-D5D43613D39A}" type="presOf" srcId="{0608E461-A223-44C5-A740-111B75759A7F}" destId="{5666D0B6-29FA-4C4C-AE35-9FFCF34B2039}" srcOrd="0" destOrd="0" presId="urn:microsoft.com/office/officeart/2005/8/layout/default"/>
    <dgm:cxn modelId="{9D1CEC8A-826A-460C-BC9A-6EC33851D2B7}" type="presParOf" srcId="{30A3BDED-556E-42B7-B602-0F7AFE6A69AB}" destId="{FF66EE4C-0B89-42F0-8376-3BABD1DE91C7}" srcOrd="0" destOrd="0" presId="urn:microsoft.com/office/officeart/2005/8/layout/default"/>
    <dgm:cxn modelId="{A138EC94-C34B-47D5-919C-0984F1C36B68}" type="presParOf" srcId="{30A3BDED-556E-42B7-B602-0F7AFE6A69AB}" destId="{58BA2D83-B3D0-458C-80BC-6A869AA231F0}" srcOrd="1" destOrd="0" presId="urn:microsoft.com/office/officeart/2005/8/layout/default"/>
    <dgm:cxn modelId="{3D4C368A-9FE9-40ED-B79D-07B2B5C485F6}" type="presParOf" srcId="{30A3BDED-556E-42B7-B602-0F7AFE6A69AB}" destId="{5666D0B6-29FA-4C4C-AE35-9FFCF34B2039}"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F224405-3CE7-4052-BF75-F732BA7EC534}" type="doc">
      <dgm:prSet loTypeId="urn:microsoft.com/office/officeart/2005/8/layout/hierarchy1" loCatId="hierarchy" qsTypeId="urn:microsoft.com/office/officeart/2005/8/quickstyle/simple4" qsCatId="simple" csTypeId="urn:microsoft.com/office/officeart/2005/8/colors/accent1_2" csCatId="accent1" phldr="1"/>
      <dgm:spPr/>
      <dgm:t>
        <a:bodyPr/>
        <a:lstStyle/>
        <a:p>
          <a:endParaRPr lang="en-US"/>
        </a:p>
      </dgm:t>
    </dgm:pt>
    <dgm:pt modelId="{9B9D1CA1-4CFE-4282-AA23-523F9CA32813}">
      <dgm:prSet/>
      <dgm:spPr/>
      <dgm:t>
        <a:bodyPr/>
        <a:lstStyle/>
        <a:p>
          <a:r>
            <a:rPr lang="en-US" dirty="0"/>
            <a:t>The waste stream is not typical domestic-strength waste</a:t>
          </a:r>
        </a:p>
      </dgm:t>
    </dgm:pt>
    <dgm:pt modelId="{B33F4169-D5D3-4190-826E-CE652DC29108}" type="parTrans" cxnId="{CB99356C-A76D-4726-B16D-1B1E8E3DEB61}">
      <dgm:prSet/>
      <dgm:spPr/>
      <dgm:t>
        <a:bodyPr/>
        <a:lstStyle/>
        <a:p>
          <a:endParaRPr lang="en-US" sz="2400"/>
        </a:p>
      </dgm:t>
    </dgm:pt>
    <dgm:pt modelId="{2E9023E8-0CEA-4417-941A-0A9D3861E9A8}" type="sibTrans" cxnId="{CB99356C-A76D-4726-B16D-1B1E8E3DEB61}">
      <dgm:prSet/>
      <dgm:spPr/>
      <dgm:t>
        <a:bodyPr/>
        <a:lstStyle/>
        <a:p>
          <a:endParaRPr lang="en-US"/>
        </a:p>
      </dgm:t>
    </dgm:pt>
    <dgm:pt modelId="{E740F175-F32F-4DF4-8617-EB67DE4E16B6}">
      <dgm:prSet/>
      <dgm:spPr/>
      <dgm:t>
        <a:bodyPr/>
        <a:lstStyle/>
        <a:p>
          <a:r>
            <a:rPr lang="en-US" dirty="0"/>
            <a:t>Before a new system is designed, more wastewater contaminant data should be collected and flow rate data for the park analyzed as well</a:t>
          </a:r>
        </a:p>
      </dgm:t>
    </dgm:pt>
    <dgm:pt modelId="{08EDC93A-903D-4632-AD30-30CBFA374662}" type="parTrans" cxnId="{FD8793DE-45A1-4218-A4E2-5C1B1749B3F3}">
      <dgm:prSet/>
      <dgm:spPr/>
      <dgm:t>
        <a:bodyPr/>
        <a:lstStyle/>
        <a:p>
          <a:endParaRPr lang="en-US" sz="2400"/>
        </a:p>
      </dgm:t>
    </dgm:pt>
    <dgm:pt modelId="{F2FAF1FD-6FE2-4160-8CCD-56E56112E0CD}" type="sibTrans" cxnId="{FD8793DE-45A1-4218-A4E2-5C1B1749B3F3}">
      <dgm:prSet/>
      <dgm:spPr/>
      <dgm:t>
        <a:bodyPr/>
        <a:lstStyle/>
        <a:p>
          <a:endParaRPr lang="en-US"/>
        </a:p>
      </dgm:t>
    </dgm:pt>
    <dgm:pt modelId="{9DCB3CC2-F57D-4CA0-A6FB-4F4AA361DCC2}" type="pres">
      <dgm:prSet presAssocID="{BF224405-3CE7-4052-BF75-F732BA7EC534}" presName="hierChild1" presStyleCnt="0">
        <dgm:presLayoutVars>
          <dgm:chPref val="1"/>
          <dgm:dir/>
          <dgm:animOne val="branch"/>
          <dgm:animLvl val="lvl"/>
          <dgm:resizeHandles/>
        </dgm:presLayoutVars>
      </dgm:prSet>
      <dgm:spPr/>
    </dgm:pt>
    <dgm:pt modelId="{341D806B-49A8-4032-A25E-94B6A020E07B}" type="pres">
      <dgm:prSet presAssocID="{9B9D1CA1-4CFE-4282-AA23-523F9CA32813}" presName="hierRoot1" presStyleCnt="0"/>
      <dgm:spPr/>
    </dgm:pt>
    <dgm:pt modelId="{2EA320BC-4DF8-4CE2-B704-734286A4FAFB}" type="pres">
      <dgm:prSet presAssocID="{9B9D1CA1-4CFE-4282-AA23-523F9CA32813}" presName="composite" presStyleCnt="0"/>
      <dgm:spPr/>
    </dgm:pt>
    <dgm:pt modelId="{0ECD350F-F164-4085-9935-4BCAEBB48C44}" type="pres">
      <dgm:prSet presAssocID="{9B9D1CA1-4CFE-4282-AA23-523F9CA32813}" presName="background" presStyleLbl="node0" presStyleIdx="0" presStyleCnt="2"/>
      <dgm:spPr/>
    </dgm:pt>
    <dgm:pt modelId="{51772CBD-15E4-4E2B-A16F-00613E57031D}" type="pres">
      <dgm:prSet presAssocID="{9B9D1CA1-4CFE-4282-AA23-523F9CA32813}" presName="text" presStyleLbl="fgAcc0" presStyleIdx="0" presStyleCnt="2">
        <dgm:presLayoutVars>
          <dgm:chPref val="3"/>
        </dgm:presLayoutVars>
      </dgm:prSet>
      <dgm:spPr/>
    </dgm:pt>
    <dgm:pt modelId="{8D83C0A1-04F3-4246-9FE9-5CEF49E1054D}" type="pres">
      <dgm:prSet presAssocID="{9B9D1CA1-4CFE-4282-AA23-523F9CA32813}" presName="hierChild2" presStyleCnt="0"/>
      <dgm:spPr/>
    </dgm:pt>
    <dgm:pt modelId="{FE15FF57-25C6-4300-8132-7CC4614A7003}" type="pres">
      <dgm:prSet presAssocID="{E740F175-F32F-4DF4-8617-EB67DE4E16B6}" presName="hierRoot1" presStyleCnt="0"/>
      <dgm:spPr/>
    </dgm:pt>
    <dgm:pt modelId="{40E76097-D5E8-4666-8468-FD63F3654545}" type="pres">
      <dgm:prSet presAssocID="{E740F175-F32F-4DF4-8617-EB67DE4E16B6}" presName="composite" presStyleCnt="0"/>
      <dgm:spPr/>
    </dgm:pt>
    <dgm:pt modelId="{33F39601-F132-405C-A2AB-B8EE814483D0}" type="pres">
      <dgm:prSet presAssocID="{E740F175-F32F-4DF4-8617-EB67DE4E16B6}" presName="background" presStyleLbl="node0" presStyleIdx="1" presStyleCnt="2"/>
      <dgm:spPr/>
    </dgm:pt>
    <dgm:pt modelId="{F544259E-CC69-4D50-B71B-6D43BE462848}" type="pres">
      <dgm:prSet presAssocID="{E740F175-F32F-4DF4-8617-EB67DE4E16B6}" presName="text" presStyleLbl="fgAcc0" presStyleIdx="1" presStyleCnt="2">
        <dgm:presLayoutVars>
          <dgm:chPref val="3"/>
        </dgm:presLayoutVars>
      </dgm:prSet>
      <dgm:spPr/>
    </dgm:pt>
    <dgm:pt modelId="{1C637832-F491-46B3-B604-1A9C38E6BD51}" type="pres">
      <dgm:prSet presAssocID="{E740F175-F32F-4DF4-8617-EB67DE4E16B6}" presName="hierChild2" presStyleCnt="0"/>
      <dgm:spPr/>
    </dgm:pt>
  </dgm:ptLst>
  <dgm:cxnLst>
    <dgm:cxn modelId="{CB99356C-A76D-4726-B16D-1B1E8E3DEB61}" srcId="{BF224405-3CE7-4052-BF75-F732BA7EC534}" destId="{9B9D1CA1-4CFE-4282-AA23-523F9CA32813}" srcOrd="0" destOrd="0" parTransId="{B33F4169-D5D3-4190-826E-CE652DC29108}" sibTransId="{2E9023E8-0CEA-4417-941A-0A9D3861E9A8}"/>
    <dgm:cxn modelId="{B2F268B1-B987-45D6-9414-FDF1EE680C85}" type="presOf" srcId="{BF224405-3CE7-4052-BF75-F732BA7EC534}" destId="{9DCB3CC2-F57D-4CA0-A6FB-4F4AA361DCC2}" srcOrd="0" destOrd="0" presId="urn:microsoft.com/office/officeart/2005/8/layout/hierarchy1"/>
    <dgm:cxn modelId="{10F2C0B1-AFA1-4804-8DD6-C372E89546F4}" type="presOf" srcId="{9B9D1CA1-4CFE-4282-AA23-523F9CA32813}" destId="{51772CBD-15E4-4E2B-A16F-00613E57031D}" srcOrd="0" destOrd="0" presId="urn:microsoft.com/office/officeart/2005/8/layout/hierarchy1"/>
    <dgm:cxn modelId="{4A510BD7-D1D7-4B8B-B50E-FCC3418C9A12}" type="presOf" srcId="{E740F175-F32F-4DF4-8617-EB67DE4E16B6}" destId="{F544259E-CC69-4D50-B71B-6D43BE462848}" srcOrd="0" destOrd="0" presId="urn:microsoft.com/office/officeart/2005/8/layout/hierarchy1"/>
    <dgm:cxn modelId="{FD8793DE-45A1-4218-A4E2-5C1B1749B3F3}" srcId="{BF224405-3CE7-4052-BF75-F732BA7EC534}" destId="{E740F175-F32F-4DF4-8617-EB67DE4E16B6}" srcOrd="1" destOrd="0" parTransId="{08EDC93A-903D-4632-AD30-30CBFA374662}" sibTransId="{F2FAF1FD-6FE2-4160-8CCD-56E56112E0CD}"/>
    <dgm:cxn modelId="{9D015CD7-FD56-4DF6-95BB-65B90CE71331}" type="presParOf" srcId="{9DCB3CC2-F57D-4CA0-A6FB-4F4AA361DCC2}" destId="{341D806B-49A8-4032-A25E-94B6A020E07B}" srcOrd="0" destOrd="0" presId="urn:microsoft.com/office/officeart/2005/8/layout/hierarchy1"/>
    <dgm:cxn modelId="{03D5FAFA-7871-4CE8-80C2-F85244B443FD}" type="presParOf" srcId="{341D806B-49A8-4032-A25E-94B6A020E07B}" destId="{2EA320BC-4DF8-4CE2-B704-734286A4FAFB}" srcOrd="0" destOrd="0" presId="urn:microsoft.com/office/officeart/2005/8/layout/hierarchy1"/>
    <dgm:cxn modelId="{87AD9D80-5222-4396-9BD5-BC55371BD337}" type="presParOf" srcId="{2EA320BC-4DF8-4CE2-B704-734286A4FAFB}" destId="{0ECD350F-F164-4085-9935-4BCAEBB48C44}" srcOrd="0" destOrd="0" presId="urn:microsoft.com/office/officeart/2005/8/layout/hierarchy1"/>
    <dgm:cxn modelId="{86E7BAFC-D8CF-41D0-BDC3-1633E9CA2A44}" type="presParOf" srcId="{2EA320BC-4DF8-4CE2-B704-734286A4FAFB}" destId="{51772CBD-15E4-4E2B-A16F-00613E57031D}" srcOrd="1" destOrd="0" presId="urn:microsoft.com/office/officeart/2005/8/layout/hierarchy1"/>
    <dgm:cxn modelId="{9C86BEF9-B41C-4EBA-81E6-8868BE3FA671}" type="presParOf" srcId="{341D806B-49A8-4032-A25E-94B6A020E07B}" destId="{8D83C0A1-04F3-4246-9FE9-5CEF49E1054D}" srcOrd="1" destOrd="0" presId="urn:microsoft.com/office/officeart/2005/8/layout/hierarchy1"/>
    <dgm:cxn modelId="{2C9938ED-392E-4C46-B4A9-1FBB1619F28C}" type="presParOf" srcId="{9DCB3CC2-F57D-4CA0-A6FB-4F4AA361DCC2}" destId="{FE15FF57-25C6-4300-8132-7CC4614A7003}" srcOrd="1" destOrd="0" presId="urn:microsoft.com/office/officeart/2005/8/layout/hierarchy1"/>
    <dgm:cxn modelId="{68EF5D4D-EBF1-40B4-8294-BE34385263B4}" type="presParOf" srcId="{FE15FF57-25C6-4300-8132-7CC4614A7003}" destId="{40E76097-D5E8-4666-8468-FD63F3654545}" srcOrd="0" destOrd="0" presId="urn:microsoft.com/office/officeart/2005/8/layout/hierarchy1"/>
    <dgm:cxn modelId="{E8B5FACB-B368-4877-98BD-D41C530369B2}" type="presParOf" srcId="{40E76097-D5E8-4666-8468-FD63F3654545}" destId="{33F39601-F132-405C-A2AB-B8EE814483D0}" srcOrd="0" destOrd="0" presId="urn:microsoft.com/office/officeart/2005/8/layout/hierarchy1"/>
    <dgm:cxn modelId="{A234C924-0558-4DB2-98A8-F6E12F61ADD5}" type="presParOf" srcId="{40E76097-D5E8-4666-8468-FD63F3654545}" destId="{F544259E-CC69-4D50-B71B-6D43BE462848}" srcOrd="1" destOrd="0" presId="urn:microsoft.com/office/officeart/2005/8/layout/hierarchy1"/>
    <dgm:cxn modelId="{A093B72A-E224-46C4-BF23-4FA958024F08}" type="presParOf" srcId="{FE15FF57-25C6-4300-8132-7CC4614A7003}" destId="{1C637832-F491-46B3-B604-1A9C38E6BD51}"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09E469-B394-47F4-95A4-D494753DD443}">
      <dsp:nvSpPr>
        <dsp:cNvPr id="0" name=""/>
        <dsp:cNvSpPr/>
      </dsp:nvSpPr>
      <dsp:spPr>
        <a:xfrm>
          <a:off x="0" y="98201"/>
          <a:ext cx="5298282" cy="1650577"/>
        </a:xfrm>
        <a:prstGeom prst="roundRect">
          <a:avLst/>
        </a:prstGeom>
        <a:gradFill rotWithShape="0">
          <a:gsLst>
            <a:gs pos="0">
              <a:schemeClr val="accent5">
                <a:hueOff val="0"/>
                <a:satOff val="0"/>
                <a:lumOff val="0"/>
                <a:alphaOff val="0"/>
                <a:tint val="94000"/>
                <a:satMod val="100000"/>
                <a:lumMod val="104000"/>
              </a:schemeClr>
            </a:gs>
            <a:gs pos="69000">
              <a:schemeClr val="accent5">
                <a:hueOff val="0"/>
                <a:satOff val="0"/>
                <a:lumOff val="0"/>
                <a:alphaOff val="0"/>
                <a:shade val="86000"/>
                <a:satMod val="130000"/>
                <a:lumMod val="102000"/>
              </a:schemeClr>
            </a:gs>
            <a:gs pos="100000">
              <a:schemeClr val="accent5">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Antibiotics are not selective in which bacteria are killed</a:t>
          </a:r>
        </a:p>
      </dsp:txBody>
      <dsp:txXfrm>
        <a:off x="80575" y="178776"/>
        <a:ext cx="5137132" cy="1489427"/>
      </dsp:txXfrm>
    </dsp:sp>
    <dsp:sp modelId="{BD73A9F0-61B3-4F79-88E9-F178447CF420}">
      <dsp:nvSpPr>
        <dsp:cNvPr id="0" name=""/>
        <dsp:cNvSpPr/>
      </dsp:nvSpPr>
      <dsp:spPr>
        <a:xfrm>
          <a:off x="0" y="1817898"/>
          <a:ext cx="5298282" cy="1650577"/>
        </a:xfrm>
        <a:prstGeom prst="roundRect">
          <a:avLst/>
        </a:prstGeom>
        <a:gradFill rotWithShape="0">
          <a:gsLst>
            <a:gs pos="0">
              <a:schemeClr val="accent5">
                <a:hueOff val="-9214729"/>
                <a:satOff val="10313"/>
                <a:lumOff val="589"/>
                <a:alphaOff val="0"/>
                <a:tint val="94000"/>
                <a:satMod val="100000"/>
                <a:lumMod val="104000"/>
              </a:schemeClr>
            </a:gs>
            <a:gs pos="69000">
              <a:schemeClr val="accent5">
                <a:hueOff val="-9214729"/>
                <a:satOff val="10313"/>
                <a:lumOff val="589"/>
                <a:alphaOff val="0"/>
                <a:shade val="86000"/>
                <a:satMod val="130000"/>
                <a:lumMod val="102000"/>
              </a:schemeClr>
            </a:gs>
            <a:gs pos="100000">
              <a:schemeClr val="accent5">
                <a:hueOff val="-9214729"/>
                <a:satOff val="10313"/>
                <a:lumOff val="589"/>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While antibiotics help a patient by killing harmful bacteria, the medicine often kills good bacteria also</a:t>
          </a:r>
        </a:p>
      </dsp:txBody>
      <dsp:txXfrm>
        <a:off x="80575" y="1898473"/>
        <a:ext cx="5137132" cy="1489427"/>
      </dsp:txXfrm>
    </dsp:sp>
    <dsp:sp modelId="{AB2BC7B9-0548-4A0E-94DC-4CB6C3AF4ACF}">
      <dsp:nvSpPr>
        <dsp:cNvPr id="0" name=""/>
        <dsp:cNvSpPr/>
      </dsp:nvSpPr>
      <dsp:spPr>
        <a:xfrm>
          <a:off x="0" y="3537596"/>
          <a:ext cx="5298282" cy="1650577"/>
        </a:xfrm>
        <a:prstGeom prst="roundRect">
          <a:avLst/>
        </a:prstGeom>
        <a:gradFill rotWithShape="0">
          <a:gsLst>
            <a:gs pos="0">
              <a:schemeClr val="accent5">
                <a:hueOff val="-18429457"/>
                <a:satOff val="20625"/>
                <a:lumOff val="1177"/>
                <a:alphaOff val="0"/>
                <a:tint val="94000"/>
                <a:satMod val="100000"/>
                <a:lumMod val="104000"/>
              </a:schemeClr>
            </a:gs>
            <a:gs pos="69000">
              <a:schemeClr val="accent5">
                <a:hueOff val="-18429457"/>
                <a:satOff val="20625"/>
                <a:lumOff val="1177"/>
                <a:alphaOff val="0"/>
                <a:shade val="86000"/>
                <a:satMod val="130000"/>
                <a:lumMod val="102000"/>
              </a:schemeClr>
            </a:gs>
            <a:gs pos="100000">
              <a:schemeClr val="accent5">
                <a:hueOff val="-18429457"/>
                <a:satOff val="20625"/>
                <a:lumOff val="1177"/>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Recommendations:  Use them only when needed, dispose of unused ones properly (Do NOT flush)</a:t>
          </a:r>
        </a:p>
      </dsp:txBody>
      <dsp:txXfrm>
        <a:off x="80575" y="3618171"/>
        <a:ext cx="5137132" cy="148942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ED280-5C32-4C40-88E0-3724B20E8D41}">
      <dsp:nvSpPr>
        <dsp:cNvPr id="0" name=""/>
        <dsp:cNvSpPr/>
      </dsp:nvSpPr>
      <dsp:spPr>
        <a:xfrm>
          <a:off x="0" y="4351"/>
          <a:ext cx="8991600" cy="8310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F0EE9C-5D3A-4C12-814B-16602AEECF49}">
      <dsp:nvSpPr>
        <dsp:cNvPr id="0" name=""/>
        <dsp:cNvSpPr/>
      </dsp:nvSpPr>
      <dsp:spPr>
        <a:xfrm>
          <a:off x="251400" y="191343"/>
          <a:ext cx="457538" cy="4570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7139E68-0218-404F-AEC5-C68B15955C1E}">
      <dsp:nvSpPr>
        <dsp:cNvPr id="0" name=""/>
        <dsp:cNvSpPr/>
      </dsp:nvSpPr>
      <dsp:spPr>
        <a:xfrm>
          <a:off x="960339" y="4351"/>
          <a:ext cx="7930682" cy="1012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196" tIns="107196" rIns="107196" bIns="107196" numCol="1" spcCol="1270" anchor="ctr" anchorCtr="0">
          <a:noAutofit/>
        </a:bodyPr>
        <a:lstStyle/>
        <a:p>
          <a:pPr marL="0" lvl="0" indent="0" algn="l" defTabSz="1066800">
            <a:lnSpc>
              <a:spcPct val="90000"/>
            </a:lnSpc>
            <a:spcBef>
              <a:spcPct val="0"/>
            </a:spcBef>
            <a:spcAft>
              <a:spcPct val="35000"/>
            </a:spcAft>
            <a:buNone/>
          </a:pPr>
          <a:r>
            <a:rPr lang="en-US" sz="2400" kern="1200" dirty="0"/>
            <a:t>1. Septic tanks at both locations need to be pumped. </a:t>
          </a:r>
        </a:p>
      </dsp:txBody>
      <dsp:txXfrm>
        <a:off x="960339" y="4351"/>
        <a:ext cx="7930682" cy="1012873"/>
      </dsp:txXfrm>
    </dsp:sp>
    <dsp:sp modelId="{58F74DE7-93DE-43C9-A18C-063B9C0AC0E6}">
      <dsp:nvSpPr>
        <dsp:cNvPr id="0" name=""/>
        <dsp:cNvSpPr/>
      </dsp:nvSpPr>
      <dsp:spPr>
        <a:xfrm>
          <a:off x="0" y="1270443"/>
          <a:ext cx="8991600" cy="8310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EECD75-52DE-496E-963A-7A7227C16703}">
      <dsp:nvSpPr>
        <dsp:cNvPr id="0" name=""/>
        <dsp:cNvSpPr/>
      </dsp:nvSpPr>
      <dsp:spPr>
        <a:xfrm>
          <a:off x="251400" y="1457435"/>
          <a:ext cx="457538" cy="4570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F62DE86-900D-475B-B0A7-408411074360}">
      <dsp:nvSpPr>
        <dsp:cNvPr id="0" name=""/>
        <dsp:cNvSpPr/>
      </dsp:nvSpPr>
      <dsp:spPr>
        <a:xfrm>
          <a:off x="960339" y="1270443"/>
          <a:ext cx="7930682" cy="1012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196" tIns="107196" rIns="107196" bIns="107196" numCol="1" spcCol="1270" anchor="ctr" anchorCtr="0">
          <a:noAutofit/>
        </a:bodyPr>
        <a:lstStyle/>
        <a:p>
          <a:pPr marL="0" lvl="0" indent="0" algn="l" defTabSz="1066800">
            <a:lnSpc>
              <a:spcPct val="90000"/>
            </a:lnSpc>
            <a:spcBef>
              <a:spcPct val="0"/>
            </a:spcBef>
            <a:spcAft>
              <a:spcPct val="35000"/>
            </a:spcAft>
            <a:buNone/>
          </a:pPr>
          <a:r>
            <a:rPr lang="en-US" sz="2400" kern="1200" dirty="0"/>
            <a:t>2. Time-dosed control panel on sludge return pump at RV Dumping Station to improve nitrogen treatment. </a:t>
          </a:r>
        </a:p>
      </dsp:txBody>
      <dsp:txXfrm>
        <a:off x="960339" y="1270443"/>
        <a:ext cx="7930682" cy="1012873"/>
      </dsp:txXfrm>
    </dsp:sp>
    <dsp:sp modelId="{E83CF6BD-6451-4A84-9942-CA2955BCB7AA}">
      <dsp:nvSpPr>
        <dsp:cNvPr id="0" name=""/>
        <dsp:cNvSpPr/>
      </dsp:nvSpPr>
      <dsp:spPr>
        <a:xfrm>
          <a:off x="0" y="2536535"/>
          <a:ext cx="8991600" cy="8310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04BE5F-EE0D-4C7D-830C-DF9701F911CF}">
      <dsp:nvSpPr>
        <dsp:cNvPr id="0" name=""/>
        <dsp:cNvSpPr/>
      </dsp:nvSpPr>
      <dsp:spPr>
        <a:xfrm>
          <a:off x="251400" y="2723527"/>
          <a:ext cx="457538" cy="45709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7B5F5E-7C88-4195-A4AC-1E871D6E32B2}">
      <dsp:nvSpPr>
        <dsp:cNvPr id="0" name=""/>
        <dsp:cNvSpPr/>
      </dsp:nvSpPr>
      <dsp:spPr>
        <a:xfrm>
          <a:off x="960339" y="2536535"/>
          <a:ext cx="7930682" cy="1012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196" tIns="107196" rIns="107196" bIns="107196" numCol="1" spcCol="1270" anchor="ctr" anchorCtr="0">
          <a:noAutofit/>
        </a:bodyPr>
        <a:lstStyle/>
        <a:p>
          <a:pPr marL="0" lvl="0" indent="0" algn="l" defTabSz="1066800">
            <a:lnSpc>
              <a:spcPct val="90000"/>
            </a:lnSpc>
            <a:spcBef>
              <a:spcPct val="0"/>
            </a:spcBef>
            <a:spcAft>
              <a:spcPct val="35000"/>
            </a:spcAft>
            <a:buNone/>
          </a:pPr>
          <a:r>
            <a:rPr lang="en-US" sz="2400" kern="1200" dirty="0"/>
            <a:t>3. Hire a certified service provider.</a:t>
          </a:r>
        </a:p>
      </dsp:txBody>
      <dsp:txXfrm>
        <a:off x="960339" y="2536535"/>
        <a:ext cx="7930682" cy="1012873"/>
      </dsp:txXfrm>
    </dsp:sp>
    <dsp:sp modelId="{B3A31A3F-9D4E-4B10-9B7F-9362E5C6239A}">
      <dsp:nvSpPr>
        <dsp:cNvPr id="0" name=""/>
        <dsp:cNvSpPr/>
      </dsp:nvSpPr>
      <dsp:spPr>
        <a:xfrm>
          <a:off x="0" y="3802627"/>
          <a:ext cx="8991600" cy="8310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9C8068-0425-4183-A0E6-CB8FD0D3304E}">
      <dsp:nvSpPr>
        <dsp:cNvPr id="0" name=""/>
        <dsp:cNvSpPr/>
      </dsp:nvSpPr>
      <dsp:spPr>
        <a:xfrm>
          <a:off x="251646" y="3989619"/>
          <a:ext cx="457538" cy="45709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839DFA4-DA7D-428A-92C9-3D68F9F2C24C}">
      <dsp:nvSpPr>
        <dsp:cNvPr id="0" name=""/>
        <dsp:cNvSpPr/>
      </dsp:nvSpPr>
      <dsp:spPr>
        <a:xfrm>
          <a:off x="960830" y="3802627"/>
          <a:ext cx="7820587" cy="1012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196" tIns="107196" rIns="107196" bIns="107196" numCol="1" spcCol="1270" anchor="ctr" anchorCtr="0">
          <a:noAutofit/>
        </a:bodyPr>
        <a:lstStyle/>
        <a:p>
          <a:pPr marL="0" lvl="0" indent="0" algn="l" defTabSz="1066800">
            <a:lnSpc>
              <a:spcPct val="90000"/>
            </a:lnSpc>
            <a:spcBef>
              <a:spcPct val="0"/>
            </a:spcBef>
            <a:spcAft>
              <a:spcPct val="35000"/>
            </a:spcAft>
            <a:buNone/>
          </a:pPr>
          <a:r>
            <a:rPr lang="en-US" sz="2400" kern="1200" dirty="0"/>
            <a:t>4. Gather and analyze flow data to gain a better understanding of how the systems are working compared to how much use they are getting.</a:t>
          </a:r>
        </a:p>
      </dsp:txBody>
      <dsp:txXfrm>
        <a:off x="960830" y="3802627"/>
        <a:ext cx="7820587" cy="10128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E6A7E2-CAE9-4DE8-B1FC-8FA904E54033}">
      <dsp:nvSpPr>
        <dsp:cNvPr id="0" name=""/>
        <dsp:cNvSpPr/>
      </dsp:nvSpPr>
      <dsp:spPr>
        <a:xfrm>
          <a:off x="0" y="628142"/>
          <a:ext cx="4841082" cy="1691638"/>
        </a:xfrm>
        <a:prstGeom prst="roundRect">
          <a:avLst/>
        </a:prstGeom>
        <a:gradFill rotWithShape="0">
          <a:gsLst>
            <a:gs pos="0">
              <a:schemeClr val="accent2">
                <a:hueOff val="0"/>
                <a:satOff val="0"/>
                <a:lumOff val="0"/>
                <a:alphaOff val="0"/>
                <a:tint val="94000"/>
                <a:satMod val="100000"/>
                <a:lumMod val="104000"/>
              </a:schemeClr>
            </a:gs>
            <a:gs pos="69000">
              <a:schemeClr val="accent2">
                <a:hueOff val="0"/>
                <a:satOff val="0"/>
                <a:lumOff val="0"/>
                <a:alphaOff val="0"/>
                <a:shade val="86000"/>
                <a:satMod val="130000"/>
                <a:lumMod val="102000"/>
              </a:schemeClr>
            </a:gs>
            <a:gs pos="100000">
              <a:schemeClr val="accent2">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bg1"/>
              </a:solidFill>
            </a:rPr>
            <a:t>Some forms of chemotherapy are called cytotoxins</a:t>
          </a:r>
        </a:p>
      </dsp:txBody>
      <dsp:txXfrm>
        <a:off x="82579" y="710721"/>
        <a:ext cx="4675924" cy="1526480"/>
      </dsp:txXfrm>
    </dsp:sp>
    <dsp:sp modelId="{B27ABC28-8908-43D7-95EB-4198BD24225E}">
      <dsp:nvSpPr>
        <dsp:cNvPr id="0" name=""/>
        <dsp:cNvSpPr/>
      </dsp:nvSpPr>
      <dsp:spPr>
        <a:xfrm>
          <a:off x="0" y="2506980"/>
          <a:ext cx="4841082" cy="1691638"/>
        </a:xfrm>
        <a:prstGeom prst="roundRect">
          <a:avLst/>
        </a:prstGeom>
        <a:gradFill rotWithShape="0">
          <a:gsLst>
            <a:gs pos="0">
              <a:schemeClr val="accent2">
                <a:hueOff val="1106460"/>
                <a:satOff val="5101"/>
                <a:lumOff val="784"/>
                <a:alphaOff val="0"/>
                <a:tint val="94000"/>
                <a:satMod val="100000"/>
                <a:lumMod val="104000"/>
              </a:schemeClr>
            </a:gs>
            <a:gs pos="69000">
              <a:schemeClr val="accent2">
                <a:hueOff val="1106460"/>
                <a:satOff val="5101"/>
                <a:lumOff val="784"/>
                <a:alphaOff val="0"/>
                <a:shade val="86000"/>
                <a:satMod val="130000"/>
                <a:lumMod val="102000"/>
              </a:schemeClr>
            </a:gs>
            <a:gs pos="100000">
              <a:schemeClr val="accent2">
                <a:hueOff val="1106460"/>
                <a:satOff val="5101"/>
                <a:lumOff val="784"/>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rPr>
            <a:t>Cytotoxic drugs can be used to destroy tumors, boost the outcomes of surgery or radiotherapy, reduce metastases and alleviate cancer symptoms</a:t>
          </a:r>
        </a:p>
      </dsp:txBody>
      <dsp:txXfrm>
        <a:off x="82579" y="2589559"/>
        <a:ext cx="4675924" cy="1526480"/>
      </dsp:txXfrm>
    </dsp:sp>
    <dsp:sp modelId="{7DC5ACB5-ECE1-4D71-8D42-C765D1D89A6E}">
      <dsp:nvSpPr>
        <dsp:cNvPr id="0" name=""/>
        <dsp:cNvSpPr/>
      </dsp:nvSpPr>
      <dsp:spPr>
        <a:xfrm>
          <a:off x="0" y="4385819"/>
          <a:ext cx="4841082" cy="1691638"/>
        </a:xfrm>
        <a:prstGeom prst="roundRect">
          <a:avLst/>
        </a:prstGeom>
        <a:gradFill rotWithShape="0">
          <a:gsLst>
            <a:gs pos="0">
              <a:schemeClr val="accent2">
                <a:hueOff val="2212920"/>
                <a:satOff val="10201"/>
                <a:lumOff val="1569"/>
                <a:alphaOff val="0"/>
                <a:tint val="94000"/>
                <a:satMod val="100000"/>
                <a:lumMod val="104000"/>
              </a:schemeClr>
            </a:gs>
            <a:gs pos="69000">
              <a:schemeClr val="accent2">
                <a:hueOff val="2212920"/>
                <a:satOff val="10201"/>
                <a:lumOff val="1569"/>
                <a:alphaOff val="0"/>
                <a:shade val="86000"/>
                <a:satMod val="130000"/>
                <a:lumMod val="102000"/>
              </a:schemeClr>
            </a:gs>
            <a:gs pos="100000">
              <a:schemeClr val="accent2">
                <a:hueOff val="2212920"/>
                <a:satOff val="10201"/>
                <a:lumOff val="1569"/>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u="none" kern="1200" dirty="0">
              <a:solidFill>
                <a:schemeClr val="bg1"/>
              </a:solidFill>
            </a:rPr>
            <a:t>27 chemotherapy drugs </a:t>
          </a:r>
          <a:r>
            <a:rPr lang="en-US" sz="2800" kern="1200" dirty="0">
              <a:solidFill>
                <a:schemeClr val="bg1"/>
              </a:solidFill>
            </a:rPr>
            <a:t>have</a:t>
          </a:r>
          <a:r>
            <a:rPr lang="en-US" sz="2400" kern="1200" dirty="0">
              <a:solidFill>
                <a:schemeClr val="bg1"/>
              </a:solidFill>
            </a:rPr>
            <a:t> been identified with a high risk to the impact human health at low doses</a:t>
          </a:r>
        </a:p>
      </dsp:txBody>
      <dsp:txXfrm>
        <a:off x="82579" y="4468398"/>
        <a:ext cx="4675924" cy="15264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4C3B9D-6FFA-40CA-A2C2-51A718125A45}">
      <dsp:nvSpPr>
        <dsp:cNvPr id="0" name=""/>
        <dsp:cNvSpPr/>
      </dsp:nvSpPr>
      <dsp:spPr>
        <a:xfrm>
          <a:off x="0" y="489"/>
          <a:ext cx="5145882" cy="2225742"/>
        </a:xfrm>
        <a:prstGeom prst="roundRect">
          <a:avLst/>
        </a:prstGeom>
        <a:gradFill rotWithShape="0">
          <a:gsLst>
            <a:gs pos="0">
              <a:schemeClr val="accent2">
                <a:hueOff val="0"/>
                <a:satOff val="0"/>
                <a:lumOff val="0"/>
                <a:alphaOff val="0"/>
                <a:tint val="94000"/>
                <a:satMod val="100000"/>
                <a:lumMod val="104000"/>
              </a:schemeClr>
            </a:gs>
            <a:gs pos="69000">
              <a:schemeClr val="accent2">
                <a:hueOff val="0"/>
                <a:satOff val="0"/>
                <a:lumOff val="0"/>
                <a:alphaOff val="0"/>
                <a:shade val="86000"/>
                <a:satMod val="130000"/>
                <a:lumMod val="102000"/>
              </a:schemeClr>
            </a:gs>
            <a:gs pos="100000">
              <a:schemeClr val="accent2">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bg1"/>
              </a:solidFill>
            </a:rPr>
            <a:t>Approximately 85% are immediately sent home after a treatment</a:t>
          </a:r>
        </a:p>
      </dsp:txBody>
      <dsp:txXfrm>
        <a:off x="108652" y="109141"/>
        <a:ext cx="4928578" cy="2008438"/>
      </dsp:txXfrm>
    </dsp:sp>
    <dsp:sp modelId="{A6D5386F-1023-4CD2-944B-DB6394022A5B}">
      <dsp:nvSpPr>
        <dsp:cNvPr id="0" name=""/>
        <dsp:cNvSpPr/>
      </dsp:nvSpPr>
      <dsp:spPr>
        <a:xfrm>
          <a:off x="0" y="2239928"/>
          <a:ext cx="5145882" cy="2225742"/>
        </a:xfrm>
        <a:prstGeom prst="roundRect">
          <a:avLst/>
        </a:prstGeom>
        <a:gradFill rotWithShape="0">
          <a:gsLst>
            <a:gs pos="0">
              <a:schemeClr val="accent2">
                <a:hueOff val="1106460"/>
                <a:satOff val="5101"/>
                <a:lumOff val="784"/>
                <a:alphaOff val="0"/>
                <a:tint val="94000"/>
                <a:satMod val="100000"/>
                <a:lumMod val="104000"/>
              </a:schemeClr>
            </a:gs>
            <a:gs pos="69000">
              <a:schemeClr val="accent2">
                <a:hueOff val="1106460"/>
                <a:satOff val="5101"/>
                <a:lumOff val="784"/>
                <a:alphaOff val="0"/>
                <a:shade val="86000"/>
                <a:satMod val="130000"/>
                <a:lumMod val="102000"/>
              </a:schemeClr>
            </a:gs>
            <a:gs pos="100000">
              <a:schemeClr val="accent2">
                <a:hueOff val="1106460"/>
                <a:satOff val="5101"/>
                <a:lumOff val="784"/>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bg1"/>
              </a:solidFill>
            </a:rPr>
            <a:t>Courses of treatment are generally given at 3 – 4 week intervals </a:t>
          </a:r>
        </a:p>
      </dsp:txBody>
      <dsp:txXfrm>
        <a:off x="108652" y="2348580"/>
        <a:ext cx="4928578" cy="2008438"/>
      </dsp:txXfrm>
    </dsp:sp>
    <dsp:sp modelId="{4399510F-81FC-4BD3-B7D2-FF2A4EE90E4B}">
      <dsp:nvSpPr>
        <dsp:cNvPr id="0" name=""/>
        <dsp:cNvSpPr/>
      </dsp:nvSpPr>
      <dsp:spPr>
        <a:xfrm>
          <a:off x="0" y="4479367"/>
          <a:ext cx="5145882" cy="2225742"/>
        </a:xfrm>
        <a:prstGeom prst="roundRect">
          <a:avLst/>
        </a:prstGeom>
        <a:gradFill rotWithShape="0">
          <a:gsLst>
            <a:gs pos="0">
              <a:schemeClr val="accent2">
                <a:hueOff val="2212920"/>
                <a:satOff val="10201"/>
                <a:lumOff val="1569"/>
                <a:alphaOff val="0"/>
                <a:tint val="94000"/>
                <a:satMod val="100000"/>
                <a:lumMod val="104000"/>
              </a:schemeClr>
            </a:gs>
            <a:gs pos="69000">
              <a:schemeClr val="accent2">
                <a:hueOff val="2212920"/>
                <a:satOff val="10201"/>
                <a:lumOff val="1569"/>
                <a:alphaOff val="0"/>
                <a:shade val="86000"/>
                <a:satMod val="130000"/>
                <a:lumMod val="102000"/>
              </a:schemeClr>
            </a:gs>
            <a:gs pos="100000">
              <a:schemeClr val="accent2">
                <a:hueOff val="2212920"/>
                <a:satOff val="10201"/>
                <a:lumOff val="1569"/>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bg1"/>
              </a:solidFill>
            </a:rPr>
            <a:t>In the 2-3 days after treatment relatively high amounts of the cytotoxin in  urine, feces, vomit, and sweat</a:t>
          </a:r>
        </a:p>
      </dsp:txBody>
      <dsp:txXfrm>
        <a:off x="108652" y="4588019"/>
        <a:ext cx="4928578" cy="20084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C980AD-8837-4CB8-9F0E-885D87C964FB}">
      <dsp:nvSpPr>
        <dsp:cNvPr id="0" name=""/>
        <dsp:cNvSpPr/>
      </dsp:nvSpPr>
      <dsp:spPr>
        <a:xfrm>
          <a:off x="0" y="993"/>
          <a:ext cx="4993482" cy="2073625"/>
        </a:xfrm>
        <a:prstGeom prst="roundRect">
          <a:avLst/>
        </a:prstGeom>
        <a:gradFill rotWithShape="0">
          <a:gsLst>
            <a:gs pos="0">
              <a:schemeClr val="accent2">
                <a:hueOff val="0"/>
                <a:satOff val="0"/>
                <a:lumOff val="0"/>
                <a:alphaOff val="0"/>
                <a:tint val="94000"/>
                <a:satMod val="100000"/>
                <a:lumMod val="104000"/>
              </a:schemeClr>
            </a:gs>
            <a:gs pos="69000">
              <a:schemeClr val="accent2">
                <a:hueOff val="0"/>
                <a:satOff val="0"/>
                <a:lumOff val="0"/>
                <a:alphaOff val="0"/>
                <a:shade val="86000"/>
                <a:satMod val="130000"/>
                <a:lumMod val="102000"/>
              </a:schemeClr>
            </a:gs>
            <a:gs pos="100000">
              <a:schemeClr val="accent2">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bg1"/>
              </a:solidFill>
            </a:rPr>
            <a:t>Many of the drugs used for chemotherapy could damage the bacteria in a septic system</a:t>
          </a:r>
        </a:p>
      </dsp:txBody>
      <dsp:txXfrm>
        <a:off x="101226" y="102219"/>
        <a:ext cx="4791030" cy="1871173"/>
      </dsp:txXfrm>
    </dsp:sp>
    <dsp:sp modelId="{B6BBB089-E677-4EBB-B55B-DDA563026FCD}">
      <dsp:nvSpPr>
        <dsp:cNvPr id="0" name=""/>
        <dsp:cNvSpPr/>
      </dsp:nvSpPr>
      <dsp:spPr>
        <a:xfrm>
          <a:off x="0" y="2087387"/>
          <a:ext cx="4993482" cy="2073625"/>
        </a:xfrm>
        <a:prstGeom prst="roundRect">
          <a:avLst/>
        </a:prstGeom>
        <a:gradFill rotWithShape="0">
          <a:gsLst>
            <a:gs pos="0">
              <a:schemeClr val="accent2">
                <a:hueOff val="1106460"/>
                <a:satOff val="5101"/>
                <a:lumOff val="784"/>
                <a:alphaOff val="0"/>
                <a:tint val="94000"/>
                <a:satMod val="100000"/>
                <a:lumMod val="104000"/>
              </a:schemeClr>
            </a:gs>
            <a:gs pos="69000">
              <a:schemeClr val="accent2">
                <a:hueOff val="1106460"/>
                <a:satOff val="5101"/>
                <a:lumOff val="784"/>
                <a:alphaOff val="0"/>
                <a:shade val="86000"/>
                <a:satMod val="130000"/>
                <a:lumMod val="102000"/>
              </a:schemeClr>
            </a:gs>
            <a:gs pos="100000">
              <a:schemeClr val="accent2">
                <a:hueOff val="1106460"/>
                <a:satOff val="5101"/>
                <a:lumOff val="784"/>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bg1"/>
              </a:solidFill>
            </a:rPr>
            <a:t>Lack of dilution in septic system is challenging</a:t>
          </a:r>
        </a:p>
      </dsp:txBody>
      <dsp:txXfrm>
        <a:off x="101226" y="2188613"/>
        <a:ext cx="4791030" cy="1871173"/>
      </dsp:txXfrm>
    </dsp:sp>
    <dsp:sp modelId="{97892DB2-E522-4958-9772-9FC64D16BF6A}">
      <dsp:nvSpPr>
        <dsp:cNvPr id="0" name=""/>
        <dsp:cNvSpPr/>
      </dsp:nvSpPr>
      <dsp:spPr>
        <a:xfrm>
          <a:off x="0" y="4173781"/>
          <a:ext cx="4993482" cy="2073625"/>
        </a:xfrm>
        <a:prstGeom prst="roundRect">
          <a:avLst/>
        </a:prstGeom>
        <a:gradFill rotWithShape="0">
          <a:gsLst>
            <a:gs pos="0">
              <a:schemeClr val="accent2">
                <a:hueOff val="2212920"/>
                <a:satOff val="10201"/>
                <a:lumOff val="1569"/>
                <a:alphaOff val="0"/>
                <a:tint val="94000"/>
                <a:satMod val="100000"/>
                <a:lumMod val="104000"/>
              </a:schemeClr>
            </a:gs>
            <a:gs pos="69000">
              <a:schemeClr val="accent2">
                <a:hueOff val="2212920"/>
                <a:satOff val="10201"/>
                <a:lumOff val="1569"/>
                <a:alphaOff val="0"/>
                <a:shade val="86000"/>
                <a:satMod val="130000"/>
                <a:lumMod val="102000"/>
              </a:schemeClr>
            </a:gs>
            <a:gs pos="100000">
              <a:schemeClr val="accent2">
                <a:hueOff val="2212920"/>
                <a:satOff val="10201"/>
                <a:lumOff val="1569"/>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bg1"/>
              </a:solidFill>
            </a:rPr>
            <a:t>Due to being immune compromised use of sanitizer/ antibacterial is high in homes undergoing chemo</a:t>
          </a:r>
        </a:p>
      </dsp:txBody>
      <dsp:txXfrm>
        <a:off x="101226" y="4275007"/>
        <a:ext cx="4791030" cy="18711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C92B53-7EBB-4302-AFDD-90B1E74993F4}">
      <dsp:nvSpPr>
        <dsp:cNvPr id="0" name=""/>
        <dsp:cNvSpPr/>
      </dsp:nvSpPr>
      <dsp:spPr>
        <a:xfrm>
          <a:off x="0" y="176133"/>
          <a:ext cx="4429635" cy="3116880"/>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solidFill>
                <a:schemeClr val="bg1"/>
              </a:solidFill>
            </a:rPr>
            <a:t>Single short-term doses will cause a small impact but system will likely recover</a:t>
          </a:r>
        </a:p>
      </dsp:txBody>
      <dsp:txXfrm>
        <a:off x="152154" y="328287"/>
        <a:ext cx="4125327" cy="2812572"/>
      </dsp:txXfrm>
    </dsp:sp>
    <dsp:sp modelId="{20B5E6CE-2DD2-49E3-A473-A49F9E51E3D4}">
      <dsp:nvSpPr>
        <dsp:cNvPr id="0" name=""/>
        <dsp:cNvSpPr/>
      </dsp:nvSpPr>
      <dsp:spPr>
        <a:xfrm>
          <a:off x="0" y="3293014"/>
          <a:ext cx="4429635" cy="1761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641"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en-US" sz="2900" kern="1200" dirty="0"/>
            <a:t>Example – antibiotic for bacterial infection</a:t>
          </a:r>
        </a:p>
        <a:p>
          <a:pPr marL="285750" lvl="1" indent="-285750" algn="l" defTabSz="1289050">
            <a:lnSpc>
              <a:spcPct val="90000"/>
            </a:lnSpc>
            <a:spcBef>
              <a:spcPct val="0"/>
            </a:spcBef>
            <a:spcAft>
              <a:spcPct val="20000"/>
            </a:spcAft>
            <a:buChar char="•"/>
          </a:pPr>
          <a:r>
            <a:rPr lang="en-US" sz="2900" kern="1200" dirty="0"/>
            <a:t>Pumping the tank will help</a:t>
          </a:r>
        </a:p>
      </dsp:txBody>
      <dsp:txXfrm>
        <a:off x="0" y="3293014"/>
        <a:ext cx="4429635" cy="17615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024BD-5F14-4BD3-87AA-CCCE6C7F2C41}">
      <dsp:nvSpPr>
        <dsp:cNvPr id="0" name=""/>
        <dsp:cNvSpPr/>
      </dsp:nvSpPr>
      <dsp:spPr>
        <a:xfrm>
          <a:off x="0" y="113949"/>
          <a:ext cx="4429635" cy="2019127"/>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Long term low doses may impact system but will depend on amount, duration, other inputs</a:t>
          </a:r>
        </a:p>
      </dsp:txBody>
      <dsp:txXfrm>
        <a:off x="98566" y="212515"/>
        <a:ext cx="4232503" cy="1821995"/>
      </dsp:txXfrm>
    </dsp:sp>
    <dsp:sp modelId="{C9973739-2B50-48EB-8302-128D5FC19BD3}">
      <dsp:nvSpPr>
        <dsp:cNvPr id="0" name=""/>
        <dsp:cNvSpPr/>
      </dsp:nvSpPr>
      <dsp:spPr>
        <a:xfrm>
          <a:off x="0" y="2133077"/>
          <a:ext cx="4429635" cy="633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641"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Example – acne medication</a:t>
          </a:r>
        </a:p>
        <a:p>
          <a:pPr marL="171450" lvl="1" indent="-171450" algn="l" defTabSz="844550">
            <a:lnSpc>
              <a:spcPct val="90000"/>
            </a:lnSpc>
            <a:spcBef>
              <a:spcPct val="0"/>
            </a:spcBef>
            <a:spcAft>
              <a:spcPct val="20000"/>
            </a:spcAft>
            <a:buChar char="•"/>
          </a:pPr>
          <a:r>
            <a:rPr lang="en-US" sz="1900" kern="1200" dirty="0"/>
            <a:t>Monitor system</a:t>
          </a:r>
        </a:p>
      </dsp:txBody>
      <dsp:txXfrm>
        <a:off x="0" y="2133077"/>
        <a:ext cx="4429635" cy="633420"/>
      </dsp:txXfrm>
    </dsp:sp>
    <dsp:sp modelId="{B973ACC8-D6D2-4EDB-BBBA-071FC3E3534D}">
      <dsp:nvSpPr>
        <dsp:cNvPr id="0" name=""/>
        <dsp:cNvSpPr/>
      </dsp:nvSpPr>
      <dsp:spPr>
        <a:xfrm>
          <a:off x="0" y="2766497"/>
          <a:ext cx="4429635" cy="2019127"/>
        </a:xfrm>
        <a:prstGeom prst="roundRect">
          <a:avLst/>
        </a:prstGeom>
        <a:solidFill>
          <a:schemeClr val="accent2">
            <a:hueOff val="2212920"/>
            <a:satOff val="10201"/>
            <a:lumOff val="156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Long term high dose will very likely kill off the system and cause clogging of filters, pretreatment units and the soil</a:t>
          </a:r>
        </a:p>
      </dsp:txBody>
      <dsp:txXfrm>
        <a:off x="98566" y="2865063"/>
        <a:ext cx="4232503" cy="1821995"/>
      </dsp:txXfrm>
    </dsp:sp>
    <dsp:sp modelId="{A569B1ED-2E9D-4D8E-9D87-243A3922BC7E}">
      <dsp:nvSpPr>
        <dsp:cNvPr id="0" name=""/>
        <dsp:cNvSpPr/>
      </dsp:nvSpPr>
      <dsp:spPr>
        <a:xfrm>
          <a:off x="0" y="4785625"/>
          <a:ext cx="4429635" cy="1415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641"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Example – daily infusion of antibiotic for micro-bacteria lung infection, chemo, etc.</a:t>
          </a:r>
        </a:p>
        <a:p>
          <a:pPr marL="171450" lvl="1" indent="-171450" algn="l" defTabSz="844550">
            <a:lnSpc>
              <a:spcPct val="90000"/>
            </a:lnSpc>
            <a:spcBef>
              <a:spcPct val="0"/>
            </a:spcBef>
            <a:spcAft>
              <a:spcPct val="20000"/>
            </a:spcAft>
            <a:buChar char="•"/>
          </a:pPr>
          <a:r>
            <a:rPr lang="en-US" sz="1900" kern="1200" dirty="0"/>
            <a:t>Use system as a holding tank or get a port-a-potty</a:t>
          </a:r>
        </a:p>
      </dsp:txBody>
      <dsp:txXfrm>
        <a:off x="0" y="4785625"/>
        <a:ext cx="4429635" cy="14158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6498C9-2D85-4CA1-BE8A-89F9F64F398F}">
      <dsp:nvSpPr>
        <dsp:cNvPr id="0" name=""/>
        <dsp:cNvSpPr/>
      </dsp:nvSpPr>
      <dsp:spPr>
        <a:xfrm>
          <a:off x="4838" y="476285"/>
          <a:ext cx="1004062" cy="1004062"/>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sp>
    <dsp:sp modelId="{04B44176-7F21-47F4-AF15-01C3C71B5EFC}">
      <dsp:nvSpPr>
        <dsp:cNvPr id="0" name=""/>
        <dsp:cNvSpPr/>
      </dsp:nvSpPr>
      <dsp:spPr>
        <a:xfrm>
          <a:off x="4838" y="1619600"/>
          <a:ext cx="2868750" cy="2029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44600">
            <a:lnSpc>
              <a:spcPct val="90000"/>
            </a:lnSpc>
            <a:spcBef>
              <a:spcPct val="0"/>
            </a:spcBef>
            <a:spcAft>
              <a:spcPct val="35000"/>
            </a:spcAft>
            <a:buNone/>
            <a:defRPr b="1"/>
          </a:pPr>
          <a:r>
            <a:rPr lang="en-US" sz="2800" kern="1200" baseline="0" dirty="0"/>
            <a:t>Purchase through a water conditioning professional</a:t>
          </a:r>
          <a:endParaRPr lang="en-US" sz="2800" kern="1200" dirty="0"/>
        </a:p>
      </dsp:txBody>
      <dsp:txXfrm>
        <a:off x="4838" y="1619600"/>
        <a:ext cx="2868750" cy="2029904"/>
      </dsp:txXfrm>
    </dsp:sp>
    <dsp:sp modelId="{F4B525BB-9CD7-4D48-BA0A-32F9AEA32E9B}">
      <dsp:nvSpPr>
        <dsp:cNvPr id="0" name=""/>
        <dsp:cNvSpPr/>
      </dsp:nvSpPr>
      <dsp:spPr>
        <a:xfrm>
          <a:off x="4838" y="3714272"/>
          <a:ext cx="2868750" cy="441"/>
        </a:xfrm>
        <a:prstGeom prst="rect">
          <a:avLst/>
        </a:prstGeom>
        <a:noFill/>
        <a:ln>
          <a:noFill/>
        </a:ln>
        <a:effectLst/>
      </dsp:spPr>
      <dsp:style>
        <a:lnRef idx="0">
          <a:scrgbClr r="0" g="0" b="0"/>
        </a:lnRef>
        <a:fillRef idx="0">
          <a:scrgbClr r="0" g="0" b="0"/>
        </a:fillRef>
        <a:effectRef idx="0">
          <a:scrgbClr r="0" g="0" b="0"/>
        </a:effectRef>
        <a:fontRef idx="minor"/>
      </dsp:style>
    </dsp:sp>
    <dsp:sp modelId="{64523B4B-0348-44BA-BEC7-51493DD3D4DE}">
      <dsp:nvSpPr>
        <dsp:cNvPr id="0" name=""/>
        <dsp:cNvSpPr/>
      </dsp:nvSpPr>
      <dsp:spPr>
        <a:xfrm>
          <a:off x="4903194" y="217093"/>
          <a:ext cx="1004062" cy="1004062"/>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sp>
    <dsp:sp modelId="{8B7D072B-535B-42AF-BFFD-AA50B7937D14}">
      <dsp:nvSpPr>
        <dsp:cNvPr id="0" name=""/>
        <dsp:cNvSpPr/>
      </dsp:nvSpPr>
      <dsp:spPr>
        <a:xfrm>
          <a:off x="3375619" y="1373983"/>
          <a:ext cx="4391941" cy="2029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44600">
            <a:lnSpc>
              <a:spcPct val="90000"/>
            </a:lnSpc>
            <a:spcBef>
              <a:spcPct val="0"/>
            </a:spcBef>
            <a:spcAft>
              <a:spcPct val="35000"/>
            </a:spcAft>
            <a:buNone/>
            <a:defRPr b="1"/>
          </a:pPr>
          <a:r>
            <a:rPr lang="en-US" sz="2800" kern="1200" baseline="0" dirty="0"/>
            <a:t>If you are a do-it-yourselfer, learn what size is needed based on your household:</a:t>
          </a:r>
        </a:p>
        <a:p>
          <a:pPr marL="0" lvl="0" indent="0" algn="l" defTabSz="1244600">
            <a:lnSpc>
              <a:spcPct val="90000"/>
            </a:lnSpc>
            <a:spcBef>
              <a:spcPct val="0"/>
            </a:spcBef>
            <a:spcAft>
              <a:spcPct val="35000"/>
            </a:spcAft>
            <a:buNone/>
            <a:defRPr b="1"/>
          </a:pPr>
          <a:endParaRPr lang="en-US" sz="2800" kern="1200" dirty="0"/>
        </a:p>
      </dsp:txBody>
      <dsp:txXfrm>
        <a:off x="3375619" y="1373983"/>
        <a:ext cx="4391941" cy="2029904"/>
      </dsp:txXfrm>
    </dsp:sp>
    <dsp:sp modelId="{6A6754B3-2180-4D89-910D-C0061D843106}">
      <dsp:nvSpPr>
        <dsp:cNvPr id="0" name=""/>
        <dsp:cNvSpPr/>
      </dsp:nvSpPr>
      <dsp:spPr>
        <a:xfrm>
          <a:off x="4267571" y="3699325"/>
          <a:ext cx="2868750" cy="49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US" sz="2400" kern="1200" baseline="0" dirty="0"/>
            <a:t>Water hardness</a:t>
          </a:r>
          <a:endParaRPr lang="en-US" sz="2400" kern="1200" dirty="0"/>
        </a:p>
        <a:p>
          <a:pPr marL="0" lvl="0" indent="0" algn="l" defTabSz="1066800">
            <a:lnSpc>
              <a:spcPct val="90000"/>
            </a:lnSpc>
            <a:spcBef>
              <a:spcPct val="0"/>
            </a:spcBef>
            <a:spcAft>
              <a:spcPct val="35000"/>
            </a:spcAft>
            <a:buFont typeface="Arial" panose="020B0604020202020204" pitchFamily="34" charset="0"/>
            <a:buNone/>
          </a:pPr>
          <a:r>
            <a:rPr lang="en-US" sz="2400" kern="1200" baseline="0" dirty="0"/>
            <a:t>Water use</a:t>
          </a:r>
          <a:endParaRPr lang="en-US" sz="2400" kern="1200" dirty="0"/>
        </a:p>
      </dsp:txBody>
      <dsp:txXfrm>
        <a:off x="4267571" y="3699325"/>
        <a:ext cx="2868750" cy="49167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66EE4C-0B89-42F0-8376-3BABD1DE91C7}">
      <dsp:nvSpPr>
        <dsp:cNvPr id="0" name=""/>
        <dsp:cNvSpPr/>
      </dsp:nvSpPr>
      <dsp:spPr>
        <a:xfrm>
          <a:off x="947" y="543858"/>
          <a:ext cx="3696838" cy="2218102"/>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1"/>
              </a:solidFill>
            </a:rPr>
            <a:t>Effluent can have a high glucose content – 7,000 – 20,000 mg/L</a:t>
          </a:r>
        </a:p>
      </dsp:txBody>
      <dsp:txXfrm>
        <a:off x="947" y="543858"/>
        <a:ext cx="3696838" cy="2218102"/>
      </dsp:txXfrm>
    </dsp:sp>
    <dsp:sp modelId="{5666D0B6-29FA-4C4C-AE35-9FFCF34B2039}">
      <dsp:nvSpPr>
        <dsp:cNvPr id="0" name=""/>
        <dsp:cNvSpPr/>
      </dsp:nvSpPr>
      <dsp:spPr>
        <a:xfrm>
          <a:off x="4067469" y="543858"/>
          <a:ext cx="3696838" cy="2218102"/>
        </a:xfrm>
        <a:prstGeom prst="rect">
          <a:avLst/>
        </a:prstGeom>
        <a:solidFill>
          <a:schemeClr val="accent5">
            <a:hueOff val="-18429457"/>
            <a:satOff val="20625"/>
            <a:lumOff val="117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1"/>
              </a:solidFill>
            </a:rPr>
            <a:t>The high glucose content of effluent can  promote the formation of a co-polymer that can coat the surface of the soil and can block the lateral lines</a:t>
          </a:r>
        </a:p>
      </dsp:txBody>
      <dsp:txXfrm>
        <a:off x="4067469" y="543858"/>
        <a:ext cx="3696838" cy="22181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CD350F-F164-4085-9935-4BCAEBB48C44}">
      <dsp:nvSpPr>
        <dsp:cNvPr id="0" name=""/>
        <dsp:cNvSpPr/>
      </dsp:nvSpPr>
      <dsp:spPr>
        <a:xfrm>
          <a:off x="947" y="419972"/>
          <a:ext cx="3327154" cy="2112743"/>
        </a:xfrm>
        <a:prstGeom prst="roundRect">
          <a:avLst>
            <a:gd name="adj" fmla="val 10000"/>
          </a:avLst>
        </a:prstGeom>
        <a:gradFill rotWithShape="0">
          <a:gsLst>
            <a:gs pos="0">
              <a:schemeClr val="accent1">
                <a:hueOff val="0"/>
                <a:satOff val="0"/>
                <a:lumOff val="0"/>
                <a:alphaOff val="0"/>
                <a:tint val="94000"/>
                <a:satMod val="100000"/>
                <a:lumMod val="104000"/>
              </a:schemeClr>
            </a:gs>
            <a:gs pos="69000">
              <a:schemeClr val="accent1">
                <a:hueOff val="0"/>
                <a:satOff val="0"/>
                <a:lumOff val="0"/>
                <a:alphaOff val="0"/>
                <a:shade val="86000"/>
                <a:satMod val="130000"/>
                <a:lumMod val="102000"/>
              </a:schemeClr>
            </a:gs>
            <a:gs pos="100000">
              <a:schemeClr val="accent1">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sp>
    <dsp:sp modelId="{51772CBD-15E4-4E2B-A16F-00613E57031D}">
      <dsp:nvSpPr>
        <dsp:cNvPr id="0" name=""/>
        <dsp:cNvSpPr/>
      </dsp:nvSpPr>
      <dsp:spPr>
        <a:xfrm>
          <a:off x="370631" y="771172"/>
          <a:ext cx="3327154" cy="211274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The waste stream is not typical domestic-strength waste</a:t>
          </a:r>
        </a:p>
      </dsp:txBody>
      <dsp:txXfrm>
        <a:off x="432511" y="833052"/>
        <a:ext cx="3203394" cy="1988983"/>
      </dsp:txXfrm>
    </dsp:sp>
    <dsp:sp modelId="{33F39601-F132-405C-A2AB-B8EE814483D0}">
      <dsp:nvSpPr>
        <dsp:cNvPr id="0" name=""/>
        <dsp:cNvSpPr/>
      </dsp:nvSpPr>
      <dsp:spPr>
        <a:xfrm>
          <a:off x="4067469" y="419972"/>
          <a:ext cx="3327154" cy="2112743"/>
        </a:xfrm>
        <a:prstGeom prst="roundRect">
          <a:avLst>
            <a:gd name="adj" fmla="val 10000"/>
          </a:avLst>
        </a:prstGeom>
        <a:gradFill rotWithShape="0">
          <a:gsLst>
            <a:gs pos="0">
              <a:schemeClr val="accent1">
                <a:hueOff val="0"/>
                <a:satOff val="0"/>
                <a:lumOff val="0"/>
                <a:alphaOff val="0"/>
                <a:tint val="94000"/>
                <a:satMod val="100000"/>
                <a:lumMod val="104000"/>
              </a:schemeClr>
            </a:gs>
            <a:gs pos="69000">
              <a:schemeClr val="accent1">
                <a:hueOff val="0"/>
                <a:satOff val="0"/>
                <a:lumOff val="0"/>
                <a:alphaOff val="0"/>
                <a:shade val="86000"/>
                <a:satMod val="130000"/>
                <a:lumMod val="102000"/>
              </a:schemeClr>
            </a:gs>
            <a:gs pos="100000">
              <a:schemeClr val="accent1">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sp>
    <dsp:sp modelId="{F544259E-CC69-4D50-B71B-6D43BE462848}">
      <dsp:nvSpPr>
        <dsp:cNvPr id="0" name=""/>
        <dsp:cNvSpPr/>
      </dsp:nvSpPr>
      <dsp:spPr>
        <a:xfrm>
          <a:off x="4437153" y="771172"/>
          <a:ext cx="3327154" cy="211274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Before a new system is designed, more wastewater contaminant data should be collected and flow rate data for the park analyzed as well</a:t>
          </a:r>
        </a:p>
      </dsp:txBody>
      <dsp:txXfrm>
        <a:off x="4499033" y="833052"/>
        <a:ext cx="3203394" cy="198898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Header Placeholder 3"/>
          <p:cNvSpPr>
            <a:spLocks noGrp="1"/>
          </p:cNvSpPr>
          <p:nvPr>
            <p:ph type="hdr" sz="quarter"/>
          </p:nvPr>
        </p:nvSpPr>
        <p:spPr>
          <a:xfrm>
            <a:off x="1" y="3"/>
            <a:ext cx="3170238" cy="481012"/>
          </a:xfrm>
          <a:prstGeom prst="rect">
            <a:avLst/>
          </a:prstGeom>
        </p:spPr>
        <p:txBody>
          <a:bodyPr vert="horz" lIns="91411" tIns="45705" rIns="91411" bIns="45705" rtlCol="0"/>
          <a:lstStyle>
            <a:lvl1pPr algn="l">
              <a:defRPr sz="1200"/>
            </a:lvl1pPr>
          </a:lstStyle>
          <a:p>
            <a:endParaRPr lang="en-US" dirty="0"/>
          </a:p>
        </p:txBody>
      </p:sp>
    </p:spTree>
    <p:extLst>
      <p:ext uri="{BB962C8B-B14F-4D97-AF65-F5344CB8AC3E}">
        <p14:creationId xmlns:p14="http://schemas.microsoft.com/office/powerpoint/2010/main" val="30121357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4"/>
            <a:ext cx="3170238" cy="479425"/>
          </a:xfrm>
          <a:prstGeom prst="rect">
            <a:avLst/>
          </a:prstGeom>
        </p:spPr>
        <p:txBody>
          <a:bodyPr vert="horz" lIns="96628" tIns="48315" rIns="96628" bIns="48315" rtlCol="0"/>
          <a:lstStyle>
            <a:lvl1pPr algn="l">
              <a:defRPr sz="1400">
                <a:latin typeface="Arial" charset="0"/>
              </a:defRPr>
            </a:lvl1pPr>
          </a:lstStyle>
          <a:p>
            <a:pPr>
              <a:defRPr/>
            </a:pPr>
            <a:endParaRPr lang="en-US" dirty="0"/>
          </a:p>
        </p:txBody>
      </p:sp>
      <p:sp>
        <p:nvSpPr>
          <p:cNvPr id="3" name="Date Placeholder 2"/>
          <p:cNvSpPr>
            <a:spLocks noGrp="1"/>
          </p:cNvSpPr>
          <p:nvPr>
            <p:ph type="dt" idx="1"/>
          </p:nvPr>
        </p:nvSpPr>
        <p:spPr>
          <a:xfrm>
            <a:off x="4143377" y="4"/>
            <a:ext cx="3170238" cy="479425"/>
          </a:xfrm>
          <a:prstGeom prst="rect">
            <a:avLst/>
          </a:prstGeom>
        </p:spPr>
        <p:txBody>
          <a:bodyPr vert="horz" lIns="96628" tIns="48315" rIns="96628" bIns="48315" rtlCol="0"/>
          <a:lstStyle>
            <a:lvl1pPr algn="r">
              <a:defRPr sz="1400">
                <a:latin typeface="Arial" charset="0"/>
              </a:defRPr>
            </a:lvl1pPr>
          </a:lstStyle>
          <a:p>
            <a:pPr>
              <a:defRPr/>
            </a:pPr>
            <a:fld id="{255912AC-134D-42A9-BCC4-5171D8BC8B1E}" type="datetimeFigureOut">
              <a:rPr lang="en-US"/>
              <a:pPr>
                <a:defRPr/>
              </a:pPr>
              <a:t>1/29/2026</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28" tIns="48315" rIns="96628" bIns="48315" rtlCol="0" anchor="ctr"/>
          <a:lstStyle/>
          <a:p>
            <a:pPr lvl="0"/>
            <a:endParaRPr lang="en-US" noProof="0" dirty="0"/>
          </a:p>
        </p:txBody>
      </p:sp>
      <p:sp>
        <p:nvSpPr>
          <p:cNvPr id="5" name="Notes Placeholder 4"/>
          <p:cNvSpPr>
            <a:spLocks noGrp="1"/>
          </p:cNvSpPr>
          <p:nvPr>
            <p:ph type="body" sz="quarter" idx="3"/>
          </p:nvPr>
        </p:nvSpPr>
        <p:spPr>
          <a:xfrm>
            <a:off x="731842" y="4560889"/>
            <a:ext cx="5851525" cy="4319588"/>
          </a:xfrm>
          <a:prstGeom prst="rect">
            <a:avLst/>
          </a:prstGeom>
        </p:spPr>
        <p:txBody>
          <a:bodyPr vert="horz" lIns="96628" tIns="48315" rIns="96628" bIns="48315"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2" y="9120192"/>
            <a:ext cx="3170238" cy="479425"/>
          </a:xfrm>
          <a:prstGeom prst="rect">
            <a:avLst/>
          </a:prstGeom>
        </p:spPr>
        <p:txBody>
          <a:bodyPr vert="horz" lIns="96628" tIns="48315" rIns="96628" bIns="48315" rtlCol="0" anchor="b"/>
          <a:lstStyle>
            <a:lvl1pPr algn="l">
              <a:defRPr sz="1400">
                <a:latin typeface="Arial" charset="0"/>
              </a:defRPr>
            </a:lvl1pPr>
          </a:lstStyle>
          <a:p>
            <a:pPr>
              <a:defRPr/>
            </a:pPr>
            <a:endParaRPr lang="en-US" dirty="0"/>
          </a:p>
        </p:txBody>
      </p:sp>
      <p:sp>
        <p:nvSpPr>
          <p:cNvPr id="7" name="Slide Number Placeholder 6"/>
          <p:cNvSpPr>
            <a:spLocks noGrp="1"/>
          </p:cNvSpPr>
          <p:nvPr>
            <p:ph type="sldNum" sz="quarter" idx="5"/>
          </p:nvPr>
        </p:nvSpPr>
        <p:spPr>
          <a:xfrm>
            <a:off x="4143377" y="9120192"/>
            <a:ext cx="3170238" cy="479425"/>
          </a:xfrm>
          <a:prstGeom prst="rect">
            <a:avLst/>
          </a:prstGeom>
        </p:spPr>
        <p:txBody>
          <a:bodyPr vert="horz" lIns="96628" tIns="48315" rIns="96628" bIns="48315" rtlCol="0" anchor="b"/>
          <a:lstStyle>
            <a:lvl1pPr algn="r">
              <a:defRPr sz="1400">
                <a:latin typeface="Arial" charset="0"/>
              </a:defRPr>
            </a:lvl1pPr>
          </a:lstStyle>
          <a:p>
            <a:pPr>
              <a:defRPr/>
            </a:pPr>
            <a:fld id="{9EE6C927-5CB8-488C-B236-7D512FA221AA}" type="slidenum">
              <a:rPr lang="en-US"/>
              <a:pPr>
                <a:defRPr/>
              </a:pPr>
              <a:t>‹#›</a:t>
            </a:fld>
            <a:endParaRPr lang="en-US" dirty="0"/>
          </a:p>
        </p:txBody>
      </p:sp>
    </p:spTree>
    <p:extLst>
      <p:ext uri="{BB962C8B-B14F-4D97-AF65-F5344CB8AC3E}">
        <p14:creationId xmlns:p14="http://schemas.microsoft.com/office/powerpoint/2010/main" val="13095860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Author:  Sara Heger</a:t>
            </a:r>
          </a:p>
        </p:txBody>
      </p:sp>
    </p:spTree>
    <p:extLst>
      <p:ext uri="{BB962C8B-B14F-4D97-AF65-F5344CB8AC3E}">
        <p14:creationId xmlns:p14="http://schemas.microsoft.com/office/powerpoint/2010/main" val="2949880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1" dirty="0"/>
              <a:t>Total Kjeldahl Nitrogen - </a:t>
            </a:r>
            <a:r>
              <a:rPr lang="en-US" i="1" dirty="0"/>
              <a:t>Higher than normal concentrations </a:t>
            </a:r>
          </a:p>
          <a:p>
            <a:r>
              <a:rPr lang="en-US" b="1" i="0" dirty="0"/>
              <a:t>Explanation:</a:t>
            </a:r>
            <a:r>
              <a:rPr lang="en-US" dirty="0"/>
              <a:t> Urine is the most common cause of nitrogen in septic effluent. Other causes of high nitrogen can be undigested food and certain household cleaners.</a:t>
            </a:r>
          </a:p>
          <a:p>
            <a:r>
              <a:rPr lang="en-US" b="1" dirty="0"/>
              <a:t>Recommendation to Homeowner: </a:t>
            </a:r>
            <a:r>
              <a:rPr lang="en-US" b="0" dirty="0"/>
              <a:t>Do not dispose of any undigested food into the system. Evaluate all cleaners and remove those that contain ammonia or nitrogen. </a:t>
            </a:r>
          </a:p>
          <a:p>
            <a:endParaRPr lang="en-US" b="1" dirty="0"/>
          </a:p>
          <a:p>
            <a:r>
              <a:rPr lang="en-US" b="1" dirty="0"/>
              <a:t>BOD- </a:t>
            </a:r>
            <a:r>
              <a:rPr lang="en-US" b="0" i="1" dirty="0"/>
              <a:t>Within a normal range</a:t>
            </a:r>
          </a:p>
          <a:p>
            <a:r>
              <a:rPr lang="en-US" b="1" dirty="0"/>
              <a:t>Explanation</a:t>
            </a:r>
            <a:r>
              <a:rPr lang="en-US" dirty="0"/>
              <a:t>: BOD measures waste strength. </a:t>
            </a:r>
            <a:r>
              <a:rPr lang="en-US" dirty="0">
                <a:highlight>
                  <a:srgbClr val="FFFF00"/>
                </a:highlight>
              </a:rPr>
              <a:t>Although, levels here are within a normal range it is still higher than expected for two people residing in the home. This could be a result of higher glucose levels from the dialysate entering the system. </a:t>
            </a:r>
          </a:p>
          <a:p>
            <a:r>
              <a:rPr lang="en-US" b="1" dirty="0"/>
              <a:t>Recommendation to Homeowner: </a:t>
            </a:r>
            <a:r>
              <a:rPr lang="en-US" b="0" dirty="0">
                <a:highlight>
                  <a:srgbClr val="FFFF00"/>
                </a:highlight>
              </a:rPr>
              <a:t>For now, continue discharging dialysate to the system</a:t>
            </a:r>
            <a:r>
              <a:rPr lang="en-US" b="0" dirty="0"/>
              <a:t>. </a:t>
            </a:r>
          </a:p>
          <a:p>
            <a:endParaRPr lang="en-US" b="0" dirty="0"/>
          </a:p>
          <a:p>
            <a:r>
              <a:rPr lang="en-US" b="1" dirty="0"/>
              <a:t>TSS</a:t>
            </a:r>
            <a:r>
              <a:rPr lang="en-US" b="0" dirty="0"/>
              <a:t>- </a:t>
            </a:r>
            <a:r>
              <a:rPr lang="en-US" b="0" i="1" dirty="0"/>
              <a:t>Higher than normal concentrations </a:t>
            </a:r>
          </a:p>
          <a:p>
            <a:r>
              <a:rPr lang="en-US" b="1" dirty="0"/>
              <a:t>Explanation:</a:t>
            </a:r>
            <a:r>
              <a:rPr lang="en-US" b="0" dirty="0"/>
              <a:t> Measures waste strength and solids in the effluent after tank settling. </a:t>
            </a:r>
          </a:p>
          <a:p>
            <a:r>
              <a:rPr lang="en-US" b="1" dirty="0"/>
              <a:t>Recommendation to Homeowner: </a:t>
            </a:r>
            <a:r>
              <a:rPr lang="en-US" b="0" dirty="0"/>
              <a:t>Add an effluent screen to the outlet of the septic tank. Do not dispose of any undigested food into the system.</a:t>
            </a:r>
          </a:p>
          <a:p>
            <a:endParaRPr lang="en-US" b="0" dirty="0"/>
          </a:p>
          <a:p>
            <a:r>
              <a:rPr lang="en-US" b="1" dirty="0"/>
              <a:t>Sodium and chloride- </a:t>
            </a:r>
            <a:r>
              <a:rPr lang="en-US" b="0" i="1" dirty="0"/>
              <a:t>Higher than normal concentrations</a:t>
            </a:r>
          </a:p>
          <a:p>
            <a:r>
              <a:rPr lang="en-US" b="1" i="0" dirty="0"/>
              <a:t>Explanation: </a:t>
            </a:r>
            <a:r>
              <a:rPr lang="en-US" b="0" i="0" dirty="0"/>
              <a:t>Higher concentrations of sodium and chloride could be caused by discharging dialysate to the system and running the water softener. </a:t>
            </a:r>
          </a:p>
          <a:p>
            <a:r>
              <a:rPr lang="en-US" b="1" i="0" dirty="0"/>
              <a:t>Recommendation to Homeowner:</a:t>
            </a:r>
            <a:r>
              <a:rPr lang="en-US" b="0" i="0" dirty="0"/>
              <a:t> For now, continue discharging dialysate to the system.</a:t>
            </a:r>
          </a:p>
          <a:p>
            <a:r>
              <a:rPr lang="en-US" b="0" i="0" dirty="0"/>
              <a:t>With regard to the water softener, consider: </a:t>
            </a:r>
          </a:p>
          <a:p>
            <a:r>
              <a:rPr lang="en-US" b="0" i="0" dirty="0"/>
              <a:t>· having it adjusted to regenerate less frequently,</a:t>
            </a:r>
          </a:p>
          <a:p>
            <a:r>
              <a:rPr lang="en-US" b="0" i="0" dirty="0"/>
              <a:t>· not running the discharge to the septic system, or </a:t>
            </a:r>
          </a:p>
          <a:p>
            <a:r>
              <a:rPr lang="en-US" b="0" i="0" dirty="0"/>
              <a:t>· discontinue use.</a:t>
            </a:r>
          </a:p>
          <a:p>
            <a:endParaRPr lang="en-US" b="0" i="0" dirty="0"/>
          </a:p>
          <a:p>
            <a:endParaRPr lang="en-US" b="0" i="1" dirty="0"/>
          </a:p>
          <a:p>
            <a:endParaRPr lang="en-US" b="0" dirty="0"/>
          </a:p>
          <a:p>
            <a:endParaRPr lang="en-US" b="0" dirty="0"/>
          </a:p>
        </p:txBody>
      </p:sp>
      <p:sp>
        <p:nvSpPr>
          <p:cNvPr id="4" name="Slide Number Placeholder 3"/>
          <p:cNvSpPr>
            <a:spLocks noGrp="1"/>
          </p:cNvSpPr>
          <p:nvPr>
            <p:ph type="sldNum" sz="quarter" idx="5"/>
          </p:nvPr>
        </p:nvSpPr>
        <p:spPr/>
        <p:txBody>
          <a:bodyPr/>
          <a:lstStyle/>
          <a:p>
            <a:fld id="{F5E3D2BE-434C-427A-A71D-FBB06D58BDCD}" type="slidenum">
              <a:rPr lang="en-US" smtClean="0"/>
              <a:t>30</a:t>
            </a:fld>
            <a:endParaRPr lang="en-US" dirty="0"/>
          </a:p>
        </p:txBody>
      </p:sp>
    </p:spTree>
    <p:extLst>
      <p:ext uri="{BB962C8B-B14F-4D97-AF65-F5344CB8AC3E}">
        <p14:creationId xmlns:p14="http://schemas.microsoft.com/office/powerpoint/2010/main" val="1002437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know that one of your clients is using a home hemodialysis machine- you can make the following </a:t>
            </a:r>
            <a:r>
              <a:rPr lang="en-US" b="1" dirty="0"/>
              <a:t>general recommendations</a:t>
            </a:r>
            <a:r>
              <a:rPr lang="en-US" dirty="0"/>
              <a:t>:</a:t>
            </a:r>
          </a:p>
          <a:p>
            <a:endParaRPr lang="en-US" b="0" i="0" dirty="0"/>
          </a:p>
          <a:p>
            <a:r>
              <a:rPr lang="en-US" b="0" i="0" dirty="0"/>
              <a:t>Get the water softener checked. </a:t>
            </a:r>
          </a:p>
          <a:p>
            <a:r>
              <a:rPr lang="en-US" b="0" i="0" dirty="0"/>
              <a:t>· having it adjusted to regenerate less frequently,</a:t>
            </a:r>
          </a:p>
          <a:p>
            <a:r>
              <a:rPr lang="en-US" b="0" i="0" dirty="0"/>
              <a:t>· not running the discharge to the septic system, or </a:t>
            </a:r>
          </a:p>
          <a:p>
            <a:r>
              <a:rPr lang="en-US" b="0" i="0" dirty="0"/>
              <a:t>· discontinue use.</a:t>
            </a:r>
          </a:p>
          <a:p>
            <a:endParaRPr lang="en-US" b="0" i="0" dirty="0"/>
          </a:p>
          <a:p>
            <a:r>
              <a:rPr lang="en-US" b="0" i="0" dirty="0"/>
              <a:t>Discontinue use of the garbage disposal if there is one. </a:t>
            </a:r>
          </a:p>
          <a:p>
            <a:r>
              <a:rPr lang="en-US" b="0" i="0" dirty="0"/>
              <a:t>Eliminate cleaning products with ammonia (except for cleaning the hemodialysis machine). </a:t>
            </a:r>
          </a:p>
          <a:p>
            <a:endParaRPr lang="en-US" b="0" i="0" dirty="0"/>
          </a:p>
          <a:p>
            <a:pPr marL="171424" indent="-171424">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5E3D2BE-434C-427A-A71D-FBB06D58BDCD}" type="slidenum">
              <a:rPr lang="en-US" smtClean="0"/>
              <a:t>31</a:t>
            </a:fld>
            <a:endParaRPr lang="en-US" dirty="0"/>
          </a:p>
        </p:txBody>
      </p:sp>
    </p:spTree>
    <p:extLst>
      <p:ext uri="{BB962C8B-B14F-4D97-AF65-F5344CB8AC3E}">
        <p14:creationId xmlns:p14="http://schemas.microsoft.com/office/powerpoint/2010/main" val="252914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Park A currently treats all their wastewater using a </a:t>
            </a:r>
            <a:r>
              <a:rPr lang="en-US" b="1" dirty="0"/>
              <a:t>centralized wastewater treatment pond and vault toilets</a:t>
            </a:r>
            <a:r>
              <a:rPr lang="en-US" dirty="0"/>
              <a:t>. </a:t>
            </a:r>
          </a:p>
          <a:p>
            <a:endParaRPr lang="en-US" dirty="0"/>
          </a:p>
          <a:p>
            <a:r>
              <a:rPr lang="en-US" dirty="0"/>
              <a:t>The pond is not meeting the requirements of its state permit and therefore the </a:t>
            </a:r>
            <a:r>
              <a:rPr lang="en-US" b="1" dirty="0"/>
              <a:t>DNR is having a new wastewater treatment system designed</a:t>
            </a:r>
            <a:r>
              <a:rPr lang="en-US" dirty="0"/>
              <a:t>. </a:t>
            </a:r>
          </a:p>
          <a:p>
            <a:endParaRPr lang="en-US" dirty="0"/>
          </a:p>
          <a:p>
            <a:r>
              <a:rPr lang="en-US" dirty="0"/>
              <a:t>The purpose of this assessment was to produce a summary of the wastewater stream from the RV dump station and campground bathroom at the park. </a:t>
            </a:r>
          </a:p>
          <a:p>
            <a:endParaRPr lang="en-US" dirty="0"/>
          </a:p>
          <a:p>
            <a:endParaRPr lang="en-US" dirty="0"/>
          </a:p>
        </p:txBody>
      </p:sp>
      <p:sp>
        <p:nvSpPr>
          <p:cNvPr id="4" name="Slide Number Placeholder 3"/>
          <p:cNvSpPr>
            <a:spLocks noGrp="1"/>
          </p:cNvSpPr>
          <p:nvPr>
            <p:ph type="sldNum" sz="quarter" idx="5"/>
          </p:nvPr>
        </p:nvSpPr>
        <p:spPr/>
        <p:txBody>
          <a:bodyPr/>
          <a:lstStyle/>
          <a:p>
            <a:fld id="{F5E3D2BE-434C-427A-A71D-FBB06D58BDCD}" type="slidenum">
              <a:rPr lang="en-US" smtClean="0"/>
              <a:t>33</a:t>
            </a:fld>
            <a:endParaRPr lang="en-US" dirty="0"/>
          </a:p>
        </p:txBody>
      </p:sp>
    </p:spTree>
    <p:extLst>
      <p:ext uri="{BB962C8B-B14F-4D97-AF65-F5344CB8AC3E}">
        <p14:creationId xmlns:p14="http://schemas.microsoft.com/office/powerpoint/2010/main" val="636592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outlet inspection port was opened and wastewater samples were obtained. </a:t>
            </a:r>
          </a:p>
          <a:p>
            <a:endParaRPr lang="en-US" dirty="0"/>
          </a:p>
          <a:p>
            <a:r>
              <a:rPr lang="en-US" dirty="0"/>
              <a:t>There was </a:t>
            </a:r>
            <a:r>
              <a:rPr lang="en-US" b="1" dirty="0"/>
              <a:t>5 feet of wastewater in the tank and about 28 inches of sludge </a:t>
            </a:r>
            <a:r>
              <a:rPr lang="en-US" dirty="0"/>
              <a:t>at the bottom. </a:t>
            </a:r>
          </a:p>
          <a:p>
            <a:endParaRPr lang="en-US" dirty="0"/>
          </a:p>
          <a:p>
            <a:r>
              <a:rPr lang="en-US" dirty="0"/>
              <a:t>According to the DNR this tank was </a:t>
            </a:r>
            <a:r>
              <a:rPr lang="en-US" b="1" dirty="0"/>
              <a:t>last pumped in the fall of 2017</a:t>
            </a:r>
            <a:r>
              <a:rPr lang="en-US" dirty="0"/>
              <a:t>. </a:t>
            </a:r>
          </a:p>
        </p:txBody>
      </p:sp>
      <p:sp>
        <p:nvSpPr>
          <p:cNvPr id="4" name="Slide Number Placeholder 3"/>
          <p:cNvSpPr>
            <a:spLocks noGrp="1"/>
          </p:cNvSpPr>
          <p:nvPr>
            <p:ph type="sldNum" sz="quarter" idx="5"/>
          </p:nvPr>
        </p:nvSpPr>
        <p:spPr/>
        <p:txBody>
          <a:bodyPr/>
          <a:lstStyle/>
          <a:p>
            <a:fld id="{F5E3D2BE-434C-427A-A71D-FBB06D58BDCD}" type="slidenum">
              <a:rPr lang="en-US" smtClean="0"/>
              <a:t>34</a:t>
            </a:fld>
            <a:endParaRPr lang="en-US" dirty="0"/>
          </a:p>
        </p:txBody>
      </p:sp>
    </p:spTree>
    <p:extLst>
      <p:ext uri="{BB962C8B-B14F-4D97-AF65-F5344CB8AC3E}">
        <p14:creationId xmlns:p14="http://schemas.microsoft.com/office/powerpoint/2010/main" val="2172819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5" eaLnBrk="1" fontAlgn="auto" hangingPunct="1">
              <a:spcBef>
                <a:spcPts val="0"/>
              </a:spcBef>
              <a:spcAft>
                <a:spcPts val="0"/>
              </a:spcAft>
              <a:defRPr/>
            </a:pPr>
            <a:endParaRPr lang="en-US" dirty="0"/>
          </a:p>
          <a:p>
            <a:pPr defTabSz="914265" eaLnBrk="1" fontAlgn="auto" hangingPunct="1">
              <a:spcBef>
                <a:spcPts val="0"/>
              </a:spcBef>
              <a:spcAft>
                <a:spcPts val="0"/>
              </a:spcAft>
              <a:defRPr/>
            </a:pPr>
            <a:r>
              <a:rPr lang="en-US" dirty="0"/>
              <a:t>It is likely, in order to properly treat this wastewater, the new design must include a secondary treatment unit to reduce the RV waste and potentially the nitrogen from the shower house. </a:t>
            </a:r>
          </a:p>
          <a:p>
            <a:pPr defTabSz="914265" eaLnBrk="1" fontAlgn="auto" hangingPunct="1">
              <a:spcBef>
                <a:spcPts val="0"/>
              </a:spcBef>
              <a:spcAft>
                <a:spcPts val="0"/>
              </a:spcAft>
              <a:defRPr/>
            </a:pPr>
            <a:r>
              <a:rPr lang="en-US" dirty="0"/>
              <a:t>The range of parameters tested in this report should be repeated monthly during the summer months of 2020 park operation. </a:t>
            </a:r>
          </a:p>
          <a:p>
            <a:endParaRPr lang="en-US" dirty="0"/>
          </a:p>
        </p:txBody>
      </p:sp>
      <p:sp>
        <p:nvSpPr>
          <p:cNvPr id="4" name="Slide Number Placeholder 3"/>
          <p:cNvSpPr>
            <a:spLocks noGrp="1"/>
          </p:cNvSpPr>
          <p:nvPr>
            <p:ph type="sldNum" sz="quarter" idx="5"/>
          </p:nvPr>
        </p:nvSpPr>
        <p:spPr/>
        <p:txBody>
          <a:bodyPr/>
          <a:lstStyle/>
          <a:p>
            <a:fld id="{F5E3D2BE-434C-427A-A71D-FBB06D58BDCD}" type="slidenum">
              <a:rPr lang="en-US" smtClean="0"/>
              <a:t>36</a:t>
            </a:fld>
            <a:endParaRPr lang="en-US" dirty="0"/>
          </a:p>
        </p:txBody>
      </p:sp>
    </p:spTree>
    <p:extLst>
      <p:ext uri="{BB962C8B-B14F-4D97-AF65-F5344CB8AC3E}">
        <p14:creationId xmlns:p14="http://schemas.microsoft.com/office/powerpoint/2010/main" val="4263914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F5E3D2BE-434C-427A-A71D-FBB06D58BDCD}" type="slidenum">
              <a:rPr lang="en-US" smtClean="0"/>
              <a:t>38</a:t>
            </a:fld>
            <a:endParaRPr lang="en-US" dirty="0"/>
          </a:p>
        </p:txBody>
      </p:sp>
    </p:spTree>
    <p:extLst>
      <p:ext uri="{BB962C8B-B14F-4D97-AF65-F5344CB8AC3E}">
        <p14:creationId xmlns:p14="http://schemas.microsoft.com/office/powerpoint/2010/main" val="3805293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997" lvl="1"/>
            <a:r>
              <a:rPr lang="en-US" dirty="0"/>
              <a:t>6,000 gal septic tank, 4,000 gallon surge tank, 2000 gallon clarifier tank, 2000 gallon surge tank</a:t>
            </a:r>
          </a:p>
          <a:p>
            <a:pPr defTabSz="914265" eaLnBrk="1" fontAlgn="auto" hangingPunct="1">
              <a:spcBef>
                <a:spcPts val="0"/>
              </a:spcBef>
              <a:spcAft>
                <a:spcPts val="0"/>
              </a:spcAft>
              <a:defRPr/>
            </a:pPr>
            <a:endParaRPr lang="en-US" dirty="0"/>
          </a:p>
          <a:p>
            <a:pPr defTabSz="914265" eaLnBrk="1" fontAlgn="auto" hangingPunct="1">
              <a:spcBef>
                <a:spcPts val="0"/>
              </a:spcBef>
              <a:spcAft>
                <a:spcPts val="0"/>
              </a:spcAft>
              <a:defRPr/>
            </a:pPr>
            <a:r>
              <a:rPr lang="en-US" dirty="0"/>
              <a:t>There is a sludge return pump in the clarifier tank which on </a:t>
            </a:r>
            <a:r>
              <a:rPr lang="en-US" b="1" dirty="0"/>
              <a:t>a monthly basis is manually operated </a:t>
            </a:r>
            <a:r>
              <a:rPr lang="en-US" dirty="0"/>
              <a:t>to return sludge to the septic tank.</a:t>
            </a:r>
          </a:p>
          <a:p>
            <a:endParaRPr lang="en-US" dirty="0"/>
          </a:p>
          <a:p>
            <a:r>
              <a:rPr lang="en-US" dirty="0"/>
              <a:t>Sampling Background </a:t>
            </a:r>
          </a:p>
          <a:p>
            <a:endParaRPr lang="en-US" dirty="0"/>
          </a:p>
          <a:p>
            <a:r>
              <a:rPr lang="en-US" dirty="0"/>
              <a:t>• At the inlet of the first septic tank there was 5 feet of wastewater, 2 feet of sludge and 3 inches of scum at the top. </a:t>
            </a:r>
          </a:p>
          <a:p>
            <a:endParaRPr lang="en-US" dirty="0"/>
          </a:p>
          <a:p>
            <a:r>
              <a:rPr lang="en-US" dirty="0"/>
              <a:t>• The second tank (flow equalization tank for the Nibbler)) was where the samples were drawn from. This tank had about 4 feet of water, 4 inches of sludge and no scum but a light film on top. </a:t>
            </a:r>
          </a:p>
          <a:p>
            <a:endParaRPr lang="en-US" dirty="0"/>
          </a:p>
          <a:p>
            <a:r>
              <a:rPr lang="en-US" dirty="0"/>
              <a:t>• The lift station which doses the mounds was where the second samples were drawn from to analyze the treatment achieved by the Nibbler. This tank had only about 2 to 3 inches of sludge. </a:t>
            </a:r>
          </a:p>
          <a:p>
            <a:endParaRPr lang="en-US" dirty="0"/>
          </a:p>
        </p:txBody>
      </p:sp>
      <p:sp>
        <p:nvSpPr>
          <p:cNvPr id="4" name="Slide Number Placeholder 3"/>
          <p:cNvSpPr>
            <a:spLocks noGrp="1"/>
          </p:cNvSpPr>
          <p:nvPr>
            <p:ph type="sldNum" sz="quarter" idx="5"/>
          </p:nvPr>
        </p:nvSpPr>
        <p:spPr/>
        <p:txBody>
          <a:bodyPr/>
          <a:lstStyle/>
          <a:p>
            <a:fld id="{F5E3D2BE-434C-427A-A71D-FBB06D58BDCD}" type="slidenum">
              <a:rPr lang="en-US" smtClean="0"/>
              <a:t>39</a:t>
            </a:fld>
            <a:endParaRPr lang="en-US" dirty="0"/>
          </a:p>
        </p:txBody>
      </p:sp>
    </p:spTree>
    <p:extLst>
      <p:ext uri="{BB962C8B-B14F-4D97-AF65-F5344CB8AC3E}">
        <p14:creationId xmlns:p14="http://schemas.microsoft.com/office/powerpoint/2010/main" val="2631216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1,085 gallons per day to Mound #1 and 815 gallons per day to Mound #2. </a:t>
            </a:r>
          </a:p>
          <a:p>
            <a:endParaRPr lang="en-US" dirty="0"/>
          </a:p>
          <a:p>
            <a:r>
              <a:rPr lang="en-US" dirty="0"/>
              <a:t>The system has three tanks: a 6,000 gallon septic tank, a 4,000 gallon pump tank and a 2,000 gallon recirculation tank. </a:t>
            </a:r>
          </a:p>
          <a:p>
            <a:endParaRPr lang="en-US" dirty="0"/>
          </a:p>
          <a:p>
            <a:endParaRPr lang="en-US" dirty="0"/>
          </a:p>
          <a:p>
            <a:r>
              <a:rPr lang="en-US" dirty="0"/>
              <a:t>• Samples were drawn from the outlet of the septic tank from where there was 5 feet of water, 18 inches of sludge and less than 1 inch of scum. </a:t>
            </a:r>
          </a:p>
          <a:p>
            <a:r>
              <a:rPr lang="en-US" dirty="0"/>
              <a:t>• The inlet of the tank was observed to have about 5 feet of liquid depth, 3 feet of sludge and about 4 inches of scum. </a:t>
            </a:r>
          </a:p>
          <a:p>
            <a:r>
              <a:rPr lang="en-US" dirty="0"/>
              <a:t>• In the recirculation tank in the middle, 3 feet of liquid depth and about 6 inches of sludge was observed. </a:t>
            </a:r>
          </a:p>
          <a:p>
            <a:r>
              <a:rPr lang="en-US" dirty="0"/>
              <a:t>• Samples were drawn from the lift station to understand the treatment achieved by the Advantex pre-treatment system. This tank had about 4 feet of liquid depth and 2 inches of sludge. </a:t>
            </a:r>
          </a:p>
          <a:p>
            <a:r>
              <a:rPr lang="en-US" b="1" dirty="0"/>
              <a:t>All tanks were pumped in the fall of 2017. </a:t>
            </a:r>
          </a:p>
          <a:p>
            <a:endParaRPr lang="en-US" dirty="0"/>
          </a:p>
        </p:txBody>
      </p:sp>
      <p:sp>
        <p:nvSpPr>
          <p:cNvPr id="4" name="Slide Number Placeholder 3"/>
          <p:cNvSpPr>
            <a:spLocks noGrp="1"/>
          </p:cNvSpPr>
          <p:nvPr>
            <p:ph type="sldNum" sz="quarter" idx="5"/>
          </p:nvPr>
        </p:nvSpPr>
        <p:spPr/>
        <p:txBody>
          <a:bodyPr/>
          <a:lstStyle/>
          <a:p>
            <a:fld id="{F5E3D2BE-434C-427A-A71D-FBB06D58BDCD}" type="slidenum">
              <a:rPr lang="en-US" smtClean="0"/>
              <a:t>40</a:t>
            </a:fld>
            <a:endParaRPr lang="en-US" dirty="0"/>
          </a:p>
        </p:txBody>
      </p:sp>
    </p:spTree>
    <p:extLst>
      <p:ext uri="{BB962C8B-B14F-4D97-AF65-F5344CB8AC3E}">
        <p14:creationId xmlns:p14="http://schemas.microsoft.com/office/powerpoint/2010/main" val="654586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RV dump station wastewater contaminant findings (Table 2) show that this wastewater sample is very concentrated compared to typical domestic effluent. </a:t>
            </a:r>
          </a:p>
          <a:p>
            <a:endParaRPr lang="en-US" dirty="0"/>
          </a:p>
          <a:p>
            <a:r>
              <a:rPr lang="en-US" dirty="0"/>
              <a:t>The Nibbler pre-treatment unit is working well, reducing the BOD by more than 99% and TSS by 84%. </a:t>
            </a:r>
          </a:p>
          <a:p>
            <a:endParaRPr lang="en-US" dirty="0"/>
          </a:p>
          <a:p>
            <a:r>
              <a:rPr lang="en-US" dirty="0"/>
              <a:t>The incoming nitrogen and phosphorous concentrations are being reduced but there may be an opportunity for further treatment. </a:t>
            </a:r>
          </a:p>
        </p:txBody>
      </p:sp>
      <p:sp>
        <p:nvSpPr>
          <p:cNvPr id="4" name="Slide Number Placeholder 3"/>
          <p:cNvSpPr>
            <a:spLocks noGrp="1"/>
          </p:cNvSpPr>
          <p:nvPr>
            <p:ph type="sldNum" sz="quarter" idx="5"/>
          </p:nvPr>
        </p:nvSpPr>
        <p:spPr/>
        <p:txBody>
          <a:bodyPr/>
          <a:lstStyle/>
          <a:p>
            <a:fld id="{F5E3D2BE-434C-427A-A71D-FBB06D58BDCD}" type="slidenum">
              <a:rPr lang="en-US" smtClean="0"/>
              <a:t>41</a:t>
            </a:fld>
            <a:endParaRPr lang="en-US" dirty="0"/>
          </a:p>
        </p:txBody>
      </p:sp>
    </p:spTree>
    <p:extLst>
      <p:ext uri="{BB962C8B-B14F-4D97-AF65-F5344CB8AC3E}">
        <p14:creationId xmlns:p14="http://schemas.microsoft.com/office/powerpoint/2010/main" val="3001375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total nitrogen and phosphorus levels in the septic tank are double domestic strength due to the high amount of toilet flushing. </a:t>
            </a:r>
          </a:p>
          <a:p>
            <a:endParaRPr lang="en-US" dirty="0"/>
          </a:p>
          <a:p>
            <a:r>
              <a:rPr lang="en-US" dirty="0"/>
              <a:t>The Advantex is performing well in terms of BOD, TSS and Fecal Coliform. </a:t>
            </a:r>
          </a:p>
          <a:p>
            <a:endParaRPr lang="en-US" dirty="0"/>
          </a:p>
          <a:p>
            <a:r>
              <a:rPr lang="en-US" dirty="0"/>
              <a:t>The nitrogen reduction is at 85% during our sampling. </a:t>
            </a:r>
          </a:p>
        </p:txBody>
      </p:sp>
      <p:sp>
        <p:nvSpPr>
          <p:cNvPr id="4" name="Slide Number Placeholder 3"/>
          <p:cNvSpPr>
            <a:spLocks noGrp="1"/>
          </p:cNvSpPr>
          <p:nvPr>
            <p:ph type="sldNum" sz="quarter" idx="5"/>
          </p:nvPr>
        </p:nvSpPr>
        <p:spPr/>
        <p:txBody>
          <a:bodyPr/>
          <a:lstStyle/>
          <a:p>
            <a:fld id="{F5E3D2BE-434C-427A-A71D-FBB06D58BDCD}" type="slidenum">
              <a:rPr lang="en-US" smtClean="0"/>
              <a:t>42</a:t>
            </a:fld>
            <a:endParaRPr lang="en-US" dirty="0"/>
          </a:p>
        </p:txBody>
      </p:sp>
    </p:spTree>
    <p:extLst>
      <p:ext uri="{BB962C8B-B14F-4D97-AF65-F5344CB8AC3E}">
        <p14:creationId xmlns:p14="http://schemas.microsoft.com/office/powerpoint/2010/main" val="460908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EE6C927-5CB8-488C-B236-7D512FA221AA}" type="slidenum">
              <a:rPr lang="en-US" smtClean="0"/>
              <a:pPr>
                <a:defRPr/>
              </a:pPr>
              <a:t>9</a:t>
            </a:fld>
            <a:endParaRPr lang="en-US" dirty="0"/>
          </a:p>
        </p:txBody>
      </p:sp>
    </p:spTree>
    <p:extLst>
      <p:ext uri="{BB962C8B-B14F-4D97-AF65-F5344CB8AC3E}">
        <p14:creationId xmlns:p14="http://schemas.microsoft.com/office/powerpoint/2010/main" val="1328707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Septic tanks at both locations need to be pumped. </a:t>
            </a:r>
          </a:p>
          <a:p>
            <a:pPr defTabSz="914265" eaLnBrk="1" fontAlgn="auto" hangingPunct="1">
              <a:spcBef>
                <a:spcPts val="0"/>
              </a:spcBef>
              <a:spcAft>
                <a:spcPts val="0"/>
              </a:spcAft>
              <a:defRPr/>
            </a:pPr>
            <a:endParaRPr lang="en-US" dirty="0"/>
          </a:p>
          <a:p>
            <a:pPr defTabSz="914265" eaLnBrk="1" fontAlgn="auto" hangingPunct="1">
              <a:spcBef>
                <a:spcPts val="0"/>
              </a:spcBef>
              <a:spcAft>
                <a:spcPts val="0"/>
              </a:spcAft>
              <a:defRPr/>
            </a:pPr>
            <a:r>
              <a:rPr lang="en-US" dirty="0"/>
              <a:t>2. To improve nitrogen treatment at the RV Dumping Station, the sludge return pump should be changed to be controlled with a time-dosed control panel (currently operated manually). Flow data will be needed to set the panel. </a:t>
            </a:r>
          </a:p>
          <a:p>
            <a:pPr defTabSz="914265" eaLnBrk="1" fontAlgn="auto" hangingPunct="1">
              <a:spcBef>
                <a:spcPts val="0"/>
              </a:spcBef>
              <a:spcAft>
                <a:spcPts val="0"/>
              </a:spcAft>
              <a:defRPr/>
            </a:pPr>
            <a:endParaRPr lang="en-US" dirty="0"/>
          </a:p>
          <a:p>
            <a:pPr defTabSz="914265" eaLnBrk="1" fontAlgn="auto" hangingPunct="1">
              <a:spcBef>
                <a:spcPts val="0"/>
              </a:spcBef>
              <a:spcAft>
                <a:spcPts val="0"/>
              </a:spcAft>
              <a:defRPr/>
            </a:pPr>
            <a:r>
              <a:rPr lang="en-US" dirty="0"/>
              <a:t>3. MPCA certified service provider be hired to manage and maintain these systems to ensure they are consistently evaluated and operating properly</a:t>
            </a:r>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fld id="{F5E3D2BE-434C-427A-A71D-FBB06D58BDCD}" type="slidenum">
              <a:rPr lang="en-US" smtClean="0"/>
              <a:t>43</a:t>
            </a:fld>
            <a:endParaRPr lang="en-US" dirty="0"/>
          </a:p>
        </p:txBody>
      </p:sp>
    </p:spTree>
    <p:extLst>
      <p:ext uri="{BB962C8B-B14F-4D97-AF65-F5344CB8AC3E}">
        <p14:creationId xmlns:p14="http://schemas.microsoft.com/office/powerpoint/2010/main" val="2328452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your water softener or manual for the softener.  Check if it uses a timer to recharge or if it measures water use and recharges based on water use.</a:t>
            </a:r>
          </a:p>
          <a:p>
            <a:r>
              <a:rPr lang="en-US" dirty="0"/>
              <a:t>A timer  or time clock controller is set to recharge every XX days based on an estimate of water use.  </a:t>
            </a:r>
          </a:p>
          <a:p>
            <a:r>
              <a:rPr lang="en-US" dirty="0"/>
              <a:t>An on-demand controller uses a meter to measure actual water use and recharges based on that use. Switching to an on-demand softener will reduce salt use by about 30%.</a:t>
            </a:r>
          </a:p>
        </p:txBody>
      </p:sp>
      <p:sp>
        <p:nvSpPr>
          <p:cNvPr id="4" name="Slide Number Placeholder 3"/>
          <p:cNvSpPr>
            <a:spLocks noGrp="1"/>
          </p:cNvSpPr>
          <p:nvPr>
            <p:ph type="sldNum" sz="quarter" idx="5"/>
          </p:nvPr>
        </p:nvSpPr>
        <p:spPr/>
        <p:txBody>
          <a:bodyPr/>
          <a:lstStyle/>
          <a:p>
            <a:fld id="{278609F3-2103-445C-BE4D-13DB0C3B41C4}" type="slidenum">
              <a:rPr lang="en-US" smtClean="0"/>
              <a:t>21</a:t>
            </a:fld>
            <a:endParaRPr lang="en-US" dirty="0"/>
          </a:p>
        </p:txBody>
      </p:sp>
    </p:spTree>
    <p:extLst>
      <p:ext uri="{BB962C8B-B14F-4D97-AF65-F5344CB8AC3E}">
        <p14:creationId xmlns:p14="http://schemas.microsoft.com/office/powerpoint/2010/main" val="959255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softener that is too small or too large is inefficient.  The softener should be set based on the hardness of your water supply and your household water use.  Those purchased at big-box stores are set for national average values, which may not be close to what you need. Working with a water quality professional will help you find the correct sized softener for your household and correct settings for your water use.</a:t>
            </a:r>
          </a:p>
        </p:txBody>
      </p:sp>
      <p:sp>
        <p:nvSpPr>
          <p:cNvPr id="4" name="Slide Number Placeholder 3"/>
          <p:cNvSpPr>
            <a:spLocks noGrp="1"/>
          </p:cNvSpPr>
          <p:nvPr>
            <p:ph type="sldNum" sz="quarter" idx="10"/>
          </p:nvPr>
        </p:nvSpPr>
        <p:spPr/>
        <p:txBody>
          <a:bodyPr/>
          <a:lstStyle/>
          <a:p>
            <a:pPr>
              <a:defRPr/>
            </a:pPr>
            <a:fld id="{CFD8C384-8CC3-0C49-844C-FC9C7E289062}" type="slidenum">
              <a:rPr lang="en-US" smtClean="0"/>
              <a:pPr>
                <a:defRPr/>
              </a:pPr>
              <a:t>22</a:t>
            </a:fld>
            <a:endParaRPr lang="en-US" dirty="0"/>
          </a:p>
        </p:txBody>
      </p:sp>
    </p:spTree>
    <p:extLst>
      <p:ext uri="{BB962C8B-B14F-4D97-AF65-F5344CB8AC3E}">
        <p14:creationId xmlns:p14="http://schemas.microsoft.com/office/powerpoint/2010/main" val="1381936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575757"/>
                </a:solidFill>
                <a:effectLst/>
                <a:latin typeface="Merriweather" panose="020F0502020204030204" pitchFamily="2" charset="0"/>
              </a:rPr>
              <a:t>At the end of 2021, 14.1% of all patients undergoing dialysis performed dialysis at home. The percentage of patients performing home dialysis increased approximately 45% between 2011 and 2021.</a:t>
            </a:r>
          </a:p>
          <a:p>
            <a:endParaRPr lang="en-US" dirty="0"/>
          </a:p>
        </p:txBody>
      </p:sp>
      <p:sp>
        <p:nvSpPr>
          <p:cNvPr id="4" name="Slide Number Placeholder 3"/>
          <p:cNvSpPr>
            <a:spLocks noGrp="1"/>
          </p:cNvSpPr>
          <p:nvPr>
            <p:ph type="sldNum" sz="quarter" idx="5"/>
          </p:nvPr>
        </p:nvSpPr>
        <p:spPr/>
        <p:txBody>
          <a:bodyPr/>
          <a:lstStyle/>
          <a:p>
            <a:pPr>
              <a:defRPr/>
            </a:pPr>
            <a:fld id="{9EE6C927-5CB8-488C-B236-7D512FA221AA}" type="slidenum">
              <a:rPr lang="en-US" smtClean="0"/>
              <a:pPr>
                <a:defRPr/>
              </a:pPr>
              <a:t>24</a:t>
            </a:fld>
            <a:endParaRPr lang="en-US" dirty="0"/>
          </a:p>
        </p:txBody>
      </p:sp>
    </p:spTree>
    <p:extLst>
      <p:ext uri="{BB962C8B-B14F-4D97-AF65-F5344CB8AC3E}">
        <p14:creationId xmlns:p14="http://schemas.microsoft.com/office/powerpoint/2010/main" val="2132192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EE6C927-5CB8-488C-B236-7D512FA221AA}" type="slidenum">
              <a:rPr lang="en-US" smtClean="0"/>
              <a:pPr>
                <a:defRPr/>
              </a:pPr>
              <a:t>25</a:t>
            </a:fld>
            <a:endParaRPr lang="en-US" dirty="0"/>
          </a:p>
        </p:txBody>
      </p:sp>
    </p:spTree>
    <p:extLst>
      <p:ext uri="{BB962C8B-B14F-4D97-AF65-F5344CB8AC3E}">
        <p14:creationId xmlns:p14="http://schemas.microsoft.com/office/powerpoint/2010/main" val="883568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5" eaLnBrk="1" fontAlgn="auto" hangingPunct="1">
              <a:spcBef>
                <a:spcPts val="0"/>
              </a:spcBef>
              <a:spcAft>
                <a:spcPts val="0"/>
              </a:spcAft>
              <a:defRPr/>
            </a:pPr>
            <a:r>
              <a:rPr lang="en-US" dirty="0"/>
              <a:t>OSTP assessed a </a:t>
            </a:r>
            <a:r>
              <a:rPr lang="en-US" b="1" dirty="0"/>
              <a:t>residential septic system </a:t>
            </a:r>
            <a:r>
              <a:rPr lang="en-US" dirty="0"/>
              <a:t>in </a:t>
            </a:r>
            <a:r>
              <a:rPr lang="en-US" b="1" dirty="0"/>
              <a:t>Minnesota</a:t>
            </a:r>
            <a:r>
              <a:rPr lang="en-US" dirty="0"/>
              <a:t> owned by a </a:t>
            </a:r>
            <a:r>
              <a:rPr lang="en-US" b="1" dirty="0"/>
              <a:t>patient undergoing home hemodialysis treatment for kidney failure </a:t>
            </a:r>
            <a:r>
              <a:rPr lang="en-US" dirty="0"/>
              <a:t>to </a:t>
            </a:r>
            <a:r>
              <a:rPr lang="en-US" b="1" dirty="0"/>
              <a:t>evaluate the wastewater </a:t>
            </a:r>
            <a:r>
              <a:rPr lang="en-US" dirty="0"/>
              <a:t>being generated by the household and determine whether the composition of this wastewater has the potential to </a:t>
            </a:r>
            <a:r>
              <a:rPr lang="en-US" b="1" dirty="0"/>
              <a:t>affect the function of the septic system. </a:t>
            </a:r>
          </a:p>
          <a:p>
            <a:pPr defTabSz="914265" eaLnBrk="1" fontAlgn="auto" hangingPunct="1">
              <a:spcBef>
                <a:spcPts val="0"/>
              </a:spcBef>
              <a:spcAft>
                <a:spcPts val="0"/>
              </a:spcAft>
              <a:defRPr/>
            </a:pPr>
            <a:endParaRPr lang="en-US" b="1" dirty="0"/>
          </a:p>
          <a:p>
            <a:pPr defTabSz="914265" eaLnBrk="1" fontAlgn="auto" hangingPunct="1">
              <a:spcBef>
                <a:spcPts val="0"/>
              </a:spcBef>
              <a:spcAft>
                <a:spcPts val="0"/>
              </a:spcAft>
              <a:defRPr/>
            </a:pPr>
            <a:r>
              <a:rPr lang="en-US" b="1" dirty="0"/>
              <a:t>ONE site was assessed, ONE round of samples taken. This study needs more data, more sampling events.  </a:t>
            </a:r>
          </a:p>
          <a:p>
            <a:endParaRPr lang="en-US" dirty="0"/>
          </a:p>
        </p:txBody>
      </p:sp>
      <p:sp>
        <p:nvSpPr>
          <p:cNvPr id="4" name="Slide Number Placeholder 3"/>
          <p:cNvSpPr>
            <a:spLocks noGrp="1"/>
          </p:cNvSpPr>
          <p:nvPr>
            <p:ph type="sldNum" sz="quarter" idx="5"/>
          </p:nvPr>
        </p:nvSpPr>
        <p:spPr/>
        <p:txBody>
          <a:bodyPr/>
          <a:lstStyle/>
          <a:p>
            <a:fld id="{F5E3D2BE-434C-427A-A71D-FBB06D58BDCD}" type="slidenum">
              <a:rPr lang="en-US" smtClean="0"/>
              <a:t>27</a:t>
            </a:fld>
            <a:endParaRPr lang="en-US" dirty="0"/>
          </a:p>
        </p:txBody>
      </p:sp>
    </p:spTree>
    <p:extLst>
      <p:ext uri="{BB962C8B-B14F-4D97-AF65-F5344CB8AC3E}">
        <p14:creationId xmlns:p14="http://schemas.microsoft.com/office/powerpoint/2010/main" val="1238627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Photos: the homeowner’s home hemodialysis machine and showing how the machine is plumbed right to the toilet. </a:t>
            </a:r>
          </a:p>
          <a:p>
            <a:endParaRPr lang="en-US" dirty="0"/>
          </a:p>
          <a:p>
            <a:r>
              <a:rPr lang="en-US" dirty="0"/>
              <a:t>The two wastewater streams produced by home hemodialysis are reverse osmosis reject water and a post-dialysis effluent called dialysate, in this system the two streams are combined at the output point.</a:t>
            </a:r>
          </a:p>
          <a:p>
            <a:r>
              <a:rPr lang="en-US" dirty="0"/>
              <a:t> Fresh dialysis solution has a high concentration of sodium and chloride and because of this, the dialysate dialysis solution is also high in sodium and chloride. If a patient is discharging this waste to their septic system, these high concentrations have the potential to negatively affect the function of the system. </a:t>
            </a:r>
          </a:p>
          <a:p>
            <a:r>
              <a:rPr lang="en-US" dirty="0"/>
              <a:t>The reverse osmosis water is not harmful to a septic system because it is considered clean. </a:t>
            </a:r>
          </a:p>
          <a:p>
            <a:endParaRPr lang="en-US" i="1" dirty="0"/>
          </a:p>
          <a:p>
            <a:r>
              <a:rPr lang="en-US" i="1" dirty="0"/>
              <a:t>The only concern would be that, depending on a patient’s treatment plan and schedule, a septic system may</a:t>
            </a:r>
          </a:p>
          <a:p>
            <a:r>
              <a:rPr lang="en-US" i="1" dirty="0"/>
              <a:t>not be designed for the additional flow.</a:t>
            </a:r>
          </a:p>
        </p:txBody>
      </p:sp>
      <p:sp>
        <p:nvSpPr>
          <p:cNvPr id="4" name="Slide Number Placeholder 3"/>
          <p:cNvSpPr>
            <a:spLocks noGrp="1"/>
          </p:cNvSpPr>
          <p:nvPr>
            <p:ph type="sldNum" sz="quarter" idx="5"/>
          </p:nvPr>
        </p:nvSpPr>
        <p:spPr/>
        <p:txBody>
          <a:bodyPr/>
          <a:lstStyle/>
          <a:p>
            <a:fld id="{F5E3D2BE-434C-427A-A71D-FBB06D58BDCD}" type="slidenum">
              <a:rPr lang="en-US" smtClean="0"/>
              <a:t>28</a:t>
            </a:fld>
            <a:endParaRPr lang="en-US" dirty="0"/>
          </a:p>
        </p:txBody>
      </p:sp>
    </p:spTree>
    <p:extLst>
      <p:ext uri="{BB962C8B-B14F-4D97-AF65-F5344CB8AC3E}">
        <p14:creationId xmlns:p14="http://schemas.microsoft.com/office/powerpoint/2010/main" val="2409332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To note: The system froze in January of 2018 likely due to a very shallow septic tank depth. The shallow depth of this tank in cold Minnesota temperatures can be unfavorable for fostering natural bacteria</a:t>
            </a:r>
          </a:p>
          <a:p>
            <a:r>
              <a:rPr lang="en-US" dirty="0"/>
              <a:t>growth. It was estimated that in early April of 2018 the septic tank was cleaned. The homeowner started dialysis at home in May of 2018. </a:t>
            </a:r>
          </a:p>
        </p:txBody>
      </p:sp>
      <p:sp>
        <p:nvSpPr>
          <p:cNvPr id="4" name="Slide Number Placeholder 3"/>
          <p:cNvSpPr>
            <a:spLocks noGrp="1"/>
          </p:cNvSpPr>
          <p:nvPr>
            <p:ph type="sldNum" sz="quarter" idx="5"/>
          </p:nvPr>
        </p:nvSpPr>
        <p:spPr/>
        <p:txBody>
          <a:bodyPr/>
          <a:lstStyle/>
          <a:p>
            <a:fld id="{F5E3D2BE-434C-427A-A71D-FBB06D58BDCD}" type="slidenum">
              <a:rPr lang="en-US" smtClean="0"/>
              <a:t>29</a:t>
            </a:fld>
            <a:endParaRPr lang="en-US" dirty="0"/>
          </a:p>
        </p:txBody>
      </p:sp>
    </p:spTree>
    <p:extLst>
      <p:ext uri="{BB962C8B-B14F-4D97-AF65-F5344CB8AC3E}">
        <p14:creationId xmlns:p14="http://schemas.microsoft.com/office/powerpoint/2010/main" val="4029812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47" y="1122363"/>
            <a:ext cx="7773308"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685347" y="3602038"/>
            <a:ext cx="777330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F00928E6-EF9F-4AED-87F9-97B7EE2DABD3}" type="datetimeFigureOut">
              <a:rPr lang="en-US" smtClean="0"/>
              <a:pPr>
                <a:defRPr/>
              </a:pPr>
              <a:t>1/29/2026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9EC7FAF1-0787-417B-8345-917ED3BA54DD}" type="slidenum">
              <a:rPr lang="en-US" smtClean="0"/>
              <a:pPr>
                <a:defRPr/>
              </a:pPr>
              <a:t>‹#›</a:t>
            </a:fld>
            <a:endParaRPr lang="en-US" dirty="0"/>
          </a:p>
        </p:txBody>
      </p:sp>
    </p:spTree>
    <p:extLst>
      <p:ext uri="{BB962C8B-B14F-4D97-AF65-F5344CB8AC3E}">
        <p14:creationId xmlns:p14="http://schemas.microsoft.com/office/powerpoint/2010/main" val="3431050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55" y="4289373"/>
            <a:ext cx="7775673"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355" y="621322"/>
            <a:ext cx="7775673"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346" y="5108728"/>
            <a:ext cx="7774499"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7951780-CD89-4256-BEC0-CFF89E8B6F8A}" type="datetimeFigureOut">
              <a:rPr lang="en-US" smtClean="0"/>
              <a:pPr>
                <a:defRPr/>
              </a:pPr>
              <a:t>1/29/2026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D9B1552B-4DFB-40AC-9ABB-579F54BC0DE1}" type="slidenum">
              <a:rPr lang="en-US" smtClean="0"/>
              <a:pPr>
                <a:defRPr/>
              </a:pPr>
              <a:t>‹#›</a:t>
            </a:fld>
            <a:endParaRPr lang="en-US" dirty="0"/>
          </a:p>
        </p:txBody>
      </p:sp>
    </p:spTree>
    <p:extLst>
      <p:ext uri="{BB962C8B-B14F-4D97-AF65-F5344CB8AC3E}">
        <p14:creationId xmlns:p14="http://schemas.microsoft.com/office/powerpoint/2010/main" val="1432109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9601"/>
            <a:ext cx="776532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7" y="4204820"/>
            <a:ext cx="776532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7951780-CD89-4256-BEC0-CFF89E8B6F8A}" type="datetimeFigureOut">
              <a:rPr lang="en-US" smtClean="0"/>
              <a:pPr>
                <a:defRPr/>
              </a:pPr>
              <a:t>1/29/2026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D9B1552B-4DFB-40AC-9ABB-579F54BC0DE1}" type="slidenum">
              <a:rPr lang="en-US" smtClean="0"/>
              <a:pPr>
                <a:defRPr/>
              </a:pPr>
              <a:t>‹#›</a:t>
            </a:fld>
            <a:endParaRPr lang="en-US" dirty="0"/>
          </a:p>
        </p:txBody>
      </p:sp>
    </p:spTree>
    <p:extLst>
      <p:ext uri="{BB962C8B-B14F-4D97-AF65-F5344CB8AC3E}">
        <p14:creationId xmlns:p14="http://schemas.microsoft.com/office/powerpoint/2010/main" val="1038613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45" y="4204821"/>
            <a:ext cx="776532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7951780-CD89-4256-BEC0-CFF89E8B6F8A}" type="datetimeFigureOut">
              <a:rPr lang="en-US" smtClean="0"/>
              <a:pPr>
                <a:defRPr/>
              </a:pPr>
              <a:t>1/29/2026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D9B1552B-4DFB-40AC-9ABB-579F54BC0DE1}" type="slidenum">
              <a:rPr lang="en-US" smtClean="0"/>
              <a:pPr>
                <a:defRPr/>
              </a:pPr>
              <a:t>‹#›</a:t>
            </a:fld>
            <a:endParaRPr lang="en-US" dirty="0"/>
          </a:p>
        </p:txBody>
      </p:sp>
      <p:sp>
        <p:nvSpPr>
          <p:cNvPr id="10" name="TextBox 9"/>
          <p:cNvSpPr txBox="1"/>
          <p:nvPr/>
        </p:nvSpPr>
        <p:spPr>
          <a:xfrm>
            <a:off x="505245" y="641749"/>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946721" y="3073376"/>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349821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55" y="2126943"/>
            <a:ext cx="7766495"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6" y="4650556"/>
            <a:ext cx="776532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7951780-CD89-4256-BEC0-CFF89E8B6F8A}" type="datetimeFigureOut">
              <a:rPr lang="en-US" smtClean="0"/>
              <a:pPr>
                <a:defRPr/>
              </a:pPr>
              <a:t>1/29/2026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D9B1552B-4DFB-40AC-9ABB-579F54BC0DE1}" type="slidenum">
              <a:rPr lang="en-US" smtClean="0"/>
              <a:pPr>
                <a:defRPr/>
              </a:pPr>
              <a:t>‹#›</a:t>
            </a:fld>
            <a:endParaRPr lang="en-US" dirty="0"/>
          </a:p>
        </p:txBody>
      </p:sp>
    </p:spTree>
    <p:extLst>
      <p:ext uri="{BB962C8B-B14F-4D97-AF65-F5344CB8AC3E}">
        <p14:creationId xmlns:p14="http://schemas.microsoft.com/office/powerpoint/2010/main" val="1735422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5" y="609601"/>
            <a:ext cx="776532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2088320"/>
            <a:ext cx="2474217"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46" y="2911624"/>
            <a:ext cx="2474217"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3658" y="2088320"/>
            <a:ext cx="2473919"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3659" y="2911624"/>
            <a:ext cx="247486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9974" y="2088320"/>
            <a:ext cx="246840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82260" y="2911624"/>
            <a:ext cx="2468408"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fld id="{97951780-CD89-4256-BEC0-CFF89E8B6F8A}" type="datetimeFigureOut">
              <a:rPr lang="en-US" smtClean="0"/>
              <a:pPr>
                <a:defRPr/>
              </a:pPr>
              <a:t>1/29/2026</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D9B1552B-4DFB-40AC-9ABB-579F54BC0DE1}" type="slidenum">
              <a:rPr lang="en-US" smtClean="0"/>
              <a:pPr>
                <a:defRPr/>
              </a:pPr>
              <a:t>‹#›</a:t>
            </a:fld>
            <a:endParaRPr lang="en-US" dirty="0"/>
          </a:p>
        </p:txBody>
      </p:sp>
    </p:spTree>
    <p:extLst>
      <p:ext uri="{BB962C8B-B14F-4D97-AF65-F5344CB8AC3E}">
        <p14:creationId xmlns:p14="http://schemas.microsoft.com/office/powerpoint/2010/main" val="39675852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346" y="609601"/>
            <a:ext cx="776532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7" y="3989147"/>
            <a:ext cx="2474216"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819015" y="2092235"/>
            <a:ext cx="2205038"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85347" y="4565409"/>
            <a:ext cx="2474216"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26" y="3989147"/>
            <a:ext cx="2474237"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426747" y="2092235"/>
            <a:ext cx="2197894"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3331011" y="4565408"/>
            <a:ext cx="2475252"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80067" y="3989147"/>
            <a:ext cx="246742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114603" y="2092235"/>
            <a:ext cx="219908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5979973" y="4565410"/>
            <a:ext cx="2470694" cy="122579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fld id="{97951780-CD89-4256-BEC0-CFF89E8B6F8A}" type="datetimeFigureOut">
              <a:rPr lang="en-US" smtClean="0"/>
              <a:pPr>
                <a:defRPr/>
              </a:pPr>
              <a:t>1/29/2026</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D9B1552B-4DFB-40AC-9ABB-579F54BC0DE1}" type="slidenum">
              <a:rPr lang="en-US" smtClean="0"/>
              <a:pPr>
                <a:defRPr/>
              </a:pPr>
              <a:t>‹#›</a:t>
            </a:fld>
            <a:endParaRPr lang="en-US" dirty="0"/>
          </a:p>
        </p:txBody>
      </p:sp>
    </p:spTree>
    <p:extLst>
      <p:ext uri="{BB962C8B-B14F-4D97-AF65-F5344CB8AC3E}">
        <p14:creationId xmlns:p14="http://schemas.microsoft.com/office/powerpoint/2010/main" val="556879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78B10A0F-85D5-40D3-8B6F-6513EC05FB26}" type="datetimeFigureOut">
              <a:rPr lang="en-US" smtClean="0"/>
              <a:pPr>
                <a:defRPr/>
              </a:pPr>
              <a:t>1/29/2026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E080D8F-D5D1-4828-ACB8-785A4A57B806}" type="slidenum">
              <a:rPr lang="en-US" smtClean="0"/>
              <a:pPr>
                <a:defRPr/>
              </a:pPr>
              <a:t>‹#›</a:t>
            </a:fld>
            <a:endParaRPr lang="en-US" dirty="0"/>
          </a:p>
        </p:txBody>
      </p:sp>
    </p:spTree>
    <p:extLst>
      <p:ext uri="{BB962C8B-B14F-4D97-AF65-F5344CB8AC3E}">
        <p14:creationId xmlns:p14="http://schemas.microsoft.com/office/powerpoint/2010/main" val="1545181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609600"/>
            <a:ext cx="1906993"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6" y="609600"/>
            <a:ext cx="5744029"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950C438A-6C5C-4316-A96A-F2744A12D36E}" type="datetimeFigureOut">
              <a:rPr lang="en-US" smtClean="0"/>
              <a:pPr>
                <a:defRPr/>
              </a:pPr>
              <a:t>1/29/2026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33E44FC7-C0FC-486F-A45E-D231AE3035EB}" type="slidenum">
              <a:rPr lang="en-US" smtClean="0"/>
              <a:pPr>
                <a:defRPr/>
              </a:pPr>
              <a:t>‹#›</a:t>
            </a:fld>
            <a:endParaRPr lang="en-US" dirty="0"/>
          </a:p>
        </p:txBody>
      </p:sp>
    </p:spTree>
    <p:extLst>
      <p:ext uri="{BB962C8B-B14F-4D97-AF65-F5344CB8AC3E}">
        <p14:creationId xmlns:p14="http://schemas.microsoft.com/office/powerpoint/2010/main" val="39983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5"/>
            <a:ext cx="9144000" cy="1199223"/>
          </a:xfrm>
          <a:solidFill>
            <a:schemeClr val="accent2"/>
          </a:solidFill>
        </p:spPr>
        <p:txBody>
          <a:bodyPr wrap="square" lIns="182880" tIns="91440" rIns="182880" bIns="91440" spcCol="0" anchor="ctr">
            <a:normAutofit/>
          </a:bodyPr>
          <a:lstStyle>
            <a:lvl1pPr algn="ctr">
              <a:lnSpc>
                <a:spcPct val="90000"/>
              </a:lnSpc>
              <a:defRPr sz="4050" baseline="0">
                <a:solidFill>
                  <a:schemeClr val="tx1"/>
                </a:solidFill>
              </a:defRPr>
            </a:lvl1pPr>
          </a:lstStyle>
          <a:p>
            <a:r>
              <a:rPr lang="en-US" dirty="0"/>
              <a:t>Click to enter the slideshow title</a:t>
            </a:r>
          </a:p>
        </p:txBody>
      </p:sp>
      <p:sp>
        <p:nvSpPr>
          <p:cNvPr id="3" name="Rectangle 2"/>
          <p:cNvSpPr/>
          <p:nvPr userDrawn="1"/>
        </p:nvSpPr>
        <p:spPr>
          <a:xfrm>
            <a:off x="0" y="5387787"/>
            <a:ext cx="9144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Text Placeholder 10"/>
          <p:cNvSpPr>
            <a:spLocks noGrp="1"/>
          </p:cNvSpPr>
          <p:nvPr>
            <p:ph type="body" sz="quarter" idx="14" hasCustomPrompt="1"/>
          </p:nvPr>
        </p:nvSpPr>
        <p:spPr>
          <a:xfrm>
            <a:off x="2101851" y="5644884"/>
            <a:ext cx="4940300" cy="903062"/>
          </a:xfrm>
        </p:spPr>
        <p:txBody>
          <a:bodyPr>
            <a:normAutofit/>
          </a:bodyPr>
          <a:lstStyle>
            <a:lvl1pPr marL="0" indent="0" algn="ctr">
              <a:spcBef>
                <a:spcPts val="0"/>
              </a:spcBef>
              <a:spcAft>
                <a:spcPts val="750"/>
              </a:spcAft>
              <a:buNone/>
              <a:defRPr sz="1350" baseline="0"/>
            </a:lvl1pPr>
          </a:lstStyle>
          <a:p>
            <a:r>
              <a:rPr lang="en-US" sz="1350" dirty="0" err="1"/>
              <a:t>Firstname</a:t>
            </a:r>
            <a:r>
              <a:rPr lang="en-US" sz="1350" dirty="0"/>
              <a:t> </a:t>
            </a:r>
            <a:r>
              <a:rPr lang="en-US" sz="1350" dirty="0" err="1"/>
              <a:t>Lastname</a:t>
            </a:r>
            <a:r>
              <a:rPr lang="en-US" sz="1350" dirty="0"/>
              <a:t> | Job Title</a:t>
            </a:r>
          </a:p>
          <a:p>
            <a:r>
              <a:rPr lang="en-US" sz="1350" dirty="0"/>
              <a:t>Date</a:t>
            </a:r>
            <a:endParaRPr lang="en-US" dirty="0"/>
          </a:p>
        </p:txBody>
      </p:sp>
      <p:sp>
        <p:nvSpPr>
          <p:cNvPr id="18" name="Date Placeholder 17"/>
          <p:cNvSpPr>
            <a:spLocks noGrp="1"/>
          </p:cNvSpPr>
          <p:nvPr>
            <p:ph type="dt" sz="half" idx="15"/>
          </p:nvPr>
        </p:nvSpPr>
        <p:spPr/>
        <p:txBody>
          <a:bodyPr/>
          <a:lstStyle/>
          <a:p>
            <a:fld id="{93F2F6CD-AD7A-46C2-B773-AD647B376B04}" type="datetime1">
              <a:rPr lang="en-US" smtClean="0"/>
              <a:t>1/29/2026</a:t>
            </a:fld>
            <a:endParaRPr lang="en-US" dirty="0"/>
          </a:p>
        </p:txBody>
      </p:sp>
      <p:sp>
        <p:nvSpPr>
          <p:cNvPr id="9" name="Footer Placeholder 4"/>
          <p:cNvSpPr>
            <a:spLocks noGrp="1"/>
          </p:cNvSpPr>
          <p:nvPr>
            <p:ph type="ftr" sz="quarter" idx="3"/>
          </p:nvPr>
        </p:nvSpPr>
        <p:spPr>
          <a:xfrm>
            <a:off x="2476633" y="6356350"/>
            <a:ext cx="4190735"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 mn.gov/websiteurl</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8" name="Content Placeholder 3" descr="Screen Clippi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7142" y="6176963"/>
            <a:ext cx="6566023" cy="743054"/>
          </a:xfrm>
          <a:prstGeom prst="rect">
            <a:avLst/>
          </a:prstGeom>
        </p:spPr>
      </p:pic>
      <p:sp>
        <p:nvSpPr>
          <p:cNvPr id="11" name="Content Placeholder 2"/>
          <p:cNvSpPr>
            <a:spLocks noGrp="1"/>
          </p:cNvSpPr>
          <p:nvPr>
            <p:ph sz="half" idx="1"/>
          </p:nvPr>
        </p:nvSpPr>
        <p:spPr>
          <a:xfrm>
            <a:off x="460948" y="427183"/>
            <a:ext cx="8252084" cy="3451329"/>
          </a:xfrm>
          <a:noFill/>
          <a:ln>
            <a:noFill/>
          </a:ln>
        </p:spPr>
        <p:txBody>
          <a:bodyPr>
            <a:normAutofit/>
          </a:bodyPr>
          <a:lstStyle>
            <a:lvl1pPr>
              <a:defRPr sz="2400">
                <a:solidFill>
                  <a:schemeClr val="bg1"/>
                </a:solidFill>
              </a:defRPr>
            </a:lvl1pPr>
            <a:lvl2pPr>
              <a:defRPr sz="21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93663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1" y="2367093"/>
            <a:ext cx="7772869"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C4C94A-8BBF-4962-8953-9B8C2A3ACEA4}" type="datetimeFigureOut">
              <a:rPr lang="en-US" smtClean="0"/>
              <a:t>1/29/2026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C052E4-7636-4946-AF58-297407CAB9E9}" type="slidenum">
              <a:rPr lang="en-US" smtClean="0"/>
              <a:t>‹#›</a:t>
            </a:fld>
            <a:endParaRPr lang="en-US" dirty="0"/>
          </a:p>
        </p:txBody>
      </p:sp>
    </p:spTree>
    <p:extLst>
      <p:ext uri="{BB962C8B-B14F-4D97-AF65-F5344CB8AC3E}">
        <p14:creationId xmlns:p14="http://schemas.microsoft.com/office/powerpoint/2010/main" val="3571837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26EFDBE6-D867-4106-B948-AF2FFCF89F68}" type="datetimeFigureOut">
              <a:rPr lang="en-US" smtClean="0"/>
              <a:pPr>
                <a:defRPr/>
              </a:pPr>
              <a:t>1/29/2026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2802CF1-08EC-4AD1-88C0-D49A00657DC0}" type="slidenum">
              <a:rPr lang="en-US" smtClean="0"/>
              <a:pPr>
                <a:defRPr/>
              </a:pPr>
              <a:t>‹#›</a:t>
            </a:fld>
            <a:endParaRPr lang="en-US" dirty="0"/>
          </a:p>
        </p:txBody>
      </p:sp>
    </p:spTree>
    <p:extLst>
      <p:ext uri="{BB962C8B-B14F-4D97-AF65-F5344CB8AC3E}">
        <p14:creationId xmlns:p14="http://schemas.microsoft.com/office/powerpoint/2010/main" val="1392396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21933" y="657227"/>
            <a:ext cx="7300134"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921933" y="3602039"/>
            <a:ext cx="7300134"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E484EADF-9D78-40E5-8BE1-12AFEEC3DCC4}" type="datetimeFigureOut">
              <a:rPr lang="en-US" smtClean="0"/>
              <a:pPr>
                <a:defRPr/>
              </a:pPr>
              <a:t>1/29/2026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31ADCE4B-9079-43E2-B69B-1724FCC1C7FB}" type="slidenum">
              <a:rPr lang="en-US" smtClean="0"/>
              <a:pPr>
                <a:defRPr/>
              </a:pPr>
              <a:t>‹#›</a:t>
            </a:fld>
            <a:endParaRPr lang="en-US" dirty="0"/>
          </a:p>
        </p:txBody>
      </p:sp>
    </p:spTree>
    <p:extLst>
      <p:ext uri="{BB962C8B-B14F-4D97-AF65-F5344CB8AC3E}">
        <p14:creationId xmlns:p14="http://schemas.microsoft.com/office/powerpoint/2010/main" val="730335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85346" y="2088320"/>
            <a:ext cx="3829503"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0052" y="2088320"/>
            <a:ext cx="3820616"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B7B6CCB-B1EE-48EB-9A95-FC0CE1F6880E}" type="datetimeFigureOut">
              <a:rPr lang="en-US" smtClean="0"/>
              <a:pPr>
                <a:defRPr/>
              </a:pPr>
              <a:t>1/29/2026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2698AA9C-2E1F-49ED-83B7-F137B494A19A}" type="slidenum">
              <a:rPr lang="en-US" smtClean="0"/>
              <a:pPr>
                <a:defRPr/>
              </a:pPr>
              <a:t>‹#›</a:t>
            </a:fld>
            <a:endParaRPr lang="en-US" dirty="0"/>
          </a:p>
        </p:txBody>
      </p:sp>
    </p:spTree>
    <p:extLst>
      <p:ext uri="{BB962C8B-B14F-4D97-AF65-F5344CB8AC3E}">
        <p14:creationId xmlns:p14="http://schemas.microsoft.com/office/powerpoint/2010/main" val="3769484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5427" y="2088320"/>
            <a:ext cx="3600326"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346" y="2912232"/>
            <a:ext cx="3830406"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9230" y="2088320"/>
            <a:ext cx="3591437"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912232"/>
            <a:ext cx="382151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8AC73F65-724F-46D0-94F6-B5522CF9DF42}" type="datetimeFigureOut">
              <a:rPr lang="en-US" smtClean="0"/>
              <a:pPr>
                <a:defRPr/>
              </a:pPr>
              <a:t>1/29/2026</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0FB12924-4F47-4BF1-99E4-042D475078BC}" type="slidenum">
              <a:rPr lang="en-US" smtClean="0"/>
              <a:pPr>
                <a:defRPr/>
              </a:pPr>
              <a:t>‹#›</a:t>
            </a:fld>
            <a:endParaRPr lang="en-US" dirty="0"/>
          </a:p>
        </p:txBody>
      </p:sp>
    </p:spTree>
    <p:extLst>
      <p:ext uri="{BB962C8B-B14F-4D97-AF65-F5344CB8AC3E}">
        <p14:creationId xmlns:p14="http://schemas.microsoft.com/office/powerpoint/2010/main" val="1623947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74399176-E6A0-4F06-9467-07CBAEACF386}" type="datetimeFigureOut">
              <a:rPr lang="en-US" smtClean="0"/>
              <a:pPr>
                <a:defRPr/>
              </a:pPr>
              <a:t>1/29/2026</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4F42AC3B-A85B-4970-8D3B-2F61786677CE}" type="slidenum">
              <a:rPr lang="en-US" smtClean="0"/>
              <a:pPr>
                <a:defRPr/>
              </a:pPr>
              <a:t>‹#›</a:t>
            </a:fld>
            <a:endParaRPr lang="en-US" dirty="0"/>
          </a:p>
        </p:txBody>
      </p:sp>
    </p:spTree>
    <p:extLst>
      <p:ext uri="{BB962C8B-B14F-4D97-AF65-F5344CB8AC3E}">
        <p14:creationId xmlns:p14="http://schemas.microsoft.com/office/powerpoint/2010/main" val="4016667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E693B7D-1A46-439E-B948-4B016677B464}" type="datetimeFigureOut">
              <a:rPr lang="en-US" smtClean="0"/>
              <a:pPr>
                <a:defRPr/>
              </a:pPr>
              <a:t>1/29/2026</a:t>
            </a:fld>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D845E980-B385-44BC-A7F5-92A786A6D686}" type="slidenum">
              <a:rPr lang="en-US" smtClean="0"/>
              <a:pPr>
                <a:defRPr/>
              </a:pPr>
              <a:t>‹#›</a:t>
            </a:fld>
            <a:endParaRPr lang="en-US" dirty="0"/>
          </a:p>
        </p:txBody>
      </p:sp>
    </p:spTree>
    <p:extLst>
      <p:ext uri="{BB962C8B-B14F-4D97-AF65-F5344CB8AC3E}">
        <p14:creationId xmlns:p14="http://schemas.microsoft.com/office/powerpoint/2010/main" val="53758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2949178"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3808548" y="609600"/>
            <a:ext cx="4642119"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7921" y="2971801"/>
            <a:ext cx="2949178"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76A182E7-D70F-466C-BFD7-3FAA8F14C2D2}" type="datetimeFigureOut">
              <a:rPr lang="en-US" smtClean="0"/>
              <a:pPr>
                <a:defRPr/>
              </a:pPr>
              <a:t>1/29/2026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4F840135-366D-46B5-8584-F6BB777E0ED7}" type="slidenum">
              <a:rPr lang="en-US" smtClean="0"/>
              <a:pPr>
                <a:defRPr/>
              </a:pPr>
              <a:t>‹#›</a:t>
            </a:fld>
            <a:endParaRPr lang="en-US" dirty="0"/>
          </a:p>
        </p:txBody>
      </p:sp>
    </p:spTree>
    <p:extLst>
      <p:ext uri="{BB962C8B-B14F-4D97-AF65-F5344CB8AC3E}">
        <p14:creationId xmlns:p14="http://schemas.microsoft.com/office/powerpoint/2010/main" val="54872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416760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49932" y="758881"/>
            <a:ext cx="2966938"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346" y="2971800"/>
            <a:ext cx="4171242"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C7DB1E27-749D-480D-9134-DA1B29AEBE5D}" type="datetimeFigureOut">
              <a:rPr lang="en-US" smtClean="0"/>
              <a:pPr>
                <a:defRPr/>
              </a:pPr>
              <a:t>1/29/2026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2C5974C6-02C4-4F24-8DF5-D756C0637588}" type="slidenum">
              <a:rPr lang="en-US" smtClean="0"/>
              <a:pPr>
                <a:defRPr/>
              </a:pPr>
              <a:t>‹#›</a:t>
            </a:fld>
            <a:endParaRPr lang="en-US" dirty="0"/>
          </a:p>
        </p:txBody>
      </p:sp>
    </p:spTree>
    <p:extLst>
      <p:ext uri="{BB962C8B-B14F-4D97-AF65-F5344CB8AC3E}">
        <p14:creationId xmlns:p14="http://schemas.microsoft.com/office/powerpoint/2010/main" val="546381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7" y="609601"/>
            <a:ext cx="776532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2096064"/>
            <a:ext cx="776532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fld id="{97951780-CD89-4256-BEC0-CFF89E8B6F8A}" type="datetimeFigureOut">
              <a:rPr lang="en-US" smtClean="0"/>
              <a:pPr>
                <a:defRPr/>
              </a:pPr>
              <a:t>1/29/2026</a:t>
            </a:fld>
            <a:endParaRPr lang="en-US" dirty="0"/>
          </a:p>
        </p:txBody>
      </p:sp>
      <p:sp>
        <p:nvSpPr>
          <p:cNvPr id="5" name="Footer Placeholder 4"/>
          <p:cNvSpPr>
            <a:spLocks noGrp="1"/>
          </p:cNvSpPr>
          <p:nvPr>
            <p:ph type="ftr" sz="quarter" idx="3"/>
          </p:nvPr>
        </p:nvSpPr>
        <p:spPr>
          <a:xfrm>
            <a:off x="685346" y="5883276"/>
            <a:ext cx="5004649"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fld id="{D9B1552B-4DFB-40AC-9ABB-579F54BC0DE1}" type="slidenum">
              <a:rPr lang="en-US" smtClean="0"/>
              <a:pPr>
                <a:defRPr/>
              </a:pPr>
              <a:t>‹#›</a:t>
            </a:fld>
            <a:endParaRPr lang="en-US" dirty="0"/>
          </a:p>
        </p:txBody>
      </p:sp>
    </p:spTree>
    <p:extLst>
      <p:ext uri="{BB962C8B-B14F-4D97-AF65-F5344CB8AC3E}">
        <p14:creationId xmlns:p14="http://schemas.microsoft.com/office/powerpoint/2010/main" val="2227434341"/>
      </p:ext>
    </p:extLst>
  </p:cSld>
  <p:clrMap bg1="dk1" tx1="lt1" bg2="dk2" tx2="lt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 id="2147484221" r:id="rId12"/>
    <p:sldLayoutId id="2147484222" r:id="rId13"/>
    <p:sldLayoutId id="2147484223" r:id="rId14"/>
    <p:sldLayoutId id="2147484224" r:id="rId15"/>
    <p:sldLayoutId id="2147484225" r:id="rId16"/>
    <p:sldLayoutId id="2147484226" r:id="rId17"/>
    <p:sldLayoutId id="2147484227" r:id="rId18"/>
    <p:sldLayoutId id="2147484230" r:id="rId19"/>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emf"/></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3.jpeg"/><Relationship Id="rId7" Type="http://schemas.openxmlformats.org/officeDocument/2006/relationships/diagramColors" Target="../diagrams/colors9.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cidwt.org/awtschecklists.html"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hyperlink" Target="https://www.flickr.com/photos/jennifrog/3065370354" TargetMode="Externa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jpeg"/><Relationship Id="rId7" Type="http://schemas.openxmlformats.org/officeDocument/2006/relationships/diagramColors" Target="../diagrams/colors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0B6C94-81B5-4898-B9C7-ECAB60725515}"/>
              </a:ext>
            </a:extLst>
          </p:cNvPr>
          <p:cNvSpPr>
            <a:spLocks noGrp="1"/>
          </p:cNvSpPr>
          <p:nvPr>
            <p:ph type="ctrTitle"/>
          </p:nvPr>
        </p:nvSpPr>
        <p:spPr>
          <a:xfrm>
            <a:off x="5931294" y="733425"/>
            <a:ext cx="2687964" cy="3500246"/>
          </a:xfrm>
        </p:spPr>
        <p:txBody>
          <a:bodyPr vert="horz" lIns="91440" tIns="45720" rIns="91440" bIns="45720" rtlCol="0">
            <a:normAutofit/>
          </a:bodyPr>
          <a:lstStyle/>
          <a:p>
            <a:pPr algn="l"/>
            <a:r>
              <a:rPr lang="en-US" sz="1500" dirty="0"/>
              <a:t>Case studies of  Challenging waste streams</a:t>
            </a:r>
            <a:br>
              <a:rPr lang="en-US" sz="1500" dirty="0"/>
            </a:br>
            <a:br>
              <a:rPr lang="en-US" sz="1500" dirty="0"/>
            </a:br>
            <a:r>
              <a:rPr lang="en-US" sz="1500" dirty="0"/>
              <a:t>Dr. Sara Heger</a:t>
            </a:r>
            <a:br>
              <a:rPr lang="en-US" sz="1500" dirty="0"/>
            </a:br>
            <a:br>
              <a:rPr lang="en-US" sz="1500" dirty="0"/>
            </a:br>
            <a:r>
              <a:rPr lang="en-US" sz="1500" dirty="0"/>
              <a:t>sfheger@gmail.com</a:t>
            </a:r>
          </a:p>
        </p:txBody>
      </p:sp>
      <p:sp>
        <p:nvSpPr>
          <p:cNvPr id="1053" name="Rectangle 1052">
            <a:extLst>
              <a:ext uri="{FF2B5EF4-FFF2-40B4-BE49-F238E27FC236}">
                <a16:creationId xmlns:a16="http://schemas.microsoft.com/office/drawing/2014/main" id="{0A760627-7F98-49F3-99E6-ED04C739B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4356" y="733425"/>
            <a:ext cx="5022056" cy="5391150"/>
          </a:xfrm>
          <a:prstGeom prst="rect">
            <a:avLst/>
          </a:prstGeom>
          <a:solidFill>
            <a:schemeClr val="bg2">
              <a:lumMod val="75000"/>
            </a:schemeClr>
          </a:solidFill>
          <a:ln w="190500" cap="sq">
            <a:solidFill>
              <a:schemeClr val="bg2">
                <a:lumMod val="75000"/>
              </a:schemeClr>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Rectangle 1054">
            <a:extLst>
              <a:ext uri="{FF2B5EF4-FFF2-40B4-BE49-F238E27FC236}">
                <a16:creationId xmlns:a16="http://schemas.microsoft.com/office/drawing/2014/main" id="{D1F88FD4-9011-4A6F-AB39-4DE7E445F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240" y="799817"/>
            <a:ext cx="4924288" cy="5258367"/>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9530D9C-AFA4-7C75-A103-572AF6A0B532}"/>
              </a:ext>
            </a:extLst>
          </p:cNvPr>
          <p:cNvPicPr>
            <a:picLocks noChangeAspect="1"/>
          </p:cNvPicPr>
          <p:nvPr/>
        </p:nvPicPr>
        <p:blipFill>
          <a:blip r:embed="rId4"/>
          <a:stretch>
            <a:fillRect/>
          </a:stretch>
        </p:blipFill>
        <p:spPr>
          <a:xfrm>
            <a:off x="589238" y="2667000"/>
            <a:ext cx="4997174" cy="17240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23B7D1-B1B3-458D-93AD-763A1E501773}"/>
              </a:ext>
            </a:extLst>
          </p:cNvPr>
          <p:cNvSpPr>
            <a:spLocks noGrp="1"/>
          </p:cNvSpPr>
          <p:nvPr>
            <p:ph type="title"/>
          </p:nvPr>
        </p:nvSpPr>
        <p:spPr>
          <a:xfrm>
            <a:off x="564356" y="609600"/>
            <a:ext cx="2732362" cy="5603310"/>
          </a:xfrm>
        </p:spPr>
        <p:txBody>
          <a:bodyPr>
            <a:normAutofit/>
          </a:bodyPr>
          <a:lstStyle/>
          <a:p>
            <a:r>
              <a:rPr lang="en-US" sz="3600" dirty="0"/>
              <a:t>Risk to septic Systems</a:t>
            </a:r>
          </a:p>
        </p:txBody>
      </p:sp>
      <p:graphicFrame>
        <p:nvGraphicFramePr>
          <p:cNvPr id="14" name="Content Placeholder 4">
            <a:extLst>
              <a:ext uri="{FF2B5EF4-FFF2-40B4-BE49-F238E27FC236}">
                <a16:creationId xmlns:a16="http://schemas.microsoft.com/office/drawing/2014/main" id="{8F96256C-04A0-4DB8-9B8B-4A97EB6699CD}"/>
              </a:ext>
            </a:extLst>
          </p:cNvPr>
          <p:cNvGraphicFramePr>
            <a:graphicFrameLocks noGrp="1"/>
          </p:cNvGraphicFramePr>
          <p:nvPr>
            <p:ph idx="1"/>
            <p:extLst>
              <p:ext uri="{D42A27DB-BD31-4B8C-83A1-F6EECF244321}">
                <p14:modId xmlns:p14="http://schemas.microsoft.com/office/powerpoint/2010/main" val="1988453563"/>
              </p:ext>
            </p:extLst>
          </p:nvPr>
        </p:nvGraphicFramePr>
        <p:xfrm>
          <a:off x="3845718" y="304800"/>
          <a:ext cx="4993482" cy="624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19355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92FAB-E56F-4D93-9E36-A0F718A1A6F8}"/>
              </a:ext>
            </a:extLst>
          </p:cNvPr>
          <p:cNvSpPr>
            <a:spLocks noGrp="1"/>
          </p:cNvSpPr>
          <p:nvPr>
            <p:ph type="title"/>
          </p:nvPr>
        </p:nvSpPr>
        <p:spPr>
          <a:xfrm>
            <a:off x="430056" y="614669"/>
            <a:ext cx="3456144" cy="5709931"/>
          </a:xfrm>
        </p:spPr>
        <p:txBody>
          <a:bodyPr>
            <a:normAutofit/>
          </a:bodyPr>
          <a:lstStyle/>
          <a:p>
            <a:pPr algn="ctr"/>
            <a:r>
              <a:rPr lang="en-US" sz="3200" dirty="0"/>
              <a:t>Management options with medicine impacts – </a:t>
            </a:r>
            <a:r>
              <a:rPr lang="en-US" sz="3200" dirty="0">
                <a:solidFill>
                  <a:srgbClr val="FF0000"/>
                </a:solidFill>
              </a:rPr>
              <a:t>Short</a:t>
            </a:r>
            <a:r>
              <a:rPr lang="en-US" sz="3200" dirty="0"/>
              <a:t> Term</a:t>
            </a:r>
          </a:p>
        </p:txBody>
      </p:sp>
      <p:graphicFrame>
        <p:nvGraphicFramePr>
          <p:cNvPr id="12" name="Content Placeholder 2">
            <a:extLst>
              <a:ext uri="{FF2B5EF4-FFF2-40B4-BE49-F238E27FC236}">
                <a16:creationId xmlns:a16="http://schemas.microsoft.com/office/drawing/2014/main" id="{739C200A-D4CB-484E-8BE3-348F5C48E0C9}"/>
              </a:ext>
            </a:extLst>
          </p:cNvPr>
          <p:cNvGraphicFramePr>
            <a:graphicFrameLocks noGrp="1"/>
          </p:cNvGraphicFramePr>
          <p:nvPr>
            <p:ph idx="1"/>
            <p:extLst>
              <p:ext uri="{D42A27DB-BD31-4B8C-83A1-F6EECF244321}">
                <p14:modId xmlns:p14="http://schemas.microsoft.com/office/powerpoint/2010/main" val="1123812807"/>
              </p:ext>
            </p:extLst>
          </p:nvPr>
        </p:nvGraphicFramePr>
        <p:xfrm>
          <a:off x="4108593" y="800947"/>
          <a:ext cx="4429635" cy="5230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7256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3F0DD-A503-3862-8192-093B2DE0519E}"/>
              </a:ext>
            </a:extLst>
          </p:cNvPr>
          <p:cNvSpPr>
            <a:spLocks noGrp="1"/>
          </p:cNvSpPr>
          <p:nvPr>
            <p:ph type="title"/>
          </p:nvPr>
        </p:nvSpPr>
        <p:spPr>
          <a:xfrm>
            <a:off x="430056" y="559477"/>
            <a:ext cx="3379944" cy="5709931"/>
          </a:xfrm>
        </p:spPr>
        <p:txBody>
          <a:bodyPr>
            <a:normAutofit/>
          </a:bodyPr>
          <a:lstStyle/>
          <a:p>
            <a:pPr algn="ctr"/>
            <a:r>
              <a:rPr lang="en-US" sz="3200" dirty="0"/>
              <a:t>Management options with medicine impacts -  </a:t>
            </a:r>
            <a:r>
              <a:rPr lang="en-US" sz="3200" dirty="0">
                <a:solidFill>
                  <a:srgbClr val="FF0000"/>
                </a:solidFill>
              </a:rPr>
              <a:t>Long</a:t>
            </a:r>
            <a:r>
              <a:rPr lang="en-US" sz="3200" dirty="0"/>
              <a:t> Term</a:t>
            </a:r>
          </a:p>
        </p:txBody>
      </p:sp>
      <p:graphicFrame>
        <p:nvGraphicFramePr>
          <p:cNvPr id="5" name="Content Placeholder 2">
            <a:extLst>
              <a:ext uri="{FF2B5EF4-FFF2-40B4-BE49-F238E27FC236}">
                <a16:creationId xmlns:a16="http://schemas.microsoft.com/office/drawing/2014/main" id="{7C84C5C4-65C9-C935-9BA7-C4C295E24649}"/>
              </a:ext>
            </a:extLst>
          </p:cNvPr>
          <p:cNvGraphicFramePr>
            <a:graphicFrameLocks noGrp="1"/>
          </p:cNvGraphicFramePr>
          <p:nvPr>
            <p:ph idx="1"/>
            <p:extLst>
              <p:ext uri="{D42A27DB-BD31-4B8C-83A1-F6EECF244321}">
                <p14:modId xmlns:p14="http://schemas.microsoft.com/office/powerpoint/2010/main" val="3004200085"/>
              </p:ext>
            </p:extLst>
          </p:nvPr>
        </p:nvGraphicFramePr>
        <p:xfrm>
          <a:off x="4108593" y="237744"/>
          <a:ext cx="4429635" cy="63154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887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640B89-6D32-1582-304E-863C918E11B6}"/>
              </a:ext>
            </a:extLst>
          </p:cNvPr>
          <p:cNvSpPr>
            <a:spLocks noGrp="1"/>
          </p:cNvSpPr>
          <p:nvPr>
            <p:ph idx="1"/>
          </p:nvPr>
        </p:nvSpPr>
        <p:spPr>
          <a:xfrm>
            <a:off x="685346" y="2096064"/>
            <a:ext cx="7765322" cy="4533336"/>
          </a:xfrm>
        </p:spPr>
        <p:txBody>
          <a:bodyPr>
            <a:normAutofit/>
          </a:bodyPr>
          <a:lstStyle/>
          <a:p>
            <a:r>
              <a:rPr lang="en-US" sz="2400" dirty="0"/>
              <a:t>Water softening salt use and impacts</a:t>
            </a:r>
          </a:p>
          <a:p>
            <a:r>
              <a:rPr lang="en-US" sz="2400" dirty="0"/>
              <a:t>Kidney dialysis</a:t>
            </a:r>
          </a:p>
          <a:p>
            <a:r>
              <a:rPr lang="en-US" sz="2400" dirty="0"/>
              <a:t>State park wastewater</a:t>
            </a:r>
          </a:p>
          <a:p>
            <a:r>
              <a:rPr lang="en-US" sz="2400" dirty="0"/>
              <a:t>Coffee, soda, and distillery wastewater characteristics</a:t>
            </a:r>
          </a:p>
          <a:p>
            <a:r>
              <a:rPr lang="en-US" sz="2400" dirty="0"/>
              <a:t>Flammable waste trap waste both solids and liquids (not covered today)</a:t>
            </a:r>
          </a:p>
          <a:p>
            <a:r>
              <a:rPr lang="en-US" sz="2400" dirty="0"/>
              <a:t>Home health care facilities</a:t>
            </a:r>
          </a:p>
        </p:txBody>
      </p:sp>
      <p:sp>
        <p:nvSpPr>
          <p:cNvPr id="3" name="Title 2">
            <a:extLst>
              <a:ext uri="{FF2B5EF4-FFF2-40B4-BE49-F238E27FC236}">
                <a16:creationId xmlns:a16="http://schemas.microsoft.com/office/drawing/2014/main" id="{2574CFE3-1930-0189-5A49-CC7E4BBFBA4D}"/>
              </a:ext>
            </a:extLst>
          </p:cNvPr>
          <p:cNvSpPr>
            <a:spLocks noGrp="1"/>
          </p:cNvSpPr>
          <p:nvPr>
            <p:ph type="title"/>
          </p:nvPr>
        </p:nvSpPr>
        <p:spPr/>
        <p:txBody>
          <a:bodyPr/>
          <a:lstStyle/>
          <a:p>
            <a:r>
              <a:rPr lang="en-US" dirty="0"/>
              <a:t>Completed research projects</a:t>
            </a:r>
          </a:p>
        </p:txBody>
      </p:sp>
    </p:spTree>
    <p:extLst>
      <p:ext uri="{BB962C8B-B14F-4D97-AF65-F5344CB8AC3E}">
        <p14:creationId xmlns:p14="http://schemas.microsoft.com/office/powerpoint/2010/main" val="2686923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78367-CB11-43F9-BDB3-B698C78DB01A}"/>
              </a:ext>
            </a:extLst>
          </p:cNvPr>
          <p:cNvSpPr>
            <a:spLocks noGrp="1"/>
          </p:cNvSpPr>
          <p:nvPr>
            <p:ph type="title"/>
          </p:nvPr>
        </p:nvSpPr>
        <p:spPr>
          <a:xfrm>
            <a:off x="685800" y="304800"/>
            <a:ext cx="7772400" cy="1143000"/>
          </a:xfrm>
        </p:spPr>
        <p:txBody>
          <a:bodyPr/>
          <a:lstStyle/>
          <a:p>
            <a:r>
              <a:rPr lang="en-US" dirty="0"/>
              <a:t>The problem with salt</a:t>
            </a:r>
          </a:p>
        </p:txBody>
      </p:sp>
      <p:sp>
        <p:nvSpPr>
          <p:cNvPr id="3" name="Content Placeholder 2">
            <a:extLst>
              <a:ext uri="{FF2B5EF4-FFF2-40B4-BE49-F238E27FC236}">
                <a16:creationId xmlns:a16="http://schemas.microsoft.com/office/drawing/2014/main" id="{619B29DA-27F4-4833-8AA0-A08E04FACC43}"/>
              </a:ext>
            </a:extLst>
          </p:cNvPr>
          <p:cNvSpPr>
            <a:spLocks noGrp="1"/>
          </p:cNvSpPr>
          <p:nvPr>
            <p:ph idx="1"/>
          </p:nvPr>
        </p:nvSpPr>
        <p:spPr>
          <a:xfrm>
            <a:off x="400415" y="1273384"/>
            <a:ext cx="7772400" cy="3962400"/>
          </a:xfrm>
        </p:spPr>
        <p:txBody>
          <a:bodyPr>
            <a:normAutofit/>
          </a:bodyPr>
          <a:lstStyle/>
          <a:p>
            <a:r>
              <a:rPr lang="en-US" sz="2800" dirty="0"/>
              <a:t>Most commonly used salts contain chloride, which is toxic to aquatic life</a:t>
            </a:r>
          </a:p>
          <a:p>
            <a:r>
              <a:rPr lang="en-US" altLang="en-US" sz="2800" dirty="0"/>
              <a:t>To protect aquatic life, the EPA set a chronic water quality standard for chloride at 230 mg/L</a:t>
            </a:r>
          </a:p>
          <a:p>
            <a:pPr lvl="1"/>
            <a:r>
              <a:rPr lang="en-US" altLang="en-US" sz="2400" dirty="0"/>
              <a:t>This is equivalent to 1 teaspoon salt in </a:t>
            </a:r>
            <a:br>
              <a:rPr lang="en-US" altLang="en-US" sz="2400" dirty="0"/>
            </a:br>
            <a:r>
              <a:rPr lang="en-US" altLang="en-US" sz="2400" dirty="0"/>
              <a:t>5 gallons water</a:t>
            </a:r>
          </a:p>
          <a:p>
            <a:endParaRPr lang="en-US" dirty="0"/>
          </a:p>
          <a:p>
            <a:endParaRPr lang="en-US" dirty="0"/>
          </a:p>
        </p:txBody>
      </p:sp>
      <p:sp>
        <p:nvSpPr>
          <p:cNvPr id="8" name="Freeform: Shape 7">
            <a:extLst>
              <a:ext uri="{FF2B5EF4-FFF2-40B4-BE49-F238E27FC236}">
                <a16:creationId xmlns:a16="http://schemas.microsoft.com/office/drawing/2014/main" id="{1BF6E21A-FBCC-405A-AE88-AD55E93D9361}"/>
              </a:ext>
            </a:extLst>
          </p:cNvPr>
          <p:cNvSpPr/>
          <p:nvPr/>
        </p:nvSpPr>
        <p:spPr bwMode="auto">
          <a:xfrm>
            <a:off x="-17929" y="5013961"/>
            <a:ext cx="9188824" cy="1485452"/>
          </a:xfrm>
          <a:custGeom>
            <a:avLst/>
            <a:gdLst>
              <a:gd name="connsiteX0" fmla="*/ 6723 w 6891618"/>
              <a:gd name="connsiteY0" fmla="*/ 94130 h 618565"/>
              <a:gd name="connsiteX1" fmla="*/ 6723 w 6891618"/>
              <a:gd name="connsiteY1" fmla="*/ 94130 h 618565"/>
              <a:gd name="connsiteX2" fmla="*/ 242047 w 6891618"/>
              <a:gd name="connsiteY2" fmla="*/ 100853 h 618565"/>
              <a:gd name="connsiteX3" fmla="*/ 504265 w 6891618"/>
              <a:gd name="connsiteY3" fmla="*/ 100853 h 618565"/>
              <a:gd name="connsiteX4" fmla="*/ 524435 w 6891618"/>
              <a:gd name="connsiteY4" fmla="*/ 94130 h 618565"/>
              <a:gd name="connsiteX5" fmla="*/ 558053 w 6891618"/>
              <a:gd name="connsiteY5" fmla="*/ 60512 h 618565"/>
              <a:gd name="connsiteX6" fmla="*/ 591671 w 6891618"/>
              <a:gd name="connsiteY6" fmla="*/ 20171 h 618565"/>
              <a:gd name="connsiteX7" fmla="*/ 638735 w 6891618"/>
              <a:gd name="connsiteY7" fmla="*/ 0 h 618565"/>
              <a:gd name="connsiteX8" fmla="*/ 773206 w 6891618"/>
              <a:gd name="connsiteY8" fmla="*/ 6724 h 618565"/>
              <a:gd name="connsiteX9" fmla="*/ 840441 w 6891618"/>
              <a:gd name="connsiteY9" fmla="*/ 20171 h 618565"/>
              <a:gd name="connsiteX10" fmla="*/ 860612 w 6891618"/>
              <a:gd name="connsiteY10" fmla="*/ 33618 h 618565"/>
              <a:gd name="connsiteX11" fmla="*/ 921123 w 6891618"/>
              <a:gd name="connsiteY11" fmla="*/ 53788 h 618565"/>
              <a:gd name="connsiteX12" fmla="*/ 968188 w 6891618"/>
              <a:gd name="connsiteY12" fmla="*/ 67235 h 618565"/>
              <a:gd name="connsiteX13" fmla="*/ 988359 w 6891618"/>
              <a:gd name="connsiteY13" fmla="*/ 73959 h 618565"/>
              <a:gd name="connsiteX14" fmla="*/ 1210235 w 6891618"/>
              <a:gd name="connsiteY14" fmla="*/ 87406 h 618565"/>
              <a:gd name="connsiteX15" fmla="*/ 1290918 w 6891618"/>
              <a:gd name="connsiteY15" fmla="*/ 80682 h 618565"/>
              <a:gd name="connsiteX16" fmla="*/ 1398494 w 6891618"/>
              <a:gd name="connsiteY16" fmla="*/ 60512 h 618565"/>
              <a:gd name="connsiteX17" fmla="*/ 1418665 w 6891618"/>
              <a:gd name="connsiteY17" fmla="*/ 47065 h 618565"/>
              <a:gd name="connsiteX18" fmla="*/ 1492623 w 6891618"/>
              <a:gd name="connsiteY18" fmla="*/ 47065 h 618565"/>
              <a:gd name="connsiteX19" fmla="*/ 1559859 w 6891618"/>
              <a:gd name="connsiteY19" fmla="*/ 73959 h 618565"/>
              <a:gd name="connsiteX20" fmla="*/ 1620371 w 6891618"/>
              <a:gd name="connsiteY20" fmla="*/ 94130 h 618565"/>
              <a:gd name="connsiteX21" fmla="*/ 1640541 w 6891618"/>
              <a:gd name="connsiteY21" fmla="*/ 107577 h 618565"/>
              <a:gd name="connsiteX22" fmla="*/ 1680882 w 6891618"/>
              <a:gd name="connsiteY22" fmla="*/ 121024 h 618565"/>
              <a:gd name="connsiteX23" fmla="*/ 1983441 w 6891618"/>
              <a:gd name="connsiteY23" fmla="*/ 107577 h 618565"/>
              <a:gd name="connsiteX24" fmla="*/ 2097741 w 6891618"/>
              <a:gd name="connsiteY24" fmla="*/ 94130 h 618565"/>
              <a:gd name="connsiteX25" fmla="*/ 2218765 w 6891618"/>
              <a:gd name="connsiteY25" fmla="*/ 87406 h 618565"/>
              <a:gd name="connsiteX26" fmla="*/ 2286000 w 6891618"/>
              <a:gd name="connsiteY26" fmla="*/ 80682 h 618565"/>
              <a:gd name="connsiteX27" fmla="*/ 2359959 w 6891618"/>
              <a:gd name="connsiteY27" fmla="*/ 60512 h 618565"/>
              <a:gd name="connsiteX28" fmla="*/ 2400300 w 6891618"/>
              <a:gd name="connsiteY28" fmla="*/ 80682 h 618565"/>
              <a:gd name="connsiteX29" fmla="*/ 2420471 w 6891618"/>
              <a:gd name="connsiteY29" fmla="*/ 87406 h 618565"/>
              <a:gd name="connsiteX30" fmla="*/ 2460812 w 6891618"/>
              <a:gd name="connsiteY30" fmla="*/ 114300 h 618565"/>
              <a:gd name="connsiteX31" fmla="*/ 2487706 w 6891618"/>
              <a:gd name="connsiteY31" fmla="*/ 127747 h 618565"/>
              <a:gd name="connsiteX32" fmla="*/ 2702859 w 6891618"/>
              <a:gd name="connsiteY32" fmla="*/ 121024 h 618565"/>
              <a:gd name="connsiteX33" fmla="*/ 2743200 w 6891618"/>
              <a:gd name="connsiteY33" fmla="*/ 114300 h 618565"/>
              <a:gd name="connsiteX34" fmla="*/ 2803712 w 6891618"/>
              <a:gd name="connsiteY34" fmla="*/ 107577 h 618565"/>
              <a:gd name="connsiteX35" fmla="*/ 2944906 w 6891618"/>
              <a:gd name="connsiteY35" fmla="*/ 94130 h 618565"/>
              <a:gd name="connsiteX36" fmla="*/ 3032312 w 6891618"/>
              <a:gd name="connsiteY36" fmla="*/ 80682 h 618565"/>
              <a:gd name="connsiteX37" fmla="*/ 3052482 w 6891618"/>
              <a:gd name="connsiteY37" fmla="*/ 73959 h 618565"/>
              <a:gd name="connsiteX38" fmla="*/ 3139888 w 6891618"/>
              <a:gd name="connsiteY38" fmla="*/ 107577 h 618565"/>
              <a:gd name="connsiteX39" fmla="*/ 3213847 w 6891618"/>
              <a:gd name="connsiteY39" fmla="*/ 127747 h 618565"/>
              <a:gd name="connsiteX40" fmla="*/ 3617259 w 6891618"/>
              <a:gd name="connsiteY40" fmla="*/ 121024 h 618565"/>
              <a:gd name="connsiteX41" fmla="*/ 3677771 w 6891618"/>
              <a:gd name="connsiteY41" fmla="*/ 114300 h 618565"/>
              <a:gd name="connsiteX42" fmla="*/ 3697941 w 6891618"/>
              <a:gd name="connsiteY42" fmla="*/ 94130 h 618565"/>
              <a:gd name="connsiteX43" fmla="*/ 3731559 w 6891618"/>
              <a:gd name="connsiteY43" fmla="*/ 87406 h 618565"/>
              <a:gd name="connsiteX44" fmla="*/ 3751729 w 6891618"/>
              <a:gd name="connsiteY44" fmla="*/ 73959 h 618565"/>
              <a:gd name="connsiteX45" fmla="*/ 3845859 w 6891618"/>
              <a:gd name="connsiteY45" fmla="*/ 94130 h 618565"/>
              <a:gd name="connsiteX46" fmla="*/ 3879476 w 6891618"/>
              <a:gd name="connsiteY46" fmla="*/ 100853 h 618565"/>
              <a:gd name="connsiteX47" fmla="*/ 3906371 w 6891618"/>
              <a:gd name="connsiteY47" fmla="*/ 107577 h 618565"/>
              <a:gd name="connsiteX48" fmla="*/ 4444253 w 6891618"/>
              <a:gd name="connsiteY48" fmla="*/ 100853 h 618565"/>
              <a:gd name="connsiteX49" fmla="*/ 4484594 w 6891618"/>
              <a:gd name="connsiteY49" fmla="*/ 80682 h 618565"/>
              <a:gd name="connsiteX50" fmla="*/ 4565276 w 6891618"/>
              <a:gd name="connsiteY50" fmla="*/ 107577 h 618565"/>
              <a:gd name="connsiteX51" fmla="*/ 4645959 w 6891618"/>
              <a:gd name="connsiteY51" fmla="*/ 127747 h 618565"/>
              <a:gd name="connsiteX52" fmla="*/ 4672853 w 6891618"/>
              <a:gd name="connsiteY52" fmla="*/ 134471 h 618565"/>
              <a:gd name="connsiteX53" fmla="*/ 4693023 w 6891618"/>
              <a:gd name="connsiteY53" fmla="*/ 141194 h 618565"/>
              <a:gd name="connsiteX54" fmla="*/ 4733365 w 6891618"/>
              <a:gd name="connsiteY54" fmla="*/ 147918 h 618565"/>
              <a:gd name="connsiteX55" fmla="*/ 4780429 w 6891618"/>
              <a:gd name="connsiteY55" fmla="*/ 141194 h 618565"/>
              <a:gd name="connsiteX56" fmla="*/ 4854388 w 6891618"/>
              <a:gd name="connsiteY56" fmla="*/ 121024 h 618565"/>
              <a:gd name="connsiteX57" fmla="*/ 4948518 w 6891618"/>
              <a:gd name="connsiteY57" fmla="*/ 107577 h 618565"/>
              <a:gd name="connsiteX58" fmla="*/ 4975412 w 6891618"/>
              <a:gd name="connsiteY58" fmla="*/ 114300 h 618565"/>
              <a:gd name="connsiteX59" fmla="*/ 5029200 w 6891618"/>
              <a:gd name="connsiteY59" fmla="*/ 141194 h 618565"/>
              <a:gd name="connsiteX60" fmla="*/ 5103159 w 6891618"/>
              <a:gd name="connsiteY60" fmla="*/ 154641 h 618565"/>
              <a:gd name="connsiteX61" fmla="*/ 5150223 w 6891618"/>
              <a:gd name="connsiteY61" fmla="*/ 168088 h 618565"/>
              <a:gd name="connsiteX62" fmla="*/ 5190565 w 6891618"/>
              <a:gd name="connsiteY62" fmla="*/ 181535 h 618565"/>
              <a:gd name="connsiteX63" fmla="*/ 5277971 w 6891618"/>
              <a:gd name="connsiteY63" fmla="*/ 201706 h 618565"/>
              <a:gd name="connsiteX64" fmla="*/ 5325035 w 6891618"/>
              <a:gd name="connsiteY64" fmla="*/ 194982 h 618565"/>
              <a:gd name="connsiteX65" fmla="*/ 5405718 w 6891618"/>
              <a:gd name="connsiteY65" fmla="*/ 161365 h 618565"/>
              <a:gd name="connsiteX66" fmla="*/ 5432612 w 6891618"/>
              <a:gd name="connsiteY66" fmla="*/ 154641 h 618565"/>
              <a:gd name="connsiteX67" fmla="*/ 5486400 w 6891618"/>
              <a:gd name="connsiteY67" fmla="*/ 127747 h 618565"/>
              <a:gd name="connsiteX68" fmla="*/ 5573806 w 6891618"/>
              <a:gd name="connsiteY68" fmla="*/ 107577 h 618565"/>
              <a:gd name="connsiteX69" fmla="*/ 5607423 w 6891618"/>
              <a:gd name="connsiteY69" fmla="*/ 94130 h 618565"/>
              <a:gd name="connsiteX70" fmla="*/ 5647765 w 6891618"/>
              <a:gd name="connsiteY70" fmla="*/ 87406 h 618565"/>
              <a:gd name="connsiteX71" fmla="*/ 5667935 w 6891618"/>
              <a:gd name="connsiteY71" fmla="*/ 80682 h 618565"/>
              <a:gd name="connsiteX72" fmla="*/ 5735171 w 6891618"/>
              <a:gd name="connsiteY72" fmla="*/ 87406 h 618565"/>
              <a:gd name="connsiteX73" fmla="*/ 5755341 w 6891618"/>
              <a:gd name="connsiteY73" fmla="*/ 107577 h 618565"/>
              <a:gd name="connsiteX74" fmla="*/ 5795682 w 6891618"/>
              <a:gd name="connsiteY74" fmla="*/ 127747 h 618565"/>
              <a:gd name="connsiteX75" fmla="*/ 5815853 w 6891618"/>
              <a:gd name="connsiteY75" fmla="*/ 141194 h 618565"/>
              <a:gd name="connsiteX76" fmla="*/ 5889812 w 6891618"/>
              <a:gd name="connsiteY76" fmla="*/ 161365 h 618565"/>
              <a:gd name="connsiteX77" fmla="*/ 6380629 w 6891618"/>
              <a:gd name="connsiteY77" fmla="*/ 154641 h 618565"/>
              <a:gd name="connsiteX78" fmla="*/ 6414247 w 6891618"/>
              <a:gd name="connsiteY78" fmla="*/ 194982 h 618565"/>
              <a:gd name="connsiteX79" fmla="*/ 6434418 w 6891618"/>
              <a:gd name="connsiteY79" fmla="*/ 201706 h 618565"/>
              <a:gd name="connsiteX80" fmla="*/ 6494929 w 6891618"/>
              <a:gd name="connsiteY80" fmla="*/ 235324 h 618565"/>
              <a:gd name="connsiteX81" fmla="*/ 6555441 w 6891618"/>
              <a:gd name="connsiteY81" fmla="*/ 221877 h 618565"/>
              <a:gd name="connsiteX82" fmla="*/ 6582335 w 6891618"/>
              <a:gd name="connsiteY82" fmla="*/ 208430 h 618565"/>
              <a:gd name="connsiteX83" fmla="*/ 6716806 w 6891618"/>
              <a:gd name="connsiteY83" fmla="*/ 188259 h 618565"/>
              <a:gd name="connsiteX84" fmla="*/ 6736976 w 6891618"/>
              <a:gd name="connsiteY84" fmla="*/ 181535 h 618565"/>
              <a:gd name="connsiteX85" fmla="*/ 6770594 w 6891618"/>
              <a:gd name="connsiteY85" fmla="*/ 147918 h 618565"/>
              <a:gd name="connsiteX86" fmla="*/ 6790765 w 6891618"/>
              <a:gd name="connsiteY86" fmla="*/ 141194 h 618565"/>
              <a:gd name="connsiteX87" fmla="*/ 6891618 w 6891618"/>
              <a:gd name="connsiteY87" fmla="*/ 134471 h 618565"/>
              <a:gd name="connsiteX88" fmla="*/ 6878171 w 6891618"/>
              <a:gd name="connsiteY88" fmla="*/ 618565 h 618565"/>
              <a:gd name="connsiteX89" fmla="*/ 0 w 6891618"/>
              <a:gd name="connsiteY89" fmla="*/ 591671 h 618565"/>
              <a:gd name="connsiteX90" fmla="*/ 6723 w 6891618"/>
              <a:gd name="connsiteY90" fmla="*/ 94130 h 61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891618" h="618565">
                <a:moveTo>
                  <a:pt x="6723" y="94130"/>
                </a:moveTo>
                <a:lnTo>
                  <a:pt x="6723" y="94130"/>
                </a:lnTo>
                <a:lnTo>
                  <a:pt x="242047" y="100853"/>
                </a:lnTo>
                <a:cubicBezTo>
                  <a:pt x="456616" y="107888"/>
                  <a:pt x="353427" y="112457"/>
                  <a:pt x="504265" y="100853"/>
                </a:cubicBezTo>
                <a:cubicBezTo>
                  <a:pt x="510988" y="98612"/>
                  <a:pt x="518765" y="98382"/>
                  <a:pt x="524435" y="94130"/>
                </a:cubicBezTo>
                <a:cubicBezTo>
                  <a:pt x="537113" y="84621"/>
                  <a:pt x="549262" y="73698"/>
                  <a:pt x="558053" y="60512"/>
                </a:cubicBezTo>
                <a:cubicBezTo>
                  <a:pt x="571276" y="40677"/>
                  <a:pt x="572255" y="36351"/>
                  <a:pt x="591671" y="20171"/>
                </a:cubicBezTo>
                <a:cubicBezTo>
                  <a:pt x="611571" y="3588"/>
                  <a:pt x="613103" y="6408"/>
                  <a:pt x="638735" y="0"/>
                </a:cubicBezTo>
                <a:cubicBezTo>
                  <a:pt x="683559" y="2241"/>
                  <a:pt x="728459" y="3282"/>
                  <a:pt x="773206" y="6724"/>
                </a:cubicBezTo>
                <a:cubicBezTo>
                  <a:pt x="797024" y="8556"/>
                  <a:pt x="817700" y="14485"/>
                  <a:pt x="840441" y="20171"/>
                </a:cubicBezTo>
                <a:cubicBezTo>
                  <a:pt x="847165" y="24653"/>
                  <a:pt x="853228" y="30336"/>
                  <a:pt x="860612" y="33618"/>
                </a:cubicBezTo>
                <a:cubicBezTo>
                  <a:pt x="860622" y="33622"/>
                  <a:pt x="911032" y="50424"/>
                  <a:pt x="921123" y="53788"/>
                </a:cubicBezTo>
                <a:cubicBezTo>
                  <a:pt x="969503" y="69915"/>
                  <a:pt x="909068" y="50344"/>
                  <a:pt x="968188" y="67235"/>
                </a:cubicBezTo>
                <a:cubicBezTo>
                  <a:pt x="975003" y="69182"/>
                  <a:pt x="981315" y="73176"/>
                  <a:pt x="988359" y="73959"/>
                </a:cubicBezTo>
                <a:cubicBezTo>
                  <a:pt x="1016571" y="77094"/>
                  <a:pt x="1191025" y="86339"/>
                  <a:pt x="1210235" y="87406"/>
                </a:cubicBezTo>
                <a:cubicBezTo>
                  <a:pt x="1237129" y="85165"/>
                  <a:pt x="1264139" y="84029"/>
                  <a:pt x="1290918" y="80682"/>
                </a:cubicBezTo>
                <a:cubicBezTo>
                  <a:pt x="1350779" y="73199"/>
                  <a:pt x="1355295" y="71311"/>
                  <a:pt x="1398494" y="60512"/>
                </a:cubicBezTo>
                <a:cubicBezTo>
                  <a:pt x="1405218" y="56030"/>
                  <a:pt x="1411238" y="50248"/>
                  <a:pt x="1418665" y="47065"/>
                </a:cubicBezTo>
                <a:cubicBezTo>
                  <a:pt x="1447726" y="34610"/>
                  <a:pt x="1459062" y="42270"/>
                  <a:pt x="1492623" y="47065"/>
                </a:cubicBezTo>
                <a:cubicBezTo>
                  <a:pt x="1555704" y="78604"/>
                  <a:pt x="1476765" y="40721"/>
                  <a:pt x="1559859" y="73959"/>
                </a:cubicBezTo>
                <a:cubicBezTo>
                  <a:pt x="1602056" y="90838"/>
                  <a:pt x="1581767" y="84479"/>
                  <a:pt x="1620371" y="94130"/>
                </a:cubicBezTo>
                <a:cubicBezTo>
                  <a:pt x="1627094" y="98612"/>
                  <a:pt x="1633157" y="104295"/>
                  <a:pt x="1640541" y="107577"/>
                </a:cubicBezTo>
                <a:cubicBezTo>
                  <a:pt x="1653494" y="113334"/>
                  <a:pt x="1680882" y="121024"/>
                  <a:pt x="1680882" y="121024"/>
                </a:cubicBezTo>
                <a:cubicBezTo>
                  <a:pt x="1781735" y="116542"/>
                  <a:pt x="1883180" y="119372"/>
                  <a:pt x="1983441" y="107577"/>
                </a:cubicBezTo>
                <a:cubicBezTo>
                  <a:pt x="2021541" y="103095"/>
                  <a:pt x="2059518" y="97406"/>
                  <a:pt x="2097741" y="94130"/>
                </a:cubicBezTo>
                <a:cubicBezTo>
                  <a:pt x="2137997" y="90679"/>
                  <a:pt x="2178464" y="90285"/>
                  <a:pt x="2218765" y="87406"/>
                </a:cubicBezTo>
                <a:cubicBezTo>
                  <a:pt x="2241231" y="85801"/>
                  <a:pt x="2263588" y="82923"/>
                  <a:pt x="2286000" y="80682"/>
                </a:cubicBezTo>
                <a:cubicBezTo>
                  <a:pt x="2346664" y="65516"/>
                  <a:pt x="2322255" y="73079"/>
                  <a:pt x="2359959" y="60512"/>
                </a:cubicBezTo>
                <a:cubicBezTo>
                  <a:pt x="2410652" y="77409"/>
                  <a:pt x="2348170" y="54617"/>
                  <a:pt x="2400300" y="80682"/>
                </a:cubicBezTo>
                <a:cubicBezTo>
                  <a:pt x="2406639" y="83852"/>
                  <a:pt x="2414276" y="83964"/>
                  <a:pt x="2420471" y="87406"/>
                </a:cubicBezTo>
                <a:cubicBezTo>
                  <a:pt x="2434598" y="95255"/>
                  <a:pt x="2446357" y="107072"/>
                  <a:pt x="2460812" y="114300"/>
                </a:cubicBezTo>
                <a:lnTo>
                  <a:pt x="2487706" y="127747"/>
                </a:lnTo>
                <a:cubicBezTo>
                  <a:pt x="2559424" y="125506"/>
                  <a:pt x="2631206" y="124795"/>
                  <a:pt x="2702859" y="121024"/>
                </a:cubicBezTo>
                <a:cubicBezTo>
                  <a:pt x="2716473" y="120307"/>
                  <a:pt x="2729687" y="116102"/>
                  <a:pt x="2743200" y="114300"/>
                </a:cubicBezTo>
                <a:cubicBezTo>
                  <a:pt x="2763317" y="111618"/>
                  <a:pt x="2783494" y="109335"/>
                  <a:pt x="2803712" y="107577"/>
                </a:cubicBezTo>
                <a:cubicBezTo>
                  <a:pt x="2982284" y="92049"/>
                  <a:pt x="2832122" y="109168"/>
                  <a:pt x="2944906" y="94130"/>
                </a:cubicBezTo>
                <a:cubicBezTo>
                  <a:pt x="2979902" y="89464"/>
                  <a:pt x="3000033" y="88752"/>
                  <a:pt x="3032312" y="80682"/>
                </a:cubicBezTo>
                <a:cubicBezTo>
                  <a:pt x="3039187" y="78963"/>
                  <a:pt x="3045759" y="76200"/>
                  <a:pt x="3052482" y="73959"/>
                </a:cubicBezTo>
                <a:cubicBezTo>
                  <a:pt x="3116492" y="105964"/>
                  <a:pt x="3086614" y="96921"/>
                  <a:pt x="3139888" y="107577"/>
                </a:cubicBezTo>
                <a:cubicBezTo>
                  <a:pt x="3169911" y="127592"/>
                  <a:pt x="3163629" y="127747"/>
                  <a:pt x="3213847" y="127747"/>
                </a:cubicBezTo>
                <a:cubicBezTo>
                  <a:pt x="3348336" y="127747"/>
                  <a:pt x="3482788" y="123265"/>
                  <a:pt x="3617259" y="121024"/>
                </a:cubicBezTo>
                <a:cubicBezTo>
                  <a:pt x="3637430" y="118783"/>
                  <a:pt x="3658518" y="120718"/>
                  <a:pt x="3677771" y="114300"/>
                </a:cubicBezTo>
                <a:cubicBezTo>
                  <a:pt x="3686791" y="111293"/>
                  <a:pt x="3689437" y="98382"/>
                  <a:pt x="3697941" y="94130"/>
                </a:cubicBezTo>
                <a:cubicBezTo>
                  <a:pt x="3708162" y="89019"/>
                  <a:pt x="3720353" y="89647"/>
                  <a:pt x="3731559" y="87406"/>
                </a:cubicBezTo>
                <a:cubicBezTo>
                  <a:pt x="3738282" y="82924"/>
                  <a:pt x="3743672" y="74579"/>
                  <a:pt x="3751729" y="73959"/>
                </a:cubicBezTo>
                <a:cubicBezTo>
                  <a:pt x="3838593" y="67277"/>
                  <a:pt x="3794523" y="77018"/>
                  <a:pt x="3845859" y="94130"/>
                </a:cubicBezTo>
                <a:cubicBezTo>
                  <a:pt x="3856700" y="97744"/>
                  <a:pt x="3868321" y="98374"/>
                  <a:pt x="3879476" y="100853"/>
                </a:cubicBezTo>
                <a:cubicBezTo>
                  <a:pt x="3888497" y="102858"/>
                  <a:pt x="3897406" y="105336"/>
                  <a:pt x="3906371" y="107577"/>
                </a:cubicBezTo>
                <a:lnTo>
                  <a:pt x="4444253" y="100853"/>
                </a:lnTo>
                <a:cubicBezTo>
                  <a:pt x="4469642" y="100249"/>
                  <a:pt x="4469865" y="95412"/>
                  <a:pt x="4484594" y="80682"/>
                </a:cubicBezTo>
                <a:cubicBezTo>
                  <a:pt x="4528017" y="102395"/>
                  <a:pt x="4501766" y="91700"/>
                  <a:pt x="4565276" y="107577"/>
                </a:cubicBezTo>
                <a:lnTo>
                  <a:pt x="4645959" y="127747"/>
                </a:lnTo>
                <a:cubicBezTo>
                  <a:pt x="4654924" y="129988"/>
                  <a:pt x="4664087" y="131549"/>
                  <a:pt x="4672853" y="134471"/>
                </a:cubicBezTo>
                <a:cubicBezTo>
                  <a:pt x="4679576" y="136712"/>
                  <a:pt x="4686105" y="139657"/>
                  <a:pt x="4693023" y="141194"/>
                </a:cubicBezTo>
                <a:cubicBezTo>
                  <a:pt x="4706331" y="144151"/>
                  <a:pt x="4719918" y="145677"/>
                  <a:pt x="4733365" y="147918"/>
                </a:cubicBezTo>
                <a:cubicBezTo>
                  <a:pt x="4749053" y="145677"/>
                  <a:pt x="4764889" y="144302"/>
                  <a:pt x="4780429" y="141194"/>
                </a:cubicBezTo>
                <a:cubicBezTo>
                  <a:pt x="4846379" y="128004"/>
                  <a:pt x="4720069" y="137815"/>
                  <a:pt x="4854388" y="121024"/>
                </a:cubicBezTo>
                <a:cubicBezTo>
                  <a:pt x="4921703" y="112609"/>
                  <a:pt x="4890353" y="117270"/>
                  <a:pt x="4948518" y="107577"/>
                </a:cubicBezTo>
                <a:cubicBezTo>
                  <a:pt x="4957483" y="109818"/>
                  <a:pt x="4966882" y="110746"/>
                  <a:pt x="4975412" y="114300"/>
                </a:cubicBezTo>
                <a:cubicBezTo>
                  <a:pt x="4993916" y="122010"/>
                  <a:pt x="5009427" y="137898"/>
                  <a:pt x="5029200" y="141194"/>
                </a:cubicBezTo>
                <a:cubicBezTo>
                  <a:pt x="5047168" y="144189"/>
                  <a:pt x="5084378" y="149946"/>
                  <a:pt x="5103159" y="154641"/>
                </a:cubicBezTo>
                <a:cubicBezTo>
                  <a:pt x="5118988" y="158598"/>
                  <a:pt x="5134629" y="163290"/>
                  <a:pt x="5150223" y="168088"/>
                </a:cubicBezTo>
                <a:cubicBezTo>
                  <a:pt x="5163771" y="172257"/>
                  <a:pt x="5176814" y="178097"/>
                  <a:pt x="5190565" y="181535"/>
                </a:cubicBezTo>
                <a:cubicBezTo>
                  <a:pt x="5309248" y="211206"/>
                  <a:pt x="5222319" y="183154"/>
                  <a:pt x="5277971" y="201706"/>
                </a:cubicBezTo>
                <a:cubicBezTo>
                  <a:pt x="5293659" y="199465"/>
                  <a:pt x="5309594" y="198546"/>
                  <a:pt x="5325035" y="194982"/>
                </a:cubicBezTo>
                <a:cubicBezTo>
                  <a:pt x="5376080" y="183202"/>
                  <a:pt x="5356473" y="181063"/>
                  <a:pt x="5405718" y="161365"/>
                </a:cubicBezTo>
                <a:cubicBezTo>
                  <a:pt x="5414298" y="157933"/>
                  <a:pt x="5424082" y="158195"/>
                  <a:pt x="5432612" y="154641"/>
                </a:cubicBezTo>
                <a:cubicBezTo>
                  <a:pt x="5451116" y="146931"/>
                  <a:pt x="5466953" y="132609"/>
                  <a:pt x="5486400" y="127747"/>
                </a:cubicBezTo>
                <a:cubicBezTo>
                  <a:pt x="5551275" y="111528"/>
                  <a:pt x="5522066" y="117924"/>
                  <a:pt x="5573806" y="107577"/>
                </a:cubicBezTo>
                <a:cubicBezTo>
                  <a:pt x="5585012" y="103095"/>
                  <a:pt x="5595779" y="97306"/>
                  <a:pt x="5607423" y="94130"/>
                </a:cubicBezTo>
                <a:cubicBezTo>
                  <a:pt x="5620575" y="90543"/>
                  <a:pt x="5634457" y="90364"/>
                  <a:pt x="5647765" y="87406"/>
                </a:cubicBezTo>
                <a:cubicBezTo>
                  <a:pt x="5654683" y="85868"/>
                  <a:pt x="5661212" y="82923"/>
                  <a:pt x="5667935" y="80682"/>
                </a:cubicBezTo>
                <a:cubicBezTo>
                  <a:pt x="5690347" y="82923"/>
                  <a:pt x="5713643" y="80782"/>
                  <a:pt x="5735171" y="87406"/>
                </a:cubicBezTo>
                <a:cubicBezTo>
                  <a:pt x="5744259" y="90202"/>
                  <a:pt x="5748036" y="101490"/>
                  <a:pt x="5755341" y="107577"/>
                </a:cubicBezTo>
                <a:cubicBezTo>
                  <a:pt x="5772719" y="122058"/>
                  <a:pt x="5775467" y="121009"/>
                  <a:pt x="5795682" y="127747"/>
                </a:cubicBezTo>
                <a:cubicBezTo>
                  <a:pt x="5802406" y="132229"/>
                  <a:pt x="5808469" y="137912"/>
                  <a:pt x="5815853" y="141194"/>
                </a:cubicBezTo>
                <a:cubicBezTo>
                  <a:pt x="5843770" y="153601"/>
                  <a:pt x="5861052" y="155613"/>
                  <a:pt x="5889812" y="161365"/>
                </a:cubicBezTo>
                <a:cubicBezTo>
                  <a:pt x="6053418" y="159124"/>
                  <a:pt x="6217065" y="150337"/>
                  <a:pt x="6380629" y="154641"/>
                </a:cubicBezTo>
                <a:cubicBezTo>
                  <a:pt x="6393869" y="154989"/>
                  <a:pt x="6406271" y="188601"/>
                  <a:pt x="6414247" y="194982"/>
                </a:cubicBezTo>
                <a:cubicBezTo>
                  <a:pt x="6419781" y="199409"/>
                  <a:pt x="6428223" y="198264"/>
                  <a:pt x="6434418" y="201706"/>
                </a:cubicBezTo>
                <a:cubicBezTo>
                  <a:pt x="6503777" y="240239"/>
                  <a:pt x="6449288" y="220109"/>
                  <a:pt x="6494929" y="235324"/>
                </a:cubicBezTo>
                <a:cubicBezTo>
                  <a:pt x="6519102" y="231295"/>
                  <a:pt x="6534377" y="230904"/>
                  <a:pt x="6555441" y="221877"/>
                </a:cubicBezTo>
                <a:cubicBezTo>
                  <a:pt x="6564653" y="217929"/>
                  <a:pt x="6572698" y="211184"/>
                  <a:pt x="6582335" y="208430"/>
                </a:cubicBezTo>
                <a:cubicBezTo>
                  <a:pt x="6630437" y="194686"/>
                  <a:pt x="6667449" y="193194"/>
                  <a:pt x="6716806" y="188259"/>
                </a:cubicBezTo>
                <a:cubicBezTo>
                  <a:pt x="6723529" y="186018"/>
                  <a:pt x="6731442" y="185962"/>
                  <a:pt x="6736976" y="181535"/>
                </a:cubicBezTo>
                <a:cubicBezTo>
                  <a:pt x="6781798" y="145677"/>
                  <a:pt x="6716807" y="174812"/>
                  <a:pt x="6770594" y="147918"/>
                </a:cubicBezTo>
                <a:cubicBezTo>
                  <a:pt x="6776933" y="144748"/>
                  <a:pt x="6783760" y="142272"/>
                  <a:pt x="6790765" y="141194"/>
                </a:cubicBezTo>
                <a:cubicBezTo>
                  <a:pt x="6841712" y="133356"/>
                  <a:pt x="6849128" y="134471"/>
                  <a:pt x="6891618" y="134471"/>
                </a:cubicBezTo>
                <a:lnTo>
                  <a:pt x="6878171" y="618565"/>
                </a:lnTo>
                <a:lnTo>
                  <a:pt x="0" y="591671"/>
                </a:lnTo>
                <a:lnTo>
                  <a:pt x="6723" y="94130"/>
                </a:lnTo>
                <a:close/>
              </a:path>
            </a:pathLst>
          </a:custGeom>
          <a:solidFill>
            <a:schemeClr val="accent4">
              <a:lumMod val="25000"/>
              <a:lumOff val="75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121920" tIns="60960" rIns="121920" bIns="60960" numCol="1" rtlCol="0" anchor="t" anchorCtr="0" compatLnSpc="1">
            <a:prstTxWarp prst="textNoShape">
              <a:avLst/>
            </a:prstTxWarp>
          </a:bodyPr>
          <a:lstStyle/>
          <a:p>
            <a:pPr defTabSz="1219170" eaLnBrk="0" hangingPunct="0"/>
            <a:endParaRPr lang="en-US" sz="3200" dirty="0">
              <a:solidFill>
                <a:srgbClr val="000000"/>
              </a:solidFill>
              <a:ea typeface="ＭＳ Ｐゴシック" charset="0"/>
              <a:cs typeface="ＭＳ Ｐゴシック" charset="0"/>
            </a:endParaRPr>
          </a:p>
        </p:txBody>
      </p:sp>
      <p:grpSp>
        <p:nvGrpSpPr>
          <p:cNvPr id="9" name="Group 8">
            <a:extLst>
              <a:ext uri="{FF2B5EF4-FFF2-40B4-BE49-F238E27FC236}">
                <a16:creationId xmlns:a16="http://schemas.microsoft.com/office/drawing/2014/main" id="{30BC57A0-9BD7-437D-93A2-78203F15AFD5}"/>
              </a:ext>
            </a:extLst>
          </p:cNvPr>
          <p:cNvGrpSpPr/>
          <p:nvPr/>
        </p:nvGrpSpPr>
        <p:grpSpPr>
          <a:xfrm>
            <a:off x="636639" y="5179363"/>
            <a:ext cx="3149600" cy="1259840"/>
            <a:chOff x="3166223" y="3749262"/>
            <a:chExt cx="2362200" cy="944880"/>
          </a:xfrm>
        </p:grpSpPr>
        <p:pic>
          <p:nvPicPr>
            <p:cNvPr id="5" name="Picture 4">
              <a:extLst>
                <a:ext uri="{FF2B5EF4-FFF2-40B4-BE49-F238E27FC236}">
                  <a16:creationId xmlns:a16="http://schemas.microsoft.com/office/drawing/2014/main" id="{5A6F3301-7DAF-4511-AA0D-83CDBDAFD9A5}"/>
                </a:ext>
              </a:extLst>
            </p:cNvPr>
            <p:cNvPicPr>
              <a:picLocks noChangeAspect="1"/>
            </p:cNvPicPr>
            <p:nvPr/>
          </p:nvPicPr>
          <p:blipFill>
            <a:blip r:embed="rId2"/>
            <a:stretch>
              <a:fillRect/>
            </a:stretch>
          </p:blipFill>
          <p:spPr>
            <a:xfrm rot="10800000">
              <a:off x="3166223" y="3749262"/>
              <a:ext cx="2362200" cy="944880"/>
            </a:xfrm>
            <a:prstGeom prst="rect">
              <a:avLst/>
            </a:prstGeom>
          </p:spPr>
        </p:pic>
        <p:sp>
          <p:nvSpPr>
            <p:cNvPr id="7" name="TextBox 6">
              <a:extLst>
                <a:ext uri="{FF2B5EF4-FFF2-40B4-BE49-F238E27FC236}">
                  <a16:creationId xmlns:a16="http://schemas.microsoft.com/office/drawing/2014/main" id="{5FD4355F-9E13-49ED-BC4E-7091B6FE034D}"/>
                </a:ext>
              </a:extLst>
            </p:cNvPr>
            <p:cNvSpPr txBox="1"/>
            <p:nvPr/>
          </p:nvSpPr>
          <p:spPr>
            <a:xfrm>
              <a:off x="5029200" y="4098224"/>
              <a:ext cx="304800" cy="276999"/>
            </a:xfrm>
            <a:prstGeom prst="rect">
              <a:avLst/>
            </a:prstGeom>
            <a:noFill/>
          </p:spPr>
          <p:txBody>
            <a:bodyPr wrap="square" rtlCol="0">
              <a:spAutoFit/>
            </a:bodyPr>
            <a:lstStyle/>
            <a:p>
              <a:r>
                <a:rPr lang="en-US" b="1" dirty="0"/>
                <a:t>x</a:t>
              </a:r>
            </a:p>
          </p:txBody>
        </p:sp>
      </p:grpSp>
      <p:pic>
        <p:nvPicPr>
          <p:cNvPr id="10" name="Picture 9">
            <a:extLst>
              <a:ext uri="{FF2B5EF4-FFF2-40B4-BE49-F238E27FC236}">
                <a16:creationId xmlns:a16="http://schemas.microsoft.com/office/drawing/2014/main" id="{100ED089-3640-B99F-FAF7-7DE246D988F0}"/>
              </a:ext>
            </a:extLst>
          </p:cNvPr>
          <p:cNvPicPr>
            <a:picLocks noChangeAspect="1"/>
          </p:cNvPicPr>
          <p:nvPr/>
        </p:nvPicPr>
        <p:blipFill>
          <a:blip r:embed="rId3"/>
          <a:stretch>
            <a:fillRect/>
          </a:stretch>
        </p:blipFill>
        <p:spPr>
          <a:xfrm>
            <a:off x="5356179" y="5644646"/>
            <a:ext cx="2314225" cy="445415"/>
          </a:xfrm>
          <a:prstGeom prst="rect">
            <a:avLst/>
          </a:prstGeom>
        </p:spPr>
      </p:pic>
    </p:spTree>
    <p:extLst>
      <p:ext uri="{BB962C8B-B14F-4D97-AF65-F5344CB8AC3E}">
        <p14:creationId xmlns:p14="http://schemas.microsoft.com/office/powerpoint/2010/main" val="382288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A84762A-2628-C74D-AAEE-2512AAEEAE5B}"/>
              </a:ext>
            </a:extLst>
          </p:cNvPr>
          <p:cNvSpPr txBox="1"/>
          <p:nvPr/>
        </p:nvSpPr>
        <p:spPr>
          <a:xfrm>
            <a:off x="149790" y="1530826"/>
            <a:ext cx="4173249" cy="5014834"/>
          </a:xfrm>
          <a:prstGeom prst="rect">
            <a:avLst/>
          </a:prstGeom>
          <a:noFill/>
        </p:spPr>
        <p:txBody>
          <a:bodyPr wrap="square" rtlCol="0">
            <a:spAutoFit/>
          </a:bodyPr>
          <a:lstStyle/>
          <a:p>
            <a:r>
              <a:rPr lang="en-US" sz="3600" dirty="0">
                <a:latin typeface="Tw Cen MT" panose="020B0602020104020603" pitchFamily="34" charset="77"/>
              </a:rPr>
              <a:t>Water softening process</a:t>
            </a:r>
          </a:p>
          <a:p>
            <a:endParaRPr lang="en-US" sz="2100" dirty="0">
              <a:latin typeface="Tw Cen MT" panose="020B0602020104020603" pitchFamily="34" charset="77"/>
            </a:endParaRPr>
          </a:p>
          <a:p>
            <a:pPr marL="342891" indent="-342891">
              <a:buFont typeface="Arial" panose="020B0604020202020204" pitchFamily="34" charset="0"/>
              <a:buChar char="•"/>
            </a:pPr>
            <a:r>
              <a:rPr lang="en-US" sz="2667" dirty="0">
                <a:latin typeface="Tw Cen MT" panose="020B0602020104020603" pitchFamily="34" charset="77"/>
              </a:rPr>
              <a:t>Hard water enters the softener</a:t>
            </a:r>
          </a:p>
          <a:p>
            <a:pPr marL="342891" indent="-342891">
              <a:buFont typeface="Arial" panose="020B0604020202020204" pitchFamily="34" charset="0"/>
              <a:buChar char="•"/>
            </a:pPr>
            <a:r>
              <a:rPr lang="en-US" sz="2667" dirty="0">
                <a:latin typeface="Tw Cen MT" panose="020B0602020104020603" pitchFamily="34" charset="77"/>
              </a:rPr>
              <a:t>The softener resin attracts hard water minerals and removes them from the water</a:t>
            </a:r>
          </a:p>
          <a:p>
            <a:pPr marL="342891" indent="-342891">
              <a:buFont typeface="Arial" panose="020B0604020202020204" pitchFamily="34" charset="0"/>
              <a:buChar char="•"/>
            </a:pPr>
            <a:r>
              <a:rPr lang="en-US" sz="2667" dirty="0">
                <a:latin typeface="Tw Cen MT" panose="020B0602020104020603" pitchFamily="34" charset="77"/>
              </a:rPr>
              <a:t>Softened water is delivered to the house</a:t>
            </a:r>
          </a:p>
          <a:p>
            <a:endParaRPr lang="en-US" sz="1351" dirty="0">
              <a:latin typeface="Tw Cen MT" panose="020B0602020104020603" pitchFamily="34" charset="77"/>
            </a:endParaRPr>
          </a:p>
        </p:txBody>
      </p:sp>
      <p:pic>
        <p:nvPicPr>
          <p:cNvPr id="37" name="Picture 36">
            <a:extLst>
              <a:ext uri="{FF2B5EF4-FFF2-40B4-BE49-F238E27FC236}">
                <a16:creationId xmlns:a16="http://schemas.microsoft.com/office/drawing/2014/main" id="{4BBEFB27-4D04-274D-BDD6-369AE1BBE3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80201" y="176654"/>
            <a:ext cx="4032063" cy="6418803"/>
          </a:xfrm>
          <a:prstGeom prst="rect">
            <a:avLst/>
          </a:prstGeom>
        </p:spPr>
      </p:pic>
      <p:sp>
        <p:nvSpPr>
          <p:cNvPr id="41" name="Down Arrow 40">
            <a:extLst>
              <a:ext uri="{FF2B5EF4-FFF2-40B4-BE49-F238E27FC236}">
                <a16:creationId xmlns:a16="http://schemas.microsoft.com/office/drawing/2014/main" id="{AF961345-A8D8-D845-855F-2CE5578A8EF0}"/>
              </a:ext>
            </a:extLst>
          </p:cNvPr>
          <p:cNvSpPr/>
          <p:nvPr/>
        </p:nvSpPr>
        <p:spPr>
          <a:xfrm rot="5400000">
            <a:off x="8456623" y="310220"/>
            <a:ext cx="321657" cy="605956"/>
          </a:xfrm>
          <a:prstGeom prst="downArrow">
            <a:avLst>
              <a:gd name="adj1" fmla="val 31747"/>
              <a:gd name="adj2" fmla="val 50000"/>
            </a:avLst>
          </a:prstGeom>
          <a:solidFill>
            <a:srgbClr val="0070C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612D3A41-0BB4-3748-B493-5F763CC8D7E2}"/>
              </a:ext>
            </a:extLst>
          </p:cNvPr>
          <p:cNvSpPr txBox="1"/>
          <p:nvPr/>
        </p:nvSpPr>
        <p:spPr>
          <a:xfrm>
            <a:off x="7580476" y="687070"/>
            <a:ext cx="1284326" cy="379656"/>
          </a:xfrm>
          <a:prstGeom prst="rect">
            <a:avLst/>
          </a:prstGeom>
          <a:noFill/>
        </p:spPr>
        <p:txBody>
          <a:bodyPr wrap="none" rtlCol="0">
            <a:spAutoFit/>
          </a:bodyPr>
          <a:lstStyle/>
          <a:p>
            <a:r>
              <a:rPr lang="en-US" sz="1867" dirty="0">
                <a:solidFill>
                  <a:schemeClr val="bg2"/>
                </a:solidFill>
                <a:latin typeface="Tw Cen MT" panose="020B0602020104020603" pitchFamily="34" charset="77"/>
              </a:rPr>
              <a:t>Hard water</a:t>
            </a:r>
          </a:p>
        </p:txBody>
      </p:sp>
      <p:sp>
        <p:nvSpPr>
          <p:cNvPr id="48" name="Down Arrow 47">
            <a:extLst>
              <a:ext uri="{FF2B5EF4-FFF2-40B4-BE49-F238E27FC236}">
                <a16:creationId xmlns:a16="http://schemas.microsoft.com/office/drawing/2014/main" id="{949C62F4-FA89-8546-8025-FF66024B2219}"/>
              </a:ext>
            </a:extLst>
          </p:cNvPr>
          <p:cNvSpPr/>
          <p:nvPr/>
        </p:nvSpPr>
        <p:spPr>
          <a:xfrm rot="5400000">
            <a:off x="5208811" y="41434"/>
            <a:ext cx="321657" cy="605956"/>
          </a:xfrm>
          <a:prstGeom prst="downArrow">
            <a:avLst>
              <a:gd name="adj1" fmla="val 31747"/>
              <a:gd name="adj2" fmla="val 50000"/>
            </a:avLst>
          </a:prstGeom>
          <a:solidFill>
            <a:srgbClr val="A3F6FF"/>
          </a:solidFill>
          <a:ln w="28575">
            <a:solidFill>
              <a:srgbClr val="009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905DB40C-E99C-F644-BE4E-3786B7C92BC3}"/>
              </a:ext>
            </a:extLst>
          </p:cNvPr>
          <p:cNvSpPr txBox="1"/>
          <p:nvPr/>
        </p:nvSpPr>
        <p:spPr>
          <a:xfrm>
            <a:off x="5066661" y="687070"/>
            <a:ext cx="1181734" cy="379656"/>
          </a:xfrm>
          <a:prstGeom prst="rect">
            <a:avLst/>
          </a:prstGeom>
          <a:noFill/>
        </p:spPr>
        <p:txBody>
          <a:bodyPr wrap="none" rtlCol="0">
            <a:spAutoFit/>
          </a:bodyPr>
          <a:lstStyle/>
          <a:p>
            <a:r>
              <a:rPr lang="en-US" sz="1867" dirty="0">
                <a:solidFill>
                  <a:schemeClr val="bg2"/>
                </a:solidFill>
                <a:latin typeface="Tw Cen MT" panose="020B0602020104020603" pitchFamily="34" charset="77"/>
              </a:rPr>
              <a:t>Soft water</a:t>
            </a:r>
          </a:p>
        </p:txBody>
      </p:sp>
      <p:sp>
        <p:nvSpPr>
          <p:cNvPr id="50" name="Down Arrow 49">
            <a:extLst>
              <a:ext uri="{FF2B5EF4-FFF2-40B4-BE49-F238E27FC236}">
                <a16:creationId xmlns:a16="http://schemas.microsoft.com/office/drawing/2014/main" id="{01FA38DD-E542-8F46-B837-49FED2BDD628}"/>
              </a:ext>
            </a:extLst>
          </p:cNvPr>
          <p:cNvSpPr/>
          <p:nvPr/>
        </p:nvSpPr>
        <p:spPr>
          <a:xfrm>
            <a:off x="6100826" y="2022071"/>
            <a:ext cx="378159" cy="674027"/>
          </a:xfrm>
          <a:prstGeom prst="downArrow">
            <a:avLst>
              <a:gd name="adj1" fmla="val 31747"/>
              <a:gd name="adj2" fmla="val 50000"/>
            </a:avLst>
          </a:prstGeom>
          <a:solidFill>
            <a:srgbClr val="0070C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Down Arrow 50">
            <a:extLst>
              <a:ext uri="{FF2B5EF4-FFF2-40B4-BE49-F238E27FC236}">
                <a16:creationId xmlns:a16="http://schemas.microsoft.com/office/drawing/2014/main" id="{5076F51C-0173-8541-88AA-A215584B203D}"/>
              </a:ext>
            </a:extLst>
          </p:cNvPr>
          <p:cNvSpPr/>
          <p:nvPr/>
        </p:nvSpPr>
        <p:spPr>
          <a:xfrm>
            <a:off x="6091146" y="3304427"/>
            <a:ext cx="378159" cy="674027"/>
          </a:xfrm>
          <a:prstGeom prst="downArrow">
            <a:avLst>
              <a:gd name="adj1" fmla="val 31747"/>
              <a:gd name="adj2" fmla="val 50000"/>
            </a:avLst>
          </a:prstGeom>
          <a:solidFill>
            <a:srgbClr val="00B0F0"/>
          </a:solid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Down Arrow 51">
            <a:extLst>
              <a:ext uri="{FF2B5EF4-FFF2-40B4-BE49-F238E27FC236}">
                <a16:creationId xmlns:a16="http://schemas.microsoft.com/office/drawing/2014/main" id="{4A571682-8DFB-5B49-A802-A9432A20E6A1}"/>
              </a:ext>
            </a:extLst>
          </p:cNvPr>
          <p:cNvSpPr/>
          <p:nvPr/>
        </p:nvSpPr>
        <p:spPr>
          <a:xfrm>
            <a:off x="6096001" y="4546600"/>
            <a:ext cx="378159" cy="674027"/>
          </a:xfrm>
          <a:prstGeom prst="downArrow">
            <a:avLst>
              <a:gd name="adj1" fmla="val 31747"/>
              <a:gd name="adj2" fmla="val 50000"/>
            </a:avLst>
          </a:prstGeom>
          <a:solidFill>
            <a:srgbClr val="A6F6FE"/>
          </a:solidFill>
          <a:ln w="28575">
            <a:solidFill>
              <a:srgbClr val="009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Down Arrow 52">
            <a:extLst>
              <a:ext uri="{FF2B5EF4-FFF2-40B4-BE49-F238E27FC236}">
                <a16:creationId xmlns:a16="http://schemas.microsoft.com/office/drawing/2014/main" id="{04AB12B1-F300-9840-BC85-CEB21C059B51}"/>
              </a:ext>
            </a:extLst>
          </p:cNvPr>
          <p:cNvSpPr/>
          <p:nvPr/>
        </p:nvSpPr>
        <p:spPr>
          <a:xfrm rot="10800000">
            <a:off x="5868419" y="1295400"/>
            <a:ext cx="284607" cy="708683"/>
          </a:xfrm>
          <a:prstGeom prst="downArrow">
            <a:avLst>
              <a:gd name="adj1" fmla="val 31747"/>
              <a:gd name="adj2" fmla="val 50000"/>
            </a:avLst>
          </a:prstGeom>
          <a:solidFill>
            <a:srgbClr val="A3F6FF"/>
          </a:solidFill>
          <a:ln w="28575">
            <a:solidFill>
              <a:srgbClr val="009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Down Arrow 53">
            <a:extLst>
              <a:ext uri="{FF2B5EF4-FFF2-40B4-BE49-F238E27FC236}">
                <a16:creationId xmlns:a16="http://schemas.microsoft.com/office/drawing/2014/main" id="{17C8A29B-3397-9A4C-A91C-25433AB889DE}"/>
              </a:ext>
            </a:extLst>
          </p:cNvPr>
          <p:cNvSpPr/>
          <p:nvPr/>
        </p:nvSpPr>
        <p:spPr>
          <a:xfrm rot="10800000">
            <a:off x="5868418" y="2650917"/>
            <a:ext cx="284607" cy="708683"/>
          </a:xfrm>
          <a:prstGeom prst="downArrow">
            <a:avLst>
              <a:gd name="adj1" fmla="val 31747"/>
              <a:gd name="adj2" fmla="val 50000"/>
            </a:avLst>
          </a:prstGeom>
          <a:solidFill>
            <a:srgbClr val="A3F6FF"/>
          </a:solidFill>
          <a:ln w="28575">
            <a:solidFill>
              <a:srgbClr val="009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a:extLst>
              <a:ext uri="{FF2B5EF4-FFF2-40B4-BE49-F238E27FC236}">
                <a16:creationId xmlns:a16="http://schemas.microsoft.com/office/drawing/2014/main" id="{80B68F03-13BC-C14A-B9CC-DEEAA3E800B3}"/>
              </a:ext>
            </a:extLst>
          </p:cNvPr>
          <p:cNvSpPr txBox="1"/>
          <p:nvPr/>
        </p:nvSpPr>
        <p:spPr>
          <a:xfrm>
            <a:off x="5121589" y="3534636"/>
            <a:ext cx="655244" cy="379656"/>
          </a:xfrm>
          <a:prstGeom prst="rect">
            <a:avLst/>
          </a:prstGeom>
          <a:solidFill>
            <a:schemeClr val="bg1">
              <a:alpha val="73000"/>
            </a:schemeClr>
          </a:solidFill>
        </p:spPr>
        <p:txBody>
          <a:bodyPr wrap="none" rtlCol="0">
            <a:spAutoFit/>
          </a:bodyPr>
          <a:lstStyle/>
          <a:p>
            <a:r>
              <a:rPr lang="en-US" sz="1867" dirty="0">
                <a:latin typeface="Tw Cen MT" panose="020B0602020104020603" pitchFamily="34" charset="77"/>
              </a:rPr>
              <a:t>Resin</a:t>
            </a:r>
          </a:p>
        </p:txBody>
      </p:sp>
      <p:sp>
        <p:nvSpPr>
          <p:cNvPr id="2" name="Freeform 48">
            <a:extLst>
              <a:ext uri="{FF2B5EF4-FFF2-40B4-BE49-F238E27FC236}">
                <a16:creationId xmlns:a16="http://schemas.microsoft.com/office/drawing/2014/main" id="{CE751887-C023-B9A8-EC1B-49F38369CCC4}"/>
              </a:ext>
            </a:extLst>
          </p:cNvPr>
          <p:cNvSpPr/>
          <p:nvPr/>
        </p:nvSpPr>
        <p:spPr>
          <a:xfrm>
            <a:off x="8043335" y="4592485"/>
            <a:ext cx="997315" cy="1872939"/>
          </a:xfrm>
          <a:custGeom>
            <a:avLst/>
            <a:gdLst>
              <a:gd name="connsiteX0" fmla="*/ 177800 w 1168400"/>
              <a:gd name="connsiteY0" fmla="*/ 25400 h 1600200"/>
              <a:gd name="connsiteX1" fmla="*/ 626533 w 1168400"/>
              <a:gd name="connsiteY1" fmla="*/ 59267 h 1600200"/>
              <a:gd name="connsiteX2" fmla="*/ 1066800 w 1168400"/>
              <a:gd name="connsiteY2" fmla="*/ 0 h 1600200"/>
              <a:gd name="connsiteX3" fmla="*/ 1066800 w 1168400"/>
              <a:gd name="connsiteY3" fmla="*/ 101600 h 1600200"/>
              <a:gd name="connsiteX4" fmla="*/ 1075266 w 1168400"/>
              <a:gd name="connsiteY4" fmla="*/ 440267 h 1600200"/>
              <a:gd name="connsiteX5" fmla="*/ 1117600 w 1168400"/>
              <a:gd name="connsiteY5" fmla="*/ 635000 h 1600200"/>
              <a:gd name="connsiteX6" fmla="*/ 1117600 w 1168400"/>
              <a:gd name="connsiteY6" fmla="*/ 1066800 h 1600200"/>
              <a:gd name="connsiteX7" fmla="*/ 1083733 w 1168400"/>
              <a:gd name="connsiteY7" fmla="*/ 1430867 h 1600200"/>
              <a:gd name="connsiteX8" fmla="*/ 1168400 w 1168400"/>
              <a:gd name="connsiteY8" fmla="*/ 1540934 h 1600200"/>
              <a:gd name="connsiteX9" fmla="*/ 770466 w 1168400"/>
              <a:gd name="connsiteY9" fmla="*/ 1600200 h 1600200"/>
              <a:gd name="connsiteX10" fmla="*/ 254000 w 1168400"/>
              <a:gd name="connsiteY10" fmla="*/ 1600200 h 1600200"/>
              <a:gd name="connsiteX11" fmla="*/ 0 w 1168400"/>
              <a:gd name="connsiteY11" fmla="*/ 1574800 h 1600200"/>
              <a:gd name="connsiteX12" fmla="*/ 59266 w 1168400"/>
              <a:gd name="connsiteY12" fmla="*/ 1507067 h 1600200"/>
              <a:gd name="connsiteX13" fmla="*/ 16933 w 1168400"/>
              <a:gd name="connsiteY13" fmla="*/ 1295400 h 1600200"/>
              <a:gd name="connsiteX14" fmla="*/ 33866 w 1168400"/>
              <a:gd name="connsiteY14" fmla="*/ 939800 h 1600200"/>
              <a:gd name="connsiteX15" fmla="*/ 160866 w 1168400"/>
              <a:gd name="connsiteY15" fmla="*/ 347134 h 1600200"/>
              <a:gd name="connsiteX16" fmla="*/ 110066 w 1168400"/>
              <a:gd name="connsiteY16" fmla="*/ 194734 h 1600200"/>
              <a:gd name="connsiteX17" fmla="*/ 50800 w 1168400"/>
              <a:gd name="connsiteY17" fmla="*/ 8467 h 1600200"/>
              <a:gd name="connsiteX18" fmla="*/ 177800 w 1168400"/>
              <a:gd name="connsiteY18" fmla="*/ 2540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8400" h="1600200">
                <a:moveTo>
                  <a:pt x="177800" y="25400"/>
                </a:moveTo>
                <a:lnTo>
                  <a:pt x="626533" y="59267"/>
                </a:lnTo>
                <a:lnTo>
                  <a:pt x="1066800" y="0"/>
                </a:lnTo>
                <a:lnTo>
                  <a:pt x="1066800" y="101600"/>
                </a:lnTo>
                <a:lnTo>
                  <a:pt x="1075266" y="440267"/>
                </a:lnTo>
                <a:lnTo>
                  <a:pt x="1117600" y="635000"/>
                </a:lnTo>
                <a:lnTo>
                  <a:pt x="1117600" y="1066800"/>
                </a:lnTo>
                <a:lnTo>
                  <a:pt x="1083733" y="1430867"/>
                </a:lnTo>
                <a:lnTo>
                  <a:pt x="1168400" y="1540934"/>
                </a:lnTo>
                <a:lnTo>
                  <a:pt x="770466" y="1600200"/>
                </a:lnTo>
                <a:lnTo>
                  <a:pt x="254000" y="1600200"/>
                </a:lnTo>
                <a:lnTo>
                  <a:pt x="0" y="1574800"/>
                </a:lnTo>
                <a:lnTo>
                  <a:pt x="59266" y="1507067"/>
                </a:lnTo>
                <a:lnTo>
                  <a:pt x="16933" y="1295400"/>
                </a:lnTo>
                <a:lnTo>
                  <a:pt x="33866" y="939800"/>
                </a:lnTo>
                <a:lnTo>
                  <a:pt x="160866" y="347134"/>
                </a:lnTo>
                <a:lnTo>
                  <a:pt x="110066" y="194734"/>
                </a:lnTo>
                <a:lnTo>
                  <a:pt x="50800" y="8467"/>
                </a:lnTo>
                <a:lnTo>
                  <a:pt x="177800" y="25400"/>
                </a:lnTo>
                <a:close/>
              </a:path>
            </a:pathLst>
          </a:cu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59B44024-90E3-0432-B5E2-C6A4F9B0026E}"/>
              </a:ext>
            </a:extLst>
          </p:cNvPr>
          <p:cNvSpPr txBox="1"/>
          <p:nvPr/>
        </p:nvSpPr>
        <p:spPr>
          <a:xfrm>
            <a:off x="8030664" y="5248426"/>
            <a:ext cx="1036803" cy="584775"/>
          </a:xfrm>
          <a:prstGeom prst="rect">
            <a:avLst/>
          </a:prstGeom>
          <a:noFill/>
        </p:spPr>
        <p:txBody>
          <a:bodyPr wrap="square" rtlCol="0" anchor="ctr">
            <a:spAutoFit/>
          </a:bodyPr>
          <a:lstStyle/>
          <a:p>
            <a:pPr algn="ctr"/>
            <a:r>
              <a:rPr lang="en-US" sz="3200" b="1" dirty="0">
                <a:latin typeface="Abadi MT Condensed Extra Bold"/>
                <a:cs typeface="Abadi MT Condensed Extra Bold"/>
              </a:rPr>
              <a:t>SALT</a:t>
            </a:r>
          </a:p>
        </p:txBody>
      </p:sp>
      <p:sp>
        <p:nvSpPr>
          <p:cNvPr id="4" name="Arrow: Curved Down 3">
            <a:extLst>
              <a:ext uri="{FF2B5EF4-FFF2-40B4-BE49-F238E27FC236}">
                <a16:creationId xmlns:a16="http://schemas.microsoft.com/office/drawing/2014/main" id="{FC159211-FCEF-E7B1-D0C6-C959C26BE5A8}"/>
              </a:ext>
            </a:extLst>
          </p:cNvPr>
          <p:cNvSpPr/>
          <p:nvPr/>
        </p:nvSpPr>
        <p:spPr bwMode="auto">
          <a:xfrm rot="2580601" flipH="1">
            <a:off x="7432760" y="2411712"/>
            <a:ext cx="1869965" cy="1677259"/>
          </a:xfrm>
          <a:prstGeom prst="curvedDownArrow">
            <a:avLst>
              <a:gd name="adj1" fmla="val 9416"/>
              <a:gd name="adj2" fmla="val 50000"/>
              <a:gd name="adj3" fmla="val 25000"/>
            </a:avLst>
          </a:pr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121920" tIns="60960" rIns="121920" bIns="60960" numCol="1" rtlCol="0" anchor="t" anchorCtr="0" compatLnSpc="1">
            <a:prstTxWarp prst="textNoShape">
              <a:avLst/>
            </a:prstTxWarp>
          </a:bodyPr>
          <a:lstStyle/>
          <a:p>
            <a:pPr defTabSz="1219170" eaLnBrk="0" hangingPunct="0"/>
            <a:endParaRPr lang="en-US" sz="3200"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50157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500"/>
                                  </p:stCondLst>
                                  <p:childTnLst>
                                    <p:set>
                                      <p:cBhvr>
                                        <p:cTn id="17" dur="1" fill="hold">
                                          <p:stCondLst>
                                            <p:cond delay="0"/>
                                          </p:stCondLst>
                                        </p:cTn>
                                        <p:tgtEl>
                                          <p:spTgt spid="50"/>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grpId="0" nodeType="afterEffect">
                                  <p:stCondLst>
                                    <p:cond delay="500"/>
                                  </p:stCondLst>
                                  <p:childTnLst>
                                    <p:set>
                                      <p:cBhvr>
                                        <p:cTn id="23" dur="1" fill="hold">
                                          <p:stCondLst>
                                            <p:cond delay="0"/>
                                          </p:stCondLst>
                                        </p:cTn>
                                        <p:tgtEl>
                                          <p:spTgt spid="51"/>
                                        </p:tgtEl>
                                        <p:attrNameLst>
                                          <p:attrName>style.visibility</p:attrName>
                                        </p:attrNameLst>
                                      </p:cBhvr>
                                      <p:to>
                                        <p:strVal val="visible"/>
                                      </p:to>
                                    </p:set>
                                  </p:childTnLst>
                                </p:cTn>
                              </p:par>
                            </p:childTnLst>
                          </p:cTn>
                        </p:par>
                        <p:par>
                          <p:cTn id="24" fill="hold">
                            <p:stCondLst>
                              <p:cond delay="1000"/>
                            </p:stCondLst>
                            <p:childTnLst>
                              <p:par>
                                <p:cTn id="25" presetID="1" presetClass="entr" presetSubtype="0" fill="hold" grpId="0" nodeType="afterEffect">
                                  <p:stCondLst>
                                    <p:cond delay="50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500"/>
                                  </p:stCondLst>
                                  <p:childTnLst>
                                    <p:set>
                                      <p:cBhvr>
                                        <p:cTn id="33" dur="1" fill="hold">
                                          <p:stCondLst>
                                            <p:cond delay="0"/>
                                          </p:stCondLst>
                                        </p:cTn>
                                        <p:tgtEl>
                                          <p:spTgt spid="54"/>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grpId="0" nodeType="afterEffect">
                                  <p:stCondLst>
                                    <p:cond delay="500"/>
                                  </p:stCondLst>
                                  <p:childTnLst>
                                    <p:set>
                                      <p:cBhvr>
                                        <p:cTn id="36" dur="1" fill="hold">
                                          <p:stCondLst>
                                            <p:cond delay="0"/>
                                          </p:stCondLst>
                                        </p:cTn>
                                        <p:tgtEl>
                                          <p:spTgt spid="53"/>
                                        </p:tgtEl>
                                        <p:attrNameLst>
                                          <p:attrName>style.visibility</p:attrName>
                                        </p:attrNameLst>
                                      </p:cBhvr>
                                      <p:to>
                                        <p:strVal val="visible"/>
                                      </p:to>
                                    </p:set>
                                  </p:childTnLst>
                                </p:cTn>
                              </p:par>
                            </p:childTnLst>
                          </p:cTn>
                        </p:par>
                        <p:par>
                          <p:cTn id="37" fill="hold">
                            <p:stCondLst>
                              <p:cond delay="1000"/>
                            </p:stCondLst>
                            <p:childTnLst>
                              <p:par>
                                <p:cTn id="38" presetID="1" presetClass="entr" presetSubtype="0" fill="hold" grpId="0" nodeType="afterEffect">
                                  <p:stCondLst>
                                    <p:cond delay="500"/>
                                  </p:stCondLst>
                                  <p:childTnLst>
                                    <p:set>
                                      <p:cBhvr>
                                        <p:cTn id="39" dur="1" fill="hold">
                                          <p:stCondLst>
                                            <p:cond delay="0"/>
                                          </p:stCondLst>
                                        </p:cTn>
                                        <p:tgtEl>
                                          <p:spTgt spid="48"/>
                                        </p:tgtEl>
                                        <p:attrNameLst>
                                          <p:attrName>style.visibility</p:attrName>
                                        </p:attrNameLst>
                                      </p:cBhvr>
                                      <p:to>
                                        <p:strVal val="visible"/>
                                      </p:to>
                                    </p:set>
                                  </p:childTnLst>
                                </p:cTn>
                              </p:par>
                            </p:childTnLst>
                          </p:cTn>
                        </p:par>
                        <p:par>
                          <p:cTn id="40" fill="hold">
                            <p:stCondLst>
                              <p:cond delay="1500"/>
                            </p:stCondLst>
                            <p:childTnLst>
                              <p:par>
                                <p:cTn id="41" presetID="1" presetClass="entr" presetSubtype="0" fill="hold" grpId="0" nodeType="after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7" grpId="0"/>
      <p:bldP spid="48" grpId="0" animBg="1"/>
      <p:bldP spid="49" grpId="0"/>
      <p:bldP spid="50" grpId="0" animBg="1"/>
      <p:bldP spid="51" grpId="0" animBg="1"/>
      <p:bldP spid="52" grpId="0" animBg="1"/>
      <p:bldP spid="53" grpId="0" animBg="1"/>
      <p:bldP spid="54" grpId="0" animBg="1"/>
      <p:bldP spid="55"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16AC37-D9D4-A744-8037-7AE4EAB03B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90873" y="18327"/>
            <a:ext cx="3759905" cy="6343615"/>
          </a:xfrm>
          <a:prstGeom prst="rect">
            <a:avLst/>
          </a:prstGeom>
        </p:spPr>
      </p:pic>
      <p:sp>
        <p:nvSpPr>
          <p:cNvPr id="43" name="TextBox 42">
            <a:extLst>
              <a:ext uri="{FF2B5EF4-FFF2-40B4-BE49-F238E27FC236}">
                <a16:creationId xmlns:a16="http://schemas.microsoft.com/office/drawing/2014/main" id="{7D60DEA3-B828-DF47-B659-59B554D59372}"/>
              </a:ext>
            </a:extLst>
          </p:cNvPr>
          <p:cNvSpPr txBox="1"/>
          <p:nvPr/>
        </p:nvSpPr>
        <p:spPr>
          <a:xfrm>
            <a:off x="7205115" y="4643556"/>
            <a:ext cx="662361" cy="379656"/>
          </a:xfrm>
          <a:prstGeom prst="rect">
            <a:avLst/>
          </a:prstGeom>
          <a:noFill/>
        </p:spPr>
        <p:txBody>
          <a:bodyPr wrap="none" rtlCol="0">
            <a:spAutoFit/>
          </a:bodyPr>
          <a:lstStyle/>
          <a:p>
            <a:r>
              <a:rPr lang="en-US" sz="1867" dirty="0">
                <a:solidFill>
                  <a:schemeClr val="bg2"/>
                </a:solidFill>
                <a:latin typeface="Tw Cen MT" panose="020B0602020104020603" pitchFamily="34" charset="77"/>
              </a:rPr>
              <a:t>Brine</a:t>
            </a:r>
          </a:p>
        </p:txBody>
      </p:sp>
      <p:sp>
        <p:nvSpPr>
          <p:cNvPr id="52" name="Down Arrow 51">
            <a:extLst>
              <a:ext uri="{FF2B5EF4-FFF2-40B4-BE49-F238E27FC236}">
                <a16:creationId xmlns:a16="http://schemas.microsoft.com/office/drawing/2014/main" id="{230B6291-C904-9D44-90A2-4ECD5EBCA193}"/>
              </a:ext>
            </a:extLst>
          </p:cNvPr>
          <p:cNvSpPr/>
          <p:nvPr/>
        </p:nvSpPr>
        <p:spPr>
          <a:xfrm rot="10800000">
            <a:off x="6908800" y="3614377"/>
            <a:ext cx="300381" cy="726257"/>
          </a:xfrm>
          <a:prstGeom prst="downArrow">
            <a:avLst>
              <a:gd name="adj1" fmla="val 31747"/>
              <a:gd name="adj2"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Down Arrow 52">
            <a:extLst>
              <a:ext uri="{FF2B5EF4-FFF2-40B4-BE49-F238E27FC236}">
                <a16:creationId xmlns:a16="http://schemas.microsoft.com/office/drawing/2014/main" id="{01C53879-609E-4148-862A-8B9B93279A83}"/>
              </a:ext>
            </a:extLst>
          </p:cNvPr>
          <p:cNvSpPr/>
          <p:nvPr/>
        </p:nvSpPr>
        <p:spPr>
          <a:xfrm rot="9174202">
            <a:off x="6964088" y="863814"/>
            <a:ext cx="324229" cy="642277"/>
          </a:xfrm>
          <a:prstGeom prst="downArrow">
            <a:avLst>
              <a:gd name="adj1" fmla="val 31747"/>
              <a:gd name="adj2"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Down Arrow 57">
            <a:extLst>
              <a:ext uri="{FF2B5EF4-FFF2-40B4-BE49-F238E27FC236}">
                <a16:creationId xmlns:a16="http://schemas.microsoft.com/office/drawing/2014/main" id="{A1A9E2FD-95FF-624D-BA72-C26B8DFA3254}"/>
              </a:ext>
            </a:extLst>
          </p:cNvPr>
          <p:cNvSpPr/>
          <p:nvPr/>
        </p:nvSpPr>
        <p:spPr>
          <a:xfrm rot="10800000">
            <a:off x="5892800" y="2534379"/>
            <a:ext cx="195987" cy="708683"/>
          </a:xfrm>
          <a:prstGeom prst="downArrow">
            <a:avLst>
              <a:gd name="adj1" fmla="val 31747"/>
              <a:gd name="adj2" fmla="val 50000"/>
            </a:avLst>
          </a:prstGeom>
          <a:solidFill>
            <a:srgbClr val="0070C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Down Arrow 58">
            <a:extLst>
              <a:ext uri="{FF2B5EF4-FFF2-40B4-BE49-F238E27FC236}">
                <a16:creationId xmlns:a16="http://schemas.microsoft.com/office/drawing/2014/main" id="{B046CAB4-5BA1-5241-ADEC-B05286A1084C}"/>
              </a:ext>
            </a:extLst>
          </p:cNvPr>
          <p:cNvSpPr/>
          <p:nvPr/>
        </p:nvSpPr>
        <p:spPr>
          <a:xfrm rot="5400000">
            <a:off x="4368826" y="1048041"/>
            <a:ext cx="284607" cy="708683"/>
          </a:xfrm>
          <a:prstGeom prst="downArrow">
            <a:avLst>
              <a:gd name="adj1" fmla="val 31747"/>
              <a:gd name="adj2" fmla="val 50000"/>
            </a:avLst>
          </a:prstGeom>
          <a:solidFill>
            <a:srgbClr val="0070C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Box 59">
            <a:extLst>
              <a:ext uri="{FF2B5EF4-FFF2-40B4-BE49-F238E27FC236}">
                <a16:creationId xmlns:a16="http://schemas.microsoft.com/office/drawing/2014/main" id="{B21A8090-5720-CF46-B129-DE8613B8F632}"/>
              </a:ext>
            </a:extLst>
          </p:cNvPr>
          <p:cNvSpPr txBox="1"/>
          <p:nvPr/>
        </p:nvSpPr>
        <p:spPr>
          <a:xfrm>
            <a:off x="4489605" y="1637842"/>
            <a:ext cx="953466" cy="379656"/>
          </a:xfrm>
          <a:prstGeom prst="rect">
            <a:avLst/>
          </a:prstGeom>
          <a:noFill/>
        </p:spPr>
        <p:txBody>
          <a:bodyPr wrap="none" rtlCol="0">
            <a:spAutoFit/>
          </a:bodyPr>
          <a:lstStyle/>
          <a:p>
            <a:r>
              <a:rPr lang="en-US" sz="1867" dirty="0">
                <a:solidFill>
                  <a:schemeClr val="bg2"/>
                </a:solidFill>
                <a:latin typeface="Tw Cen MT" panose="020B0602020104020603" pitchFamily="34" charset="77"/>
              </a:rPr>
              <a:t>To drain</a:t>
            </a:r>
          </a:p>
        </p:txBody>
      </p:sp>
      <p:sp>
        <p:nvSpPr>
          <p:cNvPr id="61" name="Down Arrow 60">
            <a:extLst>
              <a:ext uri="{FF2B5EF4-FFF2-40B4-BE49-F238E27FC236}">
                <a16:creationId xmlns:a16="http://schemas.microsoft.com/office/drawing/2014/main" id="{98A28D7C-7639-FD44-B2AA-E78F38F26409}"/>
              </a:ext>
            </a:extLst>
          </p:cNvPr>
          <p:cNvSpPr/>
          <p:nvPr/>
        </p:nvSpPr>
        <p:spPr>
          <a:xfrm>
            <a:off x="6095999" y="2075523"/>
            <a:ext cx="332956" cy="642277"/>
          </a:xfrm>
          <a:prstGeom prst="downArrow">
            <a:avLst>
              <a:gd name="adj1" fmla="val 31747"/>
              <a:gd name="adj2"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Down Arrow 61">
            <a:extLst>
              <a:ext uri="{FF2B5EF4-FFF2-40B4-BE49-F238E27FC236}">
                <a16:creationId xmlns:a16="http://schemas.microsoft.com/office/drawing/2014/main" id="{9887DE3F-0B0B-E542-8BC5-CC083D244BCC}"/>
              </a:ext>
            </a:extLst>
          </p:cNvPr>
          <p:cNvSpPr/>
          <p:nvPr/>
        </p:nvSpPr>
        <p:spPr>
          <a:xfrm>
            <a:off x="6088787" y="3171352"/>
            <a:ext cx="340168" cy="642277"/>
          </a:xfrm>
          <a:prstGeom prst="downArrow">
            <a:avLst>
              <a:gd name="adj1" fmla="val 31747"/>
              <a:gd name="adj2" fmla="val 50000"/>
            </a:avLst>
          </a:prstGeom>
          <a:solidFill>
            <a:srgbClr val="00B0F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Down Arrow 62">
            <a:extLst>
              <a:ext uri="{FF2B5EF4-FFF2-40B4-BE49-F238E27FC236}">
                <a16:creationId xmlns:a16="http://schemas.microsoft.com/office/drawing/2014/main" id="{4FCC7B21-62C3-9748-B483-E26A503ECE24}"/>
              </a:ext>
            </a:extLst>
          </p:cNvPr>
          <p:cNvSpPr/>
          <p:nvPr/>
        </p:nvSpPr>
        <p:spPr>
          <a:xfrm>
            <a:off x="6104727" y="4250275"/>
            <a:ext cx="324228" cy="642277"/>
          </a:xfrm>
          <a:prstGeom prst="downArrow">
            <a:avLst>
              <a:gd name="adj1" fmla="val 31747"/>
              <a:gd name="adj2" fmla="val 50000"/>
            </a:avLst>
          </a:prstGeom>
          <a:solidFill>
            <a:srgbClr val="0070C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Down Arrow 63">
            <a:extLst>
              <a:ext uri="{FF2B5EF4-FFF2-40B4-BE49-F238E27FC236}">
                <a16:creationId xmlns:a16="http://schemas.microsoft.com/office/drawing/2014/main" id="{69FBFD3D-AC46-2741-9B8E-6F21E07982C1}"/>
              </a:ext>
            </a:extLst>
          </p:cNvPr>
          <p:cNvSpPr/>
          <p:nvPr/>
        </p:nvSpPr>
        <p:spPr>
          <a:xfrm rot="10800000">
            <a:off x="5906579" y="1473329"/>
            <a:ext cx="195987" cy="708683"/>
          </a:xfrm>
          <a:prstGeom prst="downArrow">
            <a:avLst>
              <a:gd name="adj1" fmla="val 31747"/>
              <a:gd name="adj2" fmla="val 50000"/>
            </a:avLst>
          </a:prstGeom>
          <a:solidFill>
            <a:srgbClr val="0070C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3DB0DAC0-0FD4-B542-9953-2B9EB46AF568}"/>
              </a:ext>
            </a:extLst>
          </p:cNvPr>
          <p:cNvSpPr txBox="1"/>
          <p:nvPr/>
        </p:nvSpPr>
        <p:spPr>
          <a:xfrm>
            <a:off x="188162" y="279401"/>
            <a:ext cx="3903996" cy="5959004"/>
          </a:xfrm>
          <a:prstGeom prst="rect">
            <a:avLst/>
          </a:prstGeom>
          <a:noFill/>
        </p:spPr>
        <p:txBody>
          <a:bodyPr wrap="square" rtlCol="0">
            <a:spAutoFit/>
          </a:bodyPr>
          <a:lstStyle/>
          <a:p>
            <a:r>
              <a:rPr lang="en-US" sz="2667" dirty="0">
                <a:latin typeface="Tw Cen MT" panose="020B0602020104020603" pitchFamily="34" charset="77"/>
              </a:rPr>
              <a:t>When the resin is full of hard water minerals, the resin is regenerated</a:t>
            </a:r>
          </a:p>
          <a:p>
            <a:endParaRPr lang="en-US" sz="2100" dirty="0">
              <a:latin typeface="Tw Cen MT" panose="020B0602020104020603" pitchFamily="34" charset="77"/>
            </a:endParaRPr>
          </a:p>
          <a:p>
            <a:pPr marL="342891" indent="-342891">
              <a:buFont typeface="Arial" panose="020B0604020202020204" pitchFamily="34" charset="0"/>
              <a:buChar char="•"/>
            </a:pPr>
            <a:r>
              <a:rPr lang="en-US" sz="2667" dirty="0">
                <a:latin typeface="Tw Cen MT" panose="020B0602020104020603" pitchFamily="34" charset="77"/>
              </a:rPr>
              <a:t>Brine enters the softener</a:t>
            </a:r>
          </a:p>
          <a:p>
            <a:pPr marL="342891" indent="-342891">
              <a:buFont typeface="Arial" panose="020B0604020202020204" pitchFamily="34" charset="0"/>
              <a:buChar char="•"/>
            </a:pPr>
            <a:r>
              <a:rPr lang="en-US" sz="2667" dirty="0">
                <a:latin typeface="Tw Cen MT" panose="020B0602020104020603" pitchFamily="34" charset="77"/>
              </a:rPr>
              <a:t>The brine removes water hardness from the resin through ion exchange</a:t>
            </a:r>
          </a:p>
          <a:p>
            <a:pPr marL="342891" indent="-342891">
              <a:buFont typeface="Arial" panose="020B0604020202020204" pitchFamily="34" charset="0"/>
              <a:buChar char="•"/>
            </a:pPr>
            <a:r>
              <a:rPr lang="en-US" sz="2667" dirty="0">
                <a:latin typeface="Tw Cen MT" panose="020B0602020104020603" pitchFamily="34" charset="77"/>
              </a:rPr>
              <a:t>Hard water minerals and chloride from the brine are discharged to a drain</a:t>
            </a:r>
          </a:p>
          <a:p>
            <a:pPr marL="342891" indent="-342891">
              <a:buFont typeface="Arial" panose="020B0604020202020204" pitchFamily="34" charset="0"/>
              <a:buChar char="•"/>
            </a:pPr>
            <a:r>
              <a:rPr lang="en-US" sz="2667" dirty="0">
                <a:latin typeface="Tw Cen MT" panose="020B0602020104020603" pitchFamily="34" charset="77"/>
              </a:rPr>
              <a:t>The resin is ready for the next softening cycle</a:t>
            </a:r>
          </a:p>
          <a:p>
            <a:endParaRPr lang="en-US" sz="1351" dirty="0">
              <a:latin typeface="Tw Cen MT" panose="020B0602020104020603" pitchFamily="34" charset="77"/>
            </a:endParaRPr>
          </a:p>
        </p:txBody>
      </p:sp>
    </p:spTree>
    <p:extLst>
      <p:ext uri="{BB962C8B-B14F-4D97-AF65-F5344CB8AC3E}">
        <p14:creationId xmlns:p14="http://schemas.microsoft.com/office/powerpoint/2010/main" val="411222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52"/>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2">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500"/>
                                  </p:stCondLst>
                                  <p:childTnLst>
                                    <p:set>
                                      <p:cBhvr>
                                        <p:cTn id="19" dur="1" fill="hold">
                                          <p:stCondLst>
                                            <p:cond delay="0"/>
                                          </p:stCondLst>
                                        </p:cTn>
                                        <p:tgtEl>
                                          <p:spTgt spid="61"/>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0" nodeType="afterEffect">
                                  <p:stCondLst>
                                    <p:cond delay="500"/>
                                  </p:stCondLst>
                                  <p:childTnLst>
                                    <p:set>
                                      <p:cBhvr>
                                        <p:cTn id="22" dur="1" fill="hold">
                                          <p:stCondLst>
                                            <p:cond delay="0"/>
                                          </p:stCondLst>
                                        </p:cTn>
                                        <p:tgtEl>
                                          <p:spTgt spid="62"/>
                                        </p:tgtEl>
                                        <p:attrNameLst>
                                          <p:attrName>style.visibility</p:attrName>
                                        </p:attrNameLst>
                                      </p:cBhvr>
                                      <p:to>
                                        <p:strVal val="visible"/>
                                      </p:to>
                                    </p:set>
                                  </p:childTnLst>
                                </p:cTn>
                              </p:par>
                            </p:childTnLst>
                          </p:cTn>
                        </p:par>
                        <p:par>
                          <p:cTn id="23" fill="hold">
                            <p:stCondLst>
                              <p:cond delay="1000"/>
                            </p:stCondLst>
                            <p:childTnLst>
                              <p:par>
                                <p:cTn id="24" presetID="1" presetClass="entr" presetSubtype="0" fill="hold" grpId="0" nodeType="afterEffect">
                                  <p:stCondLst>
                                    <p:cond delay="500"/>
                                  </p:stCondLst>
                                  <p:childTnLst>
                                    <p:set>
                                      <p:cBhvr>
                                        <p:cTn id="25" dur="1" fill="hold">
                                          <p:stCondLst>
                                            <p:cond delay="0"/>
                                          </p:stCondLst>
                                        </p:cTn>
                                        <p:tgtEl>
                                          <p:spTgt spid="6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2">
                                            <p:txEl>
                                              <p:pRg st="4" end="4"/>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500"/>
                                  </p:stCondLst>
                                  <p:childTnLst>
                                    <p:set>
                                      <p:cBhvr>
                                        <p:cTn id="32" dur="1" fill="hold">
                                          <p:stCondLst>
                                            <p:cond delay="0"/>
                                          </p:stCondLst>
                                        </p:cTn>
                                        <p:tgtEl>
                                          <p:spTgt spid="58"/>
                                        </p:tgtEl>
                                        <p:attrNameLst>
                                          <p:attrName>style.visibility</p:attrName>
                                        </p:attrNameLst>
                                      </p:cBhvr>
                                      <p:to>
                                        <p:strVal val="visible"/>
                                      </p:to>
                                    </p:set>
                                  </p:childTnLst>
                                </p:cTn>
                              </p:par>
                            </p:childTnLst>
                          </p:cTn>
                        </p:par>
                        <p:par>
                          <p:cTn id="33" fill="hold">
                            <p:stCondLst>
                              <p:cond delay="500"/>
                            </p:stCondLst>
                            <p:childTnLst>
                              <p:par>
                                <p:cTn id="34" presetID="1" presetClass="entr" presetSubtype="0" fill="hold" grpId="0" nodeType="afterEffect">
                                  <p:stCondLst>
                                    <p:cond delay="500"/>
                                  </p:stCondLst>
                                  <p:childTnLst>
                                    <p:set>
                                      <p:cBhvr>
                                        <p:cTn id="35" dur="1" fill="hold">
                                          <p:stCondLst>
                                            <p:cond delay="0"/>
                                          </p:stCondLst>
                                        </p:cTn>
                                        <p:tgtEl>
                                          <p:spTgt spid="64"/>
                                        </p:tgtEl>
                                        <p:attrNameLst>
                                          <p:attrName>style.visibility</p:attrName>
                                        </p:attrNameLst>
                                      </p:cBhvr>
                                      <p:to>
                                        <p:strVal val="visible"/>
                                      </p:to>
                                    </p:set>
                                  </p:childTnLst>
                                </p:cTn>
                              </p:par>
                            </p:childTnLst>
                          </p:cTn>
                        </p:par>
                        <p:par>
                          <p:cTn id="36" fill="hold">
                            <p:stCondLst>
                              <p:cond delay="1000"/>
                            </p:stCondLst>
                            <p:childTnLst>
                              <p:par>
                                <p:cTn id="37" presetID="1" presetClass="entr" presetSubtype="0" fill="hold" grpId="0" nodeType="afterEffect">
                                  <p:stCondLst>
                                    <p:cond delay="500"/>
                                  </p:stCondLst>
                                  <p:childTnLst>
                                    <p:set>
                                      <p:cBhvr>
                                        <p:cTn id="38" dur="1" fill="hold">
                                          <p:stCondLst>
                                            <p:cond delay="0"/>
                                          </p:stCondLst>
                                        </p:cTn>
                                        <p:tgtEl>
                                          <p:spTgt spid="59"/>
                                        </p:tgtEl>
                                        <p:attrNameLst>
                                          <p:attrName>style.visibility</p:attrName>
                                        </p:attrNameLst>
                                      </p:cBhvr>
                                      <p:to>
                                        <p:strVal val="visible"/>
                                      </p:to>
                                    </p:set>
                                  </p:childTnLst>
                                </p:cTn>
                              </p:par>
                            </p:childTnLst>
                          </p:cTn>
                        </p:par>
                        <p:par>
                          <p:cTn id="39" fill="hold">
                            <p:stCondLst>
                              <p:cond delay="1500"/>
                            </p:stCondLst>
                            <p:childTnLst>
                              <p:par>
                                <p:cTn id="40" presetID="1" presetClass="entr" presetSubtype="0" fill="hold" grpId="0" nodeType="afterEffect">
                                  <p:stCondLst>
                                    <p:cond delay="0"/>
                                  </p:stCondLst>
                                  <p:childTnLst>
                                    <p:set>
                                      <p:cBhvr>
                                        <p:cTn id="41" dur="1" fill="hold">
                                          <p:stCondLst>
                                            <p:cond delay="0"/>
                                          </p:stCondLst>
                                        </p:cTn>
                                        <p:tgtEl>
                                          <p:spTgt spid="6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42">
                                            <p:txEl>
                                              <p:pRg st="5" end="5"/>
                                            </p:txEl>
                                          </p:spTgt>
                                        </p:tgtEl>
                                        <p:attrNameLst>
                                          <p:attrName>style.visibility</p:attrName>
                                        </p:attrNameLst>
                                      </p:cBhvr>
                                      <p:to>
                                        <p:strVal val="visible"/>
                                      </p:to>
                                    </p:set>
                                  </p:childTnLst>
                                </p:cTn>
                              </p:par>
                              <p:par>
                                <p:cTn id="46" presetID="1" presetClass="exit" presetSubtype="0" fill="hold" grpId="1" nodeType="withEffect">
                                  <p:stCondLst>
                                    <p:cond delay="0"/>
                                  </p:stCondLst>
                                  <p:childTnLst>
                                    <p:set>
                                      <p:cBhvr>
                                        <p:cTn id="47" dur="1" fill="hold">
                                          <p:stCondLst>
                                            <p:cond delay="0"/>
                                          </p:stCondLst>
                                        </p:cTn>
                                        <p:tgtEl>
                                          <p:spTgt spid="59"/>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60"/>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64"/>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58"/>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61"/>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62"/>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63"/>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52"/>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53"/>
                                        </p:tgtEl>
                                        <p:attrNameLst>
                                          <p:attrName>style.visibility</p:attrName>
                                        </p:attrNameLst>
                                      </p:cBhvr>
                                      <p:to>
                                        <p:strVal val="hidden"/>
                                      </p:to>
                                    </p:set>
                                  </p:childTnLst>
                                </p:cTn>
                              </p:par>
                              <p:par>
                                <p:cTn id="64" presetID="1" presetClass="exit" presetSubtype="0" fill="hold" grpId="0" nodeType="withEffect">
                                  <p:stCondLst>
                                    <p:cond delay="0"/>
                                  </p:stCondLst>
                                  <p:childTnLst>
                                    <p:set>
                                      <p:cBhvr>
                                        <p:cTn id="65"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2" grpId="0" animBg="1"/>
      <p:bldP spid="52" grpId="1" animBg="1"/>
      <p:bldP spid="53" grpId="0" animBg="1"/>
      <p:bldP spid="53" grpId="1" animBg="1"/>
      <p:bldP spid="58" grpId="0" animBg="1"/>
      <p:bldP spid="58" grpId="1" animBg="1"/>
      <p:bldP spid="59" grpId="0" animBg="1"/>
      <p:bldP spid="59" grpId="1" animBg="1"/>
      <p:bldP spid="60" grpId="0"/>
      <p:bldP spid="60" grpId="1"/>
      <p:bldP spid="61" grpId="0" animBg="1"/>
      <p:bldP spid="61" grpId="1" animBg="1"/>
      <p:bldP spid="62" grpId="0" animBg="1"/>
      <p:bldP spid="62" grpId="1" animBg="1"/>
      <p:bldP spid="63" grpId="0" animBg="1"/>
      <p:bldP spid="63" grpId="1" animBg="1"/>
      <p:bldP spid="64" grpId="0" animBg="1"/>
      <p:bldP spid="6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softener impacts to Septic Systems</a:t>
            </a:r>
          </a:p>
        </p:txBody>
      </p:sp>
      <p:sp>
        <p:nvSpPr>
          <p:cNvPr id="3" name="Content Placeholder 2"/>
          <p:cNvSpPr>
            <a:spLocks noGrp="1"/>
          </p:cNvSpPr>
          <p:nvPr>
            <p:ph idx="1"/>
          </p:nvPr>
        </p:nvSpPr>
        <p:spPr>
          <a:xfrm>
            <a:off x="678268" y="2003384"/>
            <a:ext cx="7772400" cy="4267200"/>
          </a:xfrm>
        </p:spPr>
        <p:txBody>
          <a:bodyPr>
            <a:normAutofit fontScale="92500" lnSpcReduction="10000"/>
          </a:bodyPr>
          <a:lstStyle/>
          <a:p>
            <a:r>
              <a:rPr lang="en-US" sz="2800" dirty="0"/>
              <a:t>Debate exists about impacts</a:t>
            </a:r>
          </a:p>
          <a:p>
            <a:r>
              <a:rPr lang="en-US" sz="2800" dirty="0"/>
              <a:t>It is a fact that water softener brine regeneration discharges change the consistency and chemistry of the wastewater stream</a:t>
            </a:r>
          </a:p>
          <a:p>
            <a:r>
              <a:rPr lang="en-US" sz="2800" dirty="0"/>
              <a:t>Studies with septic tanks have shown that the high concentration of salt introduced by slugs of backwash brine cause salt stratification in the tank, which inhibits the ability of solids and FOG to stratify</a:t>
            </a:r>
          </a:p>
        </p:txBody>
      </p:sp>
    </p:spTree>
    <p:extLst>
      <p:ext uri="{BB962C8B-B14F-4D97-AF65-F5344CB8AC3E}">
        <p14:creationId xmlns:p14="http://schemas.microsoft.com/office/powerpoint/2010/main" val="3012824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softener impacts</a:t>
            </a:r>
          </a:p>
        </p:txBody>
      </p:sp>
      <p:sp>
        <p:nvSpPr>
          <p:cNvPr id="3" name="Content Placeholder 2"/>
          <p:cNvSpPr>
            <a:spLocks noGrp="1"/>
          </p:cNvSpPr>
          <p:nvPr>
            <p:ph idx="1"/>
          </p:nvPr>
        </p:nvSpPr>
        <p:spPr>
          <a:xfrm>
            <a:off x="678268" y="1828800"/>
            <a:ext cx="7772400" cy="4267200"/>
          </a:xfrm>
        </p:spPr>
        <p:txBody>
          <a:bodyPr>
            <a:normAutofit fontScale="92500" lnSpcReduction="10000"/>
          </a:bodyPr>
          <a:lstStyle/>
          <a:p>
            <a:r>
              <a:rPr lang="en-US" sz="2800" dirty="0"/>
              <a:t>Sodium concentrations greater than 3,500 mg/L have been reported to inhibit anaerobic digestion</a:t>
            </a:r>
          </a:p>
          <a:p>
            <a:r>
              <a:rPr lang="en-US" sz="2800" dirty="0"/>
              <a:t>Chloride concentrations greater than 180 mg/L have an inhibitory effect upon nitrifying microorganisms</a:t>
            </a:r>
          </a:p>
          <a:p>
            <a:r>
              <a:rPr lang="en-US" sz="2800" dirty="0"/>
              <a:t>Chloride concentration in regenerate can reach into the 10,000 mg/L range, with sodium in the 6,000 mg/L range</a:t>
            </a:r>
          </a:p>
        </p:txBody>
      </p:sp>
    </p:spTree>
    <p:extLst>
      <p:ext uri="{BB962C8B-B14F-4D97-AF65-F5344CB8AC3E}">
        <p14:creationId xmlns:p14="http://schemas.microsoft.com/office/powerpoint/2010/main" val="1364041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softener impacts</a:t>
            </a:r>
          </a:p>
        </p:txBody>
      </p:sp>
      <p:sp>
        <p:nvSpPr>
          <p:cNvPr id="3" name="Content Placeholder 2"/>
          <p:cNvSpPr>
            <a:spLocks noGrp="1"/>
          </p:cNvSpPr>
          <p:nvPr>
            <p:ph idx="1"/>
          </p:nvPr>
        </p:nvSpPr>
        <p:spPr/>
        <p:txBody>
          <a:bodyPr>
            <a:normAutofit fontScale="92500"/>
          </a:bodyPr>
          <a:lstStyle/>
          <a:p>
            <a:r>
              <a:rPr lang="en-US" sz="3600" dirty="0"/>
              <a:t>Manufacturers void warranties </a:t>
            </a:r>
          </a:p>
          <a:p>
            <a:pPr lvl="1"/>
            <a:r>
              <a:rPr lang="en-US" sz="3200" dirty="0"/>
              <a:t>Many manufacturers of wastewater treatment systems have clauses in their warranties voiding the warranties if water softener backwash brine is discharged to the treatment system</a:t>
            </a:r>
          </a:p>
        </p:txBody>
      </p:sp>
    </p:spTree>
    <p:extLst>
      <p:ext uri="{BB962C8B-B14F-4D97-AF65-F5344CB8AC3E}">
        <p14:creationId xmlns:p14="http://schemas.microsoft.com/office/powerpoint/2010/main" val="2330260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makes wastewater challenging?</a:t>
            </a:r>
          </a:p>
        </p:txBody>
      </p:sp>
      <p:sp>
        <p:nvSpPr>
          <p:cNvPr id="4" name="Text Placeholder 3"/>
          <p:cNvSpPr>
            <a:spLocks noGrp="1"/>
          </p:cNvSpPr>
          <p:nvPr>
            <p:ph type="body" idx="1"/>
          </p:nvPr>
        </p:nvSpPr>
        <p:spPr>
          <a:xfrm>
            <a:off x="509578" y="1987649"/>
            <a:ext cx="3657600" cy="640080"/>
          </a:xfrm>
        </p:spPr>
        <p:txBody>
          <a:bodyPr>
            <a:normAutofit/>
          </a:bodyPr>
          <a:lstStyle/>
          <a:p>
            <a:r>
              <a:rPr lang="en-US" sz="3600" dirty="0">
                <a:solidFill>
                  <a:srgbClr val="FFFF00"/>
                </a:solidFill>
              </a:rPr>
              <a:t>High Strength</a:t>
            </a:r>
          </a:p>
        </p:txBody>
      </p:sp>
      <p:sp>
        <p:nvSpPr>
          <p:cNvPr id="3" name="Content Placeholder 2"/>
          <p:cNvSpPr>
            <a:spLocks noGrp="1"/>
          </p:cNvSpPr>
          <p:nvPr>
            <p:ph sz="half" idx="2"/>
          </p:nvPr>
        </p:nvSpPr>
        <p:spPr>
          <a:xfrm>
            <a:off x="685346" y="2912232"/>
            <a:ext cx="3830406" cy="3793368"/>
          </a:xfrm>
        </p:spPr>
        <p:txBody>
          <a:bodyPr>
            <a:normAutofit/>
          </a:bodyPr>
          <a:lstStyle/>
          <a:p>
            <a:r>
              <a:rPr lang="en-US" sz="1800" dirty="0"/>
              <a:t>Food service</a:t>
            </a:r>
          </a:p>
          <a:p>
            <a:r>
              <a:rPr lang="en-US" sz="1800" dirty="0"/>
              <a:t>Food preperation</a:t>
            </a:r>
          </a:p>
          <a:p>
            <a:r>
              <a:rPr lang="en-US" sz="1800" dirty="0"/>
              <a:t>Alcohol</a:t>
            </a:r>
          </a:p>
          <a:p>
            <a:r>
              <a:rPr lang="en-US" sz="1800" dirty="0"/>
              <a:t>Dairy</a:t>
            </a:r>
          </a:p>
          <a:p>
            <a:r>
              <a:rPr lang="en-US" sz="1800" dirty="0"/>
              <a:t>Sugar</a:t>
            </a:r>
          </a:p>
          <a:p>
            <a:r>
              <a:rPr lang="en-US" sz="1800" dirty="0"/>
              <a:t>Toilet flushing primarily</a:t>
            </a:r>
          </a:p>
          <a:p>
            <a:r>
              <a:rPr lang="en-US" sz="1800" dirty="0"/>
              <a:t>In-home business/hobbies </a:t>
            </a:r>
          </a:p>
        </p:txBody>
      </p:sp>
      <p:sp>
        <p:nvSpPr>
          <p:cNvPr id="5" name="Text Placeholder 4"/>
          <p:cNvSpPr>
            <a:spLocks noGrp="1"/>
          </p:cNvSpPr>
          <p:nvPr>
            <p:ph type="body" sz="quarter" idx="3"/>
          </p:nvPr>
        </p:nvSpPr>
        <p:spPr>
          <a:xfrm>
            <a:off x="4754880" y="1987649"/>
            <a:ext cx="3657600" cy="640080"/>
          </a:xfrm>
        </p:spPr>
        <p:txBody>
          <a:bodyPr>
            <a:normAutofit/>
          </a:bodyPr>
          <a:lstStyle/>
          <a:p>
            <a:r>
              <a:rPr lang="en-US" sz="3600" dirty="0">
                <a:solidFill>
                  <a:srgbClr val="FFFF00"/>
                </a:solidFill>
                <a:latin typeface="+mn-lt"/>
              </a:rPr>
              <a:t>Hard to Treat</a:t>
            </a:r>
          </a:p>
        </p:txBody>
      </p:sp>
      <p:sp>
        <p:nvSpPr>
          <p:cNvPr id="6" name="Content Placeholder 5"/>
          <p:cNvSpPr>
            <a:spLocks noGrp="1"/>
          </p:cNvSpPr>
          <p:nvPr>
            <p:ph sz="quarter" idx="4"/>
          </p:nvPr>
        </p:nvSpPr>
        <p:spPr>
          <a:xfrm>
            <a:off x="4754880" y="2924687"/>
            <a:ext cx="3657600" cy="2983887"/>
          </a:xfrm>
        </p:spPr>
        <p:txBody>
          <a:bodyPr>
            <a:normAutofit/>
          </a:bodyPr>
          <a:lstStyle/>
          <a:p>
            <a:r>
              <a:rPr lang="en-US" sz="2400" dirty="0"/>
              <a:t>Cleaning chemicals</a:t>
            </a:r>
          </a:p>
          <a:p>
            <a:pPr lvl="1"/>
            <a:r>
              <a:rPr lang="en-US" sz="2000" dirty="0"/>
              <a:t>Sanitizers</a:t>
            </a:r>
          </a:p>
          <a:p>
            <a:pPr lvl="2"/>
            <a:r>
              <a:rPr lang="en-US" sz="1800" dirty="0"/>
              <a:t>Anti-bacterial</a:t>
            </a:r>
          </a:p>
          <a:p>
            <a:pPr lvl="2"/>
            <a:r>
              <a:rPr lang="en-US" sz="1800" dirty="0"/>
              <a:t>Quats</a:t>
            </a:r>
          </a:p>
          <a:p>
            <a:pPr lvl="1"/>
            <a:r>
              <a:rPr lang="en-US" sz="2000" dirty="0"/>
              <a:t>Emulsifiers</a:t>
            </a:r>
          </a:p>
          <a:p>
            <a:r>
              <a:rPr lang="en-US" sz="2400" dirty="0"/>
              <a:t>Medicines</a:t>
            </a:r>
          </a:p>
          <a:p>
            <a:endParaRPr lang="en-US" sz="2400" dirty="0"/>
          </a:p>
          <a:p>
            <a:endParaRPr lang="en-US" sz="1600" dirty="0"/>
          </a:p>
        </p:txBody>
      </p:sp>
    </p:spTree>
    <p:extLst>
      <p:ext uri="{BB962C8B-B14F-4D97-AF65-F5344CB8AC3E}">
        <p14:creationId xmlns:p14="http://schemas.microsoft.com/office/powerpoint/2010/main" val="2118173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softener discharge options</a:t>
            </a:r>
          </a:p>
        </p:txBody>
      </p:sp>
      <p:sp>
        <p:nvSpPr>
          <p:cNvPr id="3" name="Content Placeholder 2"/>
          <p:cNvSpPr>
            <a:spLocks noGrp="1"/>
          </p:cNvSpPr>
          <p:nvPr>
            <p:ph idx="1"/>
          </p:nvPr>
        </p:nvSpPr>
        <p:spPr/>
        <p:txBody>
          <a:bodyPr/>
          <a:lstStyle/>
          <a:p>
            <a:r>
              <a:rPr lang="en-US" sz="3200" dirty="0"/>
              <a:t>Replace old units to reduce discharge amount and concentration</a:t>
            </a:r>
          </a:p>
          <a:p>
            <a:r>
              <a:rPr lang="en-US" sz="3200" dirty="0"/>
              <a:t>Route out of system:</a:t>
            </a:r>
          </a:p>
          <a:p>
            <a:pPr lvl="1"/>
            <a:r>
              <a:rPr lang="en-US" sz="2800" dirty="0"/>
              <a:t>Separate drainfield/rock pit</a:t>
            </a:r>
          </a:p>
          <a:p>
            <a:pPr lvl="1"/>
            <a:r>
              <a:rPr lang="en-US" sz="2800" dirty="0"/>
              <a:t>Surface</a:t>
            </a:r>
          </a:p>
          <a:p>
            <a:pPr lvl="1"/>
            <a:endParaRPr lang="en-US" dirty="0"/>
          </a:p>
        </p:txBody>
      </p:sp>
    </p:spTree>
    <p:extLst>
      <p:ext uri="{BB962C8B-B14F-4D97-AF65-F5344CB8AC3E}">
        <p14:creationId xmlns:p14="http://schemas.microsoft.com/office/powerpoint/2010/main" val="3098667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6143B-7F98-491F-BB4D-E80080CDC1F5}"/>
              </a:ext>
            </a:extLst>
          </p:cNvPr>
          <p:cNvSpPr>
            <a:spLocks noGrp="1"/>
          </p:cNvSpPr>
          <p:nvPr>
            <p:ph type="title"/>
          </p:nvPr>
        </p:nvSpPr>
        <p:spPr>
          <a:xfrm>
            <a:off x="685565" y="279400"/>
            <a:ext cx="7924800" cy="1197133"/>
          </a:xfrm>
        </p:spPr>
        <p:txBody>
          <a:bodyPr/>
          <a:lstStyle/>
          <a:p>
            <a:r>
              <a:rPr lang="en-US" dirty="0"/>
              <a:t>If using an ion exchange softener:</a:t>
            </a:r>
          </a:p>
        </p:txBody>
      </p:sp>
      <p:sp>
        <p:nvSpPr>
          <p:cNvPr id="3" name="Content Placeholder 2">
            <a:extLst>
              <a:ext uri="{FF2B5EF4-FFF2-40B4-BE49-F238E27FC236}">
                <a16:creationId xmlns:a16="http://schemas.microsoft.com/office/drawing/2014/main" id="{1B3FA2DE-CA5D-406D-89D3-24371433D5FA}"/>
              </a:ext>
            </a:extLst>
          </p:cNvPr>
          <p:cNvSpPr>
            <a:spLocks noGrp="1"/>
          </p:cNvSpPr>
          <p:nvPr>
            <p:ph sz="quarter" idx="13"/>
          </p:nvPr>
        </p:nvSpPr>
        <p:spPr>
          <a:xfrm>
            <a:off x="685566" y="1267573"/>
            <a:ext cx="7772869" cy="2466227"/>
          </a:xfrm>
        </p:spPr>
        <p:txBody>
          <a:bodyPr>
            <a:normAutofit fontScale="92500" lnSpcReduction="20000"/>
          </a:bodyPr>
          <a:lstStyle/>
          <a:p>
            <a:r>
              <a:rPr lang="en-US" sz="2400" dirty="0"/>
              <a:t>Check to see if it uses a timer or on-demand controller - Look for an efficiency rating of 4000 grains/lb. salt or higher</a:t>
            </a:r>
          </a:p>
          <a:p>
            <a:r>
              <a:rPr lang="en-US" sz="2400" dirty="0"/>
              <a:t>Upgrade to on-demand</a:t>
            </a:r>
          </a:p>
          <a:p>
            <a:pPr lvl="1"/>
            <a:r>
              <a:rPr lang="en-US" sz="2133" dirty="0"/>
              <a:t>Reduces salt use by 26 – 60%</a:t>
            </a:r>
          </a:p>
          <a:p>
            <a:pPr lvl="1"/>
            <a:r>
              <a:rPr lang="en-US" sz="2133" dirty="0"/>
              <a:t>Reduces water use by 25 – 40%</a:t>
            </a:r>
          </a:p>
        </p:txBody>
      </p:sp>
      <p:pic>
        <p:nvPicPr>
          <p:cNvPr id="7" name="Picture 6">
            <a:extLst>
              <a:ext uri="{FF2B5EF4-FFF2-40B4-BE49-F238E27FC236}">
                <a16:creationId xmlns:a16="http://schemas.microsoft.com/office/drawing/2014/main" id="{1536FF84-89DD-4320-9096-CE8016FE6E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565" y="3808807"/>
            <a:ext cx="2306987" cy="1627696"/>
          </a:xfrm>
          <a:prstGeom prst="rect">
            <a:avLst/>
          </a:prstGeom>
        </p:spPr>
      </p:pic>
      <p:pic>
        <p:nvPicPr>
          <p:cNvPr id="9" name="Picture 8">
            <a:extLst>
              <a:ext uri="{FF2B5EF4-FFF2-40B4-BE49-F238E27FC236}">
                <a16:creationId xmlns:a16="http://schemas.microsoft.com/office/drawing/2014/main" id="{72C0FFC5-C319-4C91-A201-FD3B3BB5077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88001" y="3695150"/>
            <a:ext cx="2298159" cy="1855009"/>
          </a:xfrm>
          <a:prstGeom prst="rect">
            <a:avLst/>
          </a:prstGeom>
        </p:spPr>
      </p:pic>
      <p:sp>
        <p:nvSpPr>
          <p:cNvPr id="13" name="TextBox 12">
            <a:extLst>
              <a:ext uri="{FF2B5EF4-FFF2-40B4-BE49-F238E27FC236}">
                <a16:creationId xmlns:a16="http://schemas.microsoft.com/office/drawing/2014/main" id="{1F84701B-5720-43E6-9B1D-8E4D2F08994D}"/>
              </a:ext>
            </a:extLst>
          </p:cNvPr>
          <p:cNvSpPr txBox="1"/>
          <p:nvPr/>
        </p:nvSpPr>
        <p:spPr>
          <a:xfrm>
            <a:off x="5283200" y="5658011"/>
            <a:ext cx="2972035" cy="379656"/>
          </a:xfrm>
          <a:prstGeom prst="rect">
            <a:avLst/>
          </a:prstGeom>
          <a:noFill/>
        </p:spPr>
        <p:txBody>
          <a:bodyPr wrap="square" rtlCol="0">
            <a:spAutoFit/>
          </a:bodyPr>
          <a:lstStyle/>
          <a:p>
            <a:pPr algn="ctr"/>
            <a:r>
              <a:rPr lang="en-US" sz="1867" dirty="0">
                <a:latin typeface="Tw Cen MT" panose="020B0602020104020603" pitchFamily="34" charset="77"/>
              </a:rPr>
              <a:t>Demand-initiated controller</a:t>
            </a:r>
          </a:p>
        </p:txBody>
      </p:sp>
      <p:sp>
        <p:nvSpPr>
          <p:cNvPr id="14" name="TextBox 13">
            <a:extLst>
              <a:ext uri="{FF2B5EF4-FFF2-40B4-BE49-F238E27FC236}">
                <a16:creationId xmlns:a16="http://schemas.microsoft.com/office/drawing/2014/main" id="{29BFF77D-F4A2-42A5-A738-38CD9488BCE7}"/>
              </a:ext>
            </a:extLst>
          </p:cNvPr>
          <p:cNvSpPr txBox="1"/>
          <p:nvPr/>
        </p:nvSpPr>
        <p:spPr>
          <a:xfrm>
            <a:off x="755641" y="5609129"/>
            <a:ext cx="2166836" cy="379656"/>
          </a:xfrm>
          <a:prstGeom prst="rect">
            <a:avLst/>
          </a:prstGeom>
          <a:noFill/>
        </p:spPr>
        <p:txBody>
          <a:bodyPr wrap="square" rtlCol="0">
            <a:spAutoFit/>
          </a:bodyPr>
          <a:lstStyle/>
          <a:p>
            <a:pPr algn="ctr"/>
            <a:r>
              <a:rPr lang="en-US" sz="1867" dirty="0">
                <a:latin typeface="Tw Cen MT" panose="020B0602020104020603" pitchFamily="34" charset="77"/>
              </a:rPr>
              <a:t>Old timer controller</a:t>
            </a:r>
          </a:p>
        </p:txBody>
      </p:sp>
    </p:spTree>
    <p:extLst>
      <p:ext uri="{BB962C8B-B14F-4D97-AF65-F5344CB8AC3E}">
        <p14:creationId xmlns:p14="http://schemas.microsoft.com/office/powerpoint/2010/main" val="970192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03B76-9789-4290-89EF-77601DD1693F}"/>
              </a:ext>
            </a:extLst>
          </p:cNvPr>
          <p:cNvSpPr>
            <a:spLocks noGrp="1"/>
          </p:cNvSpPr>
          <p:nvPr>
            <p:ph type="title"/>
          </p:nvPr>
        </p:nvSpPr>
        <p:spPr/>
        <p:txBody>
          <a:bodyPr>
            <a:normAutofit/>
          </a:bodyPr>
          <a:lstStyle/>
          <a:p>
            <a:r>
              <a:rPr lang="en-US" dirty="0"/>
              <a:t>Make sure softener is sized correctly</a:t>
            </a:r>
          </a:p>
        </p:txBody>
      </p:sp>
      <p:graphicFrame>
        <p:nvGraphicFramePr>
          <p:cNvPr id="5" name="Content Placeholder 2">
            <a:extLst>
              <a:ext uri="{FF2B5EF4-FFF2-40B4-BE49-F238E27FC236}">
                <a16:creationId xmlns:a16="http://schemas.microsoft.com/office/drawing/2014/main" id="{CFF8F2F7-5295-4CFF-B40E-5E811A807841}"/>
              </a:ext>
            </a:extLst>
          </p:cNvPr>
          <p:cNvGraphicFramePr>
            <a:graphicFrameLocks noGrp="1"/>
          </p:cNvGraphicFramePr>
          <p:nvPr>
            <p:ph sz="quarter" idx="13"/>
            <p:extLst>
              <p:ext uri="{D42A27DB-BD31-4B8C-83A1-F6EECF244321}">
                <p14:modId xmlns:p14="http://schemas.microsoft.com/office/powerpoint/2010/main" val="1649121107"/>
              </p:ext>
            </p:extLst>
          </p:nvPr>
        </p:nvGraphicFramePr>
        <p:xfrm>
          <a:off x="914400" y="1935922"/>
          <a:ext cx="777240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7516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6301" r="1" b="1"/>
          <a:stretch/>
        </p:blipFill>
        <p:spPr>
          <a:xfrm>
            <a:off x="2157849" y="875098"/>
            <a:ext cx="4828302" cy="3091784"/>
          </a:xfrm>
          <a:prstGeom prst="rect">
            <a:avLst/>
          </a:prstGeom>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sp>
        <p:nvSpPr>
          <p:cNvPr id="5" name="Title 4"/>
          <p:cNvSpPr>
            <a:spLocks noGrp="1"/>
          </p:cNvSpPr>
          <p:nvPr>
            <p:ph type="ctrTitle"/>
          </p:nvPr>
        </p:nvSpPr>
        <p:spPr>
          <a:xfrm>
            <a:off x="636726" y="4048913"/>
            <a:ext cx="7870547" cy="1270535"/>
          </a:xfrm>
        </p:spPr>
        <p:txBody>
          <a:bodyPr>
            <a:normAutofit/>
          </a:bodyPr>
          <a:lstStyle/>
          <a:p>
            <a:r>
              <a:rPr lang="en-US" sz="3500" dirty="0"/>
              <a:t>Kidney Dialysis and Septic system Impacts</a:t>
            </a:r>
          </a:p>
        </p:txBody>
      </p:sp>
    </p:spTree>
    <p:extLst>
      <p:ext uri="{BB962C8B-B14F-4D97-AF65-F5344CB8AC3E}">
        <p14:creationId xmlns:p14="http://schemas.microsoft.com/office/powerpoint/2010/main" val="1309942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95604" y="609600"/>
            <a:ext cx="4755063" cy="1326321"/>
          </a:xfrm>
        </p:spPr>
        <p:txBody>
          <a:bodyPr>
            <a:normAutofit/>
          </a:bodyPr>
          <a:lstStyle/>
          <a:p>
            <a:r>
              <a:rPr lang="en-US" dirty="0"/>
              <a:t>Kidney failure</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158" r="32759" b="2"/>
          <a:stretch/>
        </p:blipFill>
        <p:spPr>
          <a:xfrm>
            <a:off x="20" y="10"/>
            <a:ext cx="3476985" cy="6857990"/>
          </a:xfrm>
          <a:prstGeom prst="rect">
            <a:avLst/>
          </a:prstGeom>
        </p:spPr>
      </p:pic>
      <p:sp>
        <p:nvSpPr>
          <p:cNvPr id="3" name="Content Placeholder 2"/>
          <p:cNvSpPr>
            <a:spLocks noGrp="1"/>
          </p:cNvSpPr>
          <p:nvPr>
            <p:ph idx="1"/>
          </p:nvPr>
        </p:nvSpPr>
        <p:spPr>
          <a:xfrm>
            <a:off x="3695602" y="2096064"/>
            <a:ext cx="5295993" cy="4716216"/>
          </a:xfrm>
        </p:spPr>
        <p:txBody>
          <a:bodyPr>
            <a:normAutofit/>
          </a:bodyPr>
          <a:lstStyle/>
          <a:p>
            <a:pPr>
              <a:lnSpc>
                <a:spcPct val="110000"/>
              </a:lnSpc>
            </a:pPr>
            <a:r>
              <a:rPr lang="en-US" dirty="0"/>
              <a:t>Kidney disease affects an estimated 36 million people in the U.S</a:t>
            </a:r>
          </a:p>
          <a:p>
            <a:pPr lvl="1">
              <a:lnSpc>
                <a:spcPct val="110000"/>
              </a:lnSpc>
            </a:pPr>
            <a:r>
              <a:rPr lang="en-US" dirty="0"/>
              <a:t>14% of the adult population; more than 1 in 7 adults</a:t>
            </a:r>
          </a:p>
          <a:p>
            <a:pPr>
              <a:lnSpc>
                <a:spcPct val="110000"/>
              </a:lnSpc>
            </a:pPr>
            <a:r>
              <a:rPr lang="en-US" dirty="0"/>
              <a:t>Over 800,0000 Americans have kidney failure, and needed dialysis or a kidney transplant to survive</a:t>
            </a:r>
          </a:p>
          <a:p>
            <a:pPr>
              <a:lnSpc>
                <a:spcPct val="110000"/>
              </a:lnSpc>
            </a:pPr>
            <a:r>
              <a:rPr lang="en-US" dirty="0"/>
              <a:t>Dialysis is a treatment for kidney failure that removes waste and extra fluid from the blood, using a filter</a:t>
            </a:r>
          </a:p>
          <a:p>
            <a:pPr>
              <a:lnSpc>
                <a:spcPct val="110000"/>
              </a:lnSpc>
            </a:pPr>
            <a:r>
              <a:rPr lang="en-US" dirty="0"/>
              <a:t>Home dialysis is increasing every year</a:t>
            </a:r>
          </a:p>
          <a:p>
            <a:pPr>
              <a:lnSpc>
                <a:spcPct val="110000"/>
              </a:lnSpc>
            </a:pPr>
            <a:endParaRPr lang="en-US" dirty="0"/>
          </a:p>
        </p:txBody>
      </p:sp>
      <p:cxnSp>
        <p:nvCxnSpPr>
          <p:cNvPr id="9" name="Straight Connector 10">
            <a:extLst>
              <a:ext uri="{FF2B5EF4-FFF2-40B4-BE49-F238E27FC236}">
                <a16:creationId xmlns:a16="http://schemas.microsoft.com/office/drawing/2014/main" id="{E2A31A05-19BB-4F84-9402-E8569CBDBD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77005"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3492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996A54-0CDD-4A46-B3D2-02F43219A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2514" y="1122001"/>
            <a:ext cx="2280514" cy="4613999"/>
          </a:xfrm>
        </p:spPr>
        <p:txBody>
          <a:bodyPr anchor="ctr">
            <a:normAutofit/>
          </a:bodyPr>
          <a:lstStyle/>
          <a:p>
            <a:pPr algn="l"/>
            <a:r>
              <a:rPr lang="en-US" sz="2400" dirty="0">
                <a:solidFill>
                  <a:srgbClr val="FFFFFF"/>
                </a:solidFill>
              </a:rPr>
              <a:t>Potential Dialysis impacts</a:t>
            </a:r>
          </a:p>
        </p:txBody>
      </p:sp>
      <p:sp useBgFill="1">
        <p:nvSpPr>
          <p:cNvPr id="10" name="Rectangle 9">
            <a:extLst>
              <a:ext uri="{FF2B5EF4-FFF2-40B4-BE49-F238E27FC236}">
                <a16:creationId xmlns:a16="http://schemas.microsoft.com/office/drawing/2014/main" id="{06F0BB8C-8C08-44AD-9EBB-B43BE66A5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6596" y="0"/>
            <a:ext cx="60974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3046596" y="76200"/>
            <a:ext cx="6097403" cy="6629399"/>
          </a:xfrm>
        </p:spPr>
        <p:txBody>
          <a:bodyPr anchor="ctr">
            <a:normAutofit/>
          </a:bodyPr>
          <a:lstStyle/>
          <a:p>
            <a:r>
              <a:rPr lang="en-US" sz="2400" dirty="0">
                <a:effectLst/>
              </a:rPr>
              <a:t>Depends on the type </a:t>
            </a:r>
          </a:p>
          <a:p>
            <a:pPr lvl="1"/>
            <a:r>
              <a:rPr lang="en-US" sz="2200" dirty="0">
                <a:effectLst/>
              </a:rPr>
              <a:t>Each session is from 3-8 hours typically using around 25-100 gallons per week</a:t>
            </a:r>
            <a:endParaRPr lang="en-US" sz="2400" dirty="0">
              <a:effectLst/>
            </a:endParaRPr>
          </a:p>
          <a:p>
            <a:pPr lvl="1"/>
            <a:r>
              <a:rPr lang="en-US" sz="2200" dirty="0">
                <a:effectLst/>
              </a:rPr>
              <a:t> Post-dialysis effluent  can have a high concentration of sodium and chloride (over 3,000 mg/l for both)</a:t>
            </a:r>
          </a:p>
          <a:p>
            <a:pPr lvl="2"/>
            <a:r>
              <a:rPr lang="en-US" sz="2200" dirty="0">
                <a:effectLst/>
              </a:rPr>
              <a:t>Can alter, kill, or to cause unwanted and incorrect organism overgrowth in the septic tank and downstream</a:t>
            </a:r>
          </a:p>
          <a:p>
            <a:pPr lvl="2"/>
            <a:r>
              <a:rPr lang="en-US" sz="2200" dirty="0">
                <a:effectLst/>
              </a:rPr>
              <a:t>Can negatively impact concrete</a:t>
            </a:r>
          </a:p>
        </p:txBody>
      </p:sp>
    </p:spTree>
    <p:extLst>
      <p:ext uri="{BB962C8B-B14F-4D97-AF65-F5344CB8AC3E}">
        <p14:creationId xmlns:p14="http://schemas.microsoft.com/office/powerpoint/2010/main" val="3017056578"/>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346" y="609600"/>
            <a:ext cx="7765321" cy="1326321"/>
          </a:xfrm>
        </p:spPr>
        <p:txBody>
          <a:bodyPr>
            <a:normAutofit/>
          </a:bodyPr>
          <a:lstStyle/>
          <a:p>
            <a:r>
              <a:rPr lang="en-US" dirty="0"/>
              <a:t>Potential Dialysis impacts</a:t>
            </a:r>
          </a:p>
        </p:txBody>
      </p:sp>
      <p:sp>
        <p:nvSpPr>
          <p:cNvPr id="24" name="Rectangle 23">
            <a:extLst>
              <a:ext uri="{FF2B5EF4-FFF2-40B4-BE49-F238E27FC236}">
                <a16:creationId xmlns:a16="http://schemas.microsoft.com/office/drawing/2014/main" id="{EFA2AC96-1E47-421C-A03F-F98E354EB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95500"/>
            <a:ext cx="9144000" cy="4762500"/>
          </a:xfrm>
          <a:prstGeom prst="rect">
            <a:avLst/>
          </a:prstGeom>
          <a:solidFill>
            <a:schemeClr val="bg1">
              <a:alpha val="50000"/>
            </a:schemeClr>
          </a:solidFill>
          <a:ln>
            <a:noFill/>
          </a:ln>
        </p:spPr>
        <p:style>
          <a:lnRef idx="2">
            <a:schemeClr val="accent1">
              <a:shade val="50000"/>
            </a:schemeClr>
          </a:lnRef>
          <a:fillRef idx="1001">
            <a:schemeClr val="dk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2">
            <a:extLst>
              <a:ext uri="{FF2B5EF4-FFF2-40B4-BE49-F238E27FC236}">
                <a16:creationId xmlns:a16="http://schemas.microsoft.com/office/drawing/2014/main" id="{DB5132CA-4D29-447F-9B6D-8077C213388D}"/>
              </a:ext>
            </a:extLst>
          </p:cNvPr>
          <p:cNvGraphicFramePr>
            <a:graphicFrameLocks noGrp="1"/>
          </p:cNvGraphicFramePr>
          <p:nvPr>
            <p:ph idx="1"/>
            <p:extLst>
              <p:ext uri="{D42A27DB-BD31-4B8C-83A1-F6EECF244321}">
                <p14:modId xmlns:p14="http://schemas.microsoft.com/office/powerpoint/2010/main" val="981688690"/>
              </p:ext>
            </p:extLst>
          </p:nvPr>
        </p:nvGraphicFramePr>
        <p:xfrm>
          <a:off x="685800" y="2417233"/>
          <a:ext cx="7765256" cy="3305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302268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BB3309-8251-47A7-B683-54EACBD6AA3B}"/>
              </a:ext>
            </a:extLst>
          </p:cNvPr>
          <p:cNvSpPr>
            <a:spLocks noGrp="1"/>
          </p:cNvSpPr>
          <p:nvPr>
            <p:ph type="title"/>
          </p:nvPr>
        </p:nvSpPr>
        <p:spPr/>
        <p:txBody>
          <a:bodyPr/>
          <a:lstStyle/>
          <a:p>
            <a:r>
              <a:rPr lang="en-US" dirty="0"/>
              <a:t>Dialysis Case Study</a:t>
            </a:r>
          </a:p>
        </p:txBody>
      </p:sp>
      <p:sp>
        <p:nvSpPr>
          <p:cNvPr id="4" name="Content Placeholder 3">
            <a:extLst>
              <a:ext uri="{FF2B5EF4-FFF2-40B4-BE49-F238E27FC236}">
                <a16:creationId xmlns:a16="http://schemas.microsoft.com/office/drawing/2014/main" id="{1A437724-7471-4643-B09C-421664040F21}"/>
              </a:ext>
            </a:extLst>
          </p:cNvPr>
          <p:cNvSpPr>
            <a:spLocks noGrp="1"/>
          </p:cNvSpPr>
          <p:nvPr>
            <p:ph idx="1"/>
          </p:nvPr>
        </p:nvSpPr>
        <p:spPr/>
        <p:txBody>
          <a:bodyPr>
            <a:normAutofit/>
          </a:bodyPr>
          <a:lstStyle/>
          <a:p>
            <a:r>
              <a:rPr lang="en-US" dirty="0"/>
              <a:t>Does home hemodialysis affect the function of a septic tank?</a:t>
            </a:r>
          </a:p>
          <a:p>
            <a:endParaRPr lang="en-US" dirty="0"/>
          </a:p>
        </p:txBody>
      </p:sp>
      <p:sp>
        <p:nvSpPr>
          <p:cNvPr id="6" name="Text Placeholder 5">
            <a:extLst>
              <a:ext uri="{FF2B5EF4-FFF2-40B4-BE49-F238E27FC236}">
                <a16:creationId xmlns:a16="http://schemas.microsoft.com/office/drawing/2014/main" id="{6DC88F38-F274-4D1F-8635-FE51DCA3088C}"/>
              </a:ext>
            </a:extLst>
          </p:cNvPr>
          <p:cNvSpPr>
            <a:spLocks noGrp="1"/>
          </p:cNvSpPr>
          <p:nvPr>
            <p:ph type="body" sz="half" idx="4294967295"/>
          </p:nvPr>
        </p:nvSpPr>
        <p:spPr>
          <a:xfrm>
            <a:off x="838200" y="2971800"/>
            <a:ext cx="4038600" cy="3886200"/>
          </a:xfrm>
        </p:spPr>
        <p:txBody>
          <a:bodyPr>
            <a:normAutofit/>
          </a:bodyPr>
          <a:lstStyle/>
          <a:p>
            <a:r>
              <a:rPr lang="en-US" dirty="0"/>
              <a:t>Field samples, from the homeowner’s septic tank, were taken and tested for TSS, BOD, P, TKN, sodium and chloride</a:t>
            </a:r>
          </a:p>
          <a:p>
            <a:r>
              <a:rPr lang="en-US" dirty="0"/>
              <a:t>A site assessment was performed to ensure the system was working properly</a:t>
            </a:r>
          </a:p>
        </p:txBody>
      </p:sp>
      <p:pic>
        <p:nvPicPr>
          <p:cNvPr id="2" name="Picture 1">
            <a:extLst>
              <a:ext uri="{FF2B5EF4-FFF2-40B4-BE49-F238E27FC236}">
                <a16:creationId xmlns:a16="http://schemas.microsoft.com/office/drawing/2014/main" id="{E2641E6E-B995-485A-B8FE-22F96662411F}"/>
              </a:ext>
            </a:extLst>
          </p:cNvPr>
          <p:cNvPicPr>
            <a:picLocks noChangeAspect="1"/>
          </p:cNvPicPr>
          <p:nvPr/>
        </p:nvPicPr>
        <p:blipFill>
          <a:blip r:embed="rId3"/>
          <a:stretch>
            <a:fillRect/>
          </a:stretch>
        </p:blipFill>
        <p:spPr>
          <a:xfrm>
            <a:off x="5029654" y="3420844"/>
            <a:ext cx="3843004" cy="2370356"/>
          </a:xfrm>
          <a:prstGeom prst="rect">
            <a:avLst/>
          </a:prstGeom>
        </p:spPr>
      </p:pic>
    </p:spTree>
    <p:extLst>
      <p:ext uri="{BB962C8B-B14F-4D97-AF65-F5344CB8AC3E}">
        <p14:creationId xmlns:p14="http://schemas.microsoft.com/office/powerpoint/2010/main" val="37516250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D250AD41-A0EA-4974-AF3F-9CB956969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9CFCF2-2D2A-44E9-B090-D699CE534764}"/>
              </a:ext>
            </a:extLst>
          </p:cNvPr>
          <p:cNvSpPr>
            <a:spLocks noGrp="1"/>
          </p:cNvSpPr>
          <p:nvPr>
            <p:ph type="title"/>
          </p:nvPr>
        </p:nvSpPr>
        <p:spPr>
          <a:xfrm>
            <a:off x="597159" y="4551037"/>
            <a:ext cx="7949682" cy="1168638"/>
          </a:xfrm>
        </p:spPr>
        <p:txBody>
          <a:bodyPr vert="horz" lIns="91440" tIns="45720" rIns="91440" bIns="45720" rtlCol="0" anchor="b">
            <a:normAutofit/>
          </a:bodyPr>
          <a:lstStyle/>
          <a:p>
            <a:r>
              <a:rPr lang="en-US" sz="2400" dirty="0"/>
              <a:t>Home uses hemodialysis </a:t>
            </a:r>
            <a:br>
              <a:rPr lang="en-US" sz="2400" dirty="0"/>
            </a:br>
            <a:r>
              <a:rPr lang="en-US" sz="2400" dirty="0"/>
              <a:t>Their dialysis machine into their home plumbing system</a:t>
            </a:r>
          </a:p>
        </p:txBody>
      </p:sp>
      <p:sp>
        <p:nvSpPr>
          <p:cNvPr id="5" name="Content Placeholder 4">
            <a:extLst>
              <a:ext uri="{FF2B5EF4-FFF2-40B4-BE49-F238E27FC236}">
                <a16:creationId xmlns:a16="http://schemas.microsoft.com/office/drawing/2014/main" id="{215A62A6-3C78-431A-8D96-50E2EEC7A4F6}"/>
              </a:ext>
            </a:extLst>
          </p:cNvPr>
          <p:cNvSpPr>
            <a:spLocks noGrp="1"/>
          </p:cNvSpPr>
          <p:nvPr>
            <p:ph idx="1"/>
          </p:nvPr>
        </p:nvSpPr>
        <p:spPr>
          <a:xfrm>
            <a:off x="1196451" y="5719677"/>
            <a:ext cx="6751097" cy="546365"/>
          </a:xfrm>
        </p:spPr>
        <p:txBody>
          <a:bodyPr vert="horz" lIns="91440" tIns="45720" rIns="91440" bIns="45720" rtlCol="0">
            <a:normAutofit/>
          </a:bodyPr>
          <a:lstStyle/>
          <a:p>
            <a:pPr marL="0" indent="0" algn="ctr">
              <a:buNone/>
            </a:pPr>
            <a:r>
              <a:rPr lang="en-US" sz="1800" b="1" dirty="0"/>
              <a:t> </a:t>
            </a:r>
          </a:p>
        </p:txBody>
      </p:sp>
      <p:sp>
        <p:nvSpPr>
          <p:cNvPr id="29" name="Rectangle 28">
            <a:extLst>
              <a:ext uri="{FF2B5EF4-FFF2-40B4-BE49-F238E27FC236}">
                <a16:creationId xmlns:a16="http://schemas.microsoft.com/office/drawing/2014/main" id="{449F20D7-4DA5-403A-A81A-2808DFB078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7" cy="42126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083E6CB7-E2E7-4F68-8418-D336EE54B6E9}"/>
              </a:ext>
            </a:extLst>
          </p:cNvPr>
          <p:cNvPicPr>
            <a:picLocks noChangeAspect="1"/>
          </p:cNvPicPr>
          <p:nvPr/>
        </p:nvPicPr>
        <p:blipFill>
          <a:blip r:embed="rId4"/>
          <a:stretch>
            <a:fillRect/>
          </a:stretch>
        </p:blipFill>
        <p:spPr>
          <a:xfrm>
            <a:off x="1122319" y="497632"/>
            <a:ext cx="2579929" cy="3398398"/>
          </a:xfrm>
          <a:prstGeom prst="rect">
            <a:avLst/>
          </a:prstGeom>
        </p:spPr>
      </p:pic>
      <p:cxnSp>
        <p:nvCxnSpPr>
          <p:cNvPr id="31" name="Straight Connector 30">
            <a:extLst>
              <a:ext uri="{FF2B5EF4-FFF2-40B4-BE49-F238E27FC236}">
                <a16:creationId xmlns:a16="http://schemas.microsoft.com/office/drawing/2014/main" id="{DBC19C68-7D81-44DA-A360-9D3D37ED19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1154913"/>
            <a:ext cx="0" cy="2083837"/>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EE89ACB-CC70-42E9-8466-468F8285BF7E}"/>
              </a:ext>
            </a:extLst>
          </p:cNvPr>
          <p:cNvPicPr>
            <a:picLocks noChangeAspect="1"/>
          </p:cNvPicPr>
          <p:nvPr/>
        </p:nvPicPr>
        <p:blipFill>
          <a:blip r:embed="rId5"/>
          <a:stretch>
            <a:fillRect/>
          </a:stretch>
        </p:blipFill>
        <p:spPr>
          <a:xfrm>
            <a:off x="4692648" y="661197"/>
            <a:ext cx="4078127" cy="3058595"/>
          </a:xfrm>
          <a:prstGeom prst="rect">
            <a:avLst/>
          </a:prstGeom>
        </p:spPr>
      </p:pic>
    </p:spTree>
    <p:extLst>
      <p:ext uri="{BB962C8B-B14F-4D97-AF65-F5344CB8AC3E}">
        <p14:creationId xmlns:p14="http://schemas.microsoft.com/office/powerpoint/2010/main" val="4190752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94E213D-3FA7-4D59-80B5-015897DCA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0254E5-FADF-41D9-ADE7-7A1F21938CA4}"/>
              </a:ext>
            </a:extLst>
          </p:cNvPr>
          <p:cNvSpPr>
            <a:spLocks noGrp="1"/>
          </p:cNvSpPr>
          <p:nvPr>
            <p:ph type="title"/>
          </p:nvPr>
        </p:nvSpPr>
        <p:spPr>
          <a:xfrm>
            <a:off x="4826318" y="609600"/>
            <a:ext cx="3624349" cy="1326321"/>
          </a:xfrm>
        </p:spPr>
        <p:txBody>
          <a:bodyPr vert="horz" lIns="91440" tIns="45720" rIns="91440" bIns="45720" rtlCol="0" anchor="ctr">
            <a:normAutofit/>
          </a:bodyPr>
          <a:lstStyle/>
          <a:p>
            <a:r>
              <a:rPr lang="en-US" dirty="0">
                <a:solidFill>
                  <a:srgbClr val="FFFFFF"/>
                </a:solidFill>
              </a:rPr>
              <a:t>Site Assessment </a:t>
            </a:r>
          </a:p>
        </p:txBody>
      </p:sp>
      <p:sp>
        <p:nvSpPr>
          <p:cNvPr id="14" name="Rectangle 13">
            <a:extLst>
              <a:ext uri="{FF2B5EF4-FFF2-40B4-BE49-F238E27FC236}">
                <a16:creationId xmlns:a16="http://schemas.microsoft.com/office/drawing/2014/main" id="{0D63BE23-20C0-4F37-860E-0892A4DE0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4356" y="733425"/>
            <a:ext cx="3921919" cy="5391150"/>
          </a:xfrm>
          <a:prstGeom prst="rect">
            <a:avLst/>
          </a:prstGeom>
          <a:solidFill>
            <a:schemeClr val="bg1"/>
          </a:solidFill>
          <a:ln w="190500" cap="sq">
            <a:solidFill>
              <a:schemeClr val="bg1"/>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A54BAA17-1A65-4347-A82F-35ED855488B7}"/>
              </a:ext>
            </a:extLst>
          </p:cNvPr>
          <p:cNvPicPr>
            <a:picLocks noChangeAspect="1"/>
          </p:cNvPicPr>
          <p:nvPr/>
        </p:nvPicPr>
        <p:blipFill>
          <a:blip r:embed="rId3"/>
          <a:stretch>
            <a:fillRect/>
          </a:stretch>
        </p:blipFill>
        <p:spPr>
          <a:xfrm rot="5400000">
            <a:off x="520603" y="1760078"/>
            <a:ext cx="4009423" cy="3337845"/>
          </a:xfrm>
          <a:prstGeom prst="rect">
            <a:avLst/>
          </a:prstGeom>
        </p:spPr>
      </p:pic>
      <p:sp>
        <p:nvSpPr>
          <p:cNvPr id="16" name="Rectangle 15">
            <a:extLst>
              <a:ext uri="{FF2B5EF4-FFF2-40B4-BE49-F238E27FC236}">
                <a16:creationId xmlns:a16="http://schemas.microsoft.com/office/drawing/2014/main" id="{D49AB149-D0D3-42EA-8B4C-F39E213AE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372" y="799817"/>
            <a:ext cx="3831886" cy="5258367"/>
          </a:xfrm>
          <a:prstGeom prst="rect">
            <a:avLst/>
          </a:prstGeom>
          <a:noFill/>
          <a:ln w="12700">
            <a:solidFill>
              <a:srgbClr val="2A5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ACBFEB1-68E4-4CC5-B0A0-D8FBB8A61DB5}"/>
              </a:ext>
            </a:extLst>
          </p:cNvPr>
          <p:cNvSpPr>
            <a:spLocks noGrp="1"/>
          </p:cNvSpPr>
          <p:nvPr>
            <p:ph sz="half" idx="1"/>
          </p:nvPr>
        </p:nvSpPr>
        <p:spPr>
          <a:xfrm>
            <a:off x="4826318" y="2096064"/>
            <a:ext cx="4012882" cy="4304736"/>
          </a:xfrm>
        </p:spPr>
        <p:txBody>
          <a:bodyPr vert="horz" lIns="91440" tIns="45720" rIns="91440" bIns="45720" rtlCol="0">
            <a:normAutofit/>
          </a:bodyPr>
          <a:lstStyle/>
          <a:p>
            <a:pPr>
              <a:lnSpc>
                <a:spcPct val="110000"/>
              </a:lnSpc>
            </a:pPr>
            <a:r>
              <a:rPr lang="en-US" sz="1600" b="1" dirty="0">
                <a:solidFill>
                  <a:srgbClr val="FFFFFF"/>
                </a:solidFill>
              </a:rPr>
              <a:t>Septic System</a:t>
            </a:r>
          </a:p>
          <a:p>
            <a:pPr>
              <a:lnSpc>
                <a:spcPct val="110000"/>
              </a:lnSpc>
            </a:pPr>
            <a:r>
              <a:rPr lang="en-US" sz="1600" dirty="0">
                <a:solidFill>
                  <a:srgbClr val="FFFFFF"/>
                </a:solidFill>
              </a:rPr>
              <a:t> 1,500 gallon septic tank</a:t>
            </a:r>
          </a:p>
          <a:p>
            <a:pPr>
              <a:lnSpc>
                <a:spcPct val="110000"/>
              </a:lnSpc>
            </a:pPr>
            <a:r>
              <a:rPr lang="en-US" sz="1600" dirty="0">
                <a:solidFill>
                  <a:srgbClr val="FFFFFF"/>
                </a:solidFill>
              </a:rPr>
              <a:t> Wastewater flows via gravity to rock trenches</a:t>
            </a:r>
          </a:p>
          <a:p>
            <a:pPr>
              <a:lnSpc>
                <a:spcPct val="110000"/>
              </a:lnSpc>
            </a:pPr>
            <a:r>
              <a:rPr lang="en-US" sz="1600" dirty="0">
                <a:solidFill>
                  <a:srgbClr val="FFFFFF"/>
                </a:solidFill>
              </a:rPr>
              <a:t> The system is sized appropriately for the number of bedrooms and soil conditions</a:t>
            </a:r>
          </a:p>
          <a:p>
            <a:pPr>
              <a:lnSpc>
                <a:spcPct val="110000"/>
              </a:lnSpc>
            </a:pPr>
            <a:r>
              <a:rPr lang="en-US" sz="1600" dirty="0">
                <a:solidFill>
                  <a:srgbClr val="FFFFFF"/>
                </a:solidFill>
              </a:rPr>
              <a:t> Demand-based water softener in operation</a:t>
            </a:r>
          </a:p>
          <a:p>
            <a:pPr>
              <a:lnSpc>
                <a:spcPct val="110000"/>
              </a:lnSpc>
            </a:pPr>
            <a:r>
              <a:rPr lang="en-US" sz="1600" dirty="0">
                <a:solidFill>
                  <a:srgbClr val="FFFFFF"/>
                </a:solidFill>
              </a:rPr>
              <a:t> Inspected in 2017 </a:t>
            </a:r>
            <a:r>
              <a:rPr lang="en-US" sz="1600" dirty="0">
                <a:solidFill>
                  <a:srgbClr val="FFFFFF"/>
                </a:solidFill>
                <a:sym typeface="Wingdings" panose="05000000000000000000" pitchFamily="2" charset="2"/>
              </a:rPr>
              <a:t> </a:t>
            </a:r>
            <a:r>
              <a:rPr lang="en-US" sz="1600" dirty="0">
                <a:solidFill>
                  <a:srgbClr val="FFFFFF"/>
                </a:solidFill>
              </a:rPr>
              <a:t>36 inches to the limiting condition according to the Minnesota state code</a:t>
            </a:r>
          </a:p>
        </p:txBody>
      </p:sp>
    </p:spTree>
    <p:extLst>
      <p:ext uri="{BB962C8B-B14F-4D97-AF65-F5344CB8AC3E}">
        <p14:creationId xmlns:p14="http://schemas.microsoft.com/office/powerpoint/2010/main" val="865445320"/>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58FBB-D22C-40A1-8375-BEA2C4609335}"/>
              </a:ext>
            </a:extLst>
          </p:cNvPr>
          <p:cNvSpPr>
            <a:spLocks noGrp="1"/>
          </p:cNvSpPr>
          <p:nvPr>
            <p:ph type="title"/>
          </p:nvPr>
        </p:nvSpPr>
        <p:spPr/>
        <p:txBody>
          <a:bodyPr>
            <a:normAutofit fontScale="90000"/>
          </a:bodyPr>
          <a:lstStyle/>
          <a:p>
            <a:r>
              <a:rPr lang="en-US" dirty="0"/>
              <a:t>Facilities Likely to Have HSW and/or Challenging Waste Streams</a:t>
            </a:r>
          </a:p>
        </p:txBody>
      </p:sp>
      <p:sp>
        <p:nvSpPr>
          <p:cNvPr id="3" name="Content Placeholder 2">
            <a:extLst>
              <a:ext uri="{FF2B5EF4-FFF2-40B4-BE49-F238E27FC236}">
                <a16:creationId xmlns:a16="http://schemas.microsoft.com/office/drawing/2014/main" id="{866E54C6-C3AE-4083-BFAF-945AD103D5E0}"/>
              </a:ext>
            </a:extLst>
          </p:cNvPr>
          <p:cNvSpPr>
            <a:spLocks noGrp="1"/>
          </p:cNvSpPr>
          <p:nvPr>
            <p:ph idx="1"/>
          </p:nvPr>
        </p:nvSpPr>
        <p:spPr>
          <a:xfrm>
            <a:off x="685346" y="2096064"/>
            <a:ext cx="7765322" cy="4761936"/>
          </a:xfrm>
        </p:spPr>
        <p:txBody>
          <a:bodyPr>
            <a:normAutofit/>
          </a:bodyPr>
          <a:lstStyle/>
          <a:p>
            <a:r>
              <a:rPr lang="en-US" sz="1950" dirty="0"/>
              <a:t>Restaurants/Bars/Taverns</a:t>
            </a:r>
          </a:p>
          <a:p>
            <a:r>
              <a:rPr lang="en-US" sz="1950" dirty="0"/>
              <a:t>Supermarkets/Grocery Stores</a:t>
            </a:r>
          </a:p>
          <a:p>
            <a:r>
              <a:rPr lang="en-US" sz="1950" dirty="0"/>
              <a:t>Convenience Stores/Mini-Marts</a:t>
            </a:r>
          </a:p>
          <a:p>
            <a:r>
              <a:rPr lang="en-US" sz="1950" dirty="0"/>
              <a:t>Schools</a:t>
            </a:r>
          </a:p>
          <a:p>
            <a:r>
              <a:rPr lang="en-US" sz="1950" dirty="0"/>
              <a:t>Churches</a:t>
            </a:r>
          </a:p>
          <a:p>
            <a:r>
              <a:rPr lang="en-US" sz="1950" dirty="0"/>
              <a:t>Mini-Malls</a:t>
            </a:r>
          </a:p>
          <a:p>
            <a:r>
              <a:rPr lang="en-US" sz="1950" dirty="0"/>
              <a:t>Golf Courses</a:t>
            </a:r>
          </a:p>
          <a:p>
            <a:r>
              <a:rPr lang="en-US" sz="1950" dirty="0"/>
              <a:t>Beauty Shops/Salons</a:t>
            </a:r>
          </a:p>
          <a:p>
            <a:endParaRPr lang="en-US" sz="1950" dirty="0"/>
          </a:p>
          <a:p>
            <a:endParaRPr lang="en-US" sz="1950" dirty="0"/>
          </a:p>
          <a:p>
            <a:endParaRPr lang="en-US" dirty="0"/>
          </a:p>
        </p:txBody>
      </p:sp>
      <p:sp>
        <p:nvSpPr>
          <p:cNvPr id="4" name="Content Placeholder 3">
            <a:extLst>
              <a:ext uri="{FF2B5EF4-FFF2-40B4-BE49-F238E27FC236}">
                <a16:creationId xmlns:a16="http://schemas.microsoft.com/office/drawing/2014/main" id="{502F2B17-2122-495E-ACCB-3381946B5E2C}"/>
              </a:ext>
            </a:extLst>
          </p:cNvPr>
          <p:cNvSpPr>
            <a:spLocks noGrp="1"/>
          </p:cNvSpPr>
          <p:nvPr>
            <p:ph sz="quarter" idx="4294967295"/>
          </p:nvPr>
        </p:nvSpPr>
        <p:spPr>
          <a:xfrm>
            <a:off x="5334000" y="2096064"/>
            <a:ext cx="3657600" cy="3148012"/>
          </a:xfrm>
        </p:spPr>
        <p:txBody>
          <a:bodyPr>
            <a:noAutofit/>
          </a:bodyPr>
          <a:lstStyle/>
          <a:p>
            <a:r>
              <a:rPr lang="en-US" sz="1950" dirty="0"/>
              <a:t>Child Care Centers</a:t>
            </a:r>
          </a:p>
          <a:p>
            <a:r>
              <a:rPr lang="en-US" sz="1950" dirty="0"/>
              <a:t>Resorts/Camps/Retreats</a:t>
            </a:r>
          </a:p>
          <a:p>
            <a:r>
              <a:rPr lang="en-US" sz="1950" dirty="0"/>
              <a:t>Inns/Lodges/Bed and Breakfast</a:t>
            </a:r>
          </a:p>
          <a:p>
            <a:r>
              <a:rPr lang="en-US" sz="1950" dirty="0"/>
              <a:t>Vacation home rentals</a:t>
            </a:r>
          </a:p>
          <a:p>
            <a:r>
              <a:rPr lang="en-US" sz="1950" dirty="0"/>
              <a:t>Visitor Centers/Concessions</a:t>
            </a:r>
          </a:p>
          <a:p>
            <a:r>
              <a:rPr lang="en-US" sz="1950" dirty="0"/>
              <a:t>Carwashes</a:t>
            </a:r>
          </a:p>
          <a:p>
            <a:r>
              <a:rPr lang="en-US" sz="1950" dirty="0"/>
              <a:t>Health Care Facilities</a:t>
            </a:r>
          </a:p>
          <a:p>
            <a:endParaRPr lang="en-US" sz="1950" dirty="0"/>
          </a:p>
        </p:txBody>
      </p:sp>
    </p:spTree>
    <p:extLst>
      <p:ext uri="{BB962C8B-B14F-4D97-AF65-F5344CB8AC3E}">
        <p14:creationId xmlns:p14="http://schemas.microsoft.com/office/powerpoint/2010/main" val="2133535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527A0078-806D-451B-B039-9687FD09A7E1}"/>
              </a:ext>
            </a:extLst>
          </p:cNvPr>
          <p:cNvSpPr>
            <a:spLocks noGrp="1"/>
          </p:cNvSpPr>
          <p:nvPr>
            <p:ph type="title"/>
          </p:nvPr>
        </p:nvSpPr>
        <p:spPr>
          <a:xfrm>
            <a:off x="801362" y="257101"/>
            <a:ext cx="7765321" cy="1326321"/>
          </a:xfrm>
        </p:spPr>
        <p:txBody>
          <a:bodyPr/>
          <a:lstStyle/>
          <a:p>
            <a:r>
              <a:rPr lang="en-US" dirty="0"/>
              <a:t>Results</a:t>
            </a:r>
          </a:p>
        </p:txBody>
      </p:sp>
      <p:graphicFrame>
        <p:nvGraphicFramePr>
          <p:cNvPr id="2" name="Table 2">
            <a:extLst>
              <a:ext uri="{FF2B5EF4-FFF2-40B4-BE49-F238E27FC236}">
                <a16:creationId xmlns:a16="http://schemas.microsoft.com/office/drawing/2014/main" id="{8CA03F7B-8810-4405-BE13-1EFBB9D32D86}"/>
              </a:ext>
            </a:extLst>
          </p:cNvPr>
          <p:cNvGraphicFramePr>
            <a:graphicFrameLocks noGrp="1"/>
          </p:cNvGraphicFramePr>
          <p:nvPr>
            <p:extLst>
              <p:ext uri="{D42A27DB-BD31-4B8C-83A1-F6EECF244321}">
                <p14:modId xmlns:p14="http://schemas.microsoft.com/office/powerpoint/2010/main" val="1962384881"/>
              </p:ext>
            </p:extLst>
          </p:nvPr>
        </p:nvGraphicFramePr>
        <p:xfrm>
          <a:off x="506577" y="1371600"/>
          <a:ext cx="8180223" cy="4572000"/>
        </p:xfrm>
        <a:graphic>
          <a:graphicData uri="http://schemas.openxmlformats.org/drawingml/2006/table">
            <a:tbl>
              <a:tblPr firstRow="1" bandRow="1">
                <a:tableStyleId>{5C22544A-7EE6-4342-B048-85BDC9FD1C3A}</a:tableStyleId>
              </a:tblPr>
              <a:tblGrid>
                <a:gridCol w="2561407">
                  <a:extLst>
                    <a:ext uri="{9D8B030D-6E8A-4147-A177-3AD203B41FA5}">
                      <a16:colId xmlns:a16="http://schemas.microsoft.com/office/drawing/2014/main" val="4052470601"/>
                    </a:ext>
                  </a:extLst>
                </a:gridCol>
                <a:gridCol w="2561407">
                  <a:extLst>
                    <a:ext uri="{9D8B030D-6E8A-4147-A177-3AD203B41FA5}">
                      <a16:colId xmlns:a16="http://schemas.microsoft.com/office/drawing/2014/main" val="3407498134"/>
                    </a:ext>
                  </a:extLst>
                </a:gridCol>
                <a:gridCol w="3057409">
                  <a:extLst>
                    <a:ext uri="{9D8B030D-6E8A-4147-A177-3AD203B41FA5}">
                      <a16:colId xmlns:a16="http://schemas.microsoft.com/office/drawing/2014/main" val="1312206689"/>
                    </a:ext>
                  </a:extLst>
                </a:gridCol>
              </a:tblGrid>
              <a:tr h="847578">
                <a:tc>
                  <a:txBody>
                    <a:bodyPr/>
                    <a:lstStyle/>
                    <a:p>
                      <a:r>
                        <a:rPr lang="en-US" sz="2800" dirty="0">
                          <a:solidFill>
                            <a:schemeClr val="bg1"/>
                          </a:solidFill>
                        </a:rPr>
                        <a:t>Parameter</a:t>
                      </a:r>
                    </a:p>
                  </a:txBody>
                  <a:tcPr/>
                </a:tc>
                <a:tc>
                  <a:txBody>
                    <a:bodyPr/>
                    <a:lstStyle/>
                    <a:p>
                      <a:pPr algn="ctr"/>
                      <a:r>
                        <a:rPr lang="en-US" sz="2800" dirty="0">
                          <a:solidFill>
                            <a:schemeClr val="bg1"/>
                          </a:solidFill>
                        </a:rPr>
                        <a:t>Septic Tank Effluent </a:t>
                      </a:r>
                      <a:r>
                        <a:rPr lang="en-US" sz="1600" dirty="0">
                          <a:solidFill>
                            <a:schemeClr val="bg1"/>
                          </a:solidFill>
                        </a:rPr>
                        <a:t>(mg/L)</a:t>
                      </a:r>
                      <a:endParaRPr lang="en-US" sz="2800" dirty="0">
                        <a:solidFill>
                          <a:schemeClr val="bg1"/>
                        </a:solidFill>
                      </a:endParaRPr>
                    </a:p>
                  </a:txBody>
                  <a:tcPr/>
                </a:tc>
                <a:tc>
                  <a:txBody>
                    <a:bodyPr/>
                    <a:lstStyle/>
                    <a:p>
                      <a:pPr algn="ctr"/>
                      <a:r>
                        <a:rPr lang="en-US" sz="2800" dirty="0">
                          <a:solidFill>
                            <a:schemeClr val="bg1"/>
                          </a:solidFill>
                        </a:rPr>
                        <a:t>Typical Residential </a:t>
                      </a:r>
                      <a:r>
                        <a:rPr lang="en-US" sz="1600" dirty="0">
                          <a:solidFill>
                            <a:schemeClr val="bg1"/>
                          </a:solidFill>
                        </a:rPr>
                        <a:t>(mg/L)</a:t>
                      </a:r>
                      <a:endParaRPr lang="en-US" sz="2800" dirty="0">
                        <a:solidFill>
                          <a:schemeClr val="bg1"/>
                        </a:solidFill>
                      </a:endParaRPr>
                    </a:p>
                  </a:txBody>
                  <a:tcPr/>
                </a:tc>
                <a:extLst>
                  <a:ext uri="{0D108BD9-81ED-4DB2-BD59-A6C34878D82A}">
                    <a16:rowId xmlns:a16="http://schemas.microsoft.com/office/drawing/2014/main" val="3589776949"/>
                  </a:ext>
                </a:extLst>
              </a:tr>
              <a:tr h="491057">
                <a:tc>
                  <a:txBody>
                    <a:bodyPr/>
                    <a:lstStyle/>
                    <a:p>
                      <a:r>
                        <a:rPr lang="en-US" sz="2800" dirty="0"/>
                        <a:t>BOD</a:t>
                      </a:r>
                    </a:p>
                  </a:txBody>
                  <a:tcPr/>
                </a:tc>
                <a:tc>
                  <a:txBody>
                    <a:bodyPr/>
                    <a:lstStyle/>
                    <a:p>
                      <a:pPr algn="ctr"/>
                      <a:r>
                        <a:rPr lang="en-US" sz="2800" dirty="0"/>
                        <a:t>198</a:t>
                      </a:r>
                    </a:p>
                  </a:txBody>
                  <a:tcPr/>
                </a:tc>
                <a:tc>
                  <a:txBody>
                    <a:bodyPr/>
                    <a:lstStyle/>
                    <a:p>
                      <a:pPr algn="ctr"/>
                      <a:r>
                        <a:rPr lang="en-US" sz="2800" dirty="0"/>
                        <a:t>170</a:t>
                      </a:r>
                    </a:p>
                  </a:txBody>
                  <a:tcPr/>
                </a:tc>
                <a:extLst>
                  <a:ext uri="{0D108BD9-81ED-4DB2-BD59-A6C34878D82A}">
                    <a16:rowId xmlns:a16="http://schemas.microsoft.com/office/drawing/2014/main" val="3893446923"/>
                  </a:ext>
                </a:extLst>
              </a:tr>
              <a:tr h="491057">
                <a:tc>
                  <a:txBody>
                    <a:bodyPr/>
                    <a:lstStyle/>
                    <a:p>
                      <a:r>
                        <a:rPr lang="en-US" sz="2800" dirty="0"/>
                        <a:t>TSS</a:t>
                      </a:r>
                    </a:p>
                  </a:txBody>
                  <a:tcPr/>
                </a:tc>
                <a:tc>
                  <a:txBody>
                    <a:bodyPr/>
                    <a:lstStyle/>
                    <a:p>
                      <a:pPr algn="ctr"/>
                      <a:r>
                        <a:rPr lang="en-US" sz="2800" dirty="0">
                          <a:solidFill>
                            <a:srgbClr val="C00000"/>
                          </a:solidFill>
                        </a:rPr>
                        <a:t>142</a:t>
                      </a:r>
                    </a:p>
                  </a:txBody>
                  <a:tcPr/>
                </a:tc>
                <a:tc>
                  <a:txBody>
                    <a:bodyPr/>
                    <a:lstStyle/>
                    <a:p>
                      <a:pPr algn="ctr"/>
                      <a:r>
                        <a:rPr lang="en-US" sz="2800" dirty="0"/>
                        <a:t>60</a:t>
                      </a:r>
                    </a:p>
                  </a:txBody>
                  <a:tcPr/>
                </a:tc>
                <a:extLst>
                  <a:ext uri="{0D108BD9-81ED-4DB2-BD59-A6C34878D82A}">
                    <a16:rowId xmlns:a16="http://schemas.microsoft.com/office/drawing/2014/main" val="1784857002"/>
                  </a:ext>
                </a:extLst>
              </a:tr>
              <a:tr h="491057">
                <a:tc>
                  <a:txBody>
                    <a:bodyPr/>
                    <a:lstStyle/>
                    <a:p>
                      <a:r>
                        <a:rPr lang="en-US" sz="2800" dirty="0"/>
                        <a:t>Bacteria</a:t>
                      </a:r>
                    </a:p>
                  </a:txBody>
                  <a:tcPr/>
                </a:tc>
                <a:tc>
                  <a:txBody>
                    <a:bodyPr/>
                    <a:lstStyle/>
                    <a:p>
                      <a:pPr algn="ctr"/>
                      <a:r>
                        <a:rPr lang="en-US" sz="2800" dirty="0"/>
                        <a:t>LOTS</a:t>
                      </a:r>
                    </a:p>
                  </a:txBody>
                  <a:tcPr/>
                </a:tc>
                <a:tc>
                  <a:txBody>
                    <a:bodyPr/>
                    <a:lstStyle/>
                    <a:p>
                      <a:pPr algn="ctr"/>
                      <a:r>
                        <a:rPr lang="en-US" sz="2800" dirty="0"/>
                        <a:t>LOTS</a:t>
                      </a:r>
                    </a:p>
                  </a:txBody>
                  <a:tcPr/>
                </a:tc>
                <a:extLst>
                  <a:ext uri="{0D108BD9-81ED-4DB2-BD59-A6C34878D82A}">
                    <a16:rowId xmlns:a16="http://schemas.microsoft.com/office/drawing/2014/main" val="809535774"/>
                  </a:ext>
                </a:extLst>
              </a:tr>
              <a:tr h="491057">
                <a:tc>
                  <a:txBody>
                    <a:bodyPr/>
                    <a:lstStyle/>
                    <a:p>
                      <a:r>
                        <a:rPr lang="en-US" sz="2800" dirty="0"/>
                        <a:t>Nitrogen</a:t>
                      </a:r>
                    </a:p>
                  </a:txBody>
                  <a:tcPr/>
                </a:tc>
                <a:tc>
                  <a:txBody>
                    <a:bodyPr/>
                    <a:lstStyle/>
                    <a:p>
                      <a:pPr algn="ctr"/>
                      <a:r>
                        <a:rPr lang="en-US" sz="2800" dirty="0">
                          <a:solidFill>
                            <a:srgbClr val="C00000"/>
                          </a:solidFill>
                        </a:rPr>
                        <a:t>132</a:t>
                      </a:r>
                    </a:p>
                  </a:txBody>
                  <a:tcPr/>
                </a:tc>
                <a:tc>
                  <a:txBody>
                    <a:bodyPr/>
                    <a:lstStyle/>
                    <a:p>
                      <a:pPr algn="ctr"/>
                      <a:r>
                        <a:rPr lang="en-US" sz="2800" dirty="0"/>
                        <a:t>60</a:t>
                      </a:r>
                    </a:p>
                  </a:txBody>
                  <a:tcPr/>
                </a:tc>
                <a:extLst>
                  <a:ext uri="{0D108BD9-81ED-4DB2-BD59-A6C34878D82A}">
                    <a16:rowId xmlns:a16="http://schemas.microsoft.com/office/drawing/2014/main" val="1191055610"/>
                  </a:ext>
                </a:extLst>
              </a:tr>
              <a:tr h="491057">
                <a:tc>
                  <a:txBody>
                    <a:bodyPr/>
                    <a:lstStyle/>
                    <a:p>
                      <a:r>
                        <a:rPr lang="en-US" sz="2800" dirty="0"/>
                        <a:t>Phosphorus</a:t>
                      </a:r>
                    </a:p>
                  </a:txBody>
                  <a:tcPr/>
                </a:tc>
                <a:tc>
                  <a:txBody>
                    <a:bodyPr/>
                    <a:lstStyle/>
                    <a:p>
                      <a:pPr algn="ctr"/>
                      <a:r>
                        <a:rPr lang="en-US" sz="2800" dirty="0"/>
                        <a:t>7.3</a:t>
                      </a:r>
                    </a:p>
                  </a:txBody>
                  <a:tcPr/>
                </a:tc>
                <a:tc>
                  <a:txBody>
                    <a:bodyPr/>
                    <a:lstStyle/>
                    <a:p>
                      <a:pPr algn="ctr"/>
                      <a:r>
                        <a:rPr lang="en-US" sz="2800" dirty="0"/>
                        <a:t>8</a:t>
                      </a:r>
                    </a:p>
                  </a:txBody>
                  <a:tcPr/>
                </a:tc>
                <a:extLst>
                  <a:ext uri="{0D108BD9-81ED-4DB2-BD59-A6C34878D82A}">
                    <a16:rowId xmlns:a16="http://schemas.microsoft.com/office/drawing/2014/main" val="896014515"/>
                  </a:ext>
                </a:extLst>
              </a:tr>
              <a:tr h="491057">
                <a:tc>
                  <a:txBody>
                    <a:bodyPr/>
                    <a:lstStyle/>
                    <a:p>
                      <a:r>
                        <a:rPr lang="en-US" sz="2800" dirty="0"/>
                        <a:t>Sodium</a:t>
                      </a:r>
                    </a:p>
                  </a:txBody>
                  <a:tcPr/>
                </a:tc>
                <a:tc>
                  <a:txBody>
                    <a:bodyPr/>
                    <a:lstStyle/>
                    <a:p>
                      <a:pPr algn="ctr"/>
                      <a:r>
                        <a:rPr lang="en-US" sz="2800" dirty="0">
                          <a:solidFill>
                            <a:schemeClr val="bg1"/>
                          </a:solidFill>
                        </a:rPr>
                        <a:t>742</a:t>
                      </a:r>
                    </a:p>
                  </a:txBody>
                  <a:tcPr/>
                </a:tc>
                <a:tc>
                  <a:txBody>
                    <a:bodyPr/>
                    <a:lstStyle/>
                    <a:p>
                      <a:pPr algn="ctr"/>
                      <a:r>
                        <a:rPr lang="en-US" sz="2800" dirty="0"/>
                        <a:t>50 *</a:t>
                      </a:r>
                    </a:p>
                  </a:txBody>
                  <a:tcPr/>
                </a:tc>
                <a:extLst>
                  <a:ext uri="{0D108BD9-81ED-4DB2-BD59-A6C34878D82A}">
                    <a16:rowId xmlns:a16="http://schemas.microsoft.com/office/drawing/2014/main" val="425163244"/>
                  </a:ext>
                </a:extLst>
              </a:tr>
              <a:tr h="491057">
                <a:tc>
                  <a:txBody>
                    <a:bodyPr/>
                    <a:lstStyle/>
                    <a:p>
                      <a:r>
                        <a:rPr lang="en-US" sz="2800" dirty="0"/>
                        <a:t>Chloride</a:t>
                      </a:r>
                    </a:p>
                  </a:txBody>
                  <a:tcPr/>
                </a:tc>
                <a:tc>
                  <a:txBody>
                    <a:bodyPr/>
                    <a:lstStyle/>
                    <a:p>
                      <a:pPr algn="ctr"/>
                      <a:r>
                        <a:rPr lang="en-US" sz="2800" dirty="0">
                          <a:solidFill>
                            <a:srgbClr val="FF6600"/>
                          </a:solidFill>
                        </a:rPr>
                        <a:t>1250</a:t>
                      </a:r>
                    </a:p>
                  </a:txBody>
                  <a:tcPr/>
                </a:tc>
                <a:tc>
                  <a:txBody>
                    <a:bodyPr/>
                    <a:lstStyle/>
                    <a:p>
                      <a:pPr algn="ctr"/>
                      <a:r>
                        <a:rPr lang="en-US" sz="2800" dirty="0"/>
                        <a:t>20*</a:t>
                      </a:r>
                    </a:p>
                  </a:txBody>
                  <a:tcPr/>
                </a:tc>
                <a:extLst>
                  <a:ext uri="{0D108BD9-81ED-4DB2-BD59-A6C34878D82A}">
                    <a16:rowId xmlns:a16="http://schemas.microsoft.com/office/drawing/2014/main" val="2016945095"/>
                  </a:ext>
                </a:extLst>
              </a:tr>
            </a:tbl>
          </a:graphicData>
        </a:graphic>
      </p:graphicFrame>
      <p:sp>
        <p:nvSpPr>
          <p:cNvPr id="3" name="TextBox 2">
            <a:extLst>
              <a:ext uri="{FF2B5EF4-FFF2-40B4-BE49-F238E27FC236}">
                <a16:creationId xmlns:a16="http://schemas.microsoft.com/office/drawing/2014/main" id="{2B344BA1-C40B-47FB-8C76-4610719AC68B}"/>
              </a:ext>
            </a:extLst>
          </p:cNvPr>
          <p:cNvSpPr txBox="1"/>
          <p:nvPr/>
        </p:nvSpPr>
        <p:spPr>
          <a:xfrm>
            <a:off x="3177068" y="6231567"/>
            <a:ext cx="2839239" cy="369332"/>
          </a:xfrm>
          <a:prstGeom prst="rect">
            <a:avLst/>
          </a:prstGeom>
          <a:noFill/>
        </p:spPr>
        <p:txBody>
          <a:bodyPr wrap="none" rtlCol="0">
            <a:spAutoFit/>
          </a:bodyPr>
          <a:lstStyle/>
          <a:p>
            <a:r>
              <a:rPr lang="en-US" dirty="0"/>
              <a:t>* Without a water softener</a:t>
            </a:r>
          </a:p>
        </p:txBody>
      </p:sp>
    </p:spTree>
    <p:extLst>
      <p:ext uri="{BB962C8B-B14F-4D97-AF65-F5344CB8AC3E}">
        <p14:creationId xmlns:p14="http://schemas.microsoft.com/office/powerpoint/2010/main" val="27416801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4D0F5DE-105E-45A1-BC97-741656C60758}"/>
              </a:ext>
            </a:extLst>
          </p:cNvPr>
          <p:cNvSpPr>
            <a:spLocks noGrp="1"/>
          </p:cNvSpPr>
          <p:nvPr>
            <p:ph type="title"/>
          </p:nvPr>
        </p:nvSpPr>
        <p:spPr>
          <a:xfrm>
            <a:off x="342900" y="4577353"/>
            <a:ext cx="8115300" cy="1097280"/>
          </a:xfrm>
        </p:spPr>
        <p:txBody>
          <a:bodyPr vert="horz" lIns="68580" tIns="34290" rIns="68580" bIns="34290" rtlCol="0" anchor="ctr">
            <a:normAutofit/>
          </a:bodyPr>
          <a:lstStyle/>
          <a:p>
            <a:pPr algn="r"/>
            <a:r>
              <a:rPr lang="en-US" spc="150" dirty="0">
                <a:solidFill>
                  <a:srgbClr val="FFFFFF"/>
                </a:solidFill>
              </a:rPr>
              <a:t>General Recommendations – can it not be plumbed in?</a:t>
            </a:r>
          </a:p>
        </p:txBody>
      </p:sp>
      <p:pic>
        <p:nvPicPr>
          <p:cNvPr id="4" name="Picture 3">
            <a:extLst>
              <a:ext uri="{FF2B5EF4-FFF2-40B4-BE49-F238E27FC236}">
                <a16:creationId xmlns:a16="http://schemas.microsoft.com/office/drawing/2014/main" id="{3F5385A5-B75D-4EAB-B9D1-B05E02617BA4}"/>
              </a:ext>
            </a:extLst>
          </p:cNvPr>
          <p:cNvPicPr>
            <a:picLocks noChangeAspect="1"/>
          </p:cNvPicPr>
          <p:nvPr/>
        </p:nvPicPr>
        <p:blipFill>
          <a:blip r:embed="rId3"/>
          <a:stretch>
            <a:fillRect/>
          </a:stretch>
        </p:blipFill>
        <p:spPr>
          <a:xfrm>
            <a:off x="669281" y="1220724"/>
            <a:ext cx="2026226" cy="2701635"/>
          </a:xfrm>
          <a:prstGeom prst="rect">
            <a:avLst/>
          </a:prstGeom>
        </p:spPr>
      </p:pic>
      <p:pic>
        <p:nvPicPr>
          <p:cNvPr id="6" name="Picture 5">
            <a:extLst>
              <a:ext uri="{FF2B5EF4-FFF2-40B4-BE49-F238E27FC236}">
                <a16:creationId xmlns:a16="http://schemas.microsoft.com/office/drawing/2014/main" id="{9F669922-AD50-485F-B326-B746C6A714F2}"/>
              </a:ext>
            </a:extLst>
          </p:cNvPr>
          <p:cNvPicPr>
            <a:picLocks noChangeAspect="1"/>
          </p:cNvPicPr>
          <p:nvPr/>
        </p:nvPicPr>
        <p:blipFill>
          <a:blip r:embed="rId4"/>
          <a:stretch>
            <a:fillRect/>
          </a:stretch>
        </p:blipFill>
        <p:spPr>
          <a:xfrm>
            <a:off x="3233007" y="1689417"/>
            <a:ext cx="2653009" cy="1764251"/>
          </a:xfrm>
          <a:prstGeom prst="rect">
            <a:avLst/>
          </a:prstGeom>
        </p:spPr>
      </p:pic>
      <p:pic>
        <p:nvPicPr>
          <p:cNvPr id="8" name="Picture 7">
            <a:extLst>
              <a:ext uri="{FF2B5EF4-FFF2-40B4-BE49-F238E27FC236}">
                <a16:creationId xmlns:a16="http://schemas.microsoft.com/office/drawing/2014/main" id="{F860B4C0-257E-4BE3-89BE-9621293241CE}"/>
              </a:ext>
            </a:extLst>
          </p:cNvPr>
          <p:cNvPicPr>
            <a:picLocks noChangeAspect="1"/>
          </p:cNvPicPr>
          <p:nvPr/>
        </p:nvPicPr>
        <p:blipFill>
          <a:blip r:embed="rId5"/>
          <a:stretch>
            <a:fillRect/>
          </a:stretch>
        </p:blipFill>
        <p:spPr>
          <a:xfrm>
            <a:off x="6121752" y="1252622"/>
            <a:ext cx="2637840" cy="2637840"/>
          </a:xfrm>
          <a:prstGeom prst="rect">
            <a:avLst/>
          </a:prstGeom>
        </p:spPr>
      </p:pic>
      <p:sp>
        <p:nvSpPr>
          <p:cNvPr id="5" name="L-Shape 4">
            <a:extLst>
              <a:ext uri="{FF2B5EF4-FFF2-40B4-BE49-F238E27FC236}">
                <a16:creationId xmlns:a16="http://schemas.microsoft.com/office/drawing/2014/main" id="{0BF0331B-915F-428E-AF19-E10471348789}"/>
              </a:ext>
            </a:extLst>
          </p:cNvPr>
          <p:cNvSpPr/>
          <p:nvPr/>
        </p:nvSpPr>
        <p:spPr>
          <a:xfrm rot="18798707">
            <a:off x="2085185" y="1298357"/>
            <a:ext cx="825113" cy="351809"/>
          </a:xfrm>
          <a:prstGeom prst="corne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Multiplication Sign 6">
            <a:extLst>
              <a:ext uri="{FF2B5EF4-FFF2-40B4-BE49-F238E27FC236}">
                <a16:creationId xmlns:a16="http://schemas.microsoft.com/office/drawing/2014/main" id="{C432918B-912D-4AEE-B726-B05D77038A27}"/>
              </a:ext>
            </a:extLst>
          </p:cNvPr>
          <p:cNvSpPr/>
          <p:nvPr/>
        </p:nvSpPr>
        <p:spPr>
          <a:xfrm>
            <a:off x="3311291" y="1489326"/>
            <a:ext cx="2368043" cy="2164431"/>
          </a:xfrm>
          <a:prstGeom prst="mathMultiply">
            <a:avLst>
              <a:gd name="adj1" fmla="val 404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Multiplication Sign 9">
            <a:extLst>
              <a:ext uri="{FF2B5EF4-FFF2-40B4-BE49-F238E27FC236}">
                <a16:creationId xmlns:a16="http://schemas.microsoft.com/office/drawing/2014/main" id="{CB210678-3DE1-4D09-9269-C4229D2E9D14}"/>
              </a:ext>
            </a:extLst>
          </p:cNvPr>
          <p:cNvSpPr/>
          <p:nvPr/>
        </p:nvSpPr>
        <p:spPr>
          <a:xfrm>
            <a:off x="6289770" y="1509861"/>
            <a:ext cx="2368043" cy="2164431"/>
          </a:xfrm>
          <a:prstGeom prst="mathMultiply">
            <a:avLst>
              <a:gd name="adj1" fmla="val 404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2">
            <a:extLst>
              <a:ext uri="{FF2B5EF4-FFF2-40B4-BE49-F238E27FC236}">
                <a16:creationId xmlns:a16="http://schemas.microsoft.com/office/drawing/2014/main" id="{AE8EE15A-CA4A-4746-9392-697070D3CD48}"/>
              </a:ext>
            </a:extLst>
          </p:cNvPr>
          <p:cNvSpPr txBox="1">
            <a:spLocks/>
          </p:cNvSpPr>
          <p:nvPr/>
        </p:nvSpPr>
        <p:spPr>
          <a:xfrm>
            <a:off x="62991" y="5872427"/>
            <a:ext cx="9130978" cy="914400"/>
          </a:xfrm>
          <a:prstGeom prst="rect">
            <a:avLst/>
          </a:prstGeom>
        </p:spPr>
        <p:txBody>
          <a:bodyPr>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fontAlgn="auto">
              <a:spcAft>
                <a:spcPts val="0"/>
              </a:spcAft>
              <a:buFont typeface="Arial" panose="020B0604020202020204" pitchFamily="34" charset="0"/>
              <a:buNone/>
            </a:pPr>
            <a:r>
              <a:rPr lang="en-US" i="1" dirty="0">
                <a:solidFill>
                  <a:srgbClr val="FFFF00"/>
                </a:solidFill>
              </a:rPr>
              <a:t>There needs to be more data collected to observe contaminant concentrations</a:t>
            </a:r>
            <a:endParaRPr lang="en-US" sz="1100" dirty="0">
              <a:solidFill>
                <a:srgbClr val="FFFF00"/>
              </a:solidFill>
            </a:endParaRPr>
          </a:p>
          <a:p>
            <a:pPr fontAlgn="auto">
              <a:spcAft>
                <a:spcPts val="0"/>
              </a:spcAft>
              <a:buFont typeface="Wingdings" panose="05000000000000000000" pitchFamily="2" charset="2"/>
              <a:buChar char="v"/>
            </a:pPr>
            <a:endParaRPr lang="en-US" sz="1100" dirty="0">
              <a:solidFill>
                <a:srgbClr val="FFFF00"/>
              </a:solidFill>
            </a:endParaRPr>
          </a:p>
        </p:txBody>
      </p:sp>
    </p:spTree>
    <p:extLst>
      <p:ext uri="{BB962C8B-B14F-4D97-AF65-F5344CB8AC3E}">
        <p14:creationId xmlns:p14="http://schemas.microsoft.com/office/powerpoint/2010/main" val="28447498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24" name="Rectangle 17">
            <a:extLst>
              <a:ext uri="{FF2B5EF4-FFF2-40B4-BE49-F238E27FC236}">
                <a16:creationId xmlns:a16="http://schemas.microsoft.com/office/drawing/2014/main" id="{D250AD41-A0EA-4974-AF3F-9CB956969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7EF1A5A4-06E1-4783-A5D3-23DA759146A3}"/>
              </a:ext>
            </a:extLst>
          </p:cNvPr>
          <p:cNvSpPr>
            <a:spLocks noGrp="1"/>
          </p:cNvSpPr>
          <p:nvPr>
            <p:ph type="title"/>
          </p:nvPr>
        </p:nvSpPr>
        <p:spPr>
          <a:xfrm>
            <a:off x="597159" y="4551037"/>
            <a:ext cx="7949682" cy="1168638"/>
          </a:xfrm>
        </p:spPr>
        <p:txBody>
          <a:bodyPr vert="horz" lIns="91440" tIns="45720" rIns="91440" bIns="45720" rtlCol="0" anchor="b">
            <a:normAutofit/>
          </a:bodyPr>
          <a:lstStyle/>
          <a:p>
            <a:r>
              <a:rPr lang="en-US" sz="2900" dirty="0"/>
              <a:t>Case Study:  Campground shower Houses and RV Dump stations</a:t>
            </a:r>
          </a:p>
        </p:txBody>
      </p:sp>
      <p:sp>
        <p:nvSpPr>
          <p:cNvPr id="5" name="Text Placeholder 4">
            <a:extLst>
              <a:ext uri="{FF2B5EF4-FFF2-40B4-BE49-F238E27FC236}">
                <a16:creationId xmlns:a16="http://schemas.microsoft.com/office/drawing/2014/main" id="{99CDFABD-C61B-400A-B8A9-0ADBFA7464D1}"/>
              </a:ext>
            </a:extLst>
          </p:cNvPr>
          <p:cNvSpPr>
            <a:spLocks noGrp="1"/>
          </p:cNvSpPr>
          <p:nvPr>
            <p:ph type="body" idx="1"/>
          </p:nvPr>
        </p:nvSpPr>
        <p:spPr>
          <a:xfrm>
            <a:off x="1196451" y="5719677"/>
            <a:ext cx="6751097" cy="546365"/>
          </a:xfrm>
        </p:spPr>
        <p:txBody>
          <a:bodyPr vert="horz" lIns="91440" tIns="45720" rIns="91440" bIns="45720" rtlCol="0">
            <a:normAutofit/>
          </a:bodyPr>
          <a:lstStyle/>
          <a:p>
            <a:endParaRPr lang="en-US" sz="1800" dirty="0">
              <a:solidFill>
                <a:schemeClr val="tx1"/>
              </a:solidFill>
            </a:endParaRPr>
          </a:p>
        </p:txBody>
      </p:sp>
      <p:sp>
        <p:nvSpPr>
          <p:cNvPr id="25" name="Rectangle 19">
            <a:extLst>
              <a:ext uri="{FF2B5EF4-FFF2-40B4-BE49-F238E27FC236}">
                <a16:creationId xmlns:a16="http://schemas.microsoft.com/office/drawing/2014/main" id="{449F20D7-4DA5-403A-A81A-2808DFB078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7" cy="42126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35469E53-9806-4F9A-A052-F10D246E4DE9}"/>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373224" y="667536"/>
            <a:ext cx="4078118" cy="3058589"/>
          </a:xfrm>
          <a:prstGeom prst="rect">
            <a:avLst/>
          </a:prstGeom>
          <a:noFill/>
        </p:spPr>
      </p:pic>
      <p:cxnSp>
        <p:nvCxnSpPr>
          <p:cNvPr id="26" name="Straight Connector 21">
            <a:extLst>
              <a:ext uri="{FF2B5EF4-FFF2-40B4-BE49-F238E27FC236}">
                <a16:creationId xmlns:a16="http://schemas.microsoft.com/office/drawing/2014/main" id="{DBC19C68-7D81-44DA-A360-9D3D37ED19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1154913"/>
            <a:ext cx="0" cy="2083837"/>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CAD0ECB-4C9C-4E29-9C40-7092BC07E938}"/>
              </a:ext>
            </a:extLst>
          </p:cNvPr>
          <p:cNvPicPr>
            <a:picLocks noChangeAspect="1"/>
          </p:cNvPicPr>
          <p:nvPr/>
        </p:nvPicPr>
        <p:blipFill>
          <a:blip r:embed="rId4"/>
          <a:stretch>
            <a:fillRect/>
          </a:stretch>
        </p:blipFill>
        <p:spPr>
          <a:xfrm>
            <a:off x="4692648" y="1043522"/>
            <a:ext cx="4078127" cy="2293946"/>
          </a:xfrm>
          <a:prstGeom prst="rect">
            <a:avLst/>
          </a:prstGeom>
        </p:spPr>
      </p:pic>
    </p:spTree>
    <p:extLst>
      <p:ext uri="{BB962C8B-B14F-4D97-AF65-F5344CB8AC3E}">
        <p14:creationId xmlns:p14="http://schemas.microsoft.com/office/powerpoint/2010/main" val="4253398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3D296B-FDC7-48C5-915D-64743FCC14B6}"/>
              </a:ext>
            </a:extLst>
          </p:cNvPr>
          <p:cNvPicPr>
            <a:picLocks noChangeAspect="1"/>
          </p:cNvPicPr>
          <p:nvPr/>
        </p:nvPicPr>
        <p:blipFill rotWithShape="1">
          <a:blip r:embed="rId4">
            <a:alphaModFix amt="35000"/>
          </a:blip>
          <a:srcRect l="10974" r="1" b="1"/>
          <a:stretch/>
        </p:blipFill>
        <p:spPr>
          <a:xfrm>
            <a:off x="20" y="2030"/>
            <a:ext cx="9143980" cy="6855970"/>
          </a:xfrm>
          <a:prstGeom prst="rect">
            <a:avLst/>
          </a:prstGeom>
        </p:spPr>
      </p:pic>
      <p:sp>
        <p:nvSpPr>
          <p:cNvPr id="11" name="Rectangle 8">
            <a:extLst>
              <a:ext uri="{FF2B5EF4-FFF2-40B4-BE49-F238E27FC236}">
                <a16:creationId xmlns:a16="http://schemas.microsoft.com/office/drawing/2014/main" id="{4DE0D6BE-330A-422D-9BD9-1E18F73C6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98F47FBD-5655-4DC9-972B-1B882E12AE11}"/>
              </a:ext>
            </a:extLst>
          </p:cNvPr>
          <p:cNvSpPr>
            <a:spLocks noGrp="1"/>
          </p:cNvSpPr>
          <p:nvPr>
            <p:ph type="title"/>
          </p:nvPr>
        </p:nvSpPr>
        <p:spPr>
          <a:xfrm>
            <a:off x="685346" y="609600"/>
            <a:ext cx="7765321" cy="1326321"/>
          </a:xfrm>
        </p:spPr>
        <p:txBody>
          <a:bodyPr>
            <a:normAutofit/>
          </a:bodyPr>
          <a:lstStyle/>
          <a:p>
            <a:r>
              <a:rPr lang="en-US" dirty="0"/>
              <a:t>Park 1 Project Synopsis </a:t>
            </a:r>
          </a:p>
        </p:txBody>
      </p:sp>
      <p:sp>
        <p:nvSpPr>
          <p:cNvPr id="3" name="Content Placeholder 2">
            <a:extLst>
              <a:ext uri="{FF2B5EF4-FFF2-40B4-BE49-F238E27FC236}">
                <a16:creationId xmlns:a16="http://schemas.microsoft.com/office/drawing/2014/main" id="{7619298B-9A21-44D3-940B-AE8196A4D0E0}"/>
              </a:ext>
            </a:extLst>
          </p:cNvPr>
          <p:cNvSpPr>
            <a:spLocks noGrp="1"/>
          </p:cNvSpPr>
          <p:nvPr>
            <p:ph idx="1"/>
          </p:nvPr>
        </p:nvSpPr>
        <p:spPr>
          <a:xfrm>
            <a:off x="685346" y="2096064"/>
            <a:ext cx="7765321" cy="3695136"/>
          </a:xfrm>
        </p:spPr>
        <p:txBody>
          <a:bodyPr>
            <a:normAutofit lnSpcReduction="10000"/>
          </a:bodyPr>
          <a:lstStyle/>
          <a:p>
            <a:r>
              <a:rPr lang="en-US" sz="2800" dirty="0"/>
              <a:t>The purpose of this project was to provide an evaluation of the wastewater stream:</a:t>
            </a:r>
          </a:p>
          <a:p>
            <a:pPr lvl="1"/>
            <a:r>
              <a:rPr lang="en-US" sz="2400" dirty="0"/>
              <a:t>Recreational vehicle (RV) dump station</a:t>
            </a:r>
          </a:p>
          <a:p>
            <a:pPr lvl="1"/>
            <a:r>
              <a:rPr lang="en-US" sz="2400" dirty="0"/>
              <a:t>Campground bathroom</a:t>
            </a:r>
          </a:p>
          <a:p>
            <a:r>
              <a:rPr lang="en-US" sz="2800" dirty="0"/>
              <a:t>Existing pond system failing</a:t>
            </a:r>
          </a:p>
          <a:p>
            <a:r>
              <a:rPr lang="en-US" sz="2800" dirty="0"/>
              <a:t>Sampled septic tank effluent (STE) from the two sources</a:t>
            </a:r>
          </a:p>
          <a:p>
            <a:pPr>
              <a:buFont typeface="Wingdings" panose="05000000000000000000" pitchFamily="2" charset="2"/>
              <a:buChar char="§"/>
            </a:pPr>
            <a:endParaRPr lang="en-US" dirty="0"/>
          </a:p>
        </p:txBody>
      </p:sp>
    </p:spTree>
    <p:extLst>
      <p:ext uri="{BB962C8B-B14F-4D97-AF65-F5344CB8AC3E}">
        <p14:creationId xmlns:p14="http://schemas.microsoft.com/office/powerpoint/2010/main" val="12396157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221A1-5630-4EF5-954A-ACACA192711C}"/>
              </a:ext>
            </a:extLst>
          </p:cNvPr>
          <p:cNvSpPr>
            <a:spLocks noGrp="1"/>
          </p:cNvSpPr>
          <p:nvPr>
            <p:ph type="title"/>
          </p:nvPr>
        </p:nvSpPr>
        <p:spPr>
          <a:xfrm>
            <a:off x="757211" y="228600"/>
            <a:ext cx="2834314" cy="1124712"/>
          </a:xfrm>
        </p:spPr>
        <p:txBody>
          <a:bodyPr vert="horz" lIns="68580" tIns="34290" rIns="68580" bIns="34290" rtlCol="0" anchor="ctr">
            <a:normAutofit/>
          </a:bodyPr>
          <a:lstStyle/>
          <a:p>
            <a:r>
              <a:rPr lang="en-US" dirty="0">
                <a:solidFill>
                  <a:srgbClr val="FFFFFF"/>
                </a:solidFill>
              </a:rPr>
              <a:t>Sampling Locations</a:t>
            </a:r>
          </a:p>
        </p:txBody>
      </p:sp>
      <p:pic>
        <p:nvPicPr>
          <p:cNvPr id="18" name="Picture 17">
            <a:extLst>
              <a:ext uri="{FF2B5EF4-FFF2-40B4-BE49-F238E27FC236}">
                <a16:creationId xmlns:a16="http://schemas.microsoft.com/office/drawing/2014/main" id="{F2E905C6-345D-415E-8874-4E7FBB3856A6}"/>
              </a:ext>
            </a:extLst>
          </p:cNvPr>
          <p:cNvPicPr/>
          <p:nvPr/>
        </p:nvPicPr>
        <p:blipFill rotWithShape="1">
          <a:blip r:embed="rId3">
            <a:extLst>
              <a:ext uri="{28A0092B-C50C-407E-A947-70E740481C1C}">
                <a14:useLocalDpi xmlns:a14="http://schemas.microsoft.com/office/drawing/2010/main" val="0"/>
              </a:ext>
            </a:extLst>
          </a:blip>
          <a:srcRect r="2" b="5691"/>
          <a:stretch/>
        </p:blipFill>
        <p:spPr>
          <a:xfrm>
            <a:off x="4724400" y="329184"/>
            <a:ext cx="4091941" cy="4183380"/>
          </a:xfrm>
          <a:prstGeom prst="rect">
            <a:avLst/>
          </a:prstGeom>
        </p:spPr>
      </p:pic>
      <p:sp>
        <p:nvSpPr>
          <p:cNvPr id="4" name="Content Placeholder 3">
            <a:extLst>
              <a:ext uri="{FF2B5EF4-FFF2-40B4-BE49-F238E27FC236}">
                <a16:creationId xmlns:a16="http://schemas.microsoft.com/office/drawing/2014/main" id="{D675CECD-C93E-4B84-B9B8-9C33DCE18F1D}"/>
              </a:ext>
            </a:extLst>
          </p:cNvPr>
          <p:cNvSpPr>
            <a:spLocks noGrp="1"/>
          </p:cNvSpPr>
          <p:nvPr>
            <p:ph sz="half" idx="1"/>
          </p:nvPr>
        </p:nvSpPr>
        <p:spPr>
          <a:xfrm>
            <a:off x="5486400" y="4003657"/>
            <a:ext cx="2843783" cy="476250"/>
          </a:xfrm>
        </p:spPr>
        <p:txBody>
          <a:bodyPr vert="horz" lIns="34290" tIns="34290" rIns="34290" bIns="34290" rtlCol="0">
            <a:normAutofit/>
          </a:bodyPr>
          <a:lstStyle/>
          <a:p>
            <a:pPr marL="0" indent="0">
              <a:buNone/>
            </a:pPr>
            <a:r>
              <a:rPr lang="en-US" dirty="0">
                <a:solidFill>
                  <a:srgbClr val="FFFFFF"/>
                </a:solidFill>
              </a:rPr>
              <a:t>RV Dumping Station</a:t>
            </a:r>
          </a:p>
          <a:p>
            <a:pPr marL="0" indent="0">
              <a:spcBef>
                <a:spcPts val="0"/>
              </a:spcBef>
              <a:buNone/>
            </a:pPr>
            <a:endParaRPr lang="en-US" dirty="0">
              <a:solidFill>
                <a:srgbClr val="FFFFFF"/>
              </a:solidFill>
            </a:endParaRPr>
          </a:p>
        </p:txBody>
      </p:sp>
      <p:pic>
        <p:nvPicPr>
          <p:cNvPr id="8" name="Picture 7">
            <a:extLst>
              <a:ext uri="{FF2B5EF4-FFF2-40B4-BE49-F238E27FC236}">
                <a16:creationId xmlns:a16="http://schemas.microsoft.com/office/drawing/2014/main" id="{0C76F685-AEFA-4BC3-8820-BE593ED661A8}"/>
              </a:ext>
            </a:extLst>
          </p:cNvPr>
          <p:cNvPicPr/>
          <p:nvPr/>
        </p:nvPicPr>
        <p:blipFill rotWithShape="1">
          <a:blip r:embed="rId4">
            <a:extLst>
              <a:ext uri="{28A0092B-C50C-407E-A947-70E740481C1C}">
                <a14:useLocalDpi xmlns:a14="http://schemas.microsoft.com/office/drawing/2010/main" val="0"/>
              </a:ext>
            </a:extLst>
          </a:blip>
          <a:srcRect t="17638" r="-1" b="4407"/>
          <a:stretch/>
        </p:blipFill>
        <p:spPr>
          <a:xfrm>
            <a:off x="349431" y="2473670"/>
            <a:ext cx="4091941" cy="4183380"/>
          </a:xfrm>
          <a:prstGeom prst="rect">
            <a:avLst/>
          </a:prstGeom>
        </p:spPr>
      </p:pic>
      <p:sp>
        <p:nvSpPr>
          <p:cNvPr id="9" name="Content Placeholder 3">
            <a:extLst>
              <a:ext uri="{FF2B5EF4-FFF2-40B4-BE49-F238E27FC236}">
                <a16:creationId xmlns:a16="http://schemas.microsoft.com/office/drawing/2014/main" id="{6488991F-6BB1-4A79-A67A-710E98848AC0}"/>
              </a:ext>
            </a:extLst>
          </p:cNvPr>
          <p:cNvSpPr txBox="1">
            <a:spLocks/>
          </p:cNvSpPr>
          <p:nvPr/>
        </p:nvSpPr>
        <p:spPr>
          <a:xfrm>
            <a:off x="1143000" y="4565360"/>
            <a:ext cx="2843783" cy="323850"/>
          </a:xfrm>
          <a:prstGeom prst="rect">
            <a:avLst/>
          </a:prstGeom>
        </p:spPr>
        <p:txBody>
          <a:bodyPr vert="horz" lIns="34290" tIns="34290" rIns="34290" bIns="3429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None/>
            </a:pPr>
            <a:r>
              <a:rPr lang="en-US" sz="1650" dirty="0">
                <a:solidFill>
                  <a:srgbClr val="FFFFFF"/>
                </a:solidFill>
              </a:rPr>
              <a:t>Campground Bathrooms</a:t>
            </a:r>
          </a:p>
        </p:txBody>
      </p:sp>
    </p:spTree>
    <p:extLst>
      <p:ext uri="{BB962C8B-B14F-4D97-AF65-F5344CB8AC3E}">
        <p14:creationId xmlns:p14="http://schemas.microsoft.com/office/powerpoint/2010/main" val="31906285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EEE7E-90E6-4FE4-AFF9-26A4EB780935}"/>
              </a:ext>
            </a:extLst>
          </p:cNvPr>
          <p:cNvSpPr>
            <a:spLocks noGrp="1"/>
          </p:cNvSpPr>
          <p:nvPr>
            <p:ph type="title"/>
          </p:nvPr>
        </p:nvSpPr>
        <p:spPr/>
        <p:txBody>
          <a:bodyPr/>
          <a:lstStyle/>
          <a:p>
            <a:r>
              <a:rPr lang="en-US" dirty="0"/>
              <a:t>Results – park 1</a:t>
            </a:r>
            <a:endParaRPr lang="en-US" dirty="0">
              <a:solidFill>
                <a:srgbClr val="FFFF00"/>
              </a:solidFill>
            </a:endParaRPr>
          </a:p>
        </p:txBody>
      </p:sp>
      <p:graphicFrame>
        <p:nvGraphicFramePr>
          <p:cNvPr id="6" name="Table 6">
            <a:extLst>
              <a:ext uri="{FF2B5EF4-FFF2-40B4-BE49-F238E27FC236}">
                <a16:creationId xmlns:a16="http://schemas.microsoft.com/office/drawing/2014/main" id="{7CC4416A-2B62-464F-B868-77EB39B178E0}"/>
              </a:ext>
            </a:extLst>
          </p:cNvPr>
          <p:cNvGraphicFramePr>
            <a:graphicFrameLocks noGrp="1"/>
          </p:cNvGraphicFramePr>
          <p:nvPr>
            <p:ph sz="half" idx="1"/>
            <p:extLst>
              <p:ext uri="{D42A27DB-BD31-4B8C-83A1-F6EECF244321}">
                <p14:modId xmlns:p14="http://schemas.microsoft.com/office/powerpoint/2010/main" val="3481886841"/>
              </p:ext>
            </p:extLst>
          </p:nvPr>
        </p:nvGraphicFramePr>
        <p:xfrm>
          <a:off x="328931" y="1904559"/>
          <a:ext cx="8478152" cy="3017520"/>
        </p:xfrm>
        <a:graphic>
          <a:graphicData uri="http://schemas.openxmlformats.org/drawingml/2006/table">
            <a:tbl>
              <a:tblPr firstRow="1" bandRow="1">
                <a:tableStyleId>{5C22544A-7EE6-4342-B048-85BDC9FD1C3A}</a:tableStyleId>
              </a:tblPr>
              <a:tblGrid>
                <a:gridCol w="2305952">
                  <a:extLst>
                    <a:ext uri="{9D8B030D-6E8A-4147-A177-3AD203B41FA5}">
                      <a16:colId xmlns:a16="http://schemas.microsoft.com/office/drawing/2014/main" val="2484063837"/>
                    </a:ext>
                  </a:extLst>
                </a:gridCol>
                <a:gridCol w="2209800">
                  <a:extLst>
                    <a:ext uri="{9D8B030D-6E8A-4147-A177-3AD203B41FA5}">
                      <a16:colId xmlns:a16="http://schemas.microsoft.com/office/drawing/2014/main" val="2280721455"/>
                    </a:ext>
                  </a:extLst>
                </a:gridCol>
                <a:gridCol w="2133600">
                  <a:extLst>
                    <a:ext uri="{9D8B030D-6E8A-4147-A177-3AD203B41FA5}">
                      <a16:colId xmlns:a16="http://schemas.microsoft.com/office/drawing/2014/main" val="3355088973"/>
                    </a:ext>
                  </a:extLst>
                </a:gridCol>
                <a:gridCol w="1828800">
                  <a:extLst>
                    <a:ext uri="{9D8B030D-6E8A-4147-A177-3AD203B41FA5}">
                      <a16:colId xmlns:a16="http://schemas.microsoft.com/office/drawing/2014/main" val="1218758783"/>
                    </a:ext>
                  </a:extLst>
                </a:gridCol>
              </a:tblGrid>
              <a:tr h="370840">
                <a:tc>
                  <a:txBody>
                    <a:bodyPr/>
                    <a:lstStyle/>
                    <a:p>
                      <a:r>
                        <a:rPr lang="en-US" sz="2800" dirty="0">
                          <a:solidFill>
                            <a:schemeClr val="bg1"/>
                          </a:solidFill>
                        </a:rPr>
                        <a:t>Parameter</a:t>
                      </a:r>
                    </a:p>
                  </a:txBody>
                  <a:tcPr/>
                </a:tc>
                <a:tc>
                  <a:txBody>
                    <a:bodyPr/>
                    <a:lstStyle/>
                    <a:p>
                      <a:r>
                        <a:rPr lang="en-US" sz="2800" dirty="0">
                          <a:solidFill>
                            <a:schemeClr val="bg1"/>
                          </a:solidFill>
                        </a:rPr>
                        <a:t>RV Dump Station STE</a:t>
                      </a:r>
                    </a:p>
                  </a:txBody>
                  <a:tcPr/>
                </a:tc>
                <a:tc>
                  <a:txBody>
                    <a:bodyPr/>
                    <a:lstStyle/>
                    <a:p>
                      <a:r>
                        <a:rPr lang="en-US" sz="2800" dirty="0">
                          <a:solidFill>
                            <a:schemeClr val="bg1"/>
                          </a:solidFill>
                        </a:rPr>
                        <a:t>Bathroom STE</a:t>
                      </a:r>
                    </a:p>
                  </a:txBody>
                  <a:tcPr/>
                </a:tc>
                <a:tc>
                  <a:txBody>
                    <a:bodyPr/>
                    <a:lstStyle/>
                    <a:p>
                      <a:r>
                        <a:rPr lang="en-US" sz="2800" dirty="0">
                          <a:solidFill>
                            <a:schemeClr val="bg1"/>
                          </a:solidFill>
                        </a:rPr>
                        <a:t>Typical</a:t>
                      </a:r>
                    </a:p>
                  </a:txBody>
                  <a:tcPr/>
                </a:tc>
                <a:extLst>
                  <a:ext uri="{0D108BD9-81ED-4DB2-BD59-A6C34878D82A}">
                    <a16:rowId xmlns:a16="http://schemas.microsoft.com/office/drawing/2014/main" val="4185607633"/>
                  </a:ext>
                </a:extLst>
              </a:tr>
              <a:tr h="370840">
                <a:tc>
                  <a:txBody>
                    <a:bodyPr/>
                    <a:lstStyle/>
                    <a:p>
                      <a:r>
                        <a:rPr lang="en-US" sz="2800" dirty="0"/>
                        <a:t>BOD</a:t>
                      </a:r>
                    </a:p>
                  </a:txBody>
                  <a:tcPr/>
                </a:tc>
                <a:tc>
                  <a:txBody>
                    <a:bodyPr/>
                    <a:lstStyle/>
                    <a:p>
                      <a:r>
                        <a:rPr lang="en-US" sz="2800" dirty="0">
                          <a:solidFill>
                            <a:srgbClr val="C00000"/>
                          </a:solidFill>
                        </a:rPr>
                        <a:t>1280</a:t>
                      </a:r>
                    </a:p>
                  </a:txBody>
                  <a:tcPr/>
                </a:tc>
                <a:tc>
                  <a:txBody>
                    <a:bodyPr/>
                    <a:lstStyle/>
                    <a:p>
                      <a:r>
                        <a:rPr lang="en-US" sz="2800" dirty="0">
                          <a:solidFill>
                            <a:srgbClr val="FF6600"/>
                          </a:solidFill>
                        </a:rPr>
                        <a:t>195</a:t>
                      </a:r>
                    </a:p>
                  </a:txBody>
                  <a:tcPr/>
                </a:tc>
                <a:tc>
                  <a:txBody>
                    <a:bodyPr/>
                    <a:lstStyle/>
                    <a:p>
                      <a:r>
                        <a:rPr lang="en-US" sz="2800" dirty="0"/>
                        <a:t>170</a:t>
                      </a:r>
                    </a:p>
                  </a:txBody>
                  <a:tcPr/>
                </a:tc>
                <a:extLst>
                  <a:ext uri="{0D108BD9-81ED-4DB2-BD59-A6C34878D82A}">
                    <a16:rowId xmlns:a16="http://schemas.microsoft.com/office/drawing/2014/main" val="1159375063"/>
                  </a:ext>
                </a:extLst>
              </a:tr>
              <a:tr h="370840">
                <a:tc>
                  <a:txBody>
                    <a:bodyPr/>
                    <a:lstStyle/>
                    <a:p>
                      <a:r>
                        <a:rPr lang="en-US" sz="2800" dirty="0"/>
                        <a:t>TSS</a:t>
                      </a:r>
                    </a:p>
                  </a:txBody>
                  <a:tcPr/>
                </a:tc>
                <a:tc>
                  <a:txBody>
                    <a:bodyPr/>
                    <a:lstStyle/>
                    <a:p>
                      <a:r>
                        <a:rPr lang="en-US" sz="2800" dirty="0">
                          <a:solidFill>
                            <a:srgbClr val="C00000"/>
                          </a:solidFill>
                        </a:rPr>
                        <a:t>230</a:t>
                      </a:r>
                    </a:p>
                  </a:txBody>
                  <a:tcPr/>
                </a:tc>
                <a:tc>
                  <a:txBody>
                    <a:bodyPr/>
                    <a:lstStyle/>
                    <a:p>
                      <a:r>
                        <a:rPr lang="en-US" sz="2800" dirty="0">
                          <a:solidFill>
                            <a:srgbClr val="FF6600"/>
                          </a:solidFill>
                        </a:rPr>
                        <a:t>74</a:t>
                      </a:r>
                    </a:p>
                  </a:txBody>
                  <a:tcPr/>
                </a:tc>
                <a:tc>
                  <a:txBody>
                    <a:bodyPr/>
                    <a:lstStyle/>
                    <a:p>
                      <a:r>
                        <a:rPr lang="en-US" sz="2800" dirty="0"/>
                        <a:t>60</a:t>
                      </a:r>
                    </a:p>
                  </a:txBody>
                  <a:tcPr/>
                </a:tc>
                <a:extLst>
                  <a:ext uri="{0D108BD9-81ED-4DB2-BD59-A6C34878D82A}">
                    <a16:rowId xmlns:a16="http://schemas.microsoft.com/office/drawing/2014/main" val="2169145635"/>
                  </a:ext>
                </a:extLst>
              </a:tr>
              <a:tr h="370840">
                <a:tc>
                  <a:txBody>
                    <a:bodyPr/>
                    <a:lstStyle/>
                    <a:p>
                      <a:r>
                        <a:rPr lang="en-US" sz="2800" dirty="0"/>
                        <a:t>Nitrogen</a:t>
                      </a:r>
                    </a:p>
                  </a:txBody>
                  <a:tcPr/>
                </a:tc>
                <a:tc>
                  <a:txBody>
                    <a:bodyPr/>
                    <a:lstStyle/>
                    <a:p>
                      <a:r>
                        <a:rPr lang="en-US" sz="2800" dirty="0">
                          <a:solidFill>
                            <a:srgbClr val="C00000"/>
                          </a:solidFill>
                        </a:rPr>
                        <a:t>769</a:t>
                      </a:r>
                    </a:p>
                  </a:txBody>
                  <a:tcPr/>
                </a:tc>
                <a:tc>
                  <a:txBody>
                    <a:bodyPr/>
                    <a:lstStyle/>
                    <a:p>
                      <a:r>
                        <a:rPr lang="en-US" sz="2800" dirty="0">
                          <a:solidFill>
                            <a:srgbClr val="FF6600"/>
                          </a:solidFill>
                        </a:rPr>
                        <a:t>135</a:t>
                      </a:r>
                    </a:p>
                  </a:txBody>
                  <a:tcPr/>
                </a:tc>
                <a:tc>
                  <a:txBody>
                    <a:bodyPr/>
                    <a:lstStyle/>
                    <a:p>
                      <a:r>
                        <a:rPr lang="en-US" sz="2800" dirty="0"/>
                        <a:t>60</a:t>
                      </a:r>
                    </a:p>
                  </a:txBody>
                  <a:tcPr/>
                </a:tc>
                <a:extLst>
                  <a:ext uri="{0D108BD9-81ED-4DB2-BD59-A6C34878D82A}">
                    <a16:rowId xmlns:a16="http://schemas.microsoft.com/office/drawing/2014/main" val="2362331147"/>
                  </a:ext>
                </a:extLst>
              </a:tr>
              <a:tr h="370840">
                <a:tc>
                  <a:txBody>
                    <a:bodyPr/>
                    <a:lstStyle/>
                    <a:p>
                      <a:r>
                        <a:rPr lang="en-US" sz="2800" dirty="0"/>
                        <a:t>Phosphorous</a:t>
                      </a:r>
                    </a:p>
                  </a:txBody>
                  <a:tcPr/>
                </a:tc>
                <a:tc>
                  <a:txBody>
                    <a:bodyPr/>
                    <a:lstStyle/>
                    <a:p>
                      <a:r>
                        <a:rPr lang="en-US" sz="2800" dirty="0">
                          <a:solidFill>
                            <a:srgbClr val="C00000"/>
                          </a:solidFill>
                        </a:rPr>
                        <a:t>56</a:t>
                      </a:r>
                    </a:p>
                  </a:txBody>
                  <a:tcPr/>
                </a:tc>
                <a:tc>
                  <a:txBody>
                    <a:bodyPr/>
                    <a:lstStyle/>
                    <a:p>
                      <a:r>
                        <a:rPr lang="en-US" sz="2800" dirty="0">
                          <a:solidFill>
                            <a:srgbClr val="FF6600"/>
                          </a:solidFill>
                        </a:rPr>
                        <a:t>18</a:t>
                      </a:r>
                    </a:p>
                  </a:txBody>
                  <a:tcPr/>
                </a:tc>
                <a:tc>
                  <a:txBody>
                    <a:bodyPr/>
                    <a:lstStyle/>
                    <a:p>
                      <a:r>
                        <a:rPr lang="en-US" sz="2800" dirty="0"/>
                        <a:t>10</a:t>
                      </a:r>
                    </a:p>
                  </a:txBody>
                  <a:tcPr/>
                </a:tc>
                <a:extLst>
                  <a:ext uri="{0D108BD9-81ED-4DB2-BD59-A6C34878D82A}">
                    <a16:rowId xmlns:a16="http://schemas.microsoft.com/office/drawing/2014/main" val="2381657705"/>
                  </a:ext>
                </a:extLst>
              </a:tr>
            </a:tbl>
          </a:graphicData>
        </a:graphic>
      </p:graphicFrame>
    </p:spTree>
    <p:extLst>
      <p:ext uri="{BB962C8B-B14F-4D97-AF65-F5344CB8AC3E}">
        <p14:creationId xmlns:p14="http://schemas.microsoft.com/office/powerpoint/2010/main" val="8224160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7550C-D600-484E-B225-450063887AA5}"/>
              </a:ext>
            </a:extLst>
          </p:cNvPr>
          <p:cNvSpPr>
            <a:spLocks noGrp="1"/>
          </p:cNvSpPr>
          <p:nvPr>
            <p:ph type="title"/>
          </p:nvPr>
        </p:nvSpPr>
        <p:spPr>
          <a:xfrm>
            <a:off x="685346" y="609600"/>
            <a:ext cx="7765321" cy="1326321"/>
          </a:xfrm>
        </p:spPr>
        <p:txBody>
          <a:bodyPr vert="horz" lIns="91440" tIns="45720" rIns="91440" bIns="45720" rtlCol="0" anchor="ctr">
            <a:normAutofit/>
          </a:bodyPr>
          <a:lstStyle/>
          <a:p>
            <a:r>
              <a:rPr lang="en-US" dirty="0"/>
              <a:t>Results</a:t>
            </a:r>
          </a:p>
        </p:txBody>
      </p:sp>
      <p:graphicFrame>
        <p:nvGraphicFramePr>
          <p:cNvPr id="14" name="Content Placeholder 5">
            <a:extLst>
              <a:ext uri="{FF2B5EF4-FFF2-40B4-BE49-F238E27FC236}">
                <a16:creationId xmlns:a16="http://schemas.microsoft.com/office/drawing/2014/main" id="{FB46A070-C851-499B-82BE-403904E5FCEA}"/>
              </a:ext>
            </a:extLst>
          </p:cNvPr>
          <p:cNvGraphicFramePr>
            <a:graphicFrameLocks noGrp="1"/>
          </p:cNvGraphicFramePr>
          <p:nvPr>
            <p:ph sz="half" idx="2"/>
            <p:extLst>
              <p:ext uri="{D42A27DB-BD31-4B8C-83A1-F6EECF244321}">
                <p14:modId xmlns:p14="http://schemas.microsoft.com/office/powerpoint/2010/main" val="3551953200"/>
              </p:ext>
            </p:extLst>
          </p:nvPr>
        </p:nvGraphicFramePr>
        <p:xfrm>
          <a:off x="685800" y="2257654"/>
          <a:ext cx="7765256" cy="33038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79010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E2827-3472-5623-E466-D0397CA6C8F8}"/>
              </a:ext>
            </a:extLst>
          </p:cNvPr>
          <p:cNvSpPr>
            <a:spLocks noGrp="1"/>
          </p:cNvSpPr>
          <p:nvPr>
            <p:ph type="title"/>
          </p:nvPr>
        </p:nvSpPr>
        <p:spPr/>
        <p:txBody>
          <a:bodyPr/>
          <a:lstStyle/>
          <a:p>
            <a:r>
              <a:rPr lang="en-US" dirty="0"/>
              <a:t>Solution</a:t>
            </a:r>
          </a:p>
        </p:txBody>
      </p:sp>
      <p:sp>
        <p:nvSpPr>
          <p:cNvPr id="3" name="Content Placeholder 2">
            <a:extLst>
              <a:ext uri="{FF2B5EF4-FFF2-40B4-BE49-F238E27FC236}">
                <a16:creationId xmlns:a16="http://schemas.microsoft.com/office/drawing/2014/main" id="{E230CE66-B987-72E5-5233-4592A2B602E1}"/>
              </a:ext>
            </a:extLst>
          </p:cNvPr>
          <p:cNvSpPr>
            <a:spLocks noGrp="1"/>
          </p:cNvSpPr>
          <p:nvPr>
            <p:ph sz="half" idx="1"/>
          </p:nvPr>
        </p:nvSpPr>
        <p:spPr>
          <a:xfrm>
            <a:off x="685346" y="2088320"/>
            <a:ext cx="7765321" cy="3702881"/>
          </a:xfrm>
        </p:spPr>
        <p:txBody>
          <a:bodyPr>
            <a:normAutofit/>
          </a:bodyPr>
          <a:lstStyle/>
          <a:p>
            <a:r>
              <a:rPr lang="en-US" sz="2400" dirty="0"/>
              <a:t>System was sampled again</a:t>
            </a:r>
          </a:p>
          <a:p>
            <a:r>
              <a:rPr lang="en-US" sz="2400" dirty="0"/>
              <a:t>Advanced treatment system was designed for dump station with an aerobic treatment unit</a:t>
            </a:r>
          </a:p>
          <a:p>
            <a:r>
              <a:rPr lang="en-US" sz="2400" dirty="0"/>
              <a:t>RV treated wastewater is combined with shower house STE</a:t>
            </a:r>
          </a:p>
          <a:p>
            <a:r>
              <a:rPr lang="en-US" sz="2400" dirty="0"/>
              <a:t>Mound systems were installed for final treatment and dispersal</a:t>
            </a:r>
          </a:p>
        </p:txBody>
      </p:sp>
    </p:spTree>
    <p:extLst>
      <p:ext uri="{BB962C8B-B14F-4D97-AF65-F5344CB8AC3E}">
        <p14:creationId xmlns:p14="http://schemas.microsoft.com/office/powerpoint/2010/main" val="7323816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73FD96-01DF-4DE7-9D75-FF2BE5C6DEB4}"/>
              </a:ext>
            </a:extLst>
          </p:cNvPr>
          <p:cNvPicPr>
            <a:picLocks noChangeAspect="1"/>
          </p:cNvPicPr>
          <p:nvPr/>
        </p:nvPicPr>
        <p:blipFill rotWithShape="1">
          <a:blip r:embed="rId4">
            <a:alphaModFix amt="35000"/>
          </a:blip>
          <a:srcRect l="2177" r="8798" b="1"/>
          <a:stretch/>
        </p:blipFill>
        <p:spPr>
          <a:xfrm>
            <a:off x="20" y="2030"/>
            <a:ext cx="9143980" cy="6855970"/>
          </a:xfrm>
          <a:prstGeom prst="rect">
            <a:avLst/>
          </a:prstGeom>
        </p:spPr>
      </p:pic>
      <p:sp>
        <p:nvSpPr>
          <p:cNvPr id="15" name="Rectangle 14">
            <a:extLst>
              <a:ext uri="{FF2B5EF4-FFF2-40B4-BE49-F238E27FC236}">
                <a16:creationId xmlns:a16="http://schemas.microsoft.com/office/drawing/2014/main" id="{4DE0D6BE-330A-422D-9BD9-1E18F73C6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98F47FBD-5655-4DC9-972B-1B882E12AE11}"/>
              </a:ext>
            </a:extLst>
          </p:cNvPr>
          <p:cNvSpPr>
            <a:spLocks noGrp="1"/>
          </p:cNvSpPr>
          <p:nvPr>
            <p:ph type="title"/>
          </p:nvPr>
        </p:nvSpPr>
        <p:spPr>
          <a:xfrm>
            <a:off x="685346" y="609600"/>
            <a:ext cx="7765321" cy="1326321"/>
          </a:xfrm>
        </p:spPr>
        <p:txBody>
          <a:bodyPr>
            <a:normAutofit/>
          </a:bodyPr>
          <a:lstStyle/>
          <a:p>
            <a:r>
              <a:rPr lang="en-US" dirty="0"/>
              <a:t>Park 2 Project Synopsis </a:t>
            </a:r>
          </a:p>
        </p:txBody>
      </p:sp>
      <p:sp>
        <p:nvSpPr>
          <p:cNvPr id="3" name="Content Placeholder 2">
            <a:extLst>
              <a:ext uri="{FF2B5EF4-FFF2-40B4-BE49-F238E27FC236}">
                <a16:creationId xmlns:a16="http://schemas.microsoft.com/office/drawing/2014/main" id="{7619298B-9A21-44D3-940B-AE8196A4D0E0}"/>
              </a:ext>
            </a:extLst>
          </p:cNvPr>
          <p:cNvSpPr>
            <a:spLocks noGrp="1"/>
          </p:cNvSpPr>
          <p:nvPr>
            <p:ph idx="1"/>
          </p:nvPr>
        </p:nvSpPr>
        <p:spPr>
          <a:xfrm>
            <a:off x="685346" y="2096064"/>
            <a:ext cx="7765321" cy="4304736"/>
          </a:xfrm>
        </p:spPr>
        <p:txBody>
          <a:bodyPr>
            <a:normAutofit/>
          </a:bodyPr>
          <a:lstStyle/>
          <a:p>
            <a:r>
              <a:rPr lang="en-US" sz="2800" dirty="0"/>
              <a:t>The purpose was to evaluate the new septic systems with secondary treatment units at a: </a:t>
            </a:r>
          </a:p>
          <a:p>
            <a:pPr lvl="1">
              <a:buFont typeface="Wingdings" panose="05000000000000000000" pitchFamily="2" charset="2"/>
              <a:buChar char="§"/>
            </a:pPr>
            <a:r>
              <a:rPr lang="en-US" sz="2400" dirty="0"/>
              <a:t> RV dumping station </a:t>
            </a:r>
          </a:p>
          <a:p>
            <a:pPr lvl="1">
              <a:buFont typeface="Wingdings" panose="05000000000000000000" pitchFamily="2" charset="2"/>
              <a:buChar char="§"/>
            </a:pPr>
            <a:r>
              <a:rPr lang="en-US" sz="2400" dirty="0"/>
              <a:t> Campground shower house</a:t>
            </a:r>
          </a:p>
          <a:p>
            <a:pPr>
              <a:buFont typeface="Wingdings" panose="05000000000000000000" pitchFamily="2" charset="2"/>
              <a:buChar char="§"/>
            </a:pPr>
            <a:r>
              <a:rPr lang="en-US" sz="2800" dirty="0"/>
              <a:t>Provide recommendations to the DNR on how to move forward with the management of these systems</a:t>
            </a:r>
          </a:p>
          <a:p>
            <a:endParaRPr lang="en-US" dirty="0"/>
          </a:p>
        </p:txBody>
      </p:sp>
    </p:spTree>
    <p:extLst>
      <p:ext uri="{BB962C8B-B14F-4D97-AF65-F5344CB8AC3E}">
        <p14:creationId xmlns:p14="http://schemas.microsoft.com/office/powerpoint/2010/main" val="33469812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F074D-020D-4875-AF1F-831684EB33B2}"/>
              </a:ext>
            </a:extLst>
          </p:cNvPr>
          <p:cNvSpPr>
            <a:spLocks noGrp="1"/>
          </p:cNvSpPr>
          <p:nvPr>
            <p:ph type="title"/>
          </p:nvPr>
        </p:nvSpPr>
        <p:spPr>
          <a:xfrm>
            <a:off x="3695604" y="609600"/>
            <a:ext cx="4755063" cy="1326321"/>
          </a:xfrm>
        </p:spPr>
        <p:txBody>
          <a:bodyPr>
            <a:normAutofit/>
          </a:bodyPr>
          <a:lstStyle/>
          <a:p>
            <a:r>
              <a:rPr lang="en-US" dirty="0"/>
              <a:t> RV Dumping Station</a:t>
            </a:r>
          </a:p>
        </p:txBody>
      </p:sp>
      <p:pic>
        <p:nvPicPr>
          <p:cNvPr id="5" name="Picture 4">
            <a:extLst>
              <a:ext uri="{FF2B5EF4-FFF2-40B4-BE49-F238E27FC236}">
                <a16:creationId xmlns:a16="http://schemas.microsoft.com/office/drawing/2014/main" id="{CF6D57C9-EC72-4EB7-805C-003CC132D3EB}"/>
              </a:ext>
            </a:extLst>
          </p:cNvPr>
          <p:cNvPicPr/>
          <p:nvPr/>
        </p:nvPicPr>
        <p:blipFill rotWithShape="1">
          <a:blip r:embed="rId4" cstate="print">
            <a:extLst>
              <a:ext uri="{28A0092B-C50C-407E-A947-70E740481C1C}">
                <a14:useLocalDpi xmlns:a14="http://schemas.microsoft.com/office/drawing/2010/main" val="0"/>
              </a:ext>
            </a:extLst>
          </a:blip>
          <a:srcRect l="31841" r="30134"/>
          <a:stretch/>
        </p:blipFill>
        <p:spPr bwMode="auto">
          <a:xfrm>
            <a:off x="20" y="10"/>
            <a:ext cx="3476985" cy="6857990"/>
          </a:xfrm>
          <a:prstGeom prst="rect">
            <a:avLst/>
          </a:prstGeom>
          <a:noFill/>
        </p:spPr>
      </p:pic>
      <p:sp>
        <p:nvSpPr>
          <p:cNvPr id="3" name="Content Placeholder 2">
            <a:extLst>
              <a:ext uri="{FF2B5EF4-FFF2-40B4-BE49-F238E27FC236}">
                <a16:creationId xmlns:a16="http://schemas.microsoft.com/office/drawing/2014/main" id="{D60FAB45-93F6-40FE-900D-669DE906E906}"/>
              </a:ext>
            </a:extLst>
          </p:cNvPr>
          <p:cNvSpPr>
            <a:spLocks noGrp="1"/>
          </p:cNvSpPr>
          <p:nvPr>
            <p:ph idx="1"/>
          </p:nvPr>
        </p:nvSpPr>
        <p:spPr>
          <a:xfrm>
            <a:off x="3695603" y="2096064"/>
            <a:ext cx="4755064" cy="4609536"/>
          </a:xfrm>
        </p:spPr>
        <p:txBody>
          <a:bodyPr>
            <a:normAutofit/>
          </a:bodyPr>
          <a:lstStyle/>
          <a:p>
            <a:pPr marL="381762" lvl="1" indent="-285750"/>
            <a:r>
              <a:rPr lang="en-US" dirty="0"/>
              <a:t>Designed for 1,800 gal/day</a:t>
            </a:r>
          </a:p>
          <a:p>
            <a:pPr marL="381762" lvl="1" indent="-285750"/>
            <a:r>
              <a:rPr lang="en-US" dirty="0"/>
              <a:t>Secondary treatment unit:</a:t>
            </a:r>
          </a:p>
          <a:p>
            <a:pPr lvl="1">
              <a:buFont typeface="Wingdings" panose="05000000000000000000" pitchFamily="2" charset="2"/>
              <a:buChar char="§"/>
            </a:pPr>
            <a:r>
              <a:rPr lang="en-US" dirty="0"/>
              <a:t> Two 4,200 gallon Nibbler tanks.</a:t>
            </a:r>
          </a:p>
          <a:p>
            <a:pPr lvl="1">
              <a:buFont typeface="Wingdings" panose="05000000000000000000" pitchFamily="2" charset="2"/>
              <a:buChar char="§"/>
            </a:pPr>
            <a:r>
              <a:rPr lang="en-US" dirty="0"/>
              <a:t>Each holds one 10-pod pretreatment unit</a:t>
            </a:r>
          </a:p>
          <a:p>
            <a:pPr marL="381762" lvl="1" indent="-285750"/>
            <a:r>
              <a:rPr lang="en-US" b="1" dirty="0"/>
              <a:t>Samples Taken from:</a:t>
            </a:r>
          </a:p>
          <a:p>
            <a:pPr lvl="1">
              <a:buFontTx/>
              <a:buChar char="-"/>
            </a:pPr>
            <a:r>
              <a:rPr lang="en-US" dirty="0"/>
              <a:t>Flow equalization tank for the Nibbler</a:t>
            </a:r>
          </a:p>
          <a:p>
            <a:pPr lvl="1">
              <a:buFontTx/>
              <a:buChar char="-"/>
            </a:pPr>
            <a:r>
              <a:rPr lang="en-US" dirty="0"/>
              <a:t>Lift station to analyze treatment achieved by the Nibbler</a:t>
            </a:r>
          </a:p>
          <a:p>
            <a:pPr marL="381762" lvl="1" indent="-285750"/>
            <a:r>
              <a:rPr lang="en-US" dirty="0"/>
              <a:t>Sludge and scum were measured as well</a:t>
            </a:r>
          </a:p>
        </p:txBody>
      </p:sp>
      <p:cxnSp>
        <p:nvCxnSpPr>
          <p:cNvPr id="10" name="Straight Connector 9">
            <a:extLst>
              <a:ext uri="{FF2B5EF4-FFF2-40B4-BE49-F238E27FC236}">
                <a16:creationId xmlns:a16="http://schemas.microsoft.com/office/drawing/2014/main" id="{E2A31A05-19BB-4F84-9402-E8569CBDBD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77005"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0842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4DE0D6BE-330A-422D-9BD9-1E18F73C6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5124" name="Content Placeholder 6"/>
          <p:cNvPicPr>
            <a:picLocks noGrp="1" noChangeAspect="1"/>
          </p:cNvPicPr>
          <p:nvPr>
            <p:ph sz="half" idx="2"/>
          </p:nvPr>
        </p:nvPicPr>
        <p:blipFill rotWithShape="1">
          <a:blip r:embed="rId3">
            <a:alphaModFix amt="35000"/>
            <a:extLst>
              <a:ext uri="{28A0092B-C50C-407E-A947-70E740481C1C}">
                <a14:useLocalDpi xmlns:a14="http://schemas.microsoft.com/office/drawing/2010/main" val="0"/>
              </a:ext>
            </a:extLst>
          </a:blip>
          <a:srcRect r="1304"/>
          <a:stretch/>
        </p:blipFill>
        <p:spPr>
          <a:xfrm>
            <a:off x="20" y="2030"/>
            <a:ext cx="9143980" cy="6855970"/>
          </a:xfrm>
          <a:prstGeom prst="rect">
            <a:avLst/>
          </a:prstGeom>
        </p:spPr>
      </p:pic>
      <p:sp>
        <p:nvSpPr>
          <p:cNvPr id="5122" name="Title 3"/>
          <p:cNvSpPr>
            <a:spLocks noGrp="1"/>
          </p:cNvSpPr>
          <p:nvPr>
            <p:ph type="title"/>
          </p:nvPr>
        </p:nvSpPr>
        <p:spPr>
          <a:xfrm>
            <a:off x="685346" y="609600"/>
            <a:ext cx="7765321" cy="1326321"/>
          </a:xfrm>
        </p:spPr>
        <p:txBody>
          <a:bodyPr vert="horz" lIns="91440" tIns="45720" rIns="91440" bIns="45720" rtlCol="0" anchor="ctr">
            <a:normAutofit/>
          </a:bodyPr>
          <a:lstStyle/>
          <a:p>
            <a:r>
              <a:rPr lang="en-US" altLang="en-US" dirty="0"/>
              <a:t>Bacteria – The public  May Not Like Them</a:t>
            </a:r>
          </a:p>
        </p:txBody>
      </p:sp>
      <p:sp>
        <p:nvSpPr>
          <p:cNvPr id="5123" name="Content Placeholder 4"/>
          <p:cNvSpPr>
            <a:spLocks noGrp="1"/>
          </p:cNvSpPr>
          <p:nvPr>
            <p:ph sz="half" idx="1"/>
          </p:nvPr>
        </p:nvSpPr>
        <p:spPr>
          <a:xfrm>
            <a:off x="685346" y="2096064"/>
            <a:ext cx="7765321" cy="3695136"/>
          </a:xfrm>
        </p:spPr>
        <p:txBody>
          <a:bodyPr vert="horz" lIns="91440" tIns="45720" rIns="91440" bIns="45720" rtlCol="0">
            <a:normAutofit/>
          </a:bodyPr>
          <a:lstStyle/>
          <a:p>
            <a:r>
              <a:rPr lang="en-US" altLang="en-US" sz="3600" dirty="0">
                <a:effectLst/>
              </a:rPr>
              <a:t>But we need these guys</a:t>
            </a:r>
          </a:p>
          <a:p>
            <a:pPr lvl="1"/>
            <a:r>
              <a:rPr lang="en-US" altLang="en-US" sz="3200" dirty="0">
                <a:effectLst/>
              </a:rPr>
              <a:t>bacteria and fungi are the workhorses of wastewater treatment</a:t>
            </a:r>
          </a:p>
          <a:p>
            <a:pPr lvl="1"/>
            <a:r>
              <a:rPr lang="en-US" altLang="en-US" sz="3200" dirty="0">
                <a:effectLst/>
              </a:rPr>
              <a:t>they prefer their carbon source to be non-toxic</a:t>
            </a:r>
          </a:p>
        </p:txBody>
      </p:sp>
    </p:spTree>
    <p:extLst>
      <p:ext uri="{BB962C8B-B14F-4D97-AF65-F5344CB8AC3E}">
        <p14:creationId xmlns:p14="http://schemas.microsoft.com/office/powerpoint/2010/main" val="14578729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6BE44ED-6075-4E11-A73C-B65948617E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1C9749A-62DC-4195-8E68-08B25671ADAB}"/>
              </a:ext>
            </a:extLst>
          </p:cNvPr>
          <p:cNvSpPr>
            <a:spLocks noGrp="1"/>
          </p:cNvSpPr>
          <p:nvPr>
            <p:ph type="title"/>
          </p:nvPr>
        </p:nvSpPr>
        <p:spPr>
          <a:xfrm>
            <a:off x="3695604" y="609600"/>
            <a:ext cx="4755063" cy="1326321"/>
          </a:xfrm>
        </p:spPr>
        <p:txBody>
          <a:bodyPr>
            <a:normAutofit/>
          </a:bodyPr>
          <a:lstStyle/>
          <a:p>
            <a:r>
              <a:rPr lang="en-US" dirty="0"/>
              <a:t>Campground Shower house</a:t>
            </a:r>
          </a:p>
        </p:txBody>
      </p:sp>
      <p:pic>
        <p:nvPicPr>
          <p:cNvPr id="4" name="Picture 3">
            <a:extLst>
              <a:ext uri="{FF2B5EF4-FFF2-40B4-BE49-F238E27FC236}">
                <a16:creationId xmlns:a16="http://schemas.microsoft.com/office/drawing/2014/main" id="{3D5B6431-E4A7-4AA0-9FF3-4A20581F6193}"/>
              </a:ext>
            </a:extLst>
          </p:cNvPr>
          <p:cNvPicPr/>
          <p:nvPr/>
        </p:nvPicPr>
        <p:blipFill rotWithShape="1">
          <a:blip r:embed="rId4" cstate="print">
            <a:extLst>
              <a:ext uri="{28A0092B-C50C-407E-A947-70E740481C1C}">
                <a14:useLocalDpi xmlns:a14="http://schemas.microsoft.com/office/drawing/2010/main" val="0"/>
              </a:ext>
            </a:extLst>
          </a:blip>
          <a:srcRect l="4633" r="4637"/>
          <a:stretch/>
        </p:blipFill>
        <p:spPr bwMode="auto">
          <a:xfrm rot="5400000">
            <a:off x="-364617" y="364612"/>
            <a:ext cx="4206240" cy="3477005"/>
          </a:xfrm>
          <a:prstGeom prst="rect">
            <a:avLst/>
          </a:prstGeom>
          <a:noFill/>
        </p:spPr>
      </p:pic>
      <p:pic>
        <p:nvPicPr>
          <p:cNvPr id="5" name="Picture 4">
            <a:extLst>
              <a:ext uri="{FF2B5EF4-FFF2-40B4-BE49-F238E27FC236}">
                <a16:creationId xmlns:a16="http://schemas.microsoft.com/office/drawing/2014/main" id="{AE1107EE-C9B7-4B1B-81A7-3DD08C438BFF}"/>
              </a:ext>
            </a:extLst>
          </p:cNvPr>
          <p:cNvPicPr>
            <a:picLocks noChangeAspect="1"/>
          </p:cNvPicPr>
          <p:nvPr/>
        </p:nvPicPr>
        <p:blipFill rotWithShape="1">
          <a:blip r:embed="rId5"/>
          <a:srcRect t="7303" b="35315"/>
          <a:stretch/>
        </p:blipFill>
        <p:spPr>
          <a:xfrm>
            <a:off x="20" y="4206245"/>
            <a:ext cx="3476985" cy="2660227"/>
          </a:xfrm>
          <a:prstGeom prst="rect">
            <a:avLst/>
          </a:prstGeom>
        </p:spPr>
      </p:pic>
      <p:cxnSp>
        <p:nvCxnSpPr>
          <p:cNvPr id="19" name="Straight Connector 18">
            <a:extLst>
              <a:ext uri="{FF2B5EF4-FFF2-40B4-BE49-F238E27FC236}">
                <a16:creationId xmlns:a16="http://schemas.microsoft.com/office/drawing/2014/main" id="{01943F1F-3D4C-4F63-A3E6-42265F518A2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77005"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193A4BC-D2AB-469E-878F-F14DFC058A51}"/>
              </a:ext>
            </a:extLst>
          </p:cNvPr>
          <p:cNvSpPr>
            <a:spLocks noGrp="1"/>
          </p:cNvSpPr>
          <p:nvPr>
            <p:ph idx="1"/>
          </p:nvPr>
        </p:nvSpPr>
        <p:spPr>
          <a:xfrm>
            <a:off x="3695603" y="2096064"/>
            <a:ext cx="4755064" cy="4716216"/>
          </a:xfrm>
        </p:spPr>
        <p:txBody>
          <a:bodyPr>
            <a:normAutofit lnSpcReduction="10000"/>
          </a:bodyPr>
          <a:lstStyle/>
          <a:p>
            <a:pPr>
              <a:lnSpc>
                <a:spcPct val="110000"/>
              </a:lnSpc>
              <a:spcBef>
                <a:spcPts val="0"/>
              </a:spcBef>
            </a:pPr>
            <a:r>
              <a:rPr lang="en-US" sz="2400" dirty="0"/>
              <a:t>Designed for 1,900 gallons per day</a:t>
            </a:r>
          </a:p>
          <a:p>
            <a:pPr>
              <a:lnSpc>
                <a:spcPct val="110000"/>
              </a:lnSpc>
              <a:spcBef>
                <a:spcPts val="0"/>
              </a:spcBef>
            </a:pPr>
            <a:r>
              <a:rPr lang="en-US" sz="2400" dirty="0"/>
              <a:t>Advantex AX-100 recirculating secondary treatment unit</a:t>
            </a:r>
          </a:p>
          <a:p>
            <a:pPr>
              <a:lnSpc>
                <a:spcPct val="110000"/>
              </a:lnSpc>
              <a:spcBef>
                <a:spcPts val="0"/>
              </a:spcBef>
            </a:pPr>
            <a:r>
              <a:rPr lang="en-US" sz="2400" dirty="0"/>
              <a:t>Wastewater is directed to two mounds</a:t>
            </a:r>
            <a:endParaRPr lang="en-US" sz="2400" b="1" dirty="0"/>
          </a:p>
          <a:p>
            <a:pPr>
              <a:lnSpc>
                <a:spcPct val="110000"/>
              </a:lnSpc>
              <a:spcBef>
                <a:spcPts val="0"/>
              </a:spcBef>
            </a:pPr>
            <a:r>
              <a:rPr lang="en-US" sz="2400" b="1" dirty="0"/>
              <a:t>Samples Taken from:</a:t>
            </a:r>
          </a:p>
          <a:p>
            <a:pPr lvl="1">
              <a:lnSpc>
                <a:spcPct val="110000"/>
              </a:lnSpc>
              <a:spcBef>
                <a:spcPts val="0"/>
              </a:spcBef>
            </a:pPr>
            <a:r>
              <a:rPr lang="en-US" sz="2000" dirty="0"/>
              <a:t>Outlet of the septic tank.</a:t>
            </a:r>
          </a:p>
          <a:p>
            <a:pPr lvl="1">
              <a:lnSpc>
                <a:spcPct val="110000"/>
              </a:lnSpc>
              <a:spcBef>
                <a:spcPts val="0"/>
              </a:spcBef>
              <a:buFontTx/>
              <a:buChar char="-"/>
            </a:pPr>
            <a:r>
              <a:rPr lang="en-US" sz="2000" dirty="0"/>
              <a:t>Lift station, to understand the treatment achieved by the Advantex</a:t>
            </a:r>
          </a:p>
          <a:p>
            <a:pPr>
              <a:lnSpc>
                <a:spcPct val="110000"/>
              </a:lnSpc>
              <a:spcBef>
                <a:spcPts val="0"/>
              </a:spcBef>
            </a:pPr>
            <a:r>
              <a:rPr lang="en-US" sz="2400" dirty="0"/>
              <a:t>Sludge and scum were measured as well</a:t>
            </a:r>
          </a:p>
          <a:p>
            <a:pPr marL="0" indent="0">
              <a:lnSpc>
                <a:spcPct val="110000"/>
              </a:lnSpc>
              <a:buNone/>
            </a:pPr>
            <a:endParaRPr lang="en-US" sz="2400" dirty="0"/>
          </a:p>
          <a:p>
            <a:pPr>
              <a:lnSpc>
                <a:spcPct val="110000"/>
              </a:lnSpc>
            </a:pPr>
            <a:endParaRPr lang="en-US" sz="2400" dirty="0"/>
          </a:p>
        </p:txBody>
      </p:sp>
    </p:spTree>
    <p:extLst>
      <p:ext uri="{BB962C8B-B14F-4D97-AF65-F5344CB8AC3E}">
        <p14:creationId xmlns:p14="http://schemas.microsoft.com/office/powerpoint/2010/main" val="12660731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79D38-5834-429A-A89E-805AB995DFE5}"/>
              </a:ext>
            </a:extLst>
          </p:cNvPr>
          <p:cNvSpPr>
            <a:spLocks noGrp="1"/>
          </p:cNvSpPr>
          <p:nvPr>
            <p:ph type="title"/>
          </p:nvPr>
        </p:nvSpPr>
        <p:spPr/>
        <p:txBody>
          <a:bodyPr/>
          <a:lstStyle/>
          <a:p>
            <a:r>
              <a:rPr lang="en-US" dirty="0"/>
              <a:t>Results - RV Dumping Station</a:t>
            </a:r>
          </a:p>
        </p:txBody>
      </p:sp>
      <p:graphicFrame>
        <p:nvGraphicFramePr>
          <p:cNvPr id="5" name="Table 5">
            <a:extLst>
              <a:ext uri="{FF2B5EF4-FFF2-40B4-BE49-F238E27FC236}">
                <a16:creationId xmlns:a16="http://schemas.microsoft.com/office/drawing/2014/main" id="{D4E88613-3440-48FB-B18D-DE33E766F34A}"/>
              </a:ext>
            </a:extLst>
          </p:cNvPr>
          <p:cNvGraphicFramePr>
            <a:graphicFrameLocks noGrp="1"/>
          </p:cNvGraphicFramePr>
          <p:nvPr>
            <p:extLst>
              <p:ext uri="{D42A27DB-BD31-4B8C-83A1-F6EECF244321}">
                <p14:modId xmlns:p14="http://schemas.microsoft.com/office/powerpoint/2010/main" val="493590886"/>
              </p:ext>
            </p:extLst>
          </p:nvPr>
        </p:nvGraphicFramePr>
        <p:xfrm>
          <a:off x="533400" y="2286000"/>
          <a:ext cx="8343872" cy="2743200"/>
        </p:xfrm>
        <a:graphic>
          <a:graphicData uri="http://schemas.openxmlformats.org/drawingml/2006/table">
            <a:tbl>
              <a:tblPr firstRow="1" bandRow="1">
                <a:tableStyleId>{5C22544A-7EE6-4342-B048-85BDC9FD1C3A}</a:tableStyleId>
              </a:tblPr>
              <a:tblGrid>
                <a:gridCol w="2620072">
                  <a:extLst>
                    <a:ext uri="{9D8B030D-6E8A-4147-A177-3AD203B41FA5}">
                      <a16:colId xmlns:a16="http://schemas.microsoft.com/office/drawing/2014/main" val="144297635"/>
                    </a:ext>
                  </a:extLst>
                </a:gridCol>
                <a:gridCol w="1551864">
                  <a:extLst>
                    <a:ext uri="{9D8B030D-6E8A-4147-A177-3AD203B41FA5}">
                      <a16:colId xmlns:a16="http://schemas.microsoft.com/office/drawing/2014/main" val="2695898550"/>
                    </a:ext>
                  </a:extLst>
                </a:gridCol>
                <a:gridCol w="2085968">
                  <a:extLst>
                    <a:ext uri="{9D8B030D-6E8A-4147-A177-3AD203B41FA5}">
                      <a16:colId xmlns:a16="http://schemas.microsoft.com/office/drawing/2014/main" val="975027374"/>
                    </a:ext>
                  </a:extLst>
                </a:gridCol>
                <a:gridCol w="2085968">
                  <a:extLst>
                    <a:ext uri="{9D8B030D-6E8A-4147-A177-3AD203B41FA5}">
                      <a16:colId xmlns:a16="http://schemas.microsoft.com/office/drawing/2014/main" val="1259475287"/>
                    </a:ext>
                  </a:extLst>
                </a:gridCol>
              </a:tblGrid>
              <a:tr h="370840">
                <a:tc>
                  <a:txBody>
                    <a:bodyPr/>
                    <a:lstStyle/>
                    <a:p>
                      <a:r>
                        <a:rPr lang="en-US" sz="2400" dirty="0">
                          <a:solidFill>
                            <a:schemeClr val="bg1"/>
                          </a:solidFill>
                        </a:rPr>
                        <a:t>Parameter</a:t>
                      </a:r>
                    </a:p>
                  </a:txBody>
                  <a:tcPr/>
                </a:tc>
                <a:tc>
                  <a:txBody>
                    <a:bodyPr/>
                    <a:lstStyle/>
                    <a:p>
                      <a:pPr algn="ctr"/>
                      <a:r>
                        <a:rPr lang="en-US" sz="2400" dirty="0">
                          <a:solidFill>
                            <a:schemeClr val="bg1"/>
                          </a:solidFill>
                        </a:rPr>
                        <a:t>STE</a:t>
                      </a:r>
                    </a:p>
                  </a:txBody>
                  <a:tcPr/>
                </a:tc>
                <a:tc>
                  <a:txBody>
                    <a:bodyPr/>
                    <a:lstStyle/>
                    <a:p>
                      <a:pPr algn="ctr"/>
                      <a:r>
                        <a:rPr lang="en-US" sz="2400" dirty="0">
                          <a:solidFill>
                            <a:schemeClr val="bg1"/>
                          </a:solidFill>
                        </a:rPr>
                        <a:t>Post Nibbler</a:t>
                      </a:r>
                    </a:p>
                  </a:txBody>
                  <a:tcPr/>
                </a:tc>
                <a:tc>
                  <a:txBody>
                    <a:bodyPr/>
                    <a:lstStyle/>
                    <a:p>
                      <a:pPr algn="ctr"/>
                      <a:r>
                        <a:rPr lang="en-US" sz="2400" dirty="0">
                          <a:solidFill>
                            <a:schemeClr val="bg1"/>
                          </a:solidFill>
                        </a:rPr>
                        <a:t>% Reduction</a:t>
                      </a:r>
                    </a:p>
                  </a:txBody>
                  <a:tcPr/>
                </a:tc>
                <a:extLst>
                  <a:ext uri="{0D108BD9-81ED-4DB2-BD59-A6C34878D82A}">
                    <a16:rowId xmlns:a16="http://schemas.microsoft.com/office/drawing/2014/main" val="412674795"/>
                  </a:ext>
                </a:extLst>
              </a:tr>
              <a:tr h="370840">
                <a:tc>
                  <a:txBody>
                    <a:bodyPr/>
                    <a:lstStyle/>
                    <a:p>
                      <a:r>
                        <a:rPr lang="en-US" sz="2400" dirty="0">
                          <a:solidFill>
                            <a:schemeClr val="bg1"/>
                          </a:solidFill>
                        </a:rPr>
                        <a:t>BOD</a:t>
                      </a:r>
                    </a:p>
                  </a:txBody>
                  <a:tcPr/>
                </a:tc>
                <a:tc>
                  <a:txBody>
                    <a:bodyPr/>
                    <a:lstStyle/>
                    <a:p>
                      <a:pPr algn="ctr"/>
                      <a:r>
                        <a:rPr lang="en-US" sz="2400" dirty="0">
                          <a:solidFill>
                            <a:schemeClr val="bg1"/>
                          </a:solidFill>
                        </a:rPr>
                        <a:t>1530</a:t>
                      </a:r>
                    </a:p>
                  </a:txBody>
                  <a:tcPr/>
                </a:tc>
                <a:tc>
                  <a:txBody>
                    <a:bodyPr/>
                    <a:lstStyle/>
                    <a:p>
                      <a:pPr algn="ctr"/>
                      <a:r>
                        <a:rPr lang="en-US" sz="2400" dirty="0">
                          <a:solidFill>
                            <a:schemeClr val="bg1"/>
                          </a:solidFill>
                        </a:rPr>
                        <a:t>&lt;20</a:t>
                      </a:r>
                    </a:p>
                  </a:txBody>
                  <a:tcPr/>
                </a:tc>
                <a:tc>
                  <a:txBody>
                    <a:bodyPr/>
                    <a:lstStyle/>
                    <a:p>
                      <a:pPr algn="ctr"/>
                      <a:r>
                        <a:rPr lang="en-US" sz="2400" dirty="0">
                          <a:solidFill>
                            <a:schemeClr val="bg1"/>
                          </a:solidFill>
                        </a:rPr>
                        <a:t>99</a:t>
                      </a:r>
                    </a:p>
                  </a:txBody>
                  <a:tcPr/>
                </a:tc>
                <a:extLst>
                  <a:ext uri="{0D108BD9-81ED-4DB2-BD59-A6C34878D82A}">
                    <a16:rowId xmlns:a16="http://schemas.microsoft.com/office/drawing/2014/main" val="1293776206"/>
                  </a:ext>
                </a:extLst>
              </a:tr>
              <a:tr h="370840">
                <a:tc>
                  <a:txBody>
                    <a:bodyPr/>
                    <a:lstStyle/>
                    <a:p>
                      <a:r>
                        <a:rPr lang="en-US" sz="2400" dirty="0">
                          <a:solidFill>
                            <a:schemeClr val="bg1"/>
                          </a:solidFill>
                        </a:rPr>
                        <a:t>TSS</a:t>
                      </a:r>
                    </a:p>
                  </a:txBody>
                  <a:tcPr/>
                </a:tc>
                <a:tc>
                  <a:txBody>
                    <a:bodyPr/>
                    <a:lstStyle/>
                    <a:p>
                      <a:pPr algn="ctr"/>
                      <a:r>
                        <a:rPr lang="en-US" sz="2400" dirty="0">
                          <a:solidFill>
                            <a:schemeClr val="bg1"/>
                          </a:solidFill>
                        </a:rPr>
                        <a:t>92</a:t>
                      </a:r>
                    </a:p>
                  </a:txBody>
                  <a:tcPr/>
                </a:tc>
                <a:tc>
                  <a:txBody>
                    <a:bodyPr/>
                    <a:lstStyle/>
                    <a:p>
                      <a:pPr algn="ctr"/>
                      <a:r>
                        <a:rPr lang="en-US" sz="2400" dirty="0">
                          <a:solidFill>
                            <a:schemeClr val="bg1"/>
                          </a:solidFill>
                        </a:rPr>
                        <a:t>15</a:t>
                      </a:r>
                    </a:p>
                  </a:txBody>
                  <a:tcPr/>
                </a:tc>
                <a:tc>
                  <a:txBody>
                    <a:bodyPr/>
                    <a:lstStyle/>
                    <a:p>
                      <a:pPr algn="ctr"/>
                      <a:r>
                        <a:rPr lang="en-US" sz="2400" dirty="0">
                          <a:solidFill>
                            <a:schemeClr val="bg1"/>
                          </a:solidFill>
                        </a:rPr>
                        <a:t>84</a:t>
                      </a:r>
                    </a:p>
                  </a:txBody>
                  <a:tcPr/>
                </a:tc>
                <a:extLst>
                  <a:ext uri="{0D108BD9-81ED-4DB2-BD59-A6C34878D82A}">
                    <a16:rowId xmlns:a16="http://schemas.microsoft.com/office/drawing/2014/main" val="2576651079"/>
                  </a:ext>
                </a:extLst>
              </a:tr>
              <a:tr h="370840">
                <a:tc>
                  <a:txBody>
                    <a:bodyPr/>
                    <a:lstStyle/>
                    <a:p>
                      <a:r>
                        <a:rPr lang="en-US" sz="2400" dirty="0">
                          <a:solidFill>
                            <a:schemeClr val="bg1"/>
                          </a:solidFill>
                        </a:rPr>
                        <a:t>Nitrogen</a:t>
                      </a:r>
                    </a:p>
                  </a:txBody>
                  <a:tcPr/>
                </a:tc>
                <a:tc>
                  <a:txBody>
                    <a:bodyPr/>
                    <a:lstStyle/>
                    <a:p>
                      <a:pPr algn="ctr"/>
                      <a:r>
                        <a:rPr lang="en-US" sz="2400" dirty="0">
                          <a:solidFill>
                            <a:schemeClr val="bg1"/>
                          </a:solidFill>
                        </a:rPr>
                        <a:t>757</a:t>
                      </a:r>
                    </a:p>
                  </a:txBody>
                  <a:tcPr/>
                </a:tc>
                <a:tc>
                  <a:txBody>
                    <a:bodyPr/>
                    <a:lstStyle/>
                    <a:p>
                      <a:pPr algn="ctr"/>
                      <a:r>
                        <a:rPr lang="en-US" sz="2400" dirty="0">
                          <a:solidFill>
                            <a:schemeClr val="bg1"/>
                          </a:solidFill>
                        </a:rPr>
                        <a:t>273</a:t>
                      </a:r>
                    </a:p>
                  </a:txBody>
                  <a:tcPr/>
                </a:tc>
                <a:tc>
                  <a:txBody>
                    <a:bodyPr/>
                    <a:lstStyle/>
                    <a:p>
                      <a:pPr algn="ctr"/>
                      <a:r>
                        <a:rPr lang="en-US" sz="2400" dirty="0">
                          <a:solidFill>
                            <a:schemeClr val="bg1"/>
                          </a:solidFill>
                        </a:rPr>
                        <a:t>84</a:t>
                      </a:r>
                    </a:p>
                  </a:txBody>
                  <a:tcPr/>
                </a:tc>
                <a:extLst>
                  <a:ext uri="{0D108BD9-81ED-4DB2-BD59-A6C34878D82A}">
                    <a16:rowId xmlns:a16="http://schemas.microsoft.com/office/drawing/2014/main" val="1998050110"/>
                  </a:ext>
                </a:extLst>
              </a:tr>
              <a:tr h="370840">
                <a:tc>
                  <a:txBody>
                    <a:bodyPr/>
                    <a:lstStyle/>
                    <a:p>
                      <a:r>
                        <a:rPr lang="en-US" sz="2400" dirty="0">
                          <a:solidFill>
                            <a:schemeClr val="bg1"/>
                          </a:solidFill>
                        </a:rPr>
                        <a:t>Phosphorus</a:t>
                      </a:r>
                    </a:p>
                  </a:txBody>
                  <a:tcPr/>
                </a:tc>
                <a:tc>
                  <a:txBody>
                    <a:bodyPr/>
                    <a:lstStyle/>
                    <a:p>
                      <a:pPr algn="ctr"/>
                      <a:r>
                        <a:rPr lang="en-US" sz="2400" dirty="0">
                          <a:solidFill>
                            <a:schemeClr val="bg1"/>
                          </a:solidFill>
                        </a:rPr>
                        <a:t>86</a:t>
                      </a:r>
                    </a:p>
                  </a:txBody>
                  <a:tcPr/>
                </a:tc>
                <a:tc>
                  <a:txBody>
                    <a:bodyPr/>
                    <a:lstStyle/>
                    <a:p>
                      <a:pPr algn="ctr"/>
                      <a:r>
                        <a:rPr lang="en-US" sz="2400" dirty="0">
                          <a:solidFill>
                            <a:schemeClr val="bg1"/>
                          </a:solidFill>
                        </a:rPr>
                        <a:t>32</a:t>
                      </a:r>
                    </a:p>
                  </a:txBody>
                  <a:tcPr/>
                </a:tc>
                <a:tc>
                  <a:txBody>
                    <a:bodyPr/>
                    <a:lstStyle/>
                    <a:p>
                      <a:pPr algn="ctr"/>
                      <a:r>
                        <a:rPr lang="en-US" sz="2400" dirty="0">
                          <a:solidFill>
                            <a:schemeClr val="bg1"/>
                          </a:solidFill>
                        </a:rPr>
                        <a:t>62</a:t>
                      </a:r>
                    </a:p>
                  </a:txBody>
                  <a:tcPr/>
                </a:tc>
                <a:extLst>
                  <a:ext uri="{0D108BD9-81ED-4DB2-BD59-A6C34878D82A}">
                    <a16:rowId xmlns:a16="http://schemas.microsoft.com/office/drawing/2014/main" val="1710382269"/>
                  </a:ext>
                </a:extLst>
              </a:tr>
              <a:tr h="370840">
                <a:tc>
                  <a:txBody>
                    <a:bodyPr/>
                    <a:lstStyle/>
                    <a:p>
                      <a:r>
                        <a:rPr lang="en-US" sz="2400" dirty="0">
                          <a:solidFill>
                            <a:schemeClr val="bg1"/>
                          </a:solidFill>
                        </a:rPr>
                        <a:t>Fecal coliform</a:t>
                      </a:r>
                    </a:p>
                  </a:txBody>
                  <a:tcPr/>
                </a:tc>
                <a:tc>
                  <a:txBody>
                    <a:bodyPr/>
                    <a:lstStyle/>
                    <a:p>
                      <a:pPr algn="ctr"/>
                      <a:r>
                        <a:rPr lang="en-US" sz="2400" dirty="0">
                          <a:solidFill>
                            <a:schemeClr val="bg1"/>
                          </a:solidFill>
                        </a:rPr>
                        <a:t>TNTC</a:t>
                      </a:r>
                    </a:p>
                  </a:txBody>
                  <a:tcPr/>
                </a:tc>
                <a:tc>
                  <a:txBody>
                    <a:bodyPr/>
                    <a:lstStyle/>
                    <a:p>
                      <a:pPr algn="ctr"/>
                      <a:r>
                        <a:rPr lang="en-US" sz="2400" dirty="0">
                          <a:solidFill>
                            <a:schemeClr val="bg1"/>
                          </a:solidFill>
                        </a:rPr>
                        <a:t>74 </a:t>
                      </a:r>
                    </a:p>
                  </a:txBody>
                  <a:tcPr/>
                </a:tc>
                <a:tc>
                  <a:txBody>
                    <a:bodyPr/>
                    <a:lstStyle/>
                    <a:p>
                      <a:pPr algn="ctr"/>
                      <a:r>
                        <a:rPr lang="en-US" sz="2400" dirty="0">
                          <a:solidFill>
                            <a:schemeClr val="bg1"/>
                          </a:solidFill>
                        </a:rPr>
                        <a:t>99.9+</a:t>
                      </a:r>
                    </a:p>
                  </a:txBody>
                  <a:tcPr/>
                </a:tc>
                <a:extLst>
                  <a:ext uri="{0D108BD9-81ED-4DB2-BD59-A6C34878D82A}">
                    <a16:rowId xmlns:a16="http://schemas.microsoft.com/office/drawing/2014/main" val="3458630426"/>
                  </a:ext>
                </a:extLst>
              </a:tr>
            </a:tbl>
          </a:graphicData>
        </a:graphic>
      </p:graphicFrame>
    </p:spTree>
    <p:extLst>
      <p:ext uri="{BB962C8B-B14F-4D97-AF65-F5344CB8AC3E}">
        <p14:creationId xmlns:p14="http://schemas.microsoft.com/office/powerpoint/2010/main" val="957330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1589E-9E3D-4E30-98AB-2E6D5891E3C7}"/>
              </a:ext>
            </a:extLst>
          </p:cNvPr>
          <p:cNvSpPr>
            <a:spLocks noGrp="1"/>
          </p:cNvSpPr>
          <p:nvPr>
            <p:ph type="title"/>
          </p:nvPr>
        </p:nvSpPr>
        <p:spPr>
          <a:xfrm>
            <a:off x="926973" y="588891"/>
            <a:ext cx="7290054" cy="1124712"/>
          </a:xfrm>
        </p:spPr>
        <p:txBody>
          <a:bodyPr/>
          <a:lstStyle/>
          <a:p>
            <a:r>
              <a:rPr lang="en-US" dirty="0"/>
              <a:t>Results – Campground Showerhouse</a:t>
            </a:r>
          </a:p>
        </p:txBody>
      </p:sp>
      <p:graphicFrame>
        <p:nvGraphicFramePr>
          <p:cNvPr id="6" name="Table 5">
            <a:extLst>
              <a:ext uri="{FF2B5EF4-FFF2-40B4-BE49-F238E27FC236}">
                <a16:creationId xmlns:a16="http://schemas.microsoft.com/office/drawing/2014/main" id="{9F0AA06F-EE9A-4F94-85F7-D38E63F759BA}"/>
              </a:ext>
            </a:extLst>
          </p:cNvPr>
          <p:cNvGraphicFramePr>
            <a:graphicFrameLocks noGrp="1"/>
          </p:cNvGraphicFramePr>
          <p:nvPr>
            <p:extLst>
              <p:ext uri="{D42A27DB-BD31-4B8C-83A1-F6EECF244321}">
                <p14:modId xmlns:p14="http://schemas.microsoft.com/office/powerpoint/2010/main" val="1921576887"/>
              </p:ext>
            </p:extLst>
          </p:nvPr>
        </p:nvGraphicFramePr>
        <p:xfrm>
          <a:off x="400064" y="2133600"/>
          <a:ext cx="8343872" cy="3108960"/>
        </p:xfrm>
        <a:graphic>
          <a:graphicData uri="http://schemas.openxmlformats.org/drawingml/2006/table">
            <a:tbl>
              <a:tblPr firstRow="1" bandRow="1">
                <a:tableStyleId>{5C22544A-7EE6-4342-B048-85BDC9FD1C3A}</a:tableStyleId>
              </a:tblPr>
              <a:tblGrid>
                <a:gridCol w="2620072">
                  <a:extLst>
                    <a:ext uri="{9D8B030D-6E8A-4147-A177-3AD203B41FA5}">
                      <a16:colId xmlns:a16="http://schemas.microsoft.com/office/drawing/2014/main" val="144297635"/>
                    </a:ext>
                  </a:extLst>
                </a:gridCol>
                <a:gridCol w="1551864">
                  <a:extLst>
                    <a:ext uri="{9D8B030D-6E8A-4147-A177-3AD203B41FA5}">
                      <a16:colId xmlns:a16="http://schemas.microsoft.com/office/drawing/2014/main" val="2695898550"/>
                    </a:ext>
                  </a:extLst>
                </a:gridCol>
                <a:gridCol w="2085968">
                  <a:extLst>
                    <a:ext uri="{9D8B030D-6E8A-4147-A177-3AD203B41FA5}">
                      <a16:colId xmlns:a16="http://schemas.microsoft.com/office/drawing/2014/main" val="975027374"/>
                    </a:ext>
                  </a:extLst>
                </a:gridCol>
                <a:gridCol w="2085968">
                  <a:extLst>
                    <a:ext uri="{9D8B030D-6E8A-4147-A177-3AD203B41FA5}">
                      <a16:colId xmlns:a16="http://schemas.microsoft.com/office/drawing/2014/main" val="1259475287"/>
                    </a:ext>
                  </a:extLst>
                </a:gridCol>
              </a:tblGrid>
              <a:tr h="370840">
                <a:tc>
                  <a:txBody>
                    <a:bodyPr/>
                    <a:lstStyle/>
                    <a:p>
                      <a:r>
                        <a:rPr lang="en-US" sz="2400" dirty="0">
                          <a:solidFill>
                            <a:schemeClr val="bg1"/>
                          </a:solidFill>
                        </a:rPr>
                        <a:t>Parameter</a:t>
                      </a:r>
                    </a:p>
                  </a:txBody>
                  <a:tcPr/>
                </a:tc>
                <a:tc>
                  <a:txBody>
                    <a:bodyPr/>
                    <a:lstStyle/>
                    <a:p>
                      <a:pPr algn="ctr"/>
                      <a:r>
                        <a:rPr lang="en-US" sz="2400" dirty="0">
                          <a:solidFill>
                            <a:schemeClr val="bg1"/>
                          </a:solidFill>
                        </a:rPr>
                        <a:t>STE</a:t>
                      </a:r>
                    </a:p>
                  </a:txBody>
                  <a:tcPr/>
                </a:tc>
                <a:tc>
                  <a:txBody>
                    <a:bodyPr/>
                    <a:lstStyle/>
                    <a:p>
                      <a:pPr algn="ctr"/>
                      <a:r>
                        <a:rPr lang="en-US" sz="2400" dirty="0">
                          <a:solidFill>
                            <a:schemeClr val="bg1"/>
                          </a:solidFill>
                        </a:rPr>
                        <a:t>Post Advantex</a:t>
                      </a:r>
                    </a:p>
                  </a:txBody>
                  <a:tcPr/>
                </a:tc>
                <a:tc>
                  <a:txBody>
                    <a:bodyPr/>
                    <a:lstStyle/>
                    <a:p>
                      <a:pPr algn="ctr"/>
                      <a:r>
                        <a:rPr lang="en-US" sz="2400" dirty="0">
                          <a:solidFill>
                            <a:schemeClr val="bg1"/>
                          </a:solidFill>
                        </a:rPr>
                        <a:t>% Reduction</a:t>
                      </a:r>
                    </a:p>
                  </a:txBody>
                  <a:tcPr/>
                </a:tc>
                <a:extLst>
                  <a:ext uri="{0D108BD9-81ED-4DB2-BD59-A6C34878D82A}">
                    <a16:rowId xmlns:a16="http://schemas.microsoft.com/office/drawing/2014/main" val="412674795"/>
                  </a:ext>
                </a:extLst>
              </a:tr>
              <a:tr h="370840">
                <a:tc>
                  <a:txBody>
                    <a:bodyPr/>
                    <a:lstStyle/>
                    <a:p>
                      <a:r>
                        <a:rPr lang="en-US" sz="2400" dirty="0">
                          <a:solidFill>
                            <a:schemeClr val="bg1"/>
                          </a:solidFill>
                        </a:rPr>
                        <a:t>BOD</a:t>
                      </a:r>
                    </a:p>
                  </a:txBody>
                  <a:tcPr/>
                </a:tc>
                <a:tc>
                  <a:txBody>
                    <a:bodyPr/>
                    <a:lstStyle/>
                    <a:p>
                      <a:pPr algn="ctr"/>
                      <a:r>
                        <a:rPr lang="en-US" sz="2400" dirty="0">
                          <a:solidFill>
                            <a:schemeClr val="bg1"/>
                          </a:solidFill>
                        </a:rPr>
                        <a:t>213</a:t>
                      </a:r>
                    </a:p>
                  </a:txBody>
                  <a:tcPr/>
                </a:tc>
                <a:tc>
                  <a:txBody>
                    <a:bodyPr/>
                    <a:lstStyle/>
                    <a:p>
                      <a:pPr algn="ctr"/>
                      <a:r>
                        <a:rPr lang="en-US" sz="2400" dirty="0">
                          <a:solidFill>
                            <a:schemeClr val="bg1"/>
                          </a:solidFill>
                        </a:rPr>
                        <a:t>7</a:t>
                      </a:r>
                    </a:p>
                  </a:txBody>
                  <a:tcPr/>
                </a:tc>
                <a:tc>
                  <a:txBody>
                    <a:bodyPr/>
                    <a:lstStyle/>
                    <a:p>
                      <a:pPr algn="ctr"/>
                      <a:r>
                        <a:rPr lang="en-US" sz="2400" dirty="0">
                          <a:solidFill>
                            <a:schemeClr val="bg1"/>
                          </a:solidFill>
                        </a:rPr>
                        <a:t>97</a:t>
                      </a:r>
                    </a:p>
                  </a:txBody>
                  <a:tcPr/>
                </a:tc>
                <a:extLst>
                  <a:ext uri="{0D108BD9-81ED-4DB2-BD59-A6C34878D82A}">
                    <a16:rowId xmlns:a16="http://schemas.microsoft.com/office/drawing/2014/main" val="1293776206"/>
                  </a:ext>
                </a:extLst>
              </a:tr>
              <a:tr h="370840">
                <a:tc>
                  <a:txBody>
                    <a:bodyPr/>
                    <a:lstStyle/>
                    <a:p>
                      <a:r>
                        <a:rPr lang="en-US" sz="2400" dirty="0">
                          <a:solidFill>
                            <a:schemeClr val="bg1"/>
                          </a:solidFill>
                        </a:rPr>
                        <a:t>TSS</a:t>
                      </a:r>
                    </a:p>
                  </a:txBody>
                  <a:tcPr/>
                </a:tc>
                <a:tc>
                  <a:txBody>
                    <a:bodyPr/>
                    <a:lstStyle/>
                    <a:p>
                      <a:pPr algn="ctr"/>
                      <a:r>
                        <a:rPr lang="en-US" sz="2400" dirty="0">
                          <a:solidFill>
                            <a:schemeClr val="bg1"/>
                          </a:solidFill>
                        </a:rPr>
                        <a:t>60</a:t>
                      </a:r>
                    </a:p>
                  </a:txBody>
                  <a:tcPr/>
                </a:tc>
                <a:tc>
                  <a:txBody>
                    <a:bodyPr/>
                    <a:lstStyle/>
                    <a:p>
                      <a:pPr algn="ctr"/>
                      <a:r>
                        <a:rPr lang="en-US" sz="2400" dirty="0">
                          <a:solidFill>
                            <a:schemeClr val="bg1"/>
                          </a:solidFill>
                        </a:rPr>
                        <a:t>&lt;10</a:t>
                      </a:r>
                    </a:p>
                  </a:txBody>
                  <a:tcPr/>
                </a:tc>
                <a:tc>
                  <a:txBody>
                    <a:bodyPr/>
                    <a:lstStyle/>
                    <a:p>
                      <a:pPr algn="ctr"/>
                      <a:r>
                        <a:rPr lang="en-US" sz="2400" dirty="0">
                          <a:solidFill>
                            <a:schemeClr val="bg1"/>
                          </a:solidFill>
                        </a:rPr>
                        <a:t>&gt;83</a:t>
                      </a:r>
                    </a:p>
                  </a:txBody>
                  <a:tcPr/>
                </a:tc>
                <a:extLst>
                  <a:ext uri="{0D108BD9-81ED-4DB2-BD59-A6C34878D82A}">
                    <a16:rowId xmlns:a16="http://schemas.microsoft.com/office/drawing/2014/main" val="2576651079"/>
                  </a:ext>
                </a:extLst>
              </a:tr>
              <a:tr h="370840">
                <a:tc>
                  <a:txBody>
                    <a:bodyPr/>
                    <a:lstStyle/>
                    <a:p>
                      <a:r>
                        <a:rPr lang="en-US" sz="2400" dirty="0">
                          <a:solidFill>
                            <a:schemeClr val="bg1"/>
                          </a:solidFill>
                        </a:rPr>
                        <a:t>Nitrogen</a:t>
                      </a:r>
                    </a:p>
                  </a:txBody>
                  <a:tcPr/>
                </a:tc>
                <a:tc>
                  <a:txBody>
                    <a:bodyPr/>
                    <a:lstStyle/>
                    <a:p>
                      <a:pPr algn="ctr"/>
                      <a:r>
                        <a:rPr lang="en-US" sz="2400" dirty="0">
                          <a:solidFill>
                            <a:schemeClr val="bg1"/>
                          </a:solidFill>
                        </a:rPr>
                        <a:t>139</a:t>
                      </a:r>
                    </a:p>
                  </a:txBody>
                  <a:tcPr/>
                </a:tc>
                <a:tc>
                  <a:txBody>
                    <a:bodyPr/>
                    <a:lstStyle/>
                    <a:p>
                      <a:pPr algn="ctr"/>
                      <a:r>
                        <a:rPr lang="en-US" sz="2400" dirty="0">
                          <a:solidFill>
                            <a:schemeClr val="bg1"/>
                          </a:solidFill>
                        </a:rPr>
                        <a:t>21</a:t>
                      </a:r>
                    </a:p>
                  </a:txBody>
                  <a:tcPr/>
                </a:tc>
                <a:tc>
                  <a:txBody>
                    <a:bodyPr/>
                    <a:lstStyle/>
                    <a:p>
                      <a:pPr algn="ctr"/>
                      <a:r>
                        <a:rPr lang="en-US" sz="2400" dirty="0">
                          <a:solidFill>
                            <a:schemeClr val="bg1"/>
                          </a:solidFill>
                        </a:rPr>
                        <a:t>85</a:t>
                      </a:r>
                    </a:p>
                  </a:txBody>
                  <a:tcPr/>
                </a:tc>
                <a:extLst>
                  <a:ext uri="{0D108BD9-81ED-4DB2-BD59-A6C34878D82A}">
                    <a16:rowId xmlns:a16="http://schemas.microsoft.com/office/drawing/2014/main" val="1998050110"/>
                  </a:ext>
                </a:extLst>
              </a:tr>
              <a:tr h="370840">
                <a:tc>
                  <a:txBody>
                    <a:bodyPr/>
                    <a:lstStyle/>
                    <a:p>
                      <a:r>
                        <a:rPr lang="en-US" sz="2400" dirty="0">
                          <a:solidFill>
                            <a:schemeClr val="bg1"/>
                          </a:solidFill>
                        </a:rPr>
                        <a:t>Phosphorus</a:t>
                      </a:r>
                    </a:p>
                  </a:txBody>
                  <a:tcPr/>
                </a:tc>
                <a:tc>
                  <a:txBody>
                    <a:bodyPr/>
                    <a:lstStyle/>
                    <a:p>
                      <a:pPr algn="ctr"/>
                      <a:r>
                        <a:rPr lang="en-US" sz="2400" dirty="0">
                          <a:solidFill>
                            <a:schemeClr val="bg1"/>
                          </a:solidFill>
                        </a:rPr>
                        <a:t>26</a:t>
                      </a:r>
                    </a:p>
                  </a:txBody>
                  <a:tcPr/>
                </a:tc>
                <a:tc>
                  <a:txBody>
                    <a:bodyPr/>
                    <a:lstStyle/>
                    <a:p>
                      <a:pPr algn="ctr"/>
                      <a:r>
                        <a:rPr lang="en-US" sz="2400" dirty="0">
                          <a:solidFill>
                            <a:schemeClr val="bg1"/>
                          </a:solidFill>
                        </a:rPr>
                        <a:t>28</a:t>
                      </a:r>
                    </a:p>
                  </a:txBody>
                  <a:tcPr/>
                </a:tc>
                <a:tc>
                  <a:txBody>
                    <a:bodyPr/>
                    <a:lstStyle/>
                    <a:p>
                      <a:pPr algn="ctr"/>
                      <a:r>
                        <a:rPr lang="en-US" sz="2400" dirty="0">
                          <a:solidFill>
                            <a:schemeClr val="bg1"/>
                          </a:solidFill>
                        </a:rPr>
                        <a:t>-</a:t>
                      </a:r>
                    </a:p>
                  </a:txBody>
                  <a:tcPr/>
                </a:tc>
                <a:extLst>
                  <a:ext uri="{0D108BD9-81ED-4DB2-BD59-A6C34878D82A}">
                    <a16:rowId xmlns:a16="http://schemas.microsoft.com/office/drawing/2014/main" val="1710382269"/>
                  </a:ext>
                </a:extLst>
              </a:tr>
              <a:tr h="370840">
                <a:tc>
                  <a:txBody>
                    <a:bodyPr/>
                    <a:lstStyle/>
                    <a:p>
                      <a:r>
                        <a:rPr lang="en-US" sz="2400" dirty="0">
                          <a:solidFill>
                            <a:schemeClr val="bg1"/>
                          </a:solidFill>
                        </a:rPr>
                        <a:t>Fecal coliform</a:t>
                      </a:r>
                    </a:p>
                  </a:txBody>
                  <a:tcPr/>
                </a:tc>
                <a:tc>
                  <a:txBody>
                    <a:bodyPr/>
                    <a:lstStyle/>
                    <a:p>
                      <a:pPr algn="ctr"/>
                      <a:r>
                        <a:rPr lang="en-US" sz="2400" dirty="0">
                          <a:solidFill>
                            <a:schemeClr val="bg1"/>
                          </a:solidFill>
                        </a:rPr>
                        <a:t>TNTC</a:t>
                      </a:r>
                    </a:p>
                  </a:txBody>
                  <a:tcPr/>
                </a:tc>
                <a:tc>
                  <a:txBody>
                    <a:bodyPr/>
                    <a:lstStyle/>
                    <a:p>
                      <a:pPr algn="ctr"/>
                      <a:r>
                        <a:rPr lang="en-US" sz="2400" dirty="0">
                          <a:solidFill>
                            <a:schemeClr val="bg1"/>
                          </a:solidFill>
                        </a:rPr>
                        <a:t>74 </a:t>
                      </a:r>
                    </a:p>
                  </a:txBody>
                  <a:tcPr/>
                </a:tc>
                <a:tc>
                  <a:txBody>
                    <a:bodyPr/>
                    <a:lstStyle/>
                    <a:p>
                      <a:pPr algn="ctr"/>
                      <a:r>
                        <a:rPr lang="en-US" sz="2400" dirty="0">
                          <a:solidFill>
                            <a:schemeClr val="bg1"/>
                          </a:solidFill>
                        </a:rPr>
                        <a:t>99.9+</a:t>
                      </a:r>
                    </a:p>
                  </a:txBody>
                  <a:tcPr/>
                </a:tc>
                <a:extLst>
                  <a:ext uri="{0D108BD9-81ED-4DB2-BD59-A6C34878D82A}">
                    <a16:rowId xmlns:a16="http://schemas.microsoft.com/office/drawing/2014/main" val="3458630426"/>
                  </a:ext>
                </a:extLst>
              </a:tr>
            </a:tbl>
          </a:graphicData>
        </a:graphic>
      </p:graphicFrame>
    </p:spTree>
    <p:extLst>
      <p:ext uri="{BB962C8B-B14F-4D97-AF65-F5344CB8AC3E}">
        <p14:creationId xmlns:p14="http://schemas.microsoft.com/office/powerpoint/2010/main" val="12581792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CEB63-8B97-4F78-95F3-26FD1C0A649F}"/>
              </a:ext>
            </a:extLst>
          </p:cNvPr>
          <p:cNvSpPr>
            <a:spLocks noGrp="1"/>
          </p:cNvSpPr>
          <p:nvPr>
            <p:ph type="title"/>
          </p:nvPr>
        </p:nvSpPr>
        <p:spPr>
          <a:xfrm>
            <a:off x="926973" y="456235"/>
            <a:ext cx="7290054" cy="1124712"/>
          </a:xfrm>
        </p:spPr>
        <p:txBody>
          <a:bodyPr>
            <a:normAutofit/>
          </a:bodyPr>
          <a:lstStyle/>
          <a:p>
            <a:r>
              <a:rPr lang="en-US" dirty="0"/>
              <a:t>Recommendations</a:t>
            </a:r>
          </a:p>
        </p:txBody>
      </p:sp>
      <p:graphicFrame>
        <p:nvGraphicFramePr>
          <p:cNvPr id="5" name="Content Placeholder 2">
            <a:extLst>
              <a:ext uri="{FF2B5EF4-FFF2-40B4-BE49-F238E27FC236}">
                <a16:creationId xmlns:a16="http://schemas.microsoft.com/office/drawing/2014/main" id="{0F4FDC39-4712-428B-9834-6629D6A451A1}"/>
              </a:ext>
            </a:extLst>
          </p:cNvPr>
          <p:cNvGraphicFramePr>
            <a:graphicFrameLocks noGrp="1"/>
          </p:cNvGraphicFramePr>
          <p:nvPr>
            <p:ph idx="1"/>
            <p:extLst>
              <p:ext uri="{D42A27DB-BD31-4B8C-83A1-F6EECF244321}">
                <p14:modId xmlns:p14="http://schemas.microsoft.com/office/powerpoint/2010/main" val="2250703342"/>
              </p:ext>
            </p:extLst>
          </p:nvPr>
        </p:nvGraphicFramePr>
        <p:xfrm>
          <a:off x="152401" y="1580947"/>
          <a:ext cx="8991600" cy="48198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678965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38FA35-AEE9-473E-B9EA-9F89B485DD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909" r="33858"/>
          <a:stretch/>
        </p:blipFill>
        <p:spPr>
          <a:xfrm rot="5400000">
            <a:off x="1144015" y="-1141985"/>
            <a:ext cx="6855970" cy="9144000"/>
          </a:xfrm>
          <a:prstGeom prst="rect">
            <a:avLst/>
          </a:prstGeom>
        </p:spPr>
      </p:pic>
      <p:sp>
        <p:nvSpPr>
          <p:cNvPr id="28" name="Rectangle 27">
            <a:extLst>
              <a:ext uri="{FF2B5EF4-FFF2-40B4-BE49-F238E27FC236}">
                <a16:creationId xmlns:a16="http://schemas.microsoft.com/office/drawing/2014/main" id="{BD1CAB03-F6A4-4736-85F6-261056424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
            <a:ext cx="9144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3E2321B3-5D47-422E-8DD6-192DA485FF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blipFill dpi="0" rotWithShape="1">
            <a:blip r:embed="rId2">
              <a:alphaModFix amt="30000"/>
              <a:duotone>
                <a:prstClr val="black"/>
                <a:schemeClr val="accent3">
                  <a:tint val="45000"/>
                  <a:satMod val="400000"/>
                </a:schemeClr>
              </a:duotone>
              <a:extLst>
                <a:ext uri="{BEBA8EAE-BF5A-486C-A8C5-ECC9F3942E4B}">
                  <a14:imgProps xmlns:a14="http://schemas.microsoft.com/office/drawing/2010/main">
                    <a14:imgLayer>
                      <a14:imgEffect>
                        <a14:sharpenSoften amount="35000"/>
                      </a14:imgEffect>
                    </a14:imgLayer>
                  </a14:imgProps>
                </a:ext>
              </a:extLst>
            </a:blip>
            <a:srcRect/>
            <a:tile tx="0" ty="0" sx="100000" sy="100000" flip="none" algn="ctr"/>
          </a:blip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F6CBF9D1-3C6C-4874-8407-1F64EBBF3038}"/>
              </a:ext>
            </a:extLst>
          </p:cNvPr>
          <p:cNvSpPr>
            <a:spLocks noGrp="1"/>
          </p:cNvSpPr>
          <p:nvPr>
            <p:ph type="title"/>
          </p:nvPr>
        </p:nvSpPr>
        <p:spPr>
          <a:xfrm>
            <a:off x="1196451" y="1524000"/>
            <a:ext cx="6751097" cy="2387600"/>
          </a:xfrm>
        </p:spPr>
        <p:txBody>
          <a:bodyPr vert="horz" lIns="91440" tIns="45720" rIns="91440" bIns="45720" rtlCol="0" anchor="b">
            <a:normAutofit fontScale="90000"/>
          </a:bodyPr>
          <a:lstStyle/>
          <a:p>
            <a:r>
              <a:rPr lang="en-US" sz="4100" dirty="0"/>
              <a:t>Wastewater characteristics analysis of coffee, soda and Spirit products</a:t>
            </a:r>
          </a:p>
        </p:txBody>
      </p:sp>
    </p:spTree>
    <p:extLst>
      <p:ext uri="{BB962C8B-B14F-4D97-AF65-F5344CB8AC3E}">
        <p14:creationId xmlns:p14="http://schemas.microsoft.com/office/powerpoint/2010/main" val="15725142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BFC2BD-26C6-4940-819D-38A4083993EA}"/>
              </a:ext>
            </a:extLst>
          </p:cNvPr>
          <p:cNvSpPr>
            <a:spLocks noGrp="1"/>
          </p:cNvSpPr>
          <p:nvPr>
            <p:ph type="title"/>
          </p:nvPr>
        </p:nvSpPr>
        <p:spPr/>
        <p:txBody>
          <a:bodyPr>
            <a:normAutofit fontScale="90000"/>
          </a:bodyPr>
          <a:lstStyle/>
          <a:p>
            <a:r>
              <a:rPr lang="en-US" dirty="0"/>
              <a:t>Beverage impacts at convenience stores and food establishments</a:t>
            </a:r>
          </a:p>
        </p:txBody>
      </p:sp>
      <p:sp>
        <p:nvSpPr>
          <p:cNvPr id="5" name="Content Placeholder 4">
            <a:extLst>
              <a:ext uri="{FF2B5EF4-FFF2-40B4-BE49-F238E27FC236}">
                <a16:creationId xmlns:a16="http://schemas.microsoft.com/office/drawing/2014/main" id="{8281B0D8-CC79-458C-B9DC-5BB8B3FEAE0C}"/>
              </a:ext>
            </a:extLst>
          </p:cNvPr>
          <p:cNvSpPr>
            <a:spLocks noGrp="1"/>
          </p:cNvSpPr>
          <p:nvPr>
            <p:ph idx="1"/>
          </p:nvPr>
        </p:nvSpPr>
        <p:spPr>
          <a:xfrm>
            <a:off x="685346" y="2057400"/>
            <a:ext cx="7925254" cy="4609536"/>
          </a:xfrm>
        </p:spPr>
        <p:txBody>
          <a:bodyPr>
            <a:normAutofit/>
          </a:bodyPr>
          <a:lstStyle/>
          <a:p>
            <a:r>
              <a:rPr lang="en-US" dirty="0"/>
              <a:t>Considerable amounts of liquid beverages is discharged to septic systems</a:t>
            </a:r>
          </a:p>
          <a:p>
            <a:r>
              <a:rPr lang="en-US" dirty="0"/>
              <a:t>What is the impact of coffee, soda and spirits on wastewater levels?</a:t>
            </a:r>
          </a:p>
          <a:p>
            <a:r>
              <a:rPr lang="en-US" dirty="0"/>
              <a:t>Five different types of product were used for this study: </a:t>
            </a:r>
          </a:p>
          <a:p>
            <a:pPr marL="800100" lvl="1" indent="-342900">
              <a:buFont typeface="+mj-lt"/>
              <a:buAutoNum type="arabicPeriod"/>
            </a:pPr>
            <a:r>
              <a:rPr lang="en-US" dirty="0"/>
              <a:t>black coffee </a:t>
            </a:r>
          </a:p>
          <a:p>
            <a:pPr marL="800100" lvl="1" indent="-342900">
              <a:buFont typeface="+mj-lt"/>
              <a:buAutoNum type="arabicPeriod"/>
            </a:pPr>
            <a:r>
              <a:rPr lang="en-US" dirty="0"/>
              <a:t>iced coffee </a:t>
            </a:r>
          </a:p>
          <a:p>
            <a:pPr marL="800100" lvl="1" indent="-342900">
              <a:buFont typeface="+mj-lt"/>
              <a:buAutoNum type="arabicPeriod"/>
            </a:pPr>
            <a:r>
              <a:rPr lang="en-US" dirty="0"/>
              <a:t>coffee with a sweetened creamer </a:t>
            </a:r>
          </a:p>
          <a:p>
            <a:pPr marL="800100" lvl="1" indent="-342900">
              <a:buFont typeface="+mj-lt"/>
              <a:buAutoNum type="arabicPeriod"/>
            </a:pPr>
            <a:r>
              <a:rPr lang="en-US" dirty="0"/>
              <a:t>coffee with regular half and half added </a:t>
            </a:r>
          </a:p>
          <a:p>
            <a:pPr marL="800100" lvl="1" indent="-342900">
              <a:buFont typeface="+mj-lt"/>
              <a:buAutoNum type="arabicPeriod"/>
            </a:pPr>
            <a:r>
              <a:rPr lang="en-US" dirty="0"/>
              <a:t>coke (regular)</a:t>
            </a:r>
          </a:p>
          <a:p>
            <a:pPr marL="800100" lvl="1" indent="-342900">
              <a:buFont typeface="+mj-lt"/>
              <a:buAutoNum type="arabicPeriod"/>
            </a:pPr>
            <a:r>
              <a:rPr lang="en-US" dirty="0"/>
              <a:t>Vodka, whisky, rum</a:t>
            </a:r>
          </a:p>
        </p:txBody>
      </p:sp>
    </p:spTree>
    <p:extLst>
      <p:ext uri="{BB962C8B-B14F-4D97-AF65-F5344CB8AC3E}">
        <p14:creationId xmlns:p14="http://schemas.microsoft.com/office/powerpoint/2010/main" val="5416736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6B598-C533-4DFF-9EBB-BEF6ADB455A3}"/>
              </a:ext>
            </a:extLst>
          </p:cNvPr>
          <p:cNvSpPr>
            <a:spLocks noGrp="1"/>
          </p:cNvSpPr>
          <p:nvPr>
            <p:ph type="title"/>
          </p:nvPr>
        </p:nvSpPr>
        <p:spPr>
          <a:xfrm>
            <a:off x="689339" y="152400"/>
            <a:ext cx="7765321" cy="609599"/>
          </a:xfrm>
        </p:spPr>
        <p:txBody>
          <a:bodyPr/>
          <a:lstStyle/>
          <a:p>
            <a:r>
              <a:rPr lang="en-US" dirty="0"/>
              <a:t>results</a:t>
            </a:r>
          </a:p>
        </p:txBody>
      </p:sp>
      <p:pic>
        <p:nvPicPr>
          <p:cNvPr id="6" name="Content Placeholder 5">
            <a:extLst>
              <a:ext uri="{FF2B5EF4-FFF2-40B4-BE49-F238E27FC236}">
                <a16:creationId xmlns:a16="http://schemas.microsoft.com/office/drawing/2014/main" id="{B9AE383B-42A2-4146-BE72-49AD6B40BEBE}"/>
              </a:ext>
            </a:extLst>
          </p:cNvPr>
          <p:cNvPicPr>
            <a:picLocks noGrp="1" noChangeAspect="1"/>
          </p:cNvPicPr>
          <p:nvPr>
            <p:ph idx="1"/>
          </p:nvPr>
        </p:nvPicPr>
        <p:blipFill>
          <a:blip r:embed="rId2"/>
          <a:stretch>
            <a:fillRect/>
          </a:stretch>
        </p:blipFill>
        <p:spPr>
          <a:xfrm>
            <a:off x="761999" y="769714"/>
            <a:ext cx="7765321" cy="5859685"/>
          </a:xfrm>
          <a:prstGeom prst="rect">
            <a:avLst/>
          </a:prstGeom>
        </p:spPr>
      </p:pic>
    </p:spTree>
    <p:extLst>
      <p:ext uri="{BB962C8B-B14F-4D97-AF65-F5344CB8AC3E}">
        <p14:creationId xmlns:p14="http://schemas.microsoft.com/office/powerpoint/2010/main" val="28056547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1EB847-C5FF-ED3D-D5FE-7C0CF28056AD}"/>
              </a:ext>
            </a:extLst>
          </p:cNvPr>
          <p:cNvSpPr>
            <a:spLocks noGrp="1"/>
          </p:cNvSpPr>
          <p:nvPr>
            <p:ph type="title"/>
          </p:nvPr>
        </p:nvSpPr>
        <p:spPr>
          <a:xfrm>
            <a:off x="350134" y="609600"/>
            <a:ext cx="8298268" cy="1326321"/>
          </a:xfrm>
        </p:spPr>
        <p:txBody>
          <a:bodyPr>
            <a:normAutofit fontScale="90000"/>
          </a:bodyPr>
          <a:lstStyle/>
          <a:p>
            <a:r>
              <a:rPr lang="en-US" dirty="0"/>
              <a:t>What’s in Booze?</a:t>
            </a:r>
            <a:br>
              <a:rPr lang="en-US" dirty="0"/>
            </a:br>
            <a:r>
              <a:rPr lang="en-US" sz="3100" dirty="0"/>
              <a:t>Straight alcohol lab test results</a:t>
            </a:r>
            <a:endParaRPr lang="en-US" dirty="0"/>
          </a:p>
        </p:txBody>
      </p:sp>
      <p:graphicFrame>
        <p:nvGraphicFramePr>
          <p:cNvPr id="6" name="Table 6">
            <a:extLst>
              <a:ext uri="{FF2B5EF4-FFF2-40B4-BE49-F238E27FC236}">
                <a16:creationId xmlns:a16="http://schemas.microsoft.com/office/drawing/2014/main" id="{62B42657-2612-1880-2F89-D57ACE40193D}"/>
              </a:ext>
            </a:extLst>
          </p:cNvPr>
          <p:cNvGraphicFramePr>
            <a:graphicFrameLocks noGrp="1"/>
          </p:cNvGraphicFramePr>
          <p:nvPr>
            <p:ph idx="1"/>
            <p:extLst>
              <p:ext uri="{D42A27DB-BD31-4B8C-83A1-F6EECF244321}">
                <p14:modId xmlns:p14="http://schemas.microsoft.com/office/powerpoint/2010/main" val="293111084"/>
              </p:ext>
            </p:extLst>
          </p:nvPr>
        </p:nvGraphicFramePr>
        <p:xfrm>
          <a:off x="381000" y="2095500"/>
          <a:ext cx="8610600" cy="3383280"/>
        </p:xfrm>
        <a:graphic>
          <a:graphicData uri="http://schemas.openxmlformats.org/drawingml/2006/table">
            <a:tbl>
              <a:tblPr firstRow="1" bandRow="1">
                <a:tableStyleId>{5C22544A-7EE6-4342-B048-85BDC9FD1C3A}</a:tableStyleId>
              </a:tblPr>
              <a:tblGrid>
                <a:gridCol w="2362200">
                  <a:extLst>
                    <a:ext uri="{9D8B030D-6E8A-4147-A177-3AD203B41FA5}">
                      <a16:colId xmlns:a16="http://schemas.microsoft.com/office/drawing/2014/main" val="3938036007"/>
                    </a:ext>
                  </a:extLst>
                </a:gridCol>
                <a:gridCol w="1943100">
                  <a:extLst>
                    <a:ext uri="{9D8B030D-6E8A-4147-A177-3AD203B41FA5}">
                      <a16:colId xmlns:a16="http://schemas.microsoft.com/office/drawing/2014/main" val="4108380445"/>
                    </a:ext>
                  </a:extLst>
                </a:gridCol>
                <a:gridCol w="2152650">
                  <a:extLst>
                    <a:ext uri="{9D8B030D-6E8A-4147-A177-3AD203B41FA5}">
                      <a16:colId xmlns:a16="http://schemas.microsoft.com/office/drawing/2014/main" val="3855690142"/>
                    </a:ext>
                  </a:extLst>
                </a:gridCol>
                <a:gridCol w="2152650">
                  <a:extLst>
                    <a:ext uri="{9D8B030D-6E8A-4147-A177-3AD203B41FA5}">
                      <a16:colId xmlns:a16="http://schemas.microsoft.com/office/drawing/2014/main" val="556540308"/>
                    </a:ext>
                  </a:extLst>
                </a:gridCol>
              </a:tblGrid>
              <a:tr h="370840">
                <a:tc>
                  <a:txBody>
                    <a:bodyPr/>
                    <a:lstStyle/>
                    <a:p>
                      <a:r>
                        <a:rPr lang="en-US" sz="2400" dirty="0"/>
                        <a:t>Parameter</a:t>
                      </a:r>
                    </a:p>
                  </a:txBody>
                  <a:tcPr/>
                </a:tc>
                <a:tc>
                  <a:txBody>
                    <a:bodyPr/>
                    <a:lstStyle/>
                    <a:p>
                      <a:pPr algn="ctr"/>
                      <a:r>
                        <a:rPr lang="en-US" sz="2400" dirty="0"/>
                        <a:t>Stoli Vodka</a:t>
                      </a:r>
                    </a:p>
                  </a:txBody>
                  <a:tcPr/>
                </a:tc>
                <a:tc>
                  <a:txBody>
                    <a:bodyPr/>
                    <a:lstStyle/>
                    <a:p>
                      <a:pPr algn="ctr"/>
                      <a:r>
                        <a:rPr lang="en-US" sz="2400" dirty="0"/>
                        <a:t>Jack Daniels Whisky</a:t>
                      </a:r>
                    </a:p>
                  </a:txBody>
                  <a:tcPr/>
                </a:tc>
                <a:tc>
                  <a:txBody>
                    <a:bodyPr/>
                    <a:lstStyle/>
                    <a:p>
                      <a:pPr algn="ctr"/>
                      <a:r>
                        <a:rPr lang="en-US" sz="2400" dirty="0"/>
                        <a:t>Captain Morgan Rum</a:t>
                      </a:r>
                    </a:p>
                  </a:txBody>
                  <a:tcPr/>
                </a:tc>
                <a:extLst>
                  <a:ext uri="{0D108BD9-81ED-4DB2-BD59-A6C34878D82A}">
                    <a16:rowId xmlns:a16="http://schemas.microsoft.com/office/drawing/2014/main" val="626585003"/>
                  </a:ext>
                </a:extLst>
              </a:tr>
              <a:tr h="370840">
                <a:tc>
                  <a:txBody>
                    <a:bodyPr/>
                    <a:lstStyle/>
                    <a:p>
                      <a:r>
                        <a:rPr lang="en-US" sz="2400" dirty="0"/>
                        <a:t>pH</a:t>
                      </a:r>
                    </a:p>
                  </a:txBody>
                  <a:tcPr/>
                </a:tc>
                <a:tc>
                  <a:txBody>
                    <a:bodyPr/>
                    <a:lstStyle/>
                    <a:p>
                      <a:pPr algn="ctr"/>
                      <a:r>
                        <a:rPr lang="en-US" sz="2400" dirty="0"/>
                        <a:t>6.6</a:t>
                      </a:r>
                    </a:p>
                  </a:txBody>
                  <a:tcPr/>
                </a:tc>
                <a:tc>
                  <a:txBody>
                    <a:bodyPr/>
                    <a:lstStyle/>
                    <a:p>
                      <a:pPr algn="ctr"/>
                      <a:r>
                        <a:rPr lang="en-US" sz="2400" dirty="0"/>
                        <a:t>4.1</a:t>
                      </a:r>
                    </a:p>
                  </a:txBody>
                  <a:tcPr/>
                </a:tc>
                <a:tc>
                  <a:txBody>
                    <a:bodyPr/>
                    <a:lstStyle/>
                    <a:p>
                      <a:pPr algn="ctr"/>
                      <a:r>
                        <a:rPr lang="en-US" sz="2400" dirty="0"/>
                        <a:t>4.5</a:t>
                      </a:r>
                    </a:p>
                  </a:txBody>
                  <a:tcPr/>
                </a:tc>
                <a:extLst>
                  <a:ext uri="{0D108BD9-81ED-4DB2-BD59-A6C34878D82A}">
                    <a16:rowId xmlns:a16="http://schemas.microsoft.com/office/drawing/2014/main" val="3751861296"/>
                  </a:ext>
                </a:extLst>
              </a:tr>
              <a:tr h="370840">
                <a:tc>
                  <a:txBody>
                    <a:bodyPr/>
                    <a:lstStyle/>
                    <a:p>
                      <a:r>
                        <a:rPr lang="en-US" sz="2400" dirty="0"/>
                        <a:t>TSS (mg/L)</a:t>
                      </a:r>
                    </a:p>
                  </a:txBody>
                  <a:tcPr/>
                </a:tc>
                <a:tc>
                  <a:txBody>
                    <a:bodyPr/>
                    <a:lstStyle/>
                    <a:p>
                      <a:pPr algn="ctr"/>
                      <a:r>
                        <a:rPr lang="en-US" sz="2400" dirty="0"/>
                        <a:t>6.5</a:t>
                      </a:r>
                    </a:p>
                  </a:txBody>
                  <a:tcPr/>
                </a:tc>
                <a:tc>
                  <a:txBody>
                    <a:bodyPr/>
                    <a:lstStyle/>
                    <a:p>
                      <a:pPr algn="ctr"/>
                      <a:r>
                        <a:rPr lang="en-US" sz="2400" dirty="0"/>
                        <a:t>6.3</a:t>
                      </a:r>
                    </a:p>
                  </a:txBody>
                  <a:tcPr/>
                </a:tc>
                <a:tc>
                  <a:txBody>
                    <a:bodyPr/>
                    <a:lstStyle/>
                    <a:p>
                      <a:pPr algn="ctr"/>
                      <a:r>
                        <a:rPr lang="en-US" sz="2400" dirty="0"/>
                        <a:t>6.3</a:t>
                      </a:r>
                    </a:p>
                  </a:txBody>
                  <a:tcPr/>
                </a:tc>
                <a:extLst>
                  <a:ext uri="{0D108BD9-81ED-4DB2-BD59-A6C34878D82A}">
                    <a16:rowId xmlns:a16="http://schemas.microsoft.com/office/drawing/2014/main" val="2349994678"/>
                  </a:ext>
                </a:extLst>
              </a:tr>
              <a:tr h="370840">
                <a:tc>
                  <a:txBody>
                    <a:bodyPr/>
                    <a:lstStyle/>
                    <a:p>
                      <a:r>
                        <a:rPr lang="en-US" sz="2400" dirty="0"/>
                        <a:t>BOD (mg/L)</a:t>
                      </a:r>
                    </a:p>
                  </a:txBody>
                  <a:tcPr/>
                </a:tc>
                <a:tc>
                  <a:txBody>
                    <a:bodyPr/>
                    <a:lstStyle/>
                    <a:p>
                      <a:pPr algn="ctr"/>
                      <a:r>
                        <a:rPr lang="en-US" sz="2400" dirty="0"/>
                        <a:t>380,000</a:t>
                      </a:r>
                    </a:p>
                  </a:txBody>
                  <a:tcPr/>
                </a:tc>
                <a:tc>
                  <a:txBody>
                    <a:bodyPr/>
                    <a:lstStyle/>
                    <a:p>
                      <a:pPr algn="ctr"/>
                      <a:r>
                        <a:rPr lang="en-US" sz="2400" dirty="0"/>
                        <a:t>470,000</a:t>
                      </a:r>
                    </a:p>
                  </a:txBody>
                  <a:tcPr/>
                </a:tc>
                <a:tc>
                  <a:txBody>
                    <a:bodyPr/>
                    <a:lstStyle/>
                    <a:p>
                      <a:pPr algn="ctr"/>
                      <a:r>
                        <a:rPr lang="en-US" sz="2400" dirty="0"/>
                        <a:t>420,000</a:t>
                      </a:r>
                    </a:p>
                  </a:txBody>
                  <a:tcPr/>
                </a:tc>
                <a:extLst>
                  <a:ext uri="{0D108BD9-81ED-4DB2-BD59-A6C34878D82A}">
                    <a16:rowId xmlns:a16="http://schemas.microsoft.com/office/drawing/2014/main" val="3354300113"/>
                  </a:ext>
                </a:extLst>
              </a:tr>
              <a:tr h="370840">
                <a:tc>
                  <a:txBody>
                    <a:bodyPr/>
                    <a:lstStyle/>
                    <a:p>
                      <a:r>
                        <a:rPr lang="en-US" sz="2400" dirty="0"/>
                        <a:t>Total Nitrogen (mg/L)</a:t>
                      </a:r>
                    </a:p>
                  </a:txBody>
                  <a:tcPr/>
                </a:tc>
                <a:tc>
                  <a:txBody>
                    <a:bodyPr/>
                    <a:lstStyle/>
                    <a:p>
                      <a:pPr algn="ctr"/>
                      <a:r>
                        <a:rPr lang="en-US" sz="2400" dirty="0"/>
                        <a:t>125</a:t>
                      </a:r>
                    </a:p>
                  </a:txBody>
                  <a:tcPr/>
                </a:tc>
                <a:tc>
                  <a:txBody>
                    <a:bodyPr/>
                    <a:lstStyle/>
                    <a:p>
                      <a:pPr algn="ctr"/>
                      <a:r>
                        <a:rPr lang="en-US" sz="2400" dirty="0"/>
                        <a:t>131</a:t>
                      </a:r>
                    </a:p>
                  </a:txBody>
                  <a:tcPr/>
                </a:tc>
                <a:tc>
                  <a:txBody>
                    <a:bodyPr/>
                    <a:lstStyle/>
                    <a:p>
                      <a:pPr algn="ctr"/>
                      <a:r>
                        <a:rPr lang="en-US" sz="2400" dirty="0"/>
                        <a:t>126</a:t>
                      </a:r>
                    </a:p>
                  </a:txBody>
                  <a:tcPr/>
                </a:tc>
                <a:extLst>
                  <a:ext uri="{0D108BD9-81ED-4DB2-BD59-A6C34878D82A}">
                    <a16:rowId xmlns:a16="http://schemas.microsoft.com/office/drawing/2014/main" val="3133759541"/>
                  </a:ext>
                </a:extLst>
              </a:tr>
            </a:tbl>
          </a:graphicData>
        </a:graphic>
      </p:graphicFrame>
    </p:spTree>
    <p:extLst>
      <p:ext uri="{BB962C8B-B14F-4D97-AF65-F5344CB8AC3E}">
        <p14:creationId xmlns:p14="http://schemas.microsoft.com/office/powerpoint/2010/main" val="12058829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4A8A0-3BAB-4DD7-9FAF-81139AAD00B6}"/>
              </a:ext>
            </a:extLst>
          </p:cNvPr>
          <p:cNvSpPr>
            <a:spLocks noGrp="1"/>
          </p:cNvSpPr>
          <p:nvPr>
            <p:ph type="title"/>
          </p:nvPr>
        </p:nvSpPr>
        <p:spPr/>
        <p:txBody>
          <a:bodyPr/>
          <a:lstStyle/>
          <a:p>
            <a:r>
              <a:rPr lang="en-US" dirty="0"/>
              <a:t>recommendations</a:t>
            </a:r>
          </a:p>
        </p:txBody>
      </p:sp>
      <p:sp>
        <p:nvSpPr>
          <p:cNvPr id="3" name="Content Placeholder 2">
            <a:extLst>
              <a:ext uri="{FF2B5EF4-FFF2-40B4-BE49-F238E27FC236}">
                <a16:creationId xmlns:a16="http://schemas.microsoft.com/office/drawing/2014/main" id="{AD34E5C4-64BE-4939-B6CE-4F6D8A1A8EA4}"/>
              </a:ext>
            </a:extLst>
          </p:cNvPr>
          <p:cNvSpPr>
            <a:spLocks noGrp="1"/>
          </p:cNvSpPr>
          <p:nvPr>
            <p:ph idx="1"/>
          </p:nvPr>
        </p:nvSpPr>
        <p:spPr>
          <a:xfrm>
            <a:off x="685346" y="1752599"/>
            <a:ext cx="7765322" cy="4495799"/>
          </a:xfrm>
        </p:spPr>
        <p:txBody>
          <a:bodyPr>
            <a:normAutofit/>
          </a:bodyPr>
          <a:lstStyle/>
          <a:p>
            <a:r>
              <a:rPr lang="en-US" dirty="0"/>
              <a:t>Characterize the facility to determine what will be going down the drain</a:t>
            </a:r>
          </a:p>
          <a:p>
            <a:r>
              <a:rPr lang="en-US" dirty="0"/>
              <a:t>CIDWT forms for Analyzing Wastewater Treatment Systems for High Strength Waste and Hydraulic Loading</a:t>
            </a:r>
          </a:p>
          <a:p>
            <a:pPr lvl="1"/>
            <a:r>
              <a:rPr lang="en-US" dirty="0">
                <a:hlinkClick r:id="rId2"/>
              </a:rPr>
              <a:t>http://cidwt.org/awtschecklists.html</a:t>
            </a:r>
            <a:endParaRPr lang="en-US" dirty="0"/>
          </a:p>
          <a:p>
            <a:r>
              <a:rPr lang="en-US" dirty="0"/>
              <a:t>Discuss with the facility owner/manager if changes can be made to the equipment or management practices to reduce the amount of beverage waste entering the system</a:t>
            </a:r>
          </a:p>
          <a:p>
            <a:r>
              <a:rPr lang="en-US" dirty="0"/>
              <a:t>During design or management for all existing facilities, several samples should be taken and analyzed, as the influent levels are likely to be variable</a:t>
            </a:r>
          </a:p>
        </p:txBody>
      </p:sp>
    </p:spTree>
    <p:extLst>
      <p:ext uri="{BB962C8B-B14F-4D97-AF65-F5344CB8AC3E}">
        <p14:creationId xmlns:p14="http://schemas.microsoft.com/office/powerpoint/2010/main" val="258309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AE46CE3-EB62-49F9-B647-B8DDAB515017}"/>
              </a:ext>
            </a:extLst>
          </p:cNvPr>
          <p:cNvPicPr/>
          <p:nvPr/>
        </p:nvPicPr>
        <p:blipFill rotWithShape="1">
          <a:blip r:embed="rId3">
            <a:extLst>
              <a:ext uri="{28A0092B-C50C-407E-A947-70E740481C1C}">
                <a14:useLocalDpi xmlns:a14="http://schemas.microsoft.com/office/drawing/2010/main" val="0"/>
              </a:ext>
            </a:extLst>
          </a:blip>
          <a:srcRect t="2356" r="-2" b="11497"/>
          <a:stretch/>
        </p:blipFill>
        <p:spPr bwMode="auto">
          <a:xfrm>
            <a:off x="2157849" y="875098"/>
            <a:ext cx="4828302" cy="3091784"/>
          </a:xfrm>
          <a:prstGeom prst="rect">
            <a:avLst/>
          </a:prstGeom>
          <a:noFill/>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sp>
        <p:nvSpPr>
          <p:cNvPr id="4" name="Title 3"/>
          <p:cNvSpPr>
            <a:spLocks noGrp="1"/>
          </p:cNvSpPr>
          <p:nvPr>
            <p:ph type="title"/>
          </p:nvPr>
        </p:nvSpPr>
        <p:spPr>
          <a:xfrm>
            <a:off x="636726" y="4048913"/>
            <a:ext cx="7870547" cy="1270535"/>
          </a:xfrm>
        </p:spPr>
        <p:txBody>
          <a:bodyPr vert="horz" lIns="91440" tIns="45720" rIns="91440" bIns="45720" rtlCol="0" anchor="b">
            <a:normAutofit/>
          </a:bodyPr>
          <a:lstStyle/>
          <a:p>
            <a:r>
              <a:rPr lang="en-US" sz="3500" dirty="0"/>
              <a:t>Case study: home health care facilities </a:t>
            </a:r>
          </a:p>
        </p:txBody>
      </p:sp>
      <p:sp>
        <p:nvSpPr>
          <p:cNvPr id="5" name="Text Placeholder 4"/>
          <p:cNvSpPr>
            <a:spLocks noGrp="1"/>
          </p:cNvSpPr>
          <p:nvPr>
            <p:ph type="body" idx="1"/>
          </p:nvPr>
        </p:nvSpPr>
        <p:spPr>
          <a:xfrm>
            <a:off x="636726" y="5319449"/>
            <a:ext cx="7870547" cy="702645"/>
          </a:xfrm>
        </p:spPr>
        <p:txBody>
          <a:bodyPr vert="horz" lIns="91440" tIns="45720" rIns="91440" bIns="45720" rtlCol="0">
            <a:normAutofit/>
          </a:bodyPr>
          <a:lstStyle/>
          <a:p>
            <a:endParaRPr lang="en-US" sz="1600" dirty="0">
              <a:solidFill>
                <a:schemeClr val="tx1"/>
              </a:solidFill>
            </a:endParaRPr>
          </a:p>
        </p:txBody>
      </p:sp>
    </p:spTree>
    <p:extLst>
      <p:ext uri="{BB962C8B-B14F-4D97-AF65-F5344CB8AC3E}">
        <p14:creationId xmlns:p14="http://schemas.microsoft.com/office/powerpoint/2010/main" val="2580640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6146" name="Title 1"/>
          <p:cNvSpPr>
            <a:spLocks noGrp="1"/>
          </p:cNvSpPr>
          <p:nvPr>
            <p:ph type="title"/>
          </p:nvPr>
        </p:nvSpPr>
        <p:spPr>
          <a:xfrm>
            <a:off x="685346" y="609600"/>
            <a:ext cx="7765321" cy="1326321"/>
          </a:xfrm>
        </p:spPr>
        <p:txBody>
          <a:bodyPr vert="horz" lIns="91440" tIns="45720" rIns="91440" bIns="45720" rtlCol="0" anchor="ctr">
            <a:normAutofit/>
          </a:bodyPr>
          <a:lstStyle/>
          <a:p>
            <a:r>
              <a:rPr lang="en-US" altLang="en-US" sz="2900" dirty="0"/>
              <a:t>They are Exposed to Everything we Put Down the Drain</a:t>
            </a:r>
          </a:p>
        </p:txBody>
      </p:sp>
      <p:sp>
        <p:nvSpPr>
          <p:cNvPr id="6147" name="Content Placeholder 2"/>
          <p:cNvSpPr>
            <a:spLocks noGrp="1"/>
          </p:cNvSpPr>
          <p:nvPr>
            <p:ph sz="half" idx="1"/>
          </p:nvPr>
        </p:nvSpPr>
        <p:spPr>
          <a:xfrm>
            <a:off x="685346" y="2096064"/>
            <a:ext cx="3886654" cy="4761936"/>
          </a:xfrm>
        </p:spPr>
        <p:txBody>
          <a:bodyPr vert="horz" lIns="91440" tIns="45720" rIns="91440" bIns="45720" rtlCol="0">
            <a:normAutofit/>
          </a:bodyPr>
          <a:lstStyle/>
          <a:p>
            <a:pPr>
              <a:lnSpc>
                <a:spcPct val="110000"/>
              </a:lnSpc>
            </a:pPr>
            <a:r>
              <a:rPr lang="en-US" altLang="en-US" sz="2400" dirty="0"/>
              <a:t>The good news</a:t>
            </a:r>
          </a:p>
          <a:p>
            <a:pPr lvl="1">
              <a:lnSpc>
                <a:spcPct val="110000"/>
              </a:lnSpc>
            </a:pPr>
            <a:r>
              <a:rPr lang="en-US" altLang="en-US" sz="2000" dirty="0"/>
              <a:t>Most waste organic compounds can be degraded by the microbes</a:t>
            </a:r>
          </a:p>
          <a:p>
            <a:pPr lvl="2">
              <a:lnSpc>
                <a:spcPct val="110000"/>
              </a:lnSpc>
            </a:pPr>
            <a:r>
              <a:rPr lang="en-US" altLang="en-US" sz="1800" dirty="0"/>
              <a:t>in the septic tank</a:t>
            </a:r>
          </a:p>
          <a:p>
            <a:pPr lvl="2">
              <a:lnSpc>
                <a:spcPct val="110000"/>
              </a:lnSpc>
            </a:pPr>
            <a:r>
              <a:rPr lang="en-US" altLang="en-US" sz="1800" dirty="0"/>
              <a:t>in the soil</a:t>
            </a:r>
          </a:p>
          <a:p>
            <a:pPr>
              <a:lnSpc>
                <a:spcPct val="110000"/>
              </a:lnSpc>
            </a:pPr>
            <a:r>
              <a:rPr lang="en-US" altLang="en-US" sz="2400" dirty="0"/>
              <a:t>The bad news</a:t>
            </a:r>
          </a:p>
          <a:p>
            <a:pPr lvl="1">
              <a:lnSpc>
                <a:spcPct val="110000"/>
              </a:lnSpc>
            </a:pPr>
            <a:r>
              <a:rPr lang="en-US" altLang="en-US" sz="2000" dirty="0"/>
              <a:t>there are plenty of organic compounds that will kill them</a:t>
            </a:r>
          </a:p>
        </p:txBody>
      </p:sp>
      <p:pic>
        <p:nvPicPr>
          <p:cNvPr id="8" name="Content Placeholder 7" descr="A picture containing text&#10;&#10;Description automatically generated">
            <a:extLst>
              <a:ext uri="{FF2B5EF4-FFF2-40B4-BE49-F238E27FC236}">
                <a16:creationId xmlns:a16="http://schemas.microsoft.com/office/drawing/2014/main" id="{7476AE39-1BC4-45AD-93EB-28548A48377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67942" y="2691060"/>
            <a:ext cx="3624943" cy="2532929"/>
          </a:xfrm>
          <a:prstGeom prst="rect">
            <a:avLst/>
          </a:prstGeom>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spTree>
    <p:extLst>
      <p:ext uri="{BB962C8B-B14F-4D97-AF65-F5344CB8AC3E}">
        <p14:creationId xmlns:p14="http://schemas.microsoft.com/office/powerpoint/2010/main" val="20324333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FBA67F-0D4D-4C2E-A1D7-82D080A4B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85346" y="609600"/>
            <a:ext cx="7765321" cy="1326321"/>
          </a:xfrm>
        </p:spPr>
        <p:txBody>
          <a:bodyPr>
            <a:normAutofit/>
          </a:bodyPr>
          <a:lstStyle/>
          <a:p>
            <a:r>
              <a:rPr lang="en-US" dirty="0"/>
              <a:t>Background</a:t>
            </a:r>
          </a:p>
        </p:txBody>
      </p:sp>
      <p:sp>
        <p:nvSpPr>
          <p:cNvPr id="10" name="Rectangle 9">
            <a:extLst>
              <a:ext uri="{FF2B5EF4-FFF2-40B4-BE49-F238E27FC236}">
                <a16:creationId xmlns:a16="http://schemas.microsoft.com/office/drawing/2014/main" id="{EFA2AC96-1E47-421C-A03F-F98E354EB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95500"/>
            <a:ext cx="9144000" cy="4762500"/>
          </a:xfrm>
          <a:prstGeom prst="rect">
            <a:avLst/>
          </a:prstGeom>
          <a:solidFill>
            <a:schemeClr val="bg1">
              <a:alpha val="50000"/>
            </a:schemeClr>
          </a:solidFill>
          <a:ln>
            <a:noFill/>
          </a:ln>
        </p:spPr>
        <p:style>
          <a:lnRef idx="2">
            <a:schemeClr val="accent1">
              <a:shade val="50000"/>
            </a:schemeClr>
          </a:lnRef>
          <a:fillRef idx="1001">
            <a:schemeClr val="dk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100137" y="2463800"/>
            <a:ext cx="6935739" cy="4165600"/>
          </a:xfrm>
        </p:spPr>
        <p:txBody>
          <a:bodyPr>
            <a:normAutofit/>
          </a:bodyPr>
          <a:lstStyle/>
          <a:p>
            <a:pPr>
              <a:lnSpc>
                <a:spcPct val="110000"/>
              </a:lnSpc>
            </a:pPr>
            <a:r>
              <a:rPr lang="en-US" sz="2400" dirty="0"/>
              <a:t>6 homes owned by same individual had reported various issues with their septic system operation and performance, including: </a:t>
            </a:r>
          </a:p>
          <a:p>
            <a:pPr lvl="1">
              <a:lnSpc>
                <a:spcPct val="110000"/>
              </a:lnSpc>
            </a:pPr>
            <a:r>
              <a:rPr lang="en-US" sz="2400" dirty="0"/>
              <a:t>surface discharge of wastewater and </a:t>
            </a:r>
          </a:p>
          <a:p>
            <a:pPr lvl="1">
              <a:lnSpc>
                <a:spcPct val="110000"/>
              </a:lnSpc>
            </a:pPr>
            <a:r>
              <a:rPr lang="en-US" sz="2400" dirty="0"/>
              <a:t>premature system failure</a:t>
            </a:r>
          </a:p>
          <a:p>
            <a:pPr>
              <a:lnSpc>
                <a:spcPct val="110000"/>
              </a:lnSpc>
            </a:pPr>
            <a:r>
              <a:rPr lang="en-US" sz="2400" dirty="0"/>
              <a:t>The systems evaluated are conventional systems with septic tanks followed by in-ground soil treatment areas or mound systems</a:t>
            </a:r>
          </a:p>
          <a:p>
            <a:pPr>
              <a:lnSpc>
                <a:spcPct val="110000"/>
              </a:lnSpc>
            </a:pPr>
            <a:r>
              <a:rPr lang="en-US" sz="2400" dirty="0"/>
              <a:t>Septic tanks pumped annually</a:t>
            </a:r>
          </a:p>
          <a:p>
            <a:pPr>
              <a:lnSpc>
                <a:spcPct val="110000"/>
              </a:lnSpc>
            </a:pPr>
            <a:endParaRPr lang="en-US" sz="2400" dirty="0"/>
          </a:p>
        </p:txBody>
      </p:sp>
    </p:spTree>
    <p:extLst>
      <p:ext uri="{BB962C8B-B14F-4D97-AF65-F5344CB8AC3E}">
        <p14:creationId xmlns:p14="http://schemas.microsoft.com/office/powerpoint/2010/main" val="42843236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a:t>
            </a:r>
          </a:p>
        </p:txBody>
      </p:sp>
      <p:sp>
        <p:nvSpPr>
          <p:cNvPr id="3" name="Content Placeholder 2"/>
          <p:cNvSpPr>
            <a:spLocks noGrp="1"/>
          </p:cNvSpPr>
          <p:nvPr>
            <p:ph idx="1"/>
          </p:nvPr>
        </p:nvSpPr>
        <p:spPr/>
        <p:txBody>
          <a:bodyPr>
            <a:normAutofit/>
          </a:bodyPr>
          <a:lstStyle/>
          <a:p>
            <a:r>
              <a:rPr lang="en-US" sz="2400" i="1" dirty="0"/>
              <a:t>Water Usage - </a:t>
            </a:r>
            <a:r>
              <a:rPr lang="en-US" sz="2400" dirty="0"/>
              <a:t>staff who work in the facilities collected daily water meter readings over 5 months</a:t>
            </a:r>
          </a:p>
          <a:p>
            <a:r>
              <a:rPr lang="en-US" sz="2400" i="1" dirty="0"/>
              <a:t>Onsite Practices and Behaviors </a:t>
            </a:r>
          </a:p>
          <a:p>
            <a:pPr lvl="1"/>
            <a:r>
              <a:rPr lang="en-US" sz="2000" i="1" dirty="0"/>
              <a:t>S</a:t>
            </a:r>
            <a:r>
              <a:rPr lang="en-US" sz="2000" dirty="0"/>
              <a:t>taff provided feedback and assisted in completing a survey</a:t>
            </a:r>
          </a:p>
          <a:p>
            <a:pPr lvl="1"/>
            <a:r>
              <a:rPr lang="en-US" sz="2000" dirty="0"/>
              <a:t>Provided inventories for each site listing all pharmaceuticals and personal care products used in the facilities</a:t>
            </a:r>
          </a:p>
          <a:p>
            <a:endParaRPr lang="en-US" dirty="0"/>
          </a:p>
          <a:p>
            <a:endParaRPr lang="en-US" dirty="0"/>
          </a:p>
        </p:txBody>
      </p:sp>
    </p:spTree>
    <p:extLst>
      <p:ext uri="{BB962C8B-B14F-4D97-AF65-F5344CB8AC3E}">
        <p14:creationId xmlns:p14="http://schemas.microsoft.com/office/powerpoint/2010/main" val="37159216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680960" cy="1371600"/>
          </a:xfrm>
        </p:spPr>
        <p:txBody>
          <a:bodyPr/>
          <a:lstStyle/>
          <a:p>
            <a:r>
              <a:rPr lang="en-US" dirty="0"/>
              <a:t>Results – Water usage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64815305"/>
              </p:ext>
            </p:extLst>
          </p:nvPr>
        </p:nvGraphicFramePr>
        <p:xfrm>
          <a:off x="1066800" y="1066800"/>
          <a:ext cx="7086599" cy="5241203"/>
        </p:xfrm>
        <a:graphic>
          <a:graphicData uri="http://schemas.openxmlformats.org/drawingml/2006/table">
            <a:tbl>
              <a:tblPr firstRow="1" firstCol="1" bandRow="1">
                <a:tableStyleId>{5C22544A-7EE6-4342-B048-85BDC9FD1C3A}</a:tableStyleId>
              </a:tblPr>
              <a:tblGrid>
                <a:gridCol w="2789013">
                  <a:extLst>
                    <a:ext uri="{9D8B030D-6E8A-4147-A177-3AD203B41FA5}">
                      <a16:colId xmlns:a16="http://schemas.microsoft.com/office/drawing/2014/main" val="20000"/>
                    </a:ext>
                  </a:extLst>
                </a:gridCol>
                <a:gridCol w="1630587">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447799">
                  <a:extLst>
                    <a:ext uri="{9D8B030D-6E8A-4147-A177-3AD203B41FA5}">
                      <a16:colId xmlns:a16="http://schemas.microsoft.com/office/drawing/2014/main" val="20003"/>
                    </a:ext>
                  </a:extLst>
                </a:gridCol>
              </a:tblGrid>
              <a:tr h="563287">
                <a:tc rowSpan="2">
                  <a:txBody>
                    <a:bodyPr/>
                    <a:lstStyle/>
                    <a:p>
                      <a:pPr marL="0" marR="0" algn="just">
                        <a:lnSpc>
                          <a:spcPct val="115000"/>
                        </a:lnSpc>
                        <a:spcBef>
                          <a:spcPts val="0"/>
                        </a:spcBef>
                        <a:spcAft>
                          <a:spcPts val="1000"/>
                        </a:spcAft>
                      </a:pPr>
                      <a:r>
                        <a:rPr lang="en-US" sz="2400" dirty="0">
                          <a:solidFill>
                            <a:schemeClr val="bg1"/>
                          </a:solidFill>
                          <a:effectLst/>
                        </a:rPr>
                        <a:t>Site</a:t>
                      </a:r>
                      <a:endParaRPr lang="en-US" sz="2000" dirty="0">
                        <a:solidFill>
                          <a:schemeClr val="bg1"/>
                        </a:solidFill>
                        <a:effectLst/>
                        <a:latin typeface="Calibri"/>
                        <a:ea typeface="Calibri"/>
                        <a:cs typeface="Times New Roman"/>
                      </a:endParaRPr>
                    </a:p>
                  </a:txBody>
                  <a:tcPr marL="68580" marR="68580" marT="0" marB="0" anchor="ctr"/>
                </a:tc>
                <a:tc gridSpan="3">
                  <a:txBody>
                    <a:bodyPr/>
                    <a:lstStyle/>
                    <a:p>
                      <a:pPr marL="0" marR="0" algn="just">
                        <a:lnSpc>
                          <a:spcPct val="115000"/>
                        </a:lnSpc>
                        <a:spcBef>
                          <a:spcPts val="0"/>
                        </a:spcBef>
                        <a:spcAft>
                          <a:spcPts val="1000"/>
                        </a:spcAft>
                      </a:pPr>
                      <a:r>
                        <a:rPr lang="en-US" sz="2400" dirty="0">
                          <a:solidFill>
                            <a:schemeClr val="bg1"/>
                          </a:solidFill>
                          <a:effectLst/>
                        </a:rPr>
                        <a:t>Flow, gpd</a:t>
                      </a:r>
                      <a:endParaRPr lang="en-US" sz="2000" dirty="0">
                        <a:solidFill>
                          <a:schemeClr val="bg1"/>
                        </a:solidFill>
                        <a:effectLst/>
                        <a:latin typeface="Calibri"/>
                        <a:ea typeface="Calibri"/>
                        <a:cs typeface="Times New Roman"/>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62390">
                <a:tc vMerge="1">
                  <a:txBody>
                    <a:bodyPr/>
                    <a:lstStyle/>
                    <a:p>
                      <a:endParaRPr lang="en-US"/>
                    </a:p>
                  </a:txBody>
                  <a:tcPr/>
                </a:tc>
                <a:tc>
                  <a:txBody>
                    <a:bodyPr/>
                    <a:lstStyle/>
                    <a:p>
                      <a:pPr marL="0" marR="0">
                        <a:lnSpc>
                          <a:spcPct val="115000"/>
                        </a:lnSpc>
                        <a:spcBef>
                          <a:spcPts val="0"/>
                        </a:spcBef>
                        <a:spcAft>
                          <a:spcPts val="1000"/>
                        </a:spcAft>
                      </a:pPr>
                      <a:r>
                        <a:rPr lang="en-US" sz="2400" dirty="0">
                          <a:solidFill>
                            <a:schemeClr val="bg1"/>
                          </a:solidFill>
                          <a:effectLst/>
                        </a:rPr>
                        <a:t>Mean Ave. Recorded</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2400" dirty="0">
                          <a:solidFill>
                            <a:schemeClr val="bg1"/>
                          </a:solidFill>
                          <a:effectLst/>
                        </a:rPr>
                        <a:t>70% of Design</a:t>
                      </a:r>
                    </a:p>
                    <a:p>
                      <a:pPr marL="0" marR="0">
                        <a:lnSpc>
                          <a:spcPct val="115000"/>
                        </a:lnSpc>
                        <a:spcBef>
                          <a:spcPts val="0"/>
                        </a:spcBef>
                        <a:spcAft>
                          <a:spcPts val="1000"/>
                        </a:spcAft>
                      </a:pPr>
                      <a:endParaRPr lang="en-US" sz="2000" dirty="0">
                        <a:solidFill>
                          <a:schemeClr val="bg1"/>
                        </a:solidFill>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1000"/>
                        </a:spcAft>
                      </a:pPr>
                      <a:r>
                        <a:rPr lang="en-US" sz="2400" dirty="0">
                          <a:solidFill>
                            <a:schemeClr val="bg1"/>
                          </a:solidFill>
                          <a:effectLst/>
                        </a:rPr>
                        <a:t>Design</a:t>
                      </a:r>
                      <a:endParaRPr lang="en-US" sz="2000" dirty="0">
                        <a:solidFill>
                          <a:schemeClr val="bg1"/>
                        </a:solidFill>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563287">
                <a:tc>
                  <a:txBody>
                    <a:bodyPr/>
                    <a:lstStyle/>
                    <a:p>
                      <a:pPr marL="0" marR="0" algn="just">
                        <a:lnSpc>
                          <a:spcPct val="115000"/>
                        </a:lnSpc>
                        <a:spcBef>
                          <a:spcPts val="0"/>
                        </a:spcBef>
                        <a:spcAft>
                          <a:spcPts val="1000"/>
                        </a:spcAft>
                      </a:pPr>
                      <a:r>
                        <a:rPr lang="en-US" sz="2400" dirty="0">
                          <a:solidFill>
                            <a:schemeClr val="bg1"/>
                          </a:solidFill>
                          <a:effectLst/>
                        </a:rPr>
                        <a:t>A. Maple View</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1000"/>
                        </a:spcAft>
                      </a:pPr>
                      <a:r>
                        <a:rPr lang="en-US" sz="2400" dirty="0">
                          <a:solidFill>
                            <a:schemeClr val="bg1"/>
                          </a:solidFill>
                          <a:effectLst/>
                        </a:rPr>
                        <a:t>321 ± 13</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1000"/>
                        </a:spcAft>
                      </a:pPr>
                      <a:r>
                        <a:rPr lang="en-US" sz="2400" dirty="0">
                          <a:solidFill>
                            <a:schemeClr val="bg1"/>
                          </a:solidFill>
                          <a:effectLst/>
                        </a:rPr>
                        <a:t>525</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1000"/>
                        </a:spcAft>
                      </a:pPr>
                      <a:r>
                        <a:rPr lang="en-US" sz="2400" dirty="0">
                          <a:solidFill>
                            <a:schemeClr val="bg1"/>
                          </a:solidFill>
                          <a:effectLst/>
                        </a:rPr>
                        <a:t>750</a:t>
                      </a:r>
                      <a:endParaRPr lang="en-US" sz="2000" dirty="0">
                        <a:solidFill>
                          <a:schemeClr val="bg1"/>
                        </a:solidFill>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563287">
                <a:tc>
                  <a:txBody>
                    <a:bodyPr/>
                    <a:lstStyle/>
                    <a:p>
                      <a:pPr marL="0" marR="0" algn="just">
                        <a:lnSpc>
                          <a:spcPct val="115000"/>
                        </a:lnSpc>
                        <a:spcBef>
                          <a:spcPts val="0"/>
                        </a:spcBef>
                        <a:spcAft>
                          <a:spcPts val="1000"/>
                        </a:spcAft>
                      </a:pPr>
                      <a:r>
                        <a:rPr lang="en-US" sz="2400" dirty="0">
                          <a:solidFill>
                            <a:schemeClr val="bg1"/>
                          </a:solidFill>
                          <a:effectLst/>
                        </a:rPr>
                        <a:t>B. Shady Lane</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1000"/>
                        </a:spcAft>
                      </a:pPr>
                      <a:r>
                        <a:rPr lang="en-US" sz="2400" dirty="0">
                          <a:solidFill>
                            <a:schemeClr val="bg1"/>
                          </a:solidFill>
                          <a:effectLst/>
                        </a:rPr>
                        <a:t>462 ± 6</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1000"/>
                        </a:spcAft>
                      </a:pPr>
                      <a:r>
                        <a:rPr lang="en-US" sz="2400" dirty="0">
                          <a:solidFill>
                            <a:schemeClr val="bg1"/>
                          </a:solidFill>
                          <a:effectLst/>
                        </a:rPr>
                        <a:t>420</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1000"/>
                        </a:spcAft>
                      </a:pPr>
                      <a:r>
                        <a:rPr lang="en-US" sz="2400" dirty="0">
                          <a:solidFill>
                            <a:schemeClr val="bg1"/>
                          </a:solidFill>
                          <a:effectLst/>
                        </a:rPr>
                        <a:t>600</a:t>
                      </a:r>
                      <a:endParaRPr lang="en-US" sz="2000" dirty="0">
                        <a:solidFill>
                          <a:schemeClr val="bg1"/>
                        </a:solidFill>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563287">
                <a:tc>
                  <a:txBody>
                    <a:bodyPr/>
                    <a:lstStyle/>
                    <a:p>
                      <a:pPr marL="0" marR="0" algn="just">
                        <a:lnSpc>
                          <a:spcPct val="115000"/>
                        </a:lnSpc>
                        <a:spcBef>
                          <a:spcPts val="0"/>
                        </a:spcBef>
                        <a:spcAft>
                          <a:spcPts val="1000"/>
                        </a:spcAft>
                      </a:pPr>
                      <a:r>
                        <a:rPr lang="en-US" sz="2400" dirty="0">
                          <a:solidFill>
                            <a:schemeClr val="bg1"/>
                          </a:solidFill>
                          <a:effectLst/>
                        </a:rPr>
                        <a:t>C. Woods</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1000"/>
                        </a:spcAft>
                      </a:pPr>
                      <a:r>
                        <a:rPr lang="en-US" sz="2400" dirty="0">
                          <a:solidFill>
                            <a:schemeClr val="bg1"/>
                          </a:solidFill>
                          <a:effectLst/>
                        </a:rPr>
                        <a:t>326 ± 22</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1000"/>
                        </a:spcAft>
                      </a:pPr>
                      <a:r>
                        <a:rPr lang="en-US" sz="2400" dirty="0">
                          <a:solidFill>
                            <a:schemeClr val="bg1"/>
                          </a:solidFill>
                          <a:effectLst/>
                        </a:rPr>
                        <a:t>420</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1000"/>
                        </a:spcAft>
                      </a:pPr>
                      <a:r>
                        <a:rPr lang="en-US" sz="2400" dirty="0">
                          <a:solidFill>
                            <a:schemeClr val="bg1"/>
                          </a:solidFill>
                          <a:effectLst/>
                        </a:rPr>
                        <a:t>600</a:t>
                      </a:r>
                      <a:endParaRPr lang="en-US" sz="2000" dirty="0">
                        <a:solidFill>
                          <a:schemeClr val="bg1"/>
                        </a:solidFill>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563287">
                <a:tc>
                  <a:txBody>
                    <a:bodyPr/>
                    <a:lstStyle/>
                    <a:p>
                      <a:pPr marL="0" marR="0" algn="just">
                        <a:lnSpc>
                          <a:spcPct val="115000"/>
                        </a:lnSpc>
                        <a:spcBef>
                          <a:spcPts val="0"/>
                        </a:spcBef>
                        <a:spcAft>
                          <a:spcPts val="1000"/>
                        </a:spcAft>
                      </a:pPr>
                      <a:r>
                        <a:rPr lang="en-US" sz="2400" dirty="0">
                          <a:solidFill>
                            <a:schemeClr val="bg1"/>
                          </a:solidFill>
                          <a:effectLst/>
                        </a:rPr>
                        <a:t>D. Jocelyn</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1000"/>
                        </a:spcAft>
                      </a:pPr>
                      <a:r>
                        <a:rPr lang="en-US" sz="2400" dirty="0">
                          <a:solidFill>
                            <a:schemeClr val="bg1"/>
                          </a:solidFill>
                          <a:effectLst/>
                        </a:rPr>
                        <a:t>630 ± 19</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1000"/>
                        </a:spcAft>
                      </a:pPr>
                      <a:r>
                        <a:rPr lang="en-US" sz="2400" dirty="0">
                          <a:solidFill>
                            <a:schemeClr val="bg1"/>
                          </a:solidFill>
                          <a:effectLst/>
                        </a:rPr>
                        <a:t>525</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1000"/>
                        </a:spcAft>
                      </a:pPr>
                      <a:r>
                        <a:rPr lang="en-US" sz="2400" dirty="0">
                          <a:solidFill>
                            <a:schemeClr val="bg1"/>
                          </a:solidFill>
                          <a:effectLst/>
                        </a:rPr>
                        <a:t>750</a:t>
                      </a:r>
                      <a:endParaRPr lang="en-US" sz="2000" dirty="0">
                        <a:solidFill>
                          <a:schemeClr val="bg1"/>
                        </a:solidFill>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r h="563287">
                <a:tc>
                  <a:txBody>
                    <a:bodyPr/>
                    <a:lstStyle/>
                    <a:p>
                      <a:pPr marL="0" marR="0" algn="just">
                        <a:lnSpc>
                          <a:spcPct val="115000"/>
                        </a:lnSpc>
                        <a:spcBef>
                          <a:spcPts val="0"/>
                        </a:spcBef>
                        <a:spcAft>
                          <a:spcPts val="1000"/>
                        </a:spcAft>
                      </a:pPr>
                      <a:r>
                        <a:rPr lang="en-US" sz="2400" dirty="0">
                          <a:solidFill>
                            <a:schemeClr val="bg1"/>
                          </a:solidFill>
                          <a:effectLst/>
                        </a:rPr>
                        <a:t>E. Upland</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1000"/>
                        </a:spcAft>
                      </a:pPr>
                      <a:r>
                        <a:rPr lang="en-US" sz="2400" dirty="0">
                          <a:solidFill>
                            <a:schemeClr val="bg1"/>
                          </a:solidFill>
                          <a:effectLst/>
                        </a:rPr>
                        <a:t>521 ± 6</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1000"/>
                        </a:spcAft>
                      </a:pPr>
                      <a:r>
                        <a:rPr lang="en-US" sz="2400" dirty="0">
                          <a:solidFill>
                            <a:schemeClr val="bg1"/>
                          </a:solidFill>
                          <a:effectLst/>
                        </a:rPr>
                        <a:t>840</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1000"/>
                        </a:spcAft>
                      </a:pPr>
                      <a:r>
                        <a:rPr lang="en-US" sz="2400" dirty="0">
                          <a:solidFill>
                            <a:schemeClr val="bg1"/>
                          </a:solidFill>
                          <a:effectLst/>
                        </a:rPr>
                        <a:t>600/1200</a:t>
                      </a:r>
                      <a:endParaRPr lang="en-US" sz="2000" dirty="0">
                        <a:solidFill>
                          <a:schemeClr val="bg1"/>
                        </a:solidFill>
                        <a:effectLst/>
                        <a:latin typeface="Calibri"/>
                        <a:ea typeface="Calibri"/>
                        <a:cs typeface="Times New Roman"/>
                      </a:endParaRPr>
                    </a:p>
                  </a:txBody>
                  <a:tcPr marL="68580" marR="68580" marT="0" marB="0"/>
                </a:tc>
                <a:extLst>
                  <a:ext uri="{0D108BD9-81ED-4DB2-BD59-A6C34878D82A}">
                    <a16:rowId xmlns:a16="http://schemas.microsoft.com/office/drawing/2014/main" val="10006"/>
                  </a:ext>
                </a:extLst>
              </a:tr>
              <a:tr h="563287">
                <a:tc>
                  <a:txBody>
                    <a:bodyPr/>
                    <a:lstStyle/>
                    <a:p>
                      <a:pPr marL="0" marR="0" algn="just">
                        <a:lnSpc>
                          <a:spcPct val="115000"/>
                        </a:lnSpc>
                        <a:spcBef>
                          <a:spcPts val="0"/>
                        </a:spcBef>
                        <a:spcAft>
                          <a:spcPts val="1000"/>
                        </a:spcAft>
                      </a:pPr>
                      <a:r>
                        <a:rPr lang="en-US" sz="2400" dirty="0">
                          <a:solidFill>
                            <a:schemeClr val="bg1"/>
                          </a:solidFill>
                          <a:effectLst/>
                        </a:rPr>
                        <a:t>F. Meadows</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1000"/>
                        </a:spcAft>
                      </a:pPr>
                      <a:r>
                        <a:rPr lang="en-US" sz="2400" dirty="0">
                          <a:solidFill>
                            <a:schemeClr val="bg1"/>
                          </a:solidFill>
                          <a:effectLst/>
                        </a:rPr>
                        <a:t>491 ± 23</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1000"/>
                        </a:spcAft>
                      </a:pPr>
                      <a:r>
                        <a:rPr lang="en-US" sz="2400" dirty="0">
                          <a:solidFill>
                            <a:schemeClr val="bg1"/>
                          </a:solidFill>
                          <a:effectLst/>
                        </a:rPr>
                        <a:t>525</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1000"/>
                        </a:spcAft>
                      </a:pPr>
                      <a:r>
                        <a:rPr lang="en-US" sz="2400" dirty="0">
                          <a:solidFill>
                            <a:schemeClr val="bg1"/>
                          </a:solidFill>
                          <a:effectLst/>
                        </a:rPr>
                        <a:t>750</a:t>
                      </a:r>
                      <a:endParaRPr lang="en-US" sz="2000" dirty="0">
                        <a:solidFill>
                          <a:schemeClr val="bg1"/>
                        </a:solidFill>
                        <a:effectLst/>
                        <a:latin typeface="Calibri"/>
                        <a:ea typeface="Calibri"/>
                        <a:cs typeface="Times New Roman"/>
                      </a:endParaRPr>
                    </a:p>
                  </a:txBody>
                  <a:tcPr marL="68580" marR="68580" marT="0" marB="0"/>
                </a:tc>
                <a:extLst>
                  <a:ext uri="{0D108BD9-81ED-4DB2-BD59-A6C34878D82A}">
                    <a16:rowId xmlns:a16="http://schemas.microsoft.com/office/drawing/2014/main" val="10007"/>
                  </a:ext>
                </a:extLst>
              </a:tr>
            </a:tbl>
          </a:graphicData>
        </a:graphic>
      </p:graphicFrame>
      <p:sp>
        <p:nvSpPr>
          <p:cNvPr id="3" name="Rectangle 2">
            <a:extLst>
              <a:ext uri="{FF2B5EF4-FFF2-40B4-BE49-F238E27FC236}">
                <a16:creationId xmlns:a16="http://schemas.microsoft.com/office/drawing/2014/main" id="{2CEA6532-F9A6-1C3A-A55E-3A63C72F6A96}"/>
              </a:ext>
            </a:extLst>
          </p:cNvPr>
          <p:cNvSpPr/>
          <p:nvPr/>
        </p:nvSpPr>
        <p:spPr>
          <a:xfrm>
            <a:off x="3881858" y="3496900"/>
            <a:ext cx="1147342" cy="4654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8C19307-A95B-DA82-D25E-7D3A83A5B74E}"/>
              </a:ext>
            </a:extLst>
          </p:cNvPr>
          <p:cNvSpPr/>
          <p:nvPr/>
        </p:nvSpPr>
        <p:spPr>
          <a:xfrm>
            <a:off x="3876069" y="4577101"/>
            <a:ext cx="1347005" cy="4654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FD5AED6-0CFC-F063-894B-2C14A3FDF9C6}"/>
              </a:ext>
            </a:extLst>
          </p:cNvPr>
          <p:cNvSpPr/>
          <p:nvPr/>
        </p:nvSpPr>
        <p:spPr>
          <a:xfrm>
            <a:off x="3862567" y="5191803"/>
            <a:ext cx="1147342" cy="4654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66971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732" y="381000"/>
            <a:ext cx="7680960" cy="1371600"/>
          </a:xfrm>
        </p:spPr>
        <p:txBody>
          <a:bodyPr/>
          <a:lstStyle/>
          <a:p>
            <a:r>
              <a:rPr lang="en-US" dirty="0"/>
              <a:t>BOD</a:t>
            </a:r>
            <a:r>
              <a:rPr lang="en-US" baseline="-25000" dirty="0"/>
              <a:t>5</a:t>
            </a:r>
            <a:r>
              <a:rPr lang="en-US" dirty="0"/>
              <a:t> data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27171700"/>
              </p:ext>
            </p:extLst>
          </p:nvPr>
        </p:nvGraphicFramePr>
        <p:xfrm>
          <a:off x="381000" y="1600200"/>
          <a:ext cx="8610601" cy="5029200"/>
        </p:xfrm>
        <a:graphic>
          <a:graphicData uri="http://schemas.openxmlformats.org/drawingml/2006/table">
            <a:tbl>
              <a:tblPr firstRow="1" firstCol="1" bandRow="1">
                <a:tableStyleId>{5C22544A-7EE6-4342-B048-85BDC9FD1C3A}</a:tableStyleId>
              </a:tblPr>
              <a:tblGrid>
                <a:gridCol w="3461813">
                  <a:extLst>
                    <a:ext uri="{9D8B030D-6E8A-4147-A177-3AD203B41FA5}">
                      <a16:colId xmlns:a16="http://schemas.microsoft.com/office/drawing/2014/main" val="20000"/>
                    </a:ext>
                  </a:extLst>
                </a:gridCol>
                <a:gridCol w="1774838">
                  <a:extLst>
                    <a:ext uri="{9D8B030D-6E8A-4147-A177-3AD203B41FA5}">
                      <a16:colId xmlns:a16="http://schemas.microsoft.com/office/drawing/2014/main" val="20001"/>
                    </a:ext>
                  </a:extLst>
                </a:gridCol>
                <a:gridCol w="1686975">
                  <a:extLst>
                    <a:ext uri="{9D8B030D-6E8A-4147-A177-3AD203B41FA5}">
                      <a16:colId xmlns:a16="http://schemas.microsoft.com/office/drawing/2014/main" val="20002"/>
                    </a:ext>
                  </a:extLst>
                </a:gridCol>
                <a:gridCol w="1686975">
                  <a:extLst>
                    <a:ext uri="{9D8B030D-6E8A-4147-A177-3AD203B41FA5}">
                      <a16:colId xmlns:a16="http://schemas.microsoft.com/office/drawing/2014/main" val="20003"/>
                    </a:ext>
                  </a:extLst>
                </a:gridCol>
              </a:tblGrid>
              <a:tr h="558800">
                <a:tc rowSpan="2">
                  <a:txBody>
                    <a:bodyPr/>
                    <a:lstStyle/>
                    <a:p>
                      <a:pPr marL="0" marR="0" algn="just">
                        <a:lnSpc>
                          <a:spcPct val="115000"/>
                        </a:lnSpc>
                        <a:spcBef>
                          <a:spcPts val="0"/>
                        </a:spcBef>
                        <a:spcAft>
                          <a:spcPts val="1000"/>
                        </a:spcAft>
                      </a:pPr>
                      <a:r>
                        <a:rPr lang="en-US" sz="2400" dirty="0">
                          <a:solidFill>
                            <a:schemeClr val="bg1"/>
                          </a:solidFill>
                          <a:effectLst/>
                        </a:rPr>
                        <a:t>Site</a:t>
                      </a:r>
                      <a:endParaRPr lang="en-US" sz="2000" dirty="0">
                        <a:solidFill>
                          <a:schemeClr val="bg1"/>
                        </a:solidFill>
                        <a:effectLst/>
                        <a:latin typeface="Calibri"/>
                        <a:ea typeface="Calibri"/>
                        <a:cs typeface="Times New Roman"/>
                      </a:endParaRPr>
                    </a:p>
                  </a:txBody>
                  <a:tcPr marL="68580" marR="68580" marT="0" marB="0" anchor="ctr"/>
                </a:tc>
                <a:tc gridSpan="3">
                  <a:txBody>
                    <a:bodyPr/>
                    <a:lstStyle/>
                    <a:p>
                      <a:pPr marL="0" marR="0" algn="just">
                        <a:lnSpc>
                          <a:spcPct val="115000"/>
                        </a:lnSpc>
                        <a:spcBef>
                          <a:spcPts val="0"/>
                        </a:spcBef>
                        <a:spcAft>
                          <a:spcPts val="1000"/>
                        </a:spcAft>
                      </a:pPr>
                      <a:r>
                        <a:rPr lang="en-US" sz="2400" dirty="0">
                          <a:solidFill>
                            <a:schemeClr val="bg1"/>
                          </a:solidFill>
                          <a:effectLst/>
                        </a:rPr>
                        <a:t>BOD</a:t>
                      </a:r>
                      <a:r>
                        <a:rPr lang="en-US" sz="2400" baseline="-25000" dirty="0">
                          <a:solidFill>
                            <a:schemeClr val="bg1"/>
                          </a:solidFill>
                          <a:effectLst/>
                        </a:rPr>
                        <a:t>5</a:t>
                      </a:r>
                      <a:r>
                        <a:rPr lang="en-US" sz="2400" dirty="0">
                          <a:solidFill>
                            <a:schemeClr val="bg1"/>
                          </a:solidFill>
                          <a:effectLst/>
                        </a:rPr>
                        <a:t>, mg/L</a:t>
                      </a:r>
                      <a:endParaRPr lang="en-US" sz="2000" dirty="0">
                        <a:solidFill>
                          <a:schemeClr val="bg1"/>
                        </a:solidFill>
                        <a:effectLst/>
                        <a:latin typeface="Calibri"/>
                        <a:ea typeface="Calibri"/>
                        <a:cs typeface="Times New Roman"/>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8800">
                <a:tc vMerge="1">
                  <a:txBody>
                    <a:bodyPr/>
                    <a:lstStyle/>
                    <a:p>
                      <a:endParaRPr lang="en-US"/>
                    </a:p>
                  </a:txBody>
                  <a:tcPr/>
                </a:tc>
                <a:tc>
                  <a:txBody>
                    <a:bodyPr/>
                    <a:lstStyle/>
                    <a:p>
                      <a:pPr marL="0" marR="0" algn="just">
                        <a:lnSpc>
                          <a:spcPct val="115000"/>
                        </a:lnSpc>
                        <a:spcBef>
                          <a:spcPts val="0"/>
                        </a:spcBef>
                        <a:spcAft>
                          <a:spcPts val="1000"/>
                        </a:spcAft>
                      </a:pPr>
                      <a:r>
                        <a:rPr lang="en-US" sz="2400" dirty="0">
                          <a:solidFill>
                            <a:schemeClr val="bg1"/>
                          </a:solidFill>
                          <a:effectLst/>
                        </a:rPr>
                        <a:t>Mean</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1000"/>
                        </a:spcAft>
                      </a:pPr>
                      <a:r>
                        <a:rPr lang="en-US" sz="2400" dirty="0">
                          <a:solidFill>
                            <a:schemeClr val="bg1"/>
                          </a:solidFill>
                          <a:effectLst/>
                        </a:rPr>
                        <a:t>Min.</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1000"/>
                        </a:spcAft>
                      </a:pPr>
                      <a:r>
                        <a:rPr lang="en-US" sz="2400" dirty="0">
                          <a:solidFill>
                            <a:schemeClr val="bg1"/>
                          </a:solidFill>
                          <a:effectLst/>
                        </a:rPr>
                        <a:t>Max.</a:t>
                      </a:r>
                      <a:endParaRPr lang="en-US" sz="2000" dirty="0">
                        <a:solidFill>
                          <a:schemeClr val="bg1"/>
                        </a:solidFill>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558800">
                <a:tc>
                  <a:txBody>
                    <a:bodyPr/>
                    <a:lstStyle/>
                    <a:p>
                      <a:pPr marL="0" marR="0" algn="just">
                        <a:lnSpc>
                          <a:spcPct val="115000"/>
                        </a:lnSpc>
                        <a:spcBef>
                          <a:spcPts val="0"/>
                        </a:spcBef>
                        <a:spcAft>
                          <a:spcPts val="1000"/>
                        </a:spcAft>
                      </a:pPr>
                      <a:r>
                        <a:rPr lang="en-US" sz="2400" dirty="0">
                          <a:solidFill>
                            <a:schemeClr val="bg1"/>
                          </a:solidFill>
                          <a:effectLst/>
                        </a:rPr>
                        <a:t>A. Maple View</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1000"/>
                        </a:spcAft>
                      </a:pPr>
                      <a:r>
                        <a:rPr lang="en-US" sz="2400" dirty="0">
                          <a:solidFill>
                            <a:schemeClr val="bg1"/>
                          </a:solidFill>
                          <a:effectLst/>
                        </a:rPr>
                        <a:t>143 ± 31.0</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1000"/>
                        </a:spcAft>
                      </a:pPr>
                      <a:r>
                        <a:rPr lang="en-US" sz="2400" dirty="0">
                          <a:solidFill>
                            <a:schemeClr val="bg1"/>
                          </a:solidFill>
                          <a:effectLst/>
                        </a:rPr>
                        <a:t>80.8</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1000"/>
                        </a:spcAft>
                      </a:pPr>
                      <a:r>
                        <a:rPr lang="en-US" sz="2400" dirty="0">
                          <a:solidFill>
                            <a:schemeClr val="bg1"/>
                          </a:solidFill>
                          <a:effectLst/>
                        </a:rPr>
                        <a:t>166</a:t>
                      </a:r>
                      <a:endParaRPr lang="en-US" sz="2000" dirty="0">
                        <a:solidFill>
                          <a:schemeClr val="bg1"/>
                        </a:solidFill>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558800">
                <a:tc>
                  <a:txBody>
                    <a:bodyPr/>
                    <a:lstStyle/>
                    <a:p>
                      <a:pPr marL="0" marR="0" algn="just">
                        <a:lnSpc>
                          <a:spcPct val="115000"/>
                        </a:lnSpc>
                        <a:spcBef>
                          <a:spcPts val="0"/>
                        </a:spcBef>
                        <a:spcAft>
                          <a:spcPts val="1000"/>
                        </a:spcAft>
                      </a:pPr>
                      <a:r>
                        <a:rPr lang="en-US" sz="2400" dirty="0">
                          <a:solidFill>
                            <a:schemeClr val="bg1"/>
                          </a:solidFill>
                          <a:effectLst/>
                        </a:rPr>
                        <a:t>B. Shady Lane</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1000"/>
                        </a:spcAft>
                      </a:pPr>
                      <a:r>
                        <a:rPr lang="en-US" sz="2400" dirty="0">
                          <a:solidFill>
                            <a:schemeClr val="bg1"/>
                          </a:solidFill>
                          <a:effectLst/>
                        </a:rPr>
                        <a:t>129 ± 12.4</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1000"/>
                        </a:spcAft>
                      </a:pPr>
                      <a:r>
                        <a:rPr lang="en-US" sz="2400" dirty="0">
                          <a:solidFill>
                            <a:schemeClr val="bg1"/>
                          </a:solidFill>
                          <a:effectLst/>
                        </a:rPr>
                        <a:t>110</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1000"/>
                        </a:spcAft>
                      </a:pPr>
                      <a:r>
                        <a:rPr lang="en-US" sz="2400" dirty="0">
                          <a:solidFill>
                            <a:schemeClr val="bg1"/>
                          </a:solidFill>
                          <a:effectLst/>
                        </a:rPr>
                        <a:t>147</a:t>
                      </a:r>
                      <a:endParaRPr lang="en-US" sz="2000" dirty="0">
                        <a:solidFill>
                          <a:schemeClr val="bg1"/>
                        </a:solidFill>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558800">
                <a:tc>
                  <a:txBody>
                    <a:bodyPr/>
                    <a:lstStyle/>
                    <a:p>
                      <a:pPr marL="0" marR="0" algn="just">
                        <a:lnSpc>
                          <a:spcPct val="115000"/>
                        </a:lnSpc>
                        <a:spcBef>
                          <a:spcPts val="0"/>
                        </a:spcBef>
                        <a:spcAft>
                          <a:spcPts val="1000"/>
                        </a:spcAft>
                      </a:pPr>
                      <a:r>
                        <a:rPr lang="en-US" sz="2400" dirty="0">
                          <a:solidFill>
                            <a:schemeClr val="bg1"/>
                          </a:solidFill>
                          <a:effectLst/>
                        </a:rPr>
                        <a:t>C. Woods</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1000"/>
                        </a:spcAft>
                      </a:pPr>
                      <a:r>
                        <a:rPr lang="en-US" sz="2400" dirty="0">
                          <a:solidFill>
                            <a:schemeClr val="bg1"/>
                          </a:solidFill>
                          <a:effectLst/>
                        </a:rPr>
                        <a:t>193 ± 34.2</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1000"/>
                        </a:spcAft>
                      </a:pPr>
                      <a:r>
                        <a:rPr lang="en-US" sz="2400" dirty="0">
                          <a:solidFill>
                            <a:schemeClr val="bg1"/>
                          </a:solidFill>
                          <a:effectLst/>
                        </a:rPr>
                        <a:t>159</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1000"/>
                        </a:spcAft>
                      </a:pPr>
                      <a:r>
                        <a:rPr lang="en-US" sz="2400" dirty="0">
                          <a:solidFill>
                            <a:schemeClr val="bg1"/>
                          </a:solidFill>
                          <a:effectLst/>
                        </a:rPr>
                        <a:t>235</a:t>
                      </a:r>
                      <a:endParaRPr lang="en-US" sz="2000" dirty="0">
                        <a:solidFill>
                          <a:schemeClr val="bg1"/>
                        </a:solidFill>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558800">
                <a:tc>
                  <a:txBody>
                    <a:bodyPr/>
                    <a:lstStyle/>
                    <a:p>
                      <a:pPr marL="0" marR="0" algn="just">
                        <a:lnSpc>
                          <a:spcPct val="115000"/>
                        </a:lnSpc>
                        <a:spcBef>
                          <a:spcPts val="0"/>
                        </a:spcBef>
                        <a:spcAft>
                          <a:spcPts val="1000"/>
                        </a:spcAft>
                      </a:pPr>
                      <a:r>
                        <a:rPr lang="en-US" sz="2400" dirty="0">
                          <a:solidFill>
                            <a:schemeClr val="bg1"/>
                          </a:solidFill>
                          <a:effectLst/>
                        </a:rPr>
                        <a:t>D. Jocelyn</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1000"/>
                        </a:spcAft>
                      </a:pPr>
                      <a:r>
                        <a:rPr lang="en-US" sz="2400" dirty="0">
                          <a:solidFill>
                            <a:schemeClr val="bg1"/>
                          </a:solidFill>
                          <a:effectLst/>
                        </a:rPr>
                        <a:t>144 ± 41.5</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1000"/>
                        </a:spcAft>
                      </a:pPr>
                      <a:r>
                        <a:rPr lang="en-US" sz="2400" dirty="0">
                          <a:solidFill>
                            <a:schemeClr val="bg1"/>
                          </a:solidFill>
                          <a:effectLst/>
                        </a:rPr>
                        <a:t>93.4</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1000"/>
                        </a:spcAft>
                      </a:pPr>
                      <a:r>
                        <a:rPr lang="en-US" sz="2400" dirty="0">
                          <a:solidFill>
                            <a:schemeClr val="bg1"/>
                          </a:solidFill>
                          <a:effectLst/>
                        </a:rPr>
                        <a:t>195</a:t>
                      </a:r>
                      <a:endParaRPr lang="en-US" sz="2000" dirty="0">
                        <a:solidFill>
                          <a:schemeClr val="bg1"/>
                        </a:solidFill>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r h="558800">
                <a:tc>
                  <a:txBody>
                    <a:bodyPr/>
                    <a:lstStyle/>
                    <a:p>
                      <a:pPr marL="0" marR="0" algn="just">
                        <a:lnSpc>
                          <a:spcPct val="115000"/>
                        </a:lnSpc>
                        <a:spcBef>
                          <a:spcPts val="0"/>
                        </a:spcBef>
                        <a:spcAft>
                          <a:spcPts val="1000"/>
                        </a:spcAft>
                      </a:pPr>
                      <a:r>
                        <a:rPr lang="en-US" sz="2400" dirty="0">
                          <a:solidFill>
                            <a:schemeClr val="bg1"/>
                          </a:solidFill>
                          <a:effectLst/>
                        </a:rPr>
                        <a:t>E. Upland</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1000"/>
                        </a:spcAft>
                      </a:pPr>
                      <a:r>
                        <a:rPr lang="en-US" sz="2400" dirty="0">
                          <a:solidFill>
                            <a:schemeClr val="bg1"/>
                          </a:solidFill>
                          <a:effectLst/>
                        </a:rPr>
                        <a:t>182 ± 49.9</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1000"/>
                        </a:spcAft>
                      </a:pPr>
                      <a:r>
                        <a:rPr lang="en-US" sz="2400" dirty="0">
                          <a:solidFill>
                            <a:schemeClr val="bg1"/>
                          </a:solidFill>
                          <a:effectLst/>
                        </a:rPr>
                        <a:t>119</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1000"/>
                        </a:spcAft>
                      </a:pPr>
                      <a:r>
                        <a:rPr lang="en-US" sz="2400" dirty="0">
                          <a:solidFill>
                            <a:schemeClr val="bg1"/>
                          </a:solidFill>
                          <a:effectLst/>
                        </a:rPr>
                        <a:t>244</a:t>
                      </a:r>
                      <a:endParaRPr lang="en-US" sz="2000" dirty="0">
                        <a:solidFill>
                          <a:schemeClr val="bg1"/>
                        </a:solidFill>
                        <a:effectLst/>
                        <a:latin typeface="Calibri"/>
                        <a:ea typeface="Calibri"/>
                        <a:cs typeface="Times New Roman"/>
                      </a:endParaRPr>
                    </a:p>
                  </a:txBody>
                  <a:tcPr marL="68580" marR="68580" marT="0" marB="0"/>
                </a:tc>
                <a:extLst>
                  <a:ext uri="{0D108BD9-81ED-4DB2-BD59-A6C34878D82A}">
                    <a16:rowId xmlns:a16="http://schemas.microsoft.com/office/drawing/2014/main" val="10006"/>
                  </a:ext>
                </a:extLst>
              </a:tr>
              <a:tr h="558800">
                <a:tc>
                  <a:txBody>
                    <a:bodyPr/>
                    <a:lstStyle/>
                    <a:p>
                      <a:pPr marL="0" marR="0" algn="just">
                        <a:lnSpc>
                          <a:spcPct val="115000"/>
                        </a:lnSpc>
                        <a:spcBef>
                          <a:spcPts val="0"/>
                        </a:spcBef>
                        <a:spcAft>
                          <a:spcPts val="1000"/>
                        </a:spcAft>
                      </a:pPr>
                      <a:r>
                        <a:rPr lang="en-US" sz="2400" dirty="0">
                          <a:solidFill>
                            <a:schemeClr val="bg1"/>
                          </a:solidFill>
                          <a:effectLst/>
                        </a:rPr>
                        <a:t>F. Meadows</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1000"/>
                        </a:spcAft>
                      </a:pPr>
                      <a:r>
                        <a:rPr lang="en-US" sz="2400" dirty="0">
                          <a:solidFill>
                            <a:schemeClr val="bg1"/>
                          </a:solidFill>
                          <a:effectLst/>
                        </a:rPr>
                        <a:t>132 ± 64.9</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1000"/>
                        </a:spcAft>
                      </a:pPr>
                      <a:r>
                        <a:rPr lang="en-US" sz="2400" dirty="0">
                          <a:solidFill>
                            <a:schemeClr val="bg1"/>
                          </a:solidFill>
                          <a:effectLst/>
                        </a:rPr>
                        <a:t>48.7</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1000"/>
                        </a:spcAft>
                      </a:pPr>
                      <a:r>
                        <a:rPr lang="en-US" sz="2400" dirty="0">
                          <a:solidFill>
                            <a:schemeClr val="bg1"/>
                          </a:solidFill>
                          <a:effectLst/>
                        </a:rPr>
                        <a:t>191</a:t>
                      </a:r>
                      <a:endParaRPr lang="en-US" sz="2000" dirty="0">
                        <a:solidFill>
                          <a:schemeClr val="bg1"/>
                        </a:solidFill>
                        <a:effectLst/>
                        <a:latin typeface="Calibri"/>
                        <a:ea typeface="Calibri"/>
                        <a:cs typeface="Times New Roman"/>
                      </a:endParaRPr>
                    </a:p>
                  </a:txBody>
                  <a:tcPr marL="68580" marR="68580" marT="0" marB="0"/>
                </a:tc>
                <a:extLst>
                  <a:ext uri="{0D108BD9-81ED-4DB2-BD59-A6C34878D82A}">
                    <a16:rowId xmlns:a16="http://schemas.microsoft.com/office/drawing/2014/main" val="10007"/>
                  </a:ext>
                </a:extLst>
              </a:tr>
              <a:tr h="558800">
                <a:tc>
                  <a:txBody>
                    <a:bodyPr/>
                    <a:lstStyle/>
                    <a:p>
                      <a:pPr marL="0" marR="0" algn="just">
                        <a:lnSpc>
                          <a:spcPct val="115000"/>
                        </a:lnSpc>
                        <a:spcBef>
                          <a:spcPts val="0"/>
                        </a:spcBef>
                        <a:spcAft>
                          <a:spcPts val="1000"/>
                        </a:spcAft>
                      </a:pPr>
                      <a:r>
                        <a:rPr lang="en-US" sz="2000" dirty="0">
                          <a:solidFill>
                            <a:schemeClr val="bg1"/>
                          </a:solidFill>
                          <a:effectLst/>
                        </a:rPr>
                        <a:t>G. Control Site</a:t>
                      </a:r>
                      <a:endParaRPr lang="en-US" sz="1800" dirty="0">
                        <a:solidFill>
                          <a:schemeClr val="bg1"/>
                        </a:solidFill>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1000"/>
                        </a:spcAft>
                      </a:pPr>
                      <a:r>
                        <a:rPr lang="en-US" sz="2400" dirty="0">
                          <a:solidFill>
                            <a:schemeClr val="bg1"/>
                          </a:solidFill>
                          <a:effectLst/>
                        </a:rPr>
                        <a:t>64 ± 30.7</a:t>
                      </a:r>
                      <a:endParaRPr lang="en-US" sz="24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1000"/>
                        </a:spcAft>
                      </a:pPr>
                      <a:r>
                        <a:rPr lang="en-US" sz="2400" dirty="0">
                          <a:solidFill>
                            <a:schemeClr val="bg1"/>
                          </a:solidFill>
                          <a:effectLst/>
                        </a:rPr>
                        <a:t>38.6</a:t>
                      </a:r>
                      <a:endParaRPr lang="en-US" sz="24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1000"/>
                        </a:spcAft>
                      </a:pPr>
                      <a:r>
                        <a:rPr lang="en-US" sz="2400" dirty="0">
                          <a:solidFill>
                            <a:schemeClr val="bg1"/>
                          </a:solidFill>
                          <a:effectLst/>
                        </a:rPr>
                        <a:t>114</a:t>
                      </a:r>
                      <a:endParaRPr lang="en-US" sz="2400" dirty="0">
                        <a:solidFill>
                          <a:schemeClr val="bg1"/>
                        </a:solidFill>
                        <a:effectLst/>
                        <a:latin typeface="Calibri"/>
                        <a:ea typeface="Calibri"/>
                        <a:cs typeface="Times New Roman"/>
                      </a:endParaRPr>
                    </a:p>
                  </a:txBody>
                  <a:tcPr marL="68580" marR="68580" marT="0" marB="0"/>
                </a:tc>
                <a:extLst>
                  <a:ext uri="{0D108BD9-81ED-4DB2-BD59-A6C34878D82A}">
                    <a16:rowId xmlns:a16="http://schemas.microsoft.com/office/drawing/2014/main" val="10008"/>
                  </a:ext>
                </a:extLst>
              </a:tr>
            </a:tbl>
          </a:graphicData>
        </a:graphic>
      </p:graphicFrame>
      <p:sp>
        <p:nvSpPr>
          <p:cNvPr id="3" name="Rounded Rectangle 2"/>
          <p:cNvSpPr/>
          <p:nvPr/>
        </p:nvSpPr>
        <p:spPr>
          <a:xfrm>
            <a:off x="7772400" y="3886200"/>
            <a:ext cx="685800" cy="3810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7806690" y="5029200"/>
            <a:ext cx="685800" cy="3810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p:cNvSpPr/>
          <p:nvPr/>
        </p:nvSpPr>
        <p:spPr>
          <a:xfrm>
            <a:off x="7818120" y="4423410"/>
            <a:ext cx="685800" cy="3810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p:nvSpPr>
        <p:spPr>
          <a:xfrm>
            <a:off x="7818120" y="5562600"/>
            <a:ext cx="685800" cy="3810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45020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TSS data and analysis</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506623708"/>
              </p:ext>
            </p:extLst>
          </p:nvPr>
        </p:nvGraphicFramePr>
        <p:xfrm>
          <a:off x="457200" y="1863525"/>
          <a:ext cx="4953000" cy="4899071"/>
        </p:xfrm>
        <a:graphic>
          <a:graphicData uri="http://schemas.openxmlformats.org/drawingml/2006/table">
            <a:tbl>
              <a:tblPr firstRow="1" firstCol="1" bandRow="1">
                <a:tableStyleId>{5C22544A-7EE6-4342-B048-85BDC9FD1C3A}</a:tableStyleId>
              </a:tblPr>
              <a:tblGrid>
                <a:gridCol w="2124062">
                  <a:extLst>
                    <a:ext uri="{9D8B030D-6E8A-4147-A177-3AD203B41FA5}">
                      <a16:colId xmlns:a16="http://schemas.microsoft.com/office/drawing/2014/main" val="20000"/>
                    </a:ext>
                  </a:extLst>
                </a:gridCol>
                <a:gridCol w="1260488">
                  <a:extLst>
                    <a:ext uri="{9D8B030D-6E8A-4147-A177-3AD203B41FA5}">
                      <a16:colId xmlns:a16="http://schemas.microsoft.com/office/drawing/2014/main" val="20001"/>
                    </a:ext>
                  </a:extLst>
                </a:gridCol>
                <a:gridCol w="863575">
                  <a:extLst>
                    <a:ext uri="{9D8B030D-6E8A-4147-A177-3AD203B41FA5}">
                      <a16:colId xmlns:a16="http://schemas.microsoft.com/office/drawing/2014/main" val="20002"/>
                    </a:ext>
                  </a:extLst>
                </a:gridCol>
                <a:gridCol w="704875">
                  <a:extLst>
                    <a:ext uri="{9D8B030D-6E8A-4147-A177-3AD203B41FA5}">
                      <a16:colId xmlns:a16="http://schemas.microsoft.com/office/drawing/2014/main" val="20003"/>
                    </a:ext>
                  </a:extLst>
                </a:gridCol>
              </a:tblGrid>
              <a:tr h="491067">
                <a:tc rowSpan="2">
                  <a:txBody>
                    <a:bodyPr/>
                    <a:lstStyle/>
                    <a:p>
                      <a:pPr marL="0" marR="0" algn="just">
                        <a:lnSpc>
                          <a:spcPct val="115000"/>
                        </a:lnSpc>
                        <a:spcBef>
                          <a:spcPts val="0"/>
                        </a:spcBef>
                        <a:spcAft>
                          <a:spcPts val="1000"/>
                        </a:spcAft>
                      </a:pPr>
                      <a:r>
                        <a:rPr lang="en-US" sz="2400" dirty="0">
                          <a:solidFill>
                            <a:schemeClr val="bg1"/>
                          </a:solidFill>
                          <a:effectLst/>
                        </a:rPr>
                        <a:t>Site</a:t>
                      </a:r>
                      <a:endParaRPr lang="en-US" sz="2400" dirty="0">
                        <a:solidFill>
                          <a:schemeClr val="bg1"/>
                        </a:solidFill>
                        <a:effectLst/>
                        <a:latin typeface="Calibri"/>
                        <a:ea typeface="Calibri"/>
                        <a:cs typeface="Times New Roman"/>
                      </a:endParaRPr>
                    </a:p>
                  </a:txBody>
                  <a:tcPr marL="59343" marR="59343" marT="0" marB="0" anchor="ctr"/>
                </a:tc>
                <a:tc gridSpan="3">
                  <a:txBody>
                    <a:bodyPr/>
                    <a:lstStyle/>
                    <a:p>
                      <a:pPr marL="0" marR="0" algn="just">
                        <a:lnSpc>
                          <a:spcPct val="115000"/>
                        </a:lnSpc>
                        <a:spcBef>
                          <a:spcPts val="0"/>
                        </a:spcBef>
                        <a:spcAft>
                          <a:spcPts val="1000"/>
                        </a:spcAft>
                      </a:pPr>
                      <a:r>
                        <a:rPr lang="en-US" sz="2000" dirty="0">
                          <a:solidFill>
                            <a:schemeClr val="bg1"/>
                          </a:solidFill>
                          <a:effectLst/>
                        </a:rPr>
                        <a:t>TSS, mg/L</a:t>
                      </a:r>
                      <a:endParaRPr lang="en-US" sz="2000" dirty="0">
                        <a:solidFill>
                          <a:schemeClr val="bg1"/>
                        </a:solidFill>
                        <a:effectLst/>
                        <a:latin typeface="Calibri"/>
                        <a:ea typeface="Calibri"/>
                        <a:cs typeface="Times New Roman"/>
                      </a:endParaRPr>
                    </a:p>
                  </a:txBody>
                  <a:tcPr marL="59343" marR="59343"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91067">
                <a:tc vMerge="1">
                  <a:txBody>
                    <a:bodyPr/>
                    <a:lstStyle/>
                    <a:p>
                      <a:endParaRPr lang="en-US"/>
                    </a:p>
                  </a:txBody>
                  <a:tcPr/>
                </a:tc>
                <a:tc>
                  <a:txBody>
                    <a:bodyPr/>
                    <a:lstStyle/>
                    <a:p>
                      <a:pPr marL="0" marR="0" algn="just">
                        <a:lnSpc>
                          <a:spcPct val="115000"/>
                        </a:lnSpc>
                        <a:spcBef>
                          <a:spcPts val="0"/>
                        </a:spcBef>
                        <a:spcAft>
                          <a:spcPts val="1000"/>
                        </a:spcAft>
                      </a:pPr>
                      <a:r>
                        <a:rPr lang="en-US" sz="1800" dirty="0">
                          <a:solidFill>
                            <a:schemeClr val="bg1"/>
                          </a:solidFill>
                          <a:effectLst/>
                        </a:rPr>
                        <a:t>Mean Ave.</a:t>
                      </a:r>
                      <a:endParaRPr lang="en-US" sz="1800" dirty="0">
                        <a:solidFill>
                          <a:schemeClr val="bg1"/>
                        </a:solidFill>
                        <a:effectLst/>
                        <a:latin typeface="Calibri"/>
                        <a:ea typeface="Calibri"/>
                        <a:cs typeface="Times New Roman"/>
                      </a:endParaRPr>
                    </a:p>
                  </a:txBody>
                  <a:tcPr marL="59343" marR="59343" marT="0" marB="0"/>
                </a:tc>
                <a:tc>
                  <a:txBody>
                    <a:bodyPr/>
                    <a:lstStyle/>
                    <a:p>
                      <a:pPr marL="0" marR="0" algn="ctr">
                        <a:lnSpc>
                          <a:spcPct val="115000"/>
                        </a:lnSpc>
                        <a:spcBef>
                          <a:spcPts val="0"/>
                        </a:spcBef>
                        <a:spcAft>
                          <a:spcPts val="1000"/>
                        </a:spcAft>
                      </a:pPr>
                      <a:r>
                        <a:rPr lang="en-US" sz="1800" dirty="0">
                          <a:solidFill>
                            <a:schemeClr val="bg1"/>
                          </a:solidFill>
                          <a:effectLst/>
                        </a:rPr>
                        <a:t>Min.</a:t>
                      </a:r>
                      <a:endParaRPr lang="en-US" sz="1800" dirty="0">
                        <a:solidFill>
                          <a:schemeClr val="bg1"/>
                        </a:solidFill>
                        <a:effectLst/>
                        <a:latin typeface="Calibri"/>
                        <a:ea typeface="Calibri"/>
                        <a:cs typeface="Times New Roman"/>
                      </a:endParaRPr>
                    </a:p>
                  </a:txBody>
                  <a:tcPr marL="59343" marR="59343" marT="0" marB="0"/>
                </a:tc>
                <a:tc>
                  <a:txBody>
                    <a:bodyPr/>
                    <a:lstStyle/>
                    <a:p>
                      <a:pPr marL="0" marR="0" algn="ctr">
                        <a:lnSpc>
                          <a:spcPct val="115000"/>
                        </a:lnSpc>
                        <a:spcBef>
                          <a:spcPts val="0"/>
                        </a:spcBef>
                        <a:spcAft>
                          <a:spcPts val="1000"/>
                        </a:spcAft>
                      </a:pPr>
                      <a:r>
                        <a:rPr lang="en-US" sz="1800" dirty="0">
                          <a:solidFill>
                            <a:schemeClr val="bg1"/>
                          </a:solidFill>
                          <a:effectLst/>
                        </a:rPr>
                        <a:t>Max.</a:t>
                      </a:r>
                      <a:endParaRPr lang="en-US" sz="1800" dirty="0">
                        <a:solidFill>
                          <a:schemeClr val="bg1"/>
                        </a:solidFill>
                        <a:effectLst/>
                        <a:latin typeface="Calibri"/>
                        <a:ea typeface="Calibri"/>
                        <a:cs typeface="Times New Roman"/>
                      </a:endParaRPr>
                    </a:p>
                  </a:txBody>
                  <a:tcPr marL="59343" marR="59343" marT="0" marB="0"/>
                </a:tc>
                <a:extLst>
                  <a:ext uri="{0D108BD9-81ED-4DB2-BD59-A6C34878D82A}">
                    <a16:rowId xmlns:a16="http://schemas.microsoft.com/office/drawing/2014/main" val="10001"/>
                  </a:ext>
                </a:extLst>
              </a:tr>
              <a:tr h="491067">
                <a:tc>
                  <a:txBody>
                    <a:bodyPr/>
                    <a:lstStyle/>
                    <a:p>
                      <a:pPr marL="0" marR="0" algn="just">
                        <a:lnSpc>
                          <a:spcPct val="115000"/>
                        </a:lnSpc>
                        <a:spcBef>
                          <a:spcPts val="0"/>
                        </a:spcBef>
                        <a:spcAft>
                          <a:spcPts val="1000"/>
                        </a:spcAft>
                      </a:pPr>
                      <a:r>
                        <a:rPr lang="en-US" sz="1800" dirty="0">
                          <a:solidFill>
                            <a:schemeClr val="bg1"/>
                          </a:solidFill>
                          <a:effectLst/>
                        </a:rPr>
                        <a:t>A. Maple View</a:t>
                      </a:r>
                      <a:endParaRPr lang="en-US" sz="1800" dirty="0">
                        <a:solidFill>
                          <a:schemeClr val="bg1"/>
                        </a:solidFill>
                        <a:effectLst/>
                        <a:latin typeface="Calibri"/>
                        <a:ea typeface="Calibri"/>
                        <a:cs typeface="Times New Roman"/>
                      </a:endParaRPr>
                    </a:p>
                  </a:txBody>
                  <a:tcPr marL="59343" marR="59343" marT="0" marB="0"/>
                </a:tc>
                <a:tc>
                  <a:txBody>
                    <a:bodyPr/>
                    <a:lstStyle/>
                    <a:p>
                      <a:pPr marL="0" marR="0" algn="just">
                        <a:lnSpc>
                          <a:spcPct val="115000"/>
                        </a:lnSpc>
                        <a:spcBef>
                          <a:spcPts val="0"/>
                        </a:spcBef>
                        <a:spcAft>
                          <a:spcPts val="1000"/>
                        </a:spcAft>
                      </a:pPr>
                      <a:r>
                        <a:rPr lang="en-US" sz="1800" dirty="0">
                          <a:solidFill>
                            <a:schemeClr val="bg1"/>
                          </a:solidFill>
                          <a:effectLst/>
                        </a:rPr>
                        <a:t>46.5 ± 2.7</a:t>
                      </a:r>
                      <a:endParaRPr lang="en-US" sz="1800" dirty="0">
                        <a:solidFill>
                          <a:schemeClr val="bg1"/>
                        </a:solidFill>
                        <a:effectLst/>
                        <a:latin typeface="Calibri"/>
                        <a:ea typeface="Calibri"/>
                        <a:cs typeface="Times New Roman"/>
                      </a:endParaRPr>
                    </a:p>
                  </a:txBody>
                  <a:tcPr marL="59343" marR="59343" marT="0" marB="0"/>
                </a:tc>
                <a:tc>
                  <a:txBody>
                    <a:bodyPr/>
                    <a:lstStyle/>
                    <a:p>
                      <a:pPr marL="0" marR="0" algn="ctr">
                        <a:lnSpc>
                          <a:spcPct val="115000"/>
                        </a:lnSpc>
                        <a:spcBef>
                          <a:spcPts val="0"/>
                        </a:spcBef>
                        <a:spcAft>
                          <a:spcPts val="1000"/>
                        </a:spcAft>
                      </a:pPr>
                      <a:r>
                        <a:rPr lang="en-US" sz="1800" dirty="0">
                          <a:solidFill>
                            <a:schemeClr val="bg1"/>
                          </a:solidFill>
                          <a:effectLst/>
                        </a:rPr>
                        <a:t>44.1</a:t>
                      </a:r>
                      <a:endParaRPr lang="en-US" sz="1800" dirty="0">
                        <a:solidFill>
                          <a:schemeClr val="bg1"/>
                        </a:solidFill>
                        <a:effectLst/>
                        <a:latin typeface="Calibri"/>
                        <a:ea typeface="Calibri"/>
                        <a:cs typeface="Times New Roman"/>
                      </a:endParaRPr>
                    </a:p>
                  </a:txBody>
                  <a:tcPr marL="59343" marR="59343" marT="0" marB="0"/>
                </a:tc>
                <a:tc>
                  <a:txBody>
                    <a:bodyPr/>
                    <a:lstStyle/>
                    <a:p>
                      <a:pPr marL="0" marR="0" algn="ctr">
                        <a:lnSpc>
                          <a:spcPct val="115000"/>
                        </a:lnSpc>
                        <a:spcBef>
                          <a:spcPts val="0"/>
                        </a:spcBef>
                        <a:spcAft>
                          <a:spcPts val="1000"/>
                        </a:spcAft>
                      </a:pPr>
                      <a:r>
                        <a:rPr lang="en-US" sz="1800" dirty="0">
                          <a:solidFill>
                            <a:schemeClr val="bg1"/>
                          </a:solidFill>
                          <a:effectLst/>
                        </a:rPr>
                        <a:t>51.0</a:t>
                      </a:r>
                      <a:endParaRPr lang="en-US" sz="1800" dirty="0">
                        <a:solidFill>
                          <a:schemeClr val="bg1"/>
                        </a:solidFill>
                        <a:effectLst/>
                        <a:latin typeface="Calibri"/>
                        <a:ea typeface="Calibri"/>
                        <a:cs typeface="Times New Roman"/>
                      </a:endParaRPr>
                    </a:p>
                  </a:txBody>
                  <a:tcPr marL="59343" marR="59343" marT="0" marB="0"/>
                </a:tc>
                <a:extLst>
                  <a:ext uri="{0D108BD9-81ED-4DB2-BD59-A6C34878D82A}">
                    <a16:rowId xmlns:a16="http://schemas.microsoft.com/office/drawing/2014/main" val="10002"/>
                  </a:ext>
                </a:extLst>
              </a:tr>
              <a:tr h="491067">
                <a:tc>
                  <a:txBody>
                    <a:bodyPr/>
                    <a:lstStyle/>
                    <a:p>
                      <a:pPr marL="0" marR="0" algn="just">
                        <a:lnSpc>
                          <a:spcPct val="115000"/>
                        </a:lnSpc>
                        <a:spcBef>
                          <a:spcPts val="0"/>
                        </a:spcBef>
                        <a:spcAft>
                          <a:spcPts val="1000"/>
                        </a:spcAft>
                      </a:pPr>
                      <a:r>
                        <a:rPr lang="en-US" sz="1800" dirty="0">
                          <a:solidFill>
                            <a:schemeClr val="bg1"/>
                          </a:solidFill>
                          <a:effectLst/>
                        </a:rPr>
                        <a:t>B. Shady Lane</a:t>
                      </a:r>
                      <a:endParaRPr lang="en-US" sz="1800" dirty="0">
                        <a:solidFill>
                          <a:schemeClr val="bg1"/>
                        </a:solidFill>
                        <a:effectLst/>
                        <a:latin typeface="Calibri"/>
                        <a:ea typeface="Calibri"/>
                        <a:cs typeface="Times New Roman"/>
                      </a:endParaRPr>
                    </a:p>
                  </a:txBody>
                  <a:tcPr marL="59343" marR="59343" marT="0" marB="0"/>
                </a:tc>
                <a:tc>
                  <a:txBody>
                    <a:bodyPr/>
                    <a:lstStyle/>
                    <a:p>
                      <a:pPr marL="0" marR="0" algn="just">
                        <a:lnSpc>
                          <a:spcPct val="115000"/>
                        </a:lnSpc>
                        <a:spcBef>
                          <a:spcPts val="0"/>
                        </a:spcBef>
                        <a:spcAft>
                          <a:spcPts val="1000"/>
                        </a:spcAft>
                      </a:pPr>
                      <a:r>
                        <a:rPr lang="en-US" sz="1800" dirty="0">
                          <a:solidFill>
                            <a:schemeClr val="bg1"/>
                          </a:solidFill>
                          <a:effectLst/>
                        </a:rPr>
                        <a:t>38.9 ± 16.9</a:t>
                      </a:r>
                      <a:endParaRPr lang="en-US" sz="1800" dirty="0">
                        <a:solidFill>
                          <a:schemeClr val="bg1"/>
                        </a:solidFill>
                        <a:effectLst/>
                        <a:latin typeface="Calibri"/>
                        <a:ea typeface="Calibri"/>
                        <a:cs typeface="Times New Roman"/>
                      </a:endParaRPr>
                    </a:p>
                  </a:txBody>
                  <a:tcPr marL="59343" marR="59343" marT="0" marB="0"/>
                </a:tc>
                <a:tc>
                  <a:txBody>
                    <a:bodyPr/>
                    <a:lstStyle/>
                    <a:p>
                      <a:pPr marL="0" marR="0" algn="ctr">
                        <a:lnSpc>
                          <a:spcPct val="115000"/>
                        </a:lnSpc>
                        <a:spcBef>
                          <a:spcPts val="0"/>
                        </a:spcBef>
                        <a:spcAft>
                          <a:spcPts val="1000"/>
                        </a:spcAft>
                      </a:pPr>
                      <a:r>
                        <a:rPr lang="en-US" sz="1800" dirty="0">
                          <a:solidFill>
                            <a:schemeClr val="bg1"/>
                          </a:solidFill>
                          <a:effectLst/>
                        </a:rPr>
                        <a:t>20.5</a:t>
                      </a:r>
                      <a:endParaRPr lang="en-US" sz="1800" dirty="0">
                        <a:solidFill>
                          <a:schemeClr val="bg1"/>
                        </a:solidFill>
                        <a:effectLst/>
                        <a:latin typeface="Calibri"/>
                        <a:ea typeface="Calibri"/>
                        <a:cs typeface="Times New Roman"/>
                      </a:endParaRPr>
                    </a:p>
                  </a:txBody>
                  <a:tcPr marL="59343" marR="59343" marT="0" marB="0"/>
                </a:tc>
                <a:tc>
                  <a:txBody>
                    <a:bodyPr/>
                    <a:lstStyle/>
                    <a:p>
                      <a:pPr marL="0" marR="0" algn="ctr">
                        <a:lnSpc>
                          <a:spcPct val="115000"/>
                        </a:lnSpc>
                        <a:spcBef>
                          <a:spcPts val="0"/>
                        </a:spcBef>
                        <a:spcAft>
                          <a:spcPts val="1000"/>
                        </a:spcAft>
                      </a:pPr>
                      <a:r>
                        <a:rPr lang="en-US" sz="1800" dirty="0">
                          <a:solidFill>
                            <a:schemeClr val="bg1"/>
                          </a:solidFill>
                          <a:effectLst/>
                        </a:rPr>
                        <a:t>67.4</a:t>
                      </a:r>
                      <a:endParaRPr lang="en-US" sz="1800" dirty="0">
                        <a:solidFill>
                          <a:schemeClr val="bg1"/>
                        </a:solidFill>
                        <a:effectLst/>
                        <a:latin typeface="Calibri"/>
                        <a:ea typeface="Calibri"/>
                        <a:cs typeface="Times New Roman"/>
                      </a:endParaRPr>
                    </a:p>
                  </a:txBody>
                  <a:tcPr marL="59343" marR="59343" marT="0" marB="0"/>
                </a:tc>
                <a:extLst>
                  <a:ext uri="{0D108BD9-81ED-4DB2-BD59-A6C34878D82A}">
                    <a16:rowId xmlns:a16="http://schemas.microsoft.com/office/drawing/2014/main" val="10003"/>
                  </a:ext>
                </a:extLst>
              </a:tr>
              <a:tr h="491067">
                <a:tc>
                  <a:txBody>
                    <a:bodyPr/>
                    <a:lstStyle/>
                    <a:p>
                      <a:pPr marL="0" marR="0" algn="just">
                        <a:lnSpc>
                          <a:spcPct val="115000"/>
                        </a:lnSpc>
                        <a:spcBef>
                          <a:spcPts val="0"/>
                        </a:spcBef>
                        <a:spcAft>
                          <a:spcPts val="1000"/>
                        </a:spcAft>
                      </a:pPr>
                      <a:r>
                        <a:rPr lang="en-US" sz="1800" dirty="0">
                          <a:solidFill>
                            <a:schemeClr val="bg1"/>
                          </a:solidFill>
                          <a:effectLst/>
                        </a:rPr>
                        <a:t>C. Woods</a:t>
                      </a:r>
                      <a:endParaRPr lang="en-US" sz="1800" dirty="0">
                        <a:solidFill>
                          <a:schemeClr val="bg1"/>
                        </a:solidFill>
                        <a:effectLst/>
                        <a:latin typeface="Calibri"/>
                        <a:ea typeface="Calibri"/>
                        <a:cs typeface="Times New Roman"/>
                      </a:endParaRPr>
                    </a:p>
                  </a:txBody>
                  <a:tcPr marL="59343" marR="59343" marT="0" marB="0"/>
                </a:tc>
                <a:tc>
                  <a:txBody>
                    <a:bodyPr/>
                    <a:lstStyle/>
                    <a:p>
                      <a:pPr marL="0" marR="0" algn="just">
                        <a:lnSpc>
                          <a:spcPct val="115000"/>
                        </a:lnSpc>
                        <a:spcBef>
                          <a:spcPts val="0"/>
                        </a:spcBef>
                        <a:spcAft>
                          <a:spcPts val="1000"/>
                        </a:spcAft>
                      </a:pPr>
                      <a:r>
                        <a:rPr lang="en-US" sz="1800" dirty="0">
                          <a:solidFill>
                            <a:schemeClr val="bg1"/>
                          </a:solidFill>
                          <a:effectLst/>
                        </a:rPr>
                        <a:t>39.6 ± 8.7</a:t>
                      </a:r>
                      <a:endParaRPr lang="en-US" sz="1800" dirty="0">
                        <a:solidFill>
                          <a:schemeClr val="bg1"/>
                        </a:solidFill>
                        <a:effectLst/>
                        <a:latin typeface="Calibri"/>
                        <a:ea typeface="Calibri"/>
                        <a:cs typeface="Times New Roman"/>
                      </a:endParaRPr>
                    </a:p>
                  </a:txBody>
                  <a:tcPr marL="59343" marR="59343" marT="0" marB="0"/>
                </a:tc>
                <a:tc>
                  <a:txBody>
                    <a:bodyPr/>
                    <a:lstStyle/>
                    <a:p>
                      <a:pPr marL="0" marR="0" algn="ctr">
                        <a:lnSpc>
                          <a:spcPct val="115000"/>
                        </a:lnSpc>
                        <a:spcBef>
                          <a:spcPts val="0"/>
                        </a:spcBef>
                        <a:spcAft>
                          <a:spcPts val="1000"/>
                        </a:spcAft>
                      </a:pPr>
                      <a:r>
                        <a:rPr lang="en-US" sz="1800" dirty="0">
                          <a:solidFill>
                            <a:schemeClr val="bg1"/>
                          </a:solidFill>
                          <a:effectLst/>
                        </a:rPr>
                        <a:t>28.2</a:t>
                      </a:r>
                      <a:endParaRPr lang="en-US" sz="1800" dirty="0">
                        <a:solidFill>
                          <a:schemeClr val="bg1"/>
                        </a:solidFill>
                        <a:effectLst/>
                        <a:latin typeface="Calibri"/>
                        <a:ea typeface="Calibri"/>
                        <a:cs typeface="Times New Roman"/>
                      </a:endParaRPr>
                    </a:p>
                  </a:txBody>
                  <a:tcPr marL="59343" marR="59343" marT="0" marB="0"/>
                </a:tc>
                <a:tc>
                  <a:txBody>
                    <a:bodyPr/>
                    <a:lstStyle/>
                    <a:p>
                      <a:pPr marL="0" marR="0" algn="ctr">
                        <a:lnSpc>
                          <a:spcPct val="115000"/>
                        </a:lnSpc>
                        <a:spcBef>
                          <a:spcPts val="0"/>
                        </a:spcBef>
                        <a:spcAft>
                          <a:spcPts val="1000"/>
                        </a:spcAft>
                      </a:pPr>
                      <a:r>
                        <a:rPr lang="en-US" sz="1800" dirty="0">
                          <a:solidFill>
                            <a:schemeClr val="bg1"/>
                          </a:solidFill>
                          <a:effectLst/>
                        </a:rPr>
                        <a:t>54.5</a:t>
                      </a:r>
                      <a:endParaRPr lang="en-US" sz="1800" dirty="0">
                        <a:solidFill>
                          <a:schemeClr val="bg1"/>
                        </a:solidFill>
                        <a:effectLst/>
                        <a:latin typeface="Calibri"/>
                        <a:ea typeface="Calibri"/>
                        <a:cs typeface="Times New Roman"/>
                      </a:endParaRPr>
                    </a:p>
                  </a:txBody>
                  <a:tcPr marL="59343" marR="59343" marT="0" marB="0"/>
                </a:tc>
                <a:extLst>
                  <a:ext uri="{0D108BD9-81ED-4DB2-BD59-A6C34878D82A}">
                    <a16:rowId xmlns:a16="http://schemas.microsoft.com/office/drawing/2014/main" val="10004"/>
                  </a:ext>
                </a:extLst>
              </a:tr>
              <a:tr h="491067">
                <a:tc>
                  <a:txBody>
                    <a:bodyPr/>
                    <a:lstStyle/>
                    <a:p>
                      <a:pPr marL="0" marR="0" algn="just">
                        <a:lnSpc>
                          <a:spcPct val="115000"/>
                        </a:lnSpc>
                        <a:spcBef>
                          <a:spcPts val="0"/>
                        </a:spcBef>
                        <a:spcAft>
                          <a:spcPts val="1000"/>
                        </a:spcAft>
                      </a:pPr>
                      <a:r>
                        <a:rPr lang="en-US" sz="1800" dirty="0">
                          <a:solidFill>
                            <a:schemeClr val="bg1"/>
                          </a:solidFill>
                          <a:effectLst/>
                        </a:rPr>
                        <a:t>D. Jocelyn</a:t>
                      </a:r>
                      <a:endParaRPr lang="en-US" sz="1800" dirty="0">
                        <a:solidFill>
                          <a:schemeClr val="bg1"/>
                        </a:solidFill>
                        <a:effectLst/>
                        <a:latin typeface="Calibri"/>
                        <a:ea typeface="Calibri"/>
                        <a:cs typeface="Times New Roman"/>
                      </a:endParaRPr>
                    </a:p>
                  </a:txBody>
                  <a:tcPr marL="59343" marR="59343" marT="0" marB="0"/>
                </a:tc>
                <a:tc>
                  <a:txBody>
                    <a:bodyPr/>
                    <a:lstStyle/>
                    <a:p>
                      <a:pPr marL="0" marR="0" algn="just">
                        <a:lnSpc>
                          <a:spcPct val="115000"/>
                        </a:lnSpc>
                        <a:spcBef>
                          <a:spcPts val="0"/>
                        </a:spcBef>
                        <a:spcAft>
                          <a:spcPts val="1000"/>
                        </a:spcAft>
                      </a:pPr>
                      <a:r>
                        <a:rPr lang="en-US" sz="1800" dirty="0">
                          <a:solidFill>
                            <a:schemeClr val="bg1"/>
                          </a:solidFill>
                          <a:effectLst/>
                        </a:rPr>
                        <a:t>48.6 ± 10.5</a:t>
                      </a:r>
                      <a:endParaRPr lang="en-US" sz="1800" dirty="0">
                        <a:solidFill>
                          <a:schemeClr val="bg1"/>
                        </a:solidFill>
                        <a:effectLst/>
                        <a:latin typeface="Calibri"/>
                        <a:ea typeface="Calibri"/>
                        <a:cs typeface="Times New Roman"/>
                      </a:endParaRPr>
                    </a:p>
                  </a:txBody>
                  <a:tcPr marL="59343" marR="59343" marT="0" marB="0"/>
                </a:tc>
                <a:tc>
                  <a:txBody>
                    <a:bodyPr/>
                    <a:lstStyle/>
                    <a:p>
                      <a:pPr marL="0" marR="0" algn="ctr">
                        <a:lnSpc>
                          <a:spcPct val="115000"/>
                        </a:lnSpc>
                        <a:spcBef>
                          <a:spcPts val="0"/>
                        </a:spcBef>
                        <a:spcAft>
                          <a:spcPts val="1000"/>
                        </a:spcAft>
                      </a:pPr>
                      <a:r>
                        <a:rPr lang="en-US" sz="1800" dirty="0">
                          <a:solidFill>
                            <a:schemeClr val="bg1"/>
                          </a:solidFill>
                          <a:effectLst/>
                        </a:rPr>
                        <a:t>36.7</a:t>
                      </a:r>
                      <a:endParaRPr lang="en-US" sz="1800" dirty="0">
                        <a:solidFill>
                          <a:schemeClr val="bg1"/>
                        </a:solidFill>
                        <a:effectLst/>
                        <a:latin typeface="Calibri"/>
                        <a:ea typeface="Calibri"/>
                        <a:cs typeface="Times New Roman"/>
                      </a:endParaRPr>
                    </a:p>
                  </a:txBody>
                  <a:tcPr marL="59343" marR="59343" marT="0" marB="0"/>
                </a:tc>
                <a:tc>
                  <a:txBody>
                    <a:bodyPr/>
                    <a:lstStyle/>
                    <a:p>
                      <a:pPr marL="0" marR="0" algn="ctr">
                        <a:lnSpc>
                          <a:spcPct val="115000"/>
                        </a:lnSpc>
                        <a:spcBef>
                          <a:spcPts val="0"/>
                        </a:spcBef>
                        <a:spcAft>
                          <a:spcPts val="1000"/>
                        </a:spcAft>
                      </a:pPr>
                      <a:r>
                        <a:rPr lang="en-US" sz="1800" dirty="0">
                          <a:solidFill>
                            <a:schemeClr val="bg1"/>
                          </a:solidFill>
                          <a:effectLst/>
                        </a:rPr>
                        <a:t>65.3</a:t>
                      </a:r>
                      <a:endParaRPr lang="en-US" sz="1800" dirty="0">
                        <a:solidFill>
                          <a:schemeClr val="bg1"/>
                        </a:solidFill>
                        <a:effectLst/>
                        <a:latin typeface="Calibri"/>
                        <a:ea typeface="Calibri"/>
                        <a:cs typeface="Times New Roman"/>
                      </a:endParaRPr>
                    </a:p>
                  </a:txBody>
                  <a:tcPr marL="59343" marR="59343" marT="0" marB="0"/>
                </a:tc>
                <a:extLst>
                  <a:ext uri="{0D108BD9-81ED-4DB2-BD59-A6C34878D82A}">
                    <a16:rowId xmlns:a16="http://schemas.microsoft.com/office/drawing/2014/main" val="10005"/>
                  </a:ext>
                </a:extLst>
              </a:tr>
              <a:tr h="491067">
                <a:tc>
                  <a:txBody>
                    <a:bodyPr/>
                    <a:lstStyle/>
                    <a:p>
                      <a:pPr marL="0" marR="0" algn="just">
                        <a:lnSpc>
                          <a:spcPct val="115000"/>
                        </a:lnSpc>
                        <a:spcBef>
                          <a:spcPts val="0"/>
                        </a:spcBef>
                        <a:spcAft>
                          <a:spcPts val="1000"/>
                        </a:spcAft>
                      </a:pPr>
                      <a:r>
                        <a:rPr lang="en-US" sz="1800" dirty="0">
                          <a:solidFill>
                            <a:schemeClr val="bg1"/>
                          </a:solidFill>
                          <a:effectLst/>
                        </a:rPr>
                        <a:t>E. Upland</a:t>
                      </a:r>
                      <a:endParaRPr lang="en-US" sz="1800" dirty="0">
                        <a:solidFill>
                          <a:schemeClr val="bg1"/>
                        </a:solidFill>
                        <a:effectLst/>
                        <a:latin typeface="Calibri"/>
                        <a:ea typeface="Calibri"/>
                        <a:cs typeface="Times New Roman"/>
                      </a:endParaRPr>
                    </a:p>
                  </a:txBody>
                  <a:tcPr marL="59343" marR="59343" marT="0" marB="0"/>
                </a:tc>
                <a:tc>
                  <a:txBody>
                    <a:bodyPr/>
                    <a:lstStyle/>
                    <a:p>
                      <a:pPr marL="0" marR="0" algn="just">
                        <a:lnSpc>
                          <a:spcPct val="115000"/>
                        </a:lnSpc>
                        <a:spcBef>
                          <a:spcPts val="0"/>
                        </a:spcBef>
                        <a:spcAft>
                          <a:spcPts val="1000"/>
                        </a:spcAft>
                      </a:pPr>
                      <a:r>
                        <a:rPr lang="en-US" sz="1800" dirty="0">
                          <a:solidFill>
                            <a:schemeClr val="bg1"/>
                          </a:solidFill>
                          <a:effectLst/>
                        </a:rPr>
                        <a:t>51.1 ± 18.7</a:t>
                      </a:r>
                      <a:endParaRPr lang="en-US" sz="1800" dirty="0">
                        <a:solidFill>
                          <a:schemeClr val="bg1"/>
                        </a:solidFill>
                        <a:effectLst/>
                        <a:latin typeface="Calibri"/>
                        <a:ea typeface="Calibri"/>
                        <a:cs typeface="Times New Roman"/>
                      </a:endParaRPr>
                    </a:p>
                  </a:txBody>
                  <a:tcPr marL="59343" marR="59343" marT="0" marB="0"/>
                </a:tc>
                <a:tc>
                  <a:txBody>
                    <a:bodyPr/>
                    <a:lstStyle/>
                    <a:p>
                      <a:pPr marL="0" marR="0" algn="ctr">
                        <a:lnSpc>
                          <a:spcPct val="115000"/>
                        </a:lnSpc>
                        <a:spcBef>
                          <a:spcPts val="0"/>
                        </a:spcBef>
                        <a:spcAft>
                          <a:spcPts val="1000"/>
                        </a:spcAft>
                      </a:pPr>
                      <a:r>
                        <a:rPr lang="en-US" sz="1800" dirty="0">
                          <a:solidFill>
                            <a:schemeClr val="bg1"/>
                          </a:solidFill>
                          <a:effectLst/>
                        </a:rPr>
                        <a:t>31.9</a:t>
                      </a:r>
                      <a:endParaRPr lang="en-US" sz="1800" dirty="0">
                        <a:solidFill>
                          <a:schemeClr val="bg1"/>
                        </a:solidFill>
                        <a:effectLst/>
                        <a:latin typeface="Calibri"/>
                        <a:ea typeface="Calibri"/>
                        <a:cs typeface="Times New Roman"/>
                      </a:endParaRPr>
                    </a:p>
                  </a:txBody>
                  <a:tcPr marL="59343" marR="59343" marT="0" marB="0"/>
                </a:tc>
                <a:tc>
                  <a:txBody>
                    <a:bodyPr/>
                    <a:lstStyle/>
                    <a:p>
                      <a:pPr marL="0" marR="0" algn="ctr">
                        <a:lnSpc>
                          <a:spcPct val="115000"/>
                        </a:lnSpc>
                        <a:spcBef>
                          <a:spcPts val="0"/>
                        </a:spcBef>
                        <a:spcAft>
                          <a:spcPts val="1000"/>
                        </a:spcAft>
                      </a:pPr>
                      <a:r>
                        <a:rPr lang="en-US" sz="1800" dirty="0">
                          <a:solidFill>
                            <a:schemeClr val="bg1"/>
                          </a:solidFill>
                          <a:effectLst/>
                        </a:rPr>
                        <a:t>84.7</a:t>
                      </a:r>
                      <a:endParaRPr lang="en-US" sz="1800" dirty="0">
                        <a:solidFill>
                          <a:schemeClr val="bg1"/>
                        </a:solidFill>
                        <a:effectLst/>
                        <a:latin typeface="Calibri"/>
                        <a:ea typeface="Calibri"/>
                        <a:cs typeface="Times New Roman"/>
                      </a:endParaRPr>
                    </a:p>
                  </a:txBody>
                  <a:tcPr marL="59343" marR="59343" marT="0" marB="0"/>
                </a:tc>
                <a:extLst>
                  <a:ext uri="{0D108BD9-81ED-4DB2-BD59-A6C34878D82A}">
                    <a16:rowId xmlns:a16="http://schemas.microsoft.com/office/drawing/2014/main" val="10006"/>
                  </a:ext>
                </a:extLst>
              </a:tr>
              <a:tr h="491067">
                <a:tc>
                  <a:txBody>
                    <a:bodyPr/>
                    <a:lstStyle/>
                    <a:p>
                      <a:pPr marL="0" marR="0" algn="just">
                        <a:lnSpc>
                          <a:spcPct val="115000"/>
                        </a:lnSpc>
                        <a:spcBef>
                          <a:spcPts val="0"/>
                        </a:spcBef>
                        <a:spcAft>
                          <a:spcPts val="1000"/>
                        </a:spcAft>
                      </a:pPr>
                      <a:r>
                        <a:rPr lang="en-US" sz="1800" dirty="0">
                          <a:solidFill>
                            <a:schemeClr val="bg1"/>
                          </a:solidFill>
                          <a:effectLst/>
                        </a:rPr>
                        <a:t>F. Meadows</a:t>
                      </a:r>
                      <a:endParaRPr lang="en-US" sz="1800" dirty="0">
                        <a:solidFill>
                          <a:schemeClr val="bg1"/>
                        </a:solidFill>
                        <a:effectLst/>
                        <a:latin typeface="Calibri"/>
                        <a:ea typeface="Calibri"/>
                        <a:cs typeface="Times New Roman"/>
                      </a:endParaRPr>
                    </a:p>
                  </a:txBody>
                  <a:tcPr marL="59343" marR="59343" marT="0" marB="0"/>
                </a:tc>
                <a:tc>
                  <a:txBody>
                    <a:bodyPr/>
                    <a:lstStyle/>
                    <a:p>
                      <a:pPr marL="0" marR="0" algn="just">
                        <a:lnSpc>
                          <a:spcPct val="115000"/>
                        </a:lnSpc>
                        <a:spcBef>
                          <a:spcPts val="0"/>
                        </a:spcBef>
                        <a:spcAft>
                          <a:spcPts val="1000"/>
                        </a:spcAft>
                      </a:pPr>
                      <a:r>
                        <a:rPr lang="en-US" sz="1800" dirty="0">
                          <a:solidFill>
                            <a:schemeClr val="bg1"/>
                          </a:solidFill>
                          <a:effectLst/>
                        </a:rPr>
                        <a:t>24.7 ± 6.3</a:t>
                      </a:r>
                      <a:endParaRPr lang="en-US" sz="1800" dirty="0">
                        <a:solidFill>
                          <a:schemeClr val="bg1"/>
                        </a:solidFill>
                        <a:effectLst/>
                        <a:latin typeface="Calibri"/>
                        <a:ea typeface="Calibri"/>
                        <a:cs typeface="Times New Roman"/>
                      </a:endParaRPr>
                    </a:p>
                  </a:txBody>
                  <a:tcPr marL="59343" marR="59343" marT="0" marB="0"/>
                </a:tc>
                <a:tc>
                  <a:txBody>
                    <a:bodyPr/>
                    <a:lstStyle/>
                    <a:p>
                      <a:pPr marL="0" marR="0" algn="ctr">
                        <a:lnSpc>
                          <a:spcPct val="115000"/>
                        </a:lnSpc>
                        <a:spcBef>
                          <a:spcPts val="0"/>
                        </a:spcBef>
                        <a:spcAft>
                          <a:spcPts val="1000"/>
                        </a:spcAft>
                      </a:pPr>
                      <a:r>
                        <a:rPr lang="en-US" sz="1800" dirty="0">
                          <a:solidFill>
                            <a:schemeClr val="bg1"/>
                          </a:solidFill>
                          <a:effectLst/>
                        </a:rPr>
                        <a:t>17.5</a:t>
                      </a:r>
                      <a:endParaRPr lang="en-US" sz="1800" dirty="0">
                        <a:solidFill>
                          <a:schemeClr val="bg1"/>
                        </a:solidFill>
                        <a:effectLst/>
                        <a:latin typeface="Calibri"/>
                        <a:ea typeface="Calibri"/>
                        <a:cs typeface="Times New Roman"/>
                      </a:endParaRPr>
                    </a:p>
                  </a:txBody>
                  <a:tcPr marL="59343" marR="59343" marT="0" marB="0"/>
                </a:tc>
                <a:tc>
                  <a:txBody>
                    <a:bodyPr/>
                    <a:lstStyle/>
                    <a:p>
                      <a:pPr marL="0" marR="0" algn="ctr">
                        <a:lnSpc>
                          <a:spcPct val="115000"/>
                        </a:lnSpc>
                        <a:spcBef>
                          <a:spcPts val="0"/>
                        </a:spcBef>
                        <a:spcAft>
                          <a:spcPts val="1000"/>
                        </a:spcAft>
                      </a:pPr>
                      <a:r>
                        <a:rPr lang="en-US" sz="1800" dirty="0">
                          <a:solidFill>
                            <a:schemeClr val="bg1"/>
                          </a:solidFill>
                          <a:effectLst/>
                        </a:rPr>
                        <a:t>32.0</a:t>
                      </a:r>
                      <a:endParaRPr lang="en-US" sz="1800" dirty="0">
                        <a:solidFill>
                          <a:schemeClr val="bg1"/>
                        </a:solidFill>
                        <a:effectLst/>
                        <a:latin typeface="Calibri"/>
                        <a:ea typeface="Calibri"/>
                        <a:cs typeface="Times New Roman"/>
                      </a:endParaRPr>
                    </a:p>
                  </a:txBody>
                  <a:tcPr marL="59343" marR="59343" marT="0" marB="0"/>
                </a:tc>
                <a:extLst>
                  <a:ext uri="{0D108BD9-81ED-4DB2-BD59-A6C34878D82A}">
                    <a16:rowId xmlns:a16="http://schemas.microsoft.com/office/drawing/2014/main" val="10007"/>
                  </a:ext>
                </a:extLst>
              </a:tr>
              <a:tr h="491067">
                <a:tc>
                  <a:txBody>
                    <a:bodyPr/>
                    <a:lstStyle/>
                    <a:p>
                      <a:pPr marL="0" marR="0" algn="just">
                        <a:lnSpc>
                          <a:spcPct val="115000"/>
                        </a:lnSpc>
                        <a:spcBef>
                          <a:spcPts val="0"/>
                        </a:spcBef>
                        <a:spcAft>
                          <a:spcPts val="1000"/>
                        </a:spcAft>
                      </a:pPr>
                      <a:r>
                        <a:rPr lang="en-US" sz="1800" dirty="0">
                          <a:solidFill>
                            <a:schemeClr val="bg1"/>
                          </a:solidFill>
                          <a:effectLst/>
                        </a:rPr>
                        <a:t>G. Control Site</a:t>
                      </a:r>
                      <a:endParaRPr lang="en-US" sz="1800" dirty="0">
                        <a:solidFill>
                          <a:schemeClr val="bg1"/>
                        </a:solidFill>
                        <a:effectLst/>
                        <a:latin typeface="Calibri"/>
                        <a:ea typeface="Calibri"/>
                        <a:cs typeface="Times New Roman"/>
                      </a:endParaRPr>
                    </a:p>
                  </a:txBody>
                  <a:tcPr marL="59343" marR="59343" marT="0" marB="0"/>
                </a:tc>
                <a:tc>
                  <a:txBody>
                    <a:bodyPr/>
                    <a:lstStyle/>
                    <a:p>
                      <a:pPr marL="0" marR="0" algn="just">
                        <a:lnSpc>
                          <a:spcPct val="115000"/>
                        </a:lnSpc>
                        <a:spcBef>
                          <a:spcPts val="0"/>
                        </a:spcBef>
                        <a:spcAft>
                          <a:spcPts val="1000"/>
                        </a:spcAft>
                      </a:pPr>
                      <a:r>
                        <a:rPr lang="en-US" sz="1800" dirty="0">
                          <a:solidFill>
                            <a:schemeClr val="bg1"/>
                          </a:solidFill>
                          <a:effectLst/>
                        </a:rPr>
                        <a:t>40.3 ± 24.4</a:t>
                      </a:r>
                      <a:endParaRPr lang="en-US" sz="1800" dirty="0">
                        <a:solidFill>
                          <a:schemeClr val="bg1"/>
                        </a:solidFill>
                        <a:effectLst/>
                        <a:latin typeface="Calibri"/>
                        <a:ea typeface="Calibri"/>
                        <a:cs typeface="Times New Roman"/>
                      </a:endParaRPr>
                    </a:p>
                  </a:txBody>
                  <a:tcPr marL="59343" marR="59343" marT="0" marB="0"/>
                </a:tc>
                <a:tc>
                  <a:txBody>
                    <a:bodyPr/>
                    <a:lstStyle/>
                    <a:p>
                      <a:pPr marL="0" marR="0" algn="ctr">
                        <a:lnSpc>
                          <a:spcPct val="115000"/>
                        </a:lnSpc>
                        <a:spcBef>
                          <a:spcPts val="0"/>
                        </a:spcBef>
                        <a:spcAft>
                          <a:spcPts val="1000"/>
                        </a:spcAft>
                      </a:pPr>
                      <a:r>
                        <a:rPr lang="en-US" sz="1800" dirty="0">
                          <a:solidFill>
                            <a:schemeClr val="bg1"/>
                          </a:solidFill>
                          <a:effectLst/>
                        </a:rPr>
                        <a:t>17.3</a:t>
                      </a:r>
                      <a:endParaRPr lang="en-US" sz="1800" dirty="0">
                        <a:solidFill>
                          <a:schemeClr val="bg1"/>
                        </a:solidFill>
                        <a:effectLst/>
                        <a:latin typeface="Calibri"/>
                        <a:ea typeface="Calibri"/>
                        <a:cs typeface="Times New Roman"/>
                      </a:endParaRPr>
                    </a:p>
                  </a:txBody>
                  <a:tcPr marL="59343" marR="59343" marT="0" marB="0"/>
                </a:tc>
                <a:tc>
                  <a:txBody>
                    <a:bodyPr/>
                    <a:lstStyle/>
                    <a:p>
                      <a:pPr marL="0" marR="0" algn="ctr">
                        <a:lnSpc>
                          <a:spcPct val="115000"/>
                        </a:lnSpc>
                        <a:spcBef>
                          <a:spcPts val="0"/>
                        </a:spcBef>
                        <a:spcAft>
                          <a:spcPts val="1000"/>
                        </a:spcAft>
                      </a:pPr>
                      <a:r>
                        <a:rPr lang="en-US" sz="1800" dirty="0">
                          <a:solidFill>
                            <a:schemeClr val="bg1"/>
                          </a:solidFill>
                          <a:effectLst/>
                        </a:rPr>
                        <a:t>71.8</a:t>
                      </a:r>
                      <a:endParaRPr lang="en-US" sz="1800" dirty="0">
                        <a:solidFill>
                          <a:schemeClr val="bg1"/>
                        </a:solidFill>
                        <a:effectLst/>
                        <a:latin typeface="Calibri"/>
                        <a:ea typeface="Calibri"/>
                        <a:cs typeface="Times New Roman"/>
                      </a:endParaRPr>
                    </a:p>
                  </a:txBody>
                  <a:tcPr marL="59343" marR="59343" marT="0" marB="0"/>
                </a:tc>
                <a:extLst>
                  <a:ext uri="{0D108BD9-81ED-4DB2-BD59-A6C34878D82A}">
                    <a16:rowId xmlns:a16="http://schemas.microsoft.com/office/drawing/2014/main" val="10008"/>
                  </a:ext>
                </a:extLst>
              </a:tr>
            </a:tbl>
          </a:graphicData>
        </a:graphic>
      </p:graphicFrame>
      <p:sp>
        <p:nvSpPr>
          <p:cNvPr id="4" name="Content Placeholder 3"/>
          <p:cNvSpPr>
            <a:spLocks noGrp="1"/>
          </p:cNvSpPr>
          <p:nvPr>
            <p:ph sz="half" idx="2"/>
          </p:nvPr>
        </p:nvSpPr>
        <p:spPr>
          <a:xfrm>
            <a:off x="5638800" y="1874837"/>
            <a:ext cx="3352800" cy="4525963"/>
          </a:xfrm>
        </p:spPr>
        <p:txBody>
          <a:bodyPr>
            <a:normAutofit/>
          </a:bodyPr>
          <a:lstStyle/>
          <a:p>
            <a:r>
              <a:rPr lang="en-US" sz="2400" dirty="0"/>
              <a:t>All sites had TSS concentrations within the standard range*</a:t>
            </a:r>
          </a:p>
          <a:p>
            <a:r>
              <a:rPr lang="en-US" sz="2400" dirty="0"/>
              <a:t>Lint filters and effluent screens recommended</a:t>
            </a:r>
          </a:p>
        </p:txBody>
      </p:sp>
      <p:sp>
        <p:nvSpPr>
          <p:cNvPr id="3" name="Rectangle 2"/>
          <p:cNvSpPr/>
          <p:nvPr/>
        </p:nvSpPr>
        <p:spPr>
          <a:xfrm>
            <a:off x="4735830" y="3352800"/>
            <a:ext cx="609600" cy="30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754880" y="5105400"/>
            <a:ext cx="609600" cy="30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735830" y="6119150"/>
            <a:ext cx="609600" cy="30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555594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recommendation</a:t>
            </a:r>
          </a:p>
        </p:txBody>
      </p:sp>
      <p:sp>
        <p:nvSpPr>
          <p:cNvPr id="3" name="Content Placeholder 2"/>
          <p:cNvSpPr>
            <a:spLocks noGrp="1"/>
          </p:cNvSpPr>
          <p:nvPr>
            <p:ph idx="1"/>
          </p:nvPr>
        </p:nvSpPr>
        <p:spPr>
          <a:xfrm>
            <a:off x="685346" y="2096064"/>
            <a:ext cx="7765322" cy="4761936"/>
          </a:xfrm>
        </p:spPr>
        <p:txBody>
          <a:bodyPr>
            <a:normAutofit fontScale="92500"/>
          </a:bodyPr>
          <a:lstStyle/>
          <a:p>
            <a:r>
              <a:rPr lang="en-US" sz="2800" dirty="0"/>
              <a:t>Some of the existing systems are not up to basic standards</a:t>
            </a:r>
          </a:p>
          <a:p>
            <a:r>
              <a:rPr lang="en-US" sz="2800" dirty="0"/>
              <a:t>Effluent screens and alarms should be added</a:t>
            </a:r>
          </a:p>
          <a:p>
            <a:r>
              <a:rPr lang="en-US" sz="2800" dirty="0"/>
              <a:t>New systems or those being upgraded should time dosing and incorporate secondary treatment prior to soil treatment to mediate:</a:t>
            </a:r>
          </a:p>
          <a:p>
            <a:pPr lvl="1"/>
            <a:r>
              <a:rPr lang="en-US" sz="2400" dirty="0"/>
              <a:t>flow,</a:t>
            </a:r>
          </a:p>
          <a:p>
            <a:pPr lvl="1"/>
            <a:r>
              <a:rPr lang="en-US" sz="2400" dirty="0"/>
              <a:t>waste strength, and </a:t>
            </a:r>
          </a:p>
          <a:p>
            <a:pPr lvl="1"/>
            <a:r>
              <a:rPr lang="en-US" sz="2400" dirty="0"/>
              <a:t>CECs</a:t>
            </a:r>
          </a:p>
          <a:p>
            <a:pPr marL="0" indent="0">
              <a:buNone/>
            </a:pPr>
            <a:endParaRPr lang="en-US" sz="2400" dirty="0"/>
          </a:p>
          <a:p>
            <a:endParaRPr lang="en-US" sz="2400" dirty="0"/>
          </a:p>
          <a:p>
            <a:endParaRPr lang="en-US" sz="2400" dirty="0"/>
          </a:p>
        </p:txBody>
      </p:sp>
    </p:spTree>
    <p:extLst>
      <p:ext uri="{BB962C8B-B14F-4D97-AF65-F5344CB8AC3E}">
        <p14:creationId xmlns:p14="http://schemas.microsoft.com/office/powerpoint/2010/main" val="181093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2ADCE7A-5E56-4C8E-B245-E2EEDA79C7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151EA8-A39C-4698-950F-E04F32EA2FC5}"/>
              </a:ext>
            </a:extLst>
          </p:cNvPr>
          <p:cNvSpPr>
            <a:spLocks noGrp="1"/>
          </p:cNvSpPr>
          <p:nvPr>
            <p:ph type="ctrTitle"/>
          </p:nvPr>
        </p:nvSpPr>
        <p:spPr>
          <a:xfrm>
            <a:off x="492918" y="4537711"/>
            <a:ext cx="8133724" cy="1062990"/>
          </a:xfrm>
        </p:spPr>
        <p:txBody>
          <a:bodyPr>
            <a:normAutofit/>
          </a:bodyPr>
          <a:lstStyle/>
          <a:p>
            <a:r>
              <a:rPr lang="en-US" sz="3500">
                <a:solidFill>
                  <a:srgbClr val="FFFFFF"/>
                </a:solidFill>
              </a:rPr>
              <a:t>More information</a:t>
            </a:r>
          </a:p>
        </p:txBody>
      </p:sp>
      <p:sp>
        <p:nvSpPr>
          <p:cNvPr id="3" name="Subtitle 2">
            <a:extLst>
              <a:ext uri="{FF2B5EF4-FFF2-40B4-BE49-F238E27FC236}">
                <a16:creationId xmlns:a16="http://schemas.microsoft.com/office/drawing/2014/main" id="{0468A20E-0A4A-4CAD-94CE-2EA3350160DF}"/>
              </a:ext>
            </a:extLst>
          </p:cNvPr>
          <p:cNvSpPr>
            <a:spLocks noGrp="1"/>
          </p:cNvSpPr>
          <p:nvPr>
            <p:ph type="subTitle" idx="1"/>
          </p:nvPr>
        </p:nvSpPr>
        <p:spPr>
          <a:xfrm>
            <a:off x="492918" y="5600700"/>
            <a:ext cx="8133724" cy="1181100"/>
          </a:xfrm>
        </p:spPr>
        <p:txBody>
          <a:bodyPr>
            <a:normAutofit/>
          </a:bodyPr>
          <a:lstStyle/>
          <a:p>
            <a:r>
              <a:rPr lang="en-US" dirty="0">
                <a:solidFill>
                  <a:srgbClr val="FFFFFF"/>
                </a:solidFill>
              </a:rPr>
              <a:t>See our website at:  septic.umn.edu/research</a:t>
            </a:r>
          </a:p>
          <a:p>
            <a:r>
              <a:rPr lang="en-US" dirty="0">
                <a:solidFill>
                  <a:srgbClr val="FFFFFF"/>
                </a:solidFill>
              </a:rPr>
              <a:t>sfheger@gmail.com</a:t>
            </a:r>
          </a:p>
        </p:txBody>
      </p:sp>
      <p:sp>
        <p:nvSpPr>
          <p:cNvPr id="18" name="Rectangle 17">
            <a:extLst>
              <a:ext uri="{FF2B5EF4-FFF2-40B4-BE49-F238E27FC236}">
                <a16:creationId xmlns:a16="http://schemas.microsoft.com/office/drawing/2014/main" id="{027A2F77-6BCE-423F-9C06-5D6A1FFE4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4356" y="733425"/>
            <a:ext cx="8001000" cy="3390900"/>
          </a:xfrm>
          <a:prstGeom prst="rect">
            <a:avLst/>
          </a:prstGeom>
          <a:solidFill>
            <a:schemeClr val="bg1"/>
          </a:solidFill>
          <a:ln w="190500" cap="sq">
            <a:solidFill>
              <a:schemeClr val="bg1"/>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15443FA-E29F-4162-34B3-2B146AEF67AD}"/>
              </a:ext>
            </a:extLst>
          </p:cNvPr>
          <p:cNvPicPr>
            <a:picLocks noChangeAspect="1"/>
          </p:cNvPicPr>
          <p:nvPr/>
        </p:nvPicPr>
        <p:blipFill>
          <a:blip r:embed="rId2"/>
          <a:stretch>
            <a:fillRect/>
          </a:stretch>
        </p:blipFill>
        <p:spPr>
          <a:xfrm>
            <a:off x="853657" y="1148511"/>
            <a:ext cx="7422398" cy="2560727"/>
          </a:xfrm>
          <a:prstGeom prst="rect">
            <a:avLst/>
          </a:prstGeom>
        </p:spPr>
      </p:pic>
      <p:sp>
        <p:nvSpPr>
          <p:cNvPr id="20" name="Rectangle 19">
            <a:extLst>
              <a:ext uri="{FF2B5EF4-FFF2-40B4-BE49-F238E27FC236}">
                <a16:creationId xmlns:a16="http://schemas.microsoft.com/office/drawing/2014/main" id="{20CB201F-BC0A-4D22-B7C7-230F82F61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515" y="797778"/>
            <a:ext cx="7896681" cy="3262195"/>
          </a:xfrm>
          <a:prstGeom prst="rect">
            <a:avLst/>
          </a:prstGeom>
          <a:noFill/>
          <a:ln w="12700">
            <a:solidFill>
              <a:srgbClr val="2A5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24266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56322" name="Title 1"/>
          <p:cNvSpPr>
            <a:spLocks noGrp="1"/>
          </p:cNvSpPr>
          <p:nvPr>
            <p:ph type="title"/>
          </p:nvPr>
        </p:nvSpPr>
        <p:spPr>
          <a:xfrm>
            <a:off x="0" y="609600"/>
            <a:ext cx="3296718" cy="5603310"/>
          </a:xfrm>
        </p:spPr>
        <p:txBody>
          <a:bodyPr>
            <a:normAutofit/>
          </a:bodyPr>
          <a:lstStyle/>
          <a:p>
            <a:r>
              <a:rPr lang="en-US" sz="3200" dirty="0"/>
              <a:t>Antibiotics and Similar Meds</a:t>
            </a:r>
          </a:p>
        </p:txBody>
      </p:sp>
      <p:graphicFrame>
        <p:nvGraphicFramePr>
          <p:cNvPr id="56325" name="Content Placeholder 2">
            <a:extLst>
              <a:ext uri="{FF2B5EF4-FFF2-40B4-BE49-F238E27FC236}">
                <a16:creationId xmlns:a16="http://schemas.microsoft.com/office/drawing/2014/main" id="{20D23C48-980F-4ACA-850D-4DB4562CCEB4}"/>
              </a:ext>
            </a:extLst>
          </p:cNvPr>
          <p:cNvGraphicFramePr>
            <a:graphicFrameLocks noGrp="1"/>
          </p:cNvGraphicFramePr>
          <p:nvPr>
            <p:ph idx="1"/>
            <p:extLst>
              <p:ext uri="{D42A27DB-BD31-4B8C-83A1-F6EECF244321}">
                <p14:modId xmlns:p14="http://schemas.microsoft.com/office/powerpoint/2010/main" val="4016968710"/>
              </p:ext>
            </p:extLst>
          </p:nvPr>
        </p:nvGraphicFramePr>
        <p:xfrm>
          <a:off x="3505200" y="1143000"/>
          <a:ext cx="5298282" cy="5286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39470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2C6F5-7D99-4679-85B6-20470B9C03C2}"/>
              </a:ext>
            </a:extLst>
          </p:cNvPr>
          <p:cNvSpPr>
            <a:spLocks noGrp="1"/>
          </p:cNvSpPr>
          <p:nvPr>
            <p:ph type="title"/>
          </p:nvPr>
        </p:nvSpPr>
        <p:spPr>
          <a:xfrm>
            <a:off x="3695604" y="609600"/>
            <a:ext cx="4755063" cy="1326321"/>
          </a:xfrm>
        </p:spPr>
        <p:txBody>
          <a:bodyPr vert="horz" lIns="91440" tIns="45720" rIns="91440" bIns="45720" rtlCol="0" anchor="ctr">
            <a:normAutofit/>
          </a:bodyPr>
          <a:lstStyle/>
          <a:p>
            <a:r>
              <a:rPr lang="en-US" dirty="0"/>
              <a:t>Chemotherapy</a:t>
            </a:r>
          </a:p>
        </p:txBody>
      </p:sp>
      <p:pic>
        <p:nvPicPr>
          <p:cNvPr id="6" name="Content Placeholder 5" descr="A picture containing wall, indoor, person, sofa&#10;&#10;Description automatically generated">
            <a:extLst>
              <a:ext uri="{FF2B5EF4-FFF2-40B4-BE49-F238E27FC236}">
                <a16:creationId xmlns:a16="http://schemas.microsoft.com/office/drawing/2014/main" id="{03A23F2E-BA96-420A-98A7-F30AB193781C}"/>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3925" r="48050"/>
          <a:stretch/>
        </p:blipFill>
        <p:spPr>
          <a:xfrm>
            <a:off x="20" y="10"/>
            <a:ext cx="3476985" cy="6857990"/>
          </a:xfrm>
          <a:prstGeom prst="rect">
            <a:avLst/>
          </a:prstGeom>
        </p:spPr>
      </p:pic>
      <p:sp>
        <p:nvSpPr>
          <p:cNvPr id="3" name="Content Placeholder 2">
            <a:extLst>
              <a:ext uri="{FF2B5EF4-FFF2-40B4-BE49-F238E27FC236}">
                <a16:creationId xmlns:a16="http://schemas.microsoft.com/office/drawing/2014/main" id="{255AF561-C8EB-4420-8FE3-D98DA37C7437}"/>
              </a:ext>
            </a:extLst>
          </p:cNvPr>
          <p:cNvSpPr>
            <a:spLocks noGrp="1"/>
          </p:cNvSpPr>
          <p:nvPr>
            <p:ph sz="half" idx="1"/>
          </p:nvPr>
        </p:nvSpPr>
        <p:spPr>
          <a:xfrm>
            <a:off x="3695603" y="2096064"/>
            <a:ext cx="4755064" cy="3695136"/>
          </a:xfrm>
        </p:spPr>
        <p:txBody>
          <a:bodyPr vert="horz" lIns="91440" tIns="45720" rIns="91440" bIns="45720" rtlCol="0">
            <a:normAutofit/>
          </a:bodyPr>
          <a:lstStyle/>
          <a:p>
            <a:r>
              <a:rPr lang="en-US" sz="3200" dirty="0"/>
              <a:t>Two risks:</a:t>
            </a:r>
          </a:p>
          <a:p>
            <a:pPr lvl="1"/>
            <a:r>
              <a:rPr lang="en-US" sz="2800" dirty="0"/>
              <a:t>Septic systems</a:t>
            </a:r>
          </a:p>
          <a:p>
            <a:pPr lvl="1"/>
            <a:r>
              <a:rPr lang="en-US" sz="2800" dirty="0"/>
              <a:t>Human health</a:t>
            </a:r>
          </a:p>
        </p:txBody>
      </p:sp>
      <p:cxnSp>
        <p:nvCxnSpPr>
          <p:cNvPr id="17" name="Straight Connector 16">
            <a:extLst>
              <a:ext uri="{FF2B5EF4-FFF2-40B4-BE49-F238E27FC236}">
                <a16:creationId xmlns:a16="http://schemas.microsoft.com/office/drawing/2014/main" id="{E2A31A05-19BB-4F84-9402-E8569CBDBD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77005"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8110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09599"/>
            <a:ext cx="3474244" cy="5603310"/>
          </a:xfrm>
        </p:spPr>
        <p:txBody>
          <a:bodyPr>
            <a:normAutofit/>
          </a:bodyPr>
          <a:lstStyle/>
          <a:p>
            <a:r>
              <a:rPr lang="en-US" sz="2800" dirty="0"/>
              <a:t>Chemotherapy</a:t>
            </a:r>
            <a:r>
              <a:rPr lang="en-US" sz="2000" dirty="0"/>
              <a:t>	</a:t>
            </a:r>
          </a:p>
        </p:txBody>
      </p:sp>
      <p:graphicFrame>
        <p:nvGraphicFramePr>
          <p:cNvPr id="5" name="Content Placeholder 2">
            <a:extLst>
              <a:ext uri="{FF2B5EF4-FFF2-40B4-BE49-F238E27FC236}">
                <a16:creationId xmlns:a16="http://schemas.microsoft.com/office/drawing/2014/main" id="{BD7BB752-B397-4DEE-B8D0-FF5F185F8DA7}"/>
              </a:ext>
            </a:extLst>
          </p:cNvPr>
          <p:cNvGraphicFramePr>
            <a:graphicFrameLocks noGrp="1"/>
          </p:cNvGraphicFramePr>
          <p:nvPr>
            <p:ph sz="quarter" idx="1"/>
            <p:extLst>
              <p:ext uri="{D42A27DB-BD31-4B8C-83A1-F6EECF244321}">
                <p14:modId xmlns:p14="http://schemas.microsoft.com/office/powerpoint/2010/main" val="2600325800"/>
              </p:ext>
            </p:extLst>
          </p:nvPr>
        </p:nvGraphicFramePr>
        <p:xfrm>
          <a:off x="3845718" y="152400"/>
          <a:ext cx="4841082" cy="670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4546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83D46-4771-4D91-98E5-45223959F748}"/>
              </a:ext>
            </a:extLst>
          </p:cNvPr>
          <p:cNvSpPr>
            <a:spLocks noGrp="1"/>
          </p:cNvSpPr>
          <p:nvPr>
            <p:ph type="title"/>
          </p:nvPr>
        </p:nvSpPr>
        <p:spPr>
          <a:xfrm>
            <a:off x="16397" y="627345"/>
            <a:ext cx="3657600" cy="5603310"/>
          </a:xfrm>
        </p:spPr>
        <p:txBody>
          <a:bodyPr>
            <a:normAutofit/>
          </a:bodyPr>
          <a:lstStyle/>
          <a:p>
            <a:r>
              <a:rPr lang="en-US" sz="2800" dirty="0"/>
              <a:t>Chemotherapy</a:t>
            </a:r>
          </a:p>
        </p:txBody>
      </p:sp>
      <p:graphicFrame>
        <p:nvGraphicFramePr>
          <p:cNvPr id="12" name="Content Placeholder 2">
            <a:extLst>
              <a:ext uri="{FF2B5EF4-FFF2-40B4-BE49-F238E27FC236}">
                <a16:creationId xmlns:a16="http://schemas.microsoft.com/office/drawing/2014/main" id="{A363A9B9-78F5-4CEB-AD37-F086BC68A8E0}"/>
              </a:ext>
            </a:extLst>
          </p:cNvPr>
          <p:cNvGraphicFramePr>
            <a:graphicFrameLocks noGrp="1"/>
          </p:cNvGraphicFramePr>
          <p:nvPr>
            <p:ph idx="1"/>
            <p:extLst>
              <p:ext uri="{D42A27DB-BD31-4B8C-83A1-F6EECF244321}">
                <p14:modId xmlns:p14="http://schemas.microsoft.com/office/powerpoint/2010/main" val="1586791888"/>
              </p:ext>
            </p:extLst>
          </p:nvPr>
        </p:nvGraphicFramePr>
        <p:xfrm>
          <a:off x="3845718" y="76200"/>
          <a:ext cx="5145882" cy="6705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41811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Troubleshooting&amp;quot;&quot;/&gt;&lt;property id=&quot;20307&quot; value=&quot;256&quot;/&gt;&lt;/object&gt;&lt;object type=&quot;3&quot; unique_id=&quot;10005&quot;&gt;&lt;property id=&quot;20148&quot; value=&quot;5&quot;/&gt;&lt;property id=&quot;20300&quot; value=&quot;Slide 2 - &amp;quot;Failure Analysis Procedure &amp;quot;&quot;/&gt;&lt;property id=&quot;20307&quot; value=&quot;257&quot;/&gt;&lt;/object&gt;&lt;object type=&quot;3&quot; unique_id=&quot;10006&quot;&gt;&lt;property id=&quot;20148&quot; value=&quot;5&quot;/&gt;&lt;property id=&quot;20300&quot; value=&quot;Slide 3 - &amp;quot;The Permit – &amp;quot;&quot;/&gt;&lt;property id=&quot;20307&quot; value=&quot;264&quot;/&gt;&lt;/object&gt;&lt;object type=&quot;3&quot; unique_id=&quot;10007&quot;&gt;&lt;property id=&quot;20148&quot; value=&quot;5&quot;/&gt;&lt;property id=&quot;20300&quot; value=&quot;Slide 4 - &amp;quot;System Care&amp;quot;&quot;/&gt;&lt;property id=&quot;20307&quot; value=&quot;263&quot;/&gt;&lt;/object&gt;&lt;object type=&quot;3&quot; unique_id=&quot;10008&quot;&gt;&lt;property id=&quot;20148&quot; value=&quot;5&quot;/&gt;&lt;property id=&quot;20300&quot; value=&quot;Slide 5 - &amp;quot;Determine actual wastewater flow:&amp;quot;&quot;/&gt;&lt;property id=&quot;20307&quot; value=&quot;259&quot;/&gt;&lt;/object&gt;&lt;object type=&quot;3&quot; unique_id=&quot;10009&quot;&gt;&lt;property id=&quot;20148&quot; value=&quot;5&quot;/&gt;&lt;property id=&quot;20300&quot; value=&quot;Slide 6 - &amp;quot;Inspect and verify performance of all system components&amp;quot;&quot;/&gt;&lt;property id=&quot;20307&quot; value=&quot;260&quot;/&gt;&lt;/object&gt;&lt;object type=&quot;3&quot; unique_id=&quot;10010&quot;&gt;&lt;property id=&quot;20148&quot; value=&quot;5&quot;/&gt;&lt;property id=&quot;20300&quot; value=&quot;Slide 7 - &amp;quot;Review of the soils to confirm that the soil descriptions in the design are accurate and system is sized appropriat&quot;/&gt;&lt;property id=&quot;20307&quot; value=&quot;261&quot;/&gt;&lt;/object&gt;&lt;object type=&quot;3&quot; unique_id=&quot;10011&quot;&gt;&lt;property id=&quot;20148&quot; value=&quot;5&quot;/&gt;&lt;property id=&quot;20300&quot; value=&quot;Slide 8 - &amp;quot;Determine of the factor(s) that contributed to the failure&amp;quot;&quot;/&gt;&lt;property id=&quot;20307&quot; value=&quot;262&quot;/&gt;&lt;/object&gt;&lt;/object&gt;&lt;/object&gt;&lt;/database&g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8401</TotalTime>
  <Words>3872</Words>
  <Application>Microsoft Office PowerPoint</Application>
  <PresentationFormat>On-screen Show (4:3)</PresentationFormat>
  <Paragraphs>589</Paragraphs>
  <Slides>56</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56</vt:i4>
      </vt:variant>
    </vt:vector>
  </HeadingPairs>
  <TitlesOfParts>
    <vt:vector size="66" baseType="lpstr">
      <vt:lpstr>MS PGothic</vt:lpstr>
      <vt:lpstr>Abadi MT Condensed Extra Bold</vt:lpstr>
      <vt:lpstr>Arial</vt:lpstr>
      <vt:lpstr>Bookman Old Style</vt:lpstr>
      <vt:lpstr>Calibri</vt:lpstr>
      <vt:lpstr>Merriweather</vt:lpstr>
      <vt:lpstr>Rockwell</vt:lpstr>
      <vt:lpstr>Tw Cen MT</vt:lpstr>
      <vt:lpstr>Wingdings</vt:lpstr>
      <vt:lpstr>Damask</vt:lpstr>
      <vt:lpstr>Case studies of  Challenging waste streams  Dr. Sara Heger  sfheger@gmail.com</vt:lpstr>
      <vt:lpstr>What makes wastewater challenging?</vt:lpstr>
      <vt:lpstr>Facilities Likely to Have HSW and/or Challenging Waste Streams</vt:lpstr>
      <vt:lpstr>Bacteria – The public  May Not Like Them</vt:lpstr>
      <vt:lpstr>They are Exposed to Everything we Put Down the Drain</vt:lpstr>
      <vt:lpstr>Antibiotics and Similar Meds</vt:lpstr>
      <vt:lpstr>Chemotherapy</vt:lpstr>
      <vt:lpstr>Chemotherapy </vt:lpstr>
      <vt:lpstr>Chemotherapy</vt:lpstr>
      <vt:lpstr>Risk to septic Systems</vt:lpstr>
      <vt:lpstr>Management options with medicine impacts – Short Term</vt:lpstr>
      <vt:lpstr>Management options with medicine impacts -  Long Term</vt:lpstr>
      <vt:lpstr>Completed research projects</vt:lpstr>
      <vt:lpstr>The problem with salt</vt:lpstr>
      <vt:lpstr>PowerPoint Presentation</vt:lpstr>
      <vt:lpstr>PowerPoint Presentation</vt:lpstr>
      <vt:lpstr>Water softener impacts to Septic Systems</vt:lpstr>
      <vt:lpstr>Water softener impacts</vt:lpstr>
      <vt:lpstr>Water softener impacts</vt:lpstr>
      <vt:lpstr>Water softener discharge options</vt:lpstr>
      <vt:lpstr>If using an ion exchange softener:</vt:lpstr>
      <vt:lpstr>Make sure softener is sized correctly</vt:lpstr>
      <vt:lpstr>Kidney Dialysis and Septic system Impacts</vt:lpstr>
      <vt:lpstr>Kidney failure</vt:lpstr>
      <vt:lpstr>Potential Dialysis impacts</vt:lpstr>
      <vt:lpstr>Potential Dialysis impacts</vt:lpstr>
      <vt:lpstr>Dialysis Case Study</vt:lpstr>
      <vt:lpstr>Home uses hemodialysis  Their dialysis machine into their home plumbing system</vt:lpstr>
      <vt:lpstr>Site Assessment </vt:lpstr>
      <vt:lpstr>Results</vt:lpstr>
      <vt:lpstr>General Recommendations – can it not be plumbed in?</vt:lpstr>
      <vt:lpstr>Case Study:  Campground shower Houses and RV Dump stations</vt:lpstr>
      <vt:lpstr>Park 1 Project Synopsis </vt:lpstr>
      <vt:lpstr>Sampling Locations</vt:lpstr>
      <vt:lpstr>Results – park 1</vt:lpstr>
      <vt:lpstr>Results</vt:lpstr>
      <vt:lpstr>Solution</vt:lpstr>
      <vt:lpstr>Park 2 Project Synopsis </vt:lpstr>
      <vt:lpstr> RV Dumping Station</vt:lpstr>
      <vt:lpstr>Campground Shower house</vt:lpstr>
      <vt:lpstr>Results - RV Dumping Station</vt:lpstr>
      <vt:lpstr>Results – Campground Showerhouse</vt:lpstr>
      <vt:lpstr>Recommendations</vt:lpstr>
      <vt:lpstr>Wastewater characteristics analysis of coffee, soda and Spirit products</vt:lpstr>
      <vt:lpstr>Beverage impacts at convenience stores and food establishments</vt:lpstr>
      <vt:lpstr>results</vt:lpstr>
      <vt:lpstr>What’s in Booze? Straight alcohol lab test results</vt:lpstr>
      <vt:lpstr>recommendations</vt:lpstr>
      <vt:lpstr>Case study: home health care facilities </vt:lpstr>
      <vt:lpstr>Background</vt:lpstr>
      <vt:lpstr>Methods</vt:lpstr>
      <vt:lpstr>Results – Water usage</vt:lpstr>
      <vt:lpstr>BOD5 data</vt:lpstr>
      <vt:lpstr>TSS data and analysis</vt:lpstr>
      <vt:lpstr>Additional recommendation</vt:lpstr>
      <vt:lpstr>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Challenging wastewater streams</dc:title>
  <dc:creator>Sara F Heger</dc:creator>
  <cp:lastModifiedBy>Sara F Heger</cp:lastModifiedBy>
  <cp:revision>32</cp:revision>
  <cp:lastPrinted>2022-03-28T16:10:35Z</cp:lastPrinted>
  <dcterms:created xsi:type="dcterms:W3CDTF">2022-02-22T15:52:00Z</dcterms:created>
  <dcterms:modified xsi:type="dcterms:W3CDTF">2026-01-30T01:39:17Z</dcterms:modified>
</cp:coreProperties>
</file>