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60" r:id="rId6"/>
    <p:sldMasterId id="2147483686" r:id="rId7"/>
    <p:sldMasterId id="2147483674" r:id="rId8"/>
    <p:sldMasterId id="2147483735" r:id="rId9"/>
    <p:sldMasterId id="2147483742" r:id="rId10"/>
  </p:sldMasterIdLst>
  <p:notesMasterIdLst>
    <p:notesMasterId r:id="rId26"/>
  </p:notesMasterIdLst>
  <p:sldIdLst>
    <p:sldId id="256" r:id="rId11"/>
    <p:sldId id="276" r:id="rId12"/>
    <p:sldId id="279" r:id="rId13"/>
    <p:sldId id="285" r:id="rId14"/>
    <p:sldId id="284" r:id="rId15"/>
    <p:sldId id="291" r:id="rId16"/>
    <p:sldId id="283" r:id="rId17"/>
    <p:sldId id="286" r:id="rId18"/>
    <p:sldId id="287" r:id="rId19"/>
    <p:sldId id="290" r:id="rId20"/>
    <p:sldId id="294" r:id="rId21"/>
    <p:sldId id="288" r:id="rId22"/>
    <p:sldId id="289" r:id="rId23"/>
    <p:sldId id="295" r:id="rId24"/>
    <p:sldId id="29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01E09E-F1E0-C105-7B81-301CB10BB5BC}" name="Diana Rashash" initials="DR" userId="S::DRashash@arapahoegov.com::6975c52b-1f2b-4a5f-ac49-1bcc1de2e436" providerId="AD"/>
  <p188:author id="{352B1AAD-CB22-5583-3E80-68A4F2E77683}" name="Steve Chevalier" initials="SC" userId="S::SChevalier@arapahoegov.com::3907cf3a-8b2f-4639-9733-a63d945607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5408"/>
    <a:srgbClr val="C66C28"/>
    <a:srgbClr val="D48758"/>
    <a:srgbClr val="998373"/>
    <a:srgbClr val="D07C48"/>
    <a:srgbClr val="C4822A"/>
    <a:srgbClr val="CB6323"/>
    <a:srgbClr val="C06D2E"/>
    <a:srgbClr val="C16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6B2EB1-374C-4096-8C8D-3807C74BA358}" v="2" dt="2026-01-28T22:05:12.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26" autoAdjust="0"/>
  </p:normalViewPr>
  <p:slideViewPr>
    <p:cSldViewPr snapToGrid="0">
      <p:cViewPr varScale="1">
        <p:scale>
          <a:sx n="45" d="100"/>
          <a:sy n="45" d="100"/>
        </p:scale>
        <p:origin x="14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Rashash" userId="6975c52b-1f2b-4a5f-ac49-1bcc1de2e436" providerId="ADAL" clId="{4B32C5F6-167E-4C30-8158-27EC5A484909}"/>
    <pc:docChg chg="undo redo custSel addSld delSld modSld sldOrd modMainMaster">
      <pc:chgData name="Diana Rashash" userId="6975c52b-1f2b-4a5f-ac49-1bcc1de2e436" providerId="ADAL" clId="{4B32C5F6-167E-4C30-8158-27EC5A484909}" dt="2026-01-28T22:43:13.735" v="15842" actId="20577"/>
      <pc:docMkLst>
        <pc:docMk/>
      </pc:docMkLst>
      <pc:sldChg chg="addSp delSp modSp mod modCm modNotesTx">
        <pc:chgData name="Diana Rashash" userId="6975c52b-1f2b-4a5f-ac49-1bcc1de2e436" providerId="ADAL" clId="{4B32C5F6-167E-4C30-8158-27EC5A484909}" dt="2026-01-28T21:29:37.866" v="13999" actId="20577"/>
        <pc:sldMkLst>
          <pc:docMk/>
          <pc:sldMk cId="585786858" sldId="276"/>
        </pc:sldMkLst>
        <pc:extLst>
          <p:ext xmlns:p="http://schemas.openxmlformats.org/presentationml/2006/main" uri="{D6D511B9-2390-475A-947B-AFAB55BFBCF1}">
            <pc226:cmChg xmlns:pc226="http://schemas.microsoft.com/office/powerpoint/2022/06/main/command" chg="mod">
              <pc226:chgData name="Diana Rashash" userId="6975c52b-1f2b-4a5f-ac49-1bcc1de2e436" providerId="ADAL" clId="{4B32C5F6-167E-4C30-8158-27EC5A484909}" dt="2025-12-10T14:36:30.887" v="13567" actId="20577"/>
              <pc2:cmMkLst xmlns:pc2="http://schemas.microsoft.com/office/powerpoint/2019/9/main/command">
                <pc:docMk/>
                <pc:sldMk cId="585786858" sldId="276"/>
                <pc2:cmMk id="{E4D292D7-5667-45DC-83A3-1007FABA0235}"/>
              </pc2:cmMkLst>
            </pc226:cmChg>
          </p:ext>
        </pc:extLst>
      </pc:sldChg>
      <pc:sldChg chg="modNotesTx">
        <pc:chgData name="Diana Rashash" userId="6975c52b-1f2b-4a5f-ac49-1bcc1de2e436" providerId="ADAL" clId="{4B32C5F6-167E-4C30-8158-27EC5A484909}" dt="2026-01-28T22:43:13.735" v="15842" actId="20577"/>
        <pc:sldMkLst>
          <pc:docMk/>
          <pc:sldMk cId="2204993267" sldId="279"/>
        </pc:sldMkLst>
      </pc:sldChg>
      <pc:sldChg chg="modNotesTx">
        <pc:chgData name="Diana Rashash" userId="6975c52b-1f2b-4a5f-ac49-1bcc1de2e436" providerId="ADAL" clId="{4B32C5F6-167E-4C30-8158-27EC5A484909}" dt="2026-01-28T21:39:40.240" v="14419" actId="20577"/>
        <pc:sldMkLst>
          <pc:docMk/>
          <pc:sldMk cId="3726368254" sldId="283"/>
        </pc:sldMkLst>
      </pc:sldChg>
      <pc:sldChg chg="modNotesTx">
        <pc:chgData name="Diana Rashash" userId="6975c52b-1f2b-4a5f-ac49-1bcc1de2e436" providerId="ADAL" clId="{4B32C5F6-167E-4C30-8158-27EC5A484909}" dt="2026-01-28T21:36:24.666" v="14315" actId="20577"/>
        <pc:sldMkLst>
          <pc:docMk/>
          <pc:sldMk cId="3734257522" sldId="284"/>
        </pc:sldMkLst>
      </pc:sldChg>
      <pc:sldChg chg="modNotesTx">
        <pc:chgData name="Diana Rashash" userId="6975c52b-1f2b-4a5f-ac49-1bcc1de2e436" providerId="ADAL" clId="{4B32C5F6-167E-4C30-8158-27EC5A484909}" dt="2026-01-28T21:31:01.924" v="14026" actId="20577"/>
        <pc:sldMkLst>
          <pc:docMk/>
          <pc:sldMk cId="662229920" sldId="285"/>
        </pc:sldMkLst>
      </pc:sldChg>
      <pc:sldChg chg="modNotesTx">
        <pc:chgData name="Diana Rashash" userId="6975c52b-1f2b-4a5f-ac49-1bcc1de2e436" providerId="ADAL" clId="{4B32C5F6-167E-4C30-8158-27EC5A484909}" dt="2026-01-28T21:49:57.452" v="14979" actId="20577"/>
        <pc:sldMkLst>
          <pc:docMk/>
          <pc:sldMk cId="3449068446" sldId="286"/>
        </pc:sldMkLst>
      </pc:sldChg>
      <pc:sldChg chg="modNotesTx">
        <pc:chgData name="Diana Rashash" userId="6975c52b-1f2b-4a5f-ac49-1bcc1de2e436" providerId="ADAL" clId="{4B32C5F6-167E-4C30-8158-27EC5A484909}" dt="2026-01-28T21:56:40.564" v="15374" actId="20577"/>
        <pc:sldMkLst>
          <pc:docMk/>
          <pc:sldMk cId="2869518135" sldId="288"/>
        </pc:sldMkLst>
      </pc:sldChg>
      <pc:sldChg chg="modSp mod modNotesTx">
        <pc:chgData name="Diana Rashash" userId="6975c52b-1f2b-4a5f-ac49-1bcc1de2e436" providerId="ADAL" clId="{4B32C5F6-167E-4C30-8158-27EC5A484909}" dt="2026-01-28T22:03:30.978" v="15654" actId="20577"/>
        <pc:sldMkLst>
          <pc:docMk/>
          <pc:sldMk cId="921625606" sldId="289"/>
        </pc:sldMkLst>
        <pc:spChg chg="mod">
          <ac:chgData name="Diana Rashash" userId="6975c52b-1f2b-4a5f-ac49-1bcc1de2e436" providerId="ADAL" clId="{4B32C5F6-167E-4C30-8158-27EC5A484909}" dt="2026-01-28T22:03:30.978" v="15654" actId="20577"/>
          <ac:spMkLst>
            <pc:docMk/>
            <pc:sldMk cId="921625606" sldId="289"/>
            <ac:spMk id="3" creationId="{3EB86F60-29C2-74A4-9D80-D8E88AB9D3D7}"/>
          </ac:spMkLst>
        </pc:spChg>
      </pc:sldChg>
      <pc:sldChg chg="modNotesTx">
        <pc:chgData name="Diana Rashash" userId="6975c52b-1f2b-4a5f-ac49-1bcc1de2e436" providerId="ADAL" clId="{4B32C5F6-167E-4C30-8158-27EC5A484909}" dt="2026-01-28T21:53:07.655" v="15141" actId="20577"/>
        <pc:sldMkLst>
          <pc:docMk/>
          <pc:sldMk cId="1820396009" sldId="290"/>
        </pc:sldMkLst>
      </pc:sldChg>
      <pc:sldChg chg="modNotesTx">
        <pc:chgData name="Diana Rashash" userId="6975c52b-1f2b-4a5f-ac49-1bcc1de2e436" providerId="ADAL" clId="{4B32C5F6-167E-4C30-8158-27EC5A484909}" dt="2026-01-28T21:37:34.665" v="14400" actId="20577"/>
        <pc:sldMkLst>
          <pc:docMk/>
          <pc:sldMk cId="3029081162" sldId="291"/>
        </pc:sldMkLst>
      </pc:sldChg>
      <pc:sldChg chg="modNotesTx">
        <pc:chgData name="Diana Rashash" userId="6975c52b-1f2b-4a5f-ac49-1bcc1de2e436" providerId="ADAL" clId="{4B32C5F6-167E-4C30-8158-27EC5A484909}" dt="2026-01-28T21:55:29.429" v="15349" actId="20577"/>
        <pc:sldMkLst>
          <pc:docMk/>
          <pc:sldMk cId="3793500541" sldId="294"/>
        </pc:sldMkLst>
      </pc:sldChg>
      <pc:sldChg chg="modNotesTx">
        <pc:chgData name="Diana Rashash" userId="6975c52b-1f2b-4a5f-ac49-1bcc1de2e436" providerId="ADAL" clId="{4B32C5F6-167E-4C30-8158-27EC5A484909}" dt="2026-01-28T22:05:26.054" v="15838" actId="20577"/>
        <pc:sldMkLst>
          <pc:docMk/>
          <pc:sldMk cId="294114514"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3DD7E-9470-42EA-B5F5-AEDBAA81937B}" type="datetimeFigureOut">
              <a:rPr lang="en-US" smtClean="0"/>
              <a:t>1/28/2026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57240-3477-4200-B11F-B717DCB84C8B}" type="slidenum">
              <a:rPr lang="en-US" smtClean="0"/>
              <a:t>‹#›</a:t>
            </a:fld>
            <a:endParaRPr lang="en-US"/>
          </a:p>
        </p:txBody>
      </p:sp>
    </p:spTree>
    <p:extLst>
      <p:ext uri="{BB962C8B-B14F-4D97-AF65-F5344CB8AC3E}">
        <p14:creationId xmlns:p14="http://schemas.microsoft.com/office/powerpoint/2010/main" val="181189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truly an educational and entertaining process that deserves the “Old File Follies” title. I read - and saw - some of the darndest things.</a:t>
            </a:r>
          </a:p>
        </p:txBody>
      </p:sp>
      <p:sp>
        <p:nvSpPr>
          <p:cNvPr id="4" name="Slide Number Placeholder 3"/>
          <p:cNvSpPr>
            <a:spLocks noGrp="1"/>
          </p:cNvSpPr>
          <p:nvPr>
            <p:ph type="sldNum" sz="quarter" idx="5"/>
          </p:nvPr>
        </p:nvSpPr>
        <p:spPr/>
        <p:txBody>
          <a:bodyPr/>
          <a:lstStyle/>
          <a:p>
            <a:fld id="{4F357240-3477-4200-B11F-B717DCB84C8B}" type="slidenum">
              <a:rPr lang="en-US" smtClean="0"/>
              <a:t>2</a:t>
            </a:fld>
            <a:endParaRPr lang="en-US"/>
          </a:p>
        </p:txBody>
      </p:sp>
    </p:spTree>
    <p:extLst>
      <p:ext uri="{BB962C8B-B14F-4D97-AF65-F5344CB8AC3E}">
        <p14:creationId xmlns:p14="http://schemas.microsoft.com/office/powerpoint/2010/main" val="1451646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805E5-8193-E0DB-3A06-C4B13C2C3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21D90F-2B06-AA74-0665-519C7FEFE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CAD62B-A353-D854-BFB7-E81C543EE2BC}"/>
              </a:ext>
            </a:extLst>
          </p:cNvPr>
          <p:cNvSpPr>
            <a:spLocks noGrp="1"/>
          </p:cNvSpPr>
          <p:nvPr>
            <p:ph type="body" idx="1"/>
          </p:nvPr>
        </p:nvSpPr>
        <p:spPr/>
        <p:txBody>
          <a:bodyPr/>
          <a:lstStyle/>
          <a:p>
            <a:r>
              <a:rPr lang="en-US" dirty="0"/>
              <a:t>I had a stack of files for systems in Littleton in the “can’t locate” pile. Either the street name or the number no longer existed. These were all from prior to 1961. While searching online, I found information about an address update that occurred to bring addresses in line with the Denver name and number system. Further searching located a document with the address changes. I considered this the “fun sleuthing” part of the project. Actually, it was likely a combination of “frustration and fun sleuthing”. I have to say that it was a true “Eureka!” moment when I came across this document! There is still a stack of “can’t locate” files, but it is somewhat smaller.</a:t>
            </a:r>
          </a:p>
        </p:txBody>
      </p:sp>
      <p:sp>
        <p:nvSpPr>
          <p:cNvPr id="4" name="Slide Number Placeholder 3">
            <a:extLst>
              <a:ext uri="{FF2B5EF4-FFF2-40B4-BE49-F238E27FC236}">
                <a16:creationId xmlns:a16="http://schemas.microsoft.com/office/drawing/2014/main" id="{948A9110-2329-1C46-40F3-D0DAADBAAF9D}"/>
              </a:ext>
            </a:extLst>
          </p:cNvPr>
          <p:cNvSpPr>
            <a:spLocks noGrp="1"/>
          </p:cNvSpPr>
          <p:nvPr>
            <p:ph type="sldNum" sz="quarter" idx="5"/>
          </p:nvPr>
        </p:nvSpPr>
        <p:spPr/>
        <p:txBody>
          <a:bodyPr/>
          <a:lstStyle/>
          <a:p>
            <a:fld id="{4F357240-3477-4200-B11F-B717DCB84C8B}" type="slidenum">
              <a:rPr lang="en-US" smtClean="0"/>
              <a:t>11</a:t>
            </a:fld>
            <a:endParaRPr lang="en-US"/>
          </a:p>
        </p:txBody>
      </p:sp>
    </p:spTree>
    <p:extLst>
      <p:ext uri="{BB962C8B-B14F-4D97-AF65-F5344CB8AC3E}">
        <p14:creationId xmlns:p14="http://schemas.microsoft.com/office/powerpoint/2010/main" val="3460961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Having multiple maps and screens open at the same time was not uncommon. After getting confirmation from a sanitation district that a site had connected to sewer, the HS entry would be updated to “inactive” it. To do this</a:t>
            </a:r>
            <a:r>
              <a:rPr lang="en-US" dirty="0"/>
              <a:t>, the sanitation district contacts were vital. Arapahoe has roughly 32 sanitation districts. Some are served by the same “parent” entity or service. Figuring that out took a bit of work. As the project progressed – and I kept sending them lists of addresses – I made sure to thank them for the information that they were providing.</a:t>
            </a:r>
          </a:p>
        </p:txBody>
      </p:sp>
      <p:sp>
        <p:nvSpPr>
          <p:cNvPr id="4" name="Slide Number Placeholder 3"/>
          <p:cNvSpPr>
            <a:spLocks noGrp="1"/>
          </p:cNvSpPr>
          <p:nvPr>
            <p:ph type="sldNum" sz="quarter" idx="5"/>
          </p:nvPr>
        </p:nvSpPr>
        <p:spPr/>
        <p:txBody>
          <a:bodyPr/>
          <a:lstStyle/>
          <a:p>
            <a:fld id="{4F357240-3477-4200-B11F-B717DCB84C8B}" type="slidenum">
              <a:rPr lang="en-US" smtClean="0"/>
              <a:t>12</a:t>
            </a:fld>
            <a:endParaRPr lang="en-US"/>
          </a:p>
        </p:txBody>
      </p:sp>
    </p:spTree>
    <p:extLst>
      <p:ext uri="{BB962C8B-B14F-4D97-AF65-F5344CB8AC3E}">
        <p14:creationId xmlns:p14="http://schemas.microsoft.com/office/powerpoint/2010/main" val="2698988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are at 1,765 inactivated system addresses. There were actually many more permits that were inactivated due to different permit types, such as install, use, and repair that may serve the same property. There are still 67 systems that I haven’t been able to find. This has prompted us to add the GPS location of the septic tank during final inspection of new systems or repairs. Some sanitation districts replied with just “yes” or “no” responses to “is this address on sewer?”. Others provided the date that the sewer connection was made. I know that I mentioned it in the previous slide; however, it bears repeating: be nice to your contacts!</a:t>
            </a:r>
          </a:p>
        </p:txBody>
      </p:sp>
      <p:sp>
        <p:nvSpPr>
          <p:cNvPr id="4" name="Slide Number Placeholder 3"/>
          <p:cNvSpPr>
            <a:spLocks noGrp="1"/>
          </p:cNvSpPr>
          <p:nvPr>
            <p:ph type="sldNum" sz="quarter" idx="5"/>
          </p:nvPr>
        </p:nvSpPr>
        <p:spPr/>
        <p:txBody>
          <a:bodyPr/>
          <a:lstStyle/>
          <a:p>
            <a:fld id="{4F357240-3477-4200-B11F-B717DCB84C8B}" type="slidenum">
              <a:rPr lang="en-US" smtClean="0"/>
              <a:t>13</a:t>
            </a:fld>
            <a:endParaRPr lang="en-US"/>
          </a:p>
        </p:txBody>
      </p:sp>
    </p:spTree>
    <p:extLst>
      <p:ext uri="{BB962C8B-B14F-4D97-AF65-F5344CB8AC3E}">
        <p14:creationId xmlns:p14="http://schemas.microsoft.com/office/powerpoint/2010/main" val="1774531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this project been worth it and useful? In a word, YES!</a:t>
            </a:r>
            <a:br>
              <a:rPr lang="en-US" dirty="0"/>
            </a:br>
            <a:br>
              <a:rPr lang="en-US" dirty="0"/>
            </a:br>
            <a:r>
              <a:rPr lang="en-US" dirty="0"/>
              <a:t>The updated maps are great and really let you see where sewer has expanded. It also lets you see where that lone – confirmed – septic system holdout is located. Prior to this project and the updated mapping visualization, it would have been impossible to tell at a glance that the lone site was surrounded by sewer. </a:t>
            </a:r>
            <a:r>
              <a:rPr lang="en-US"/>
              <a:t>It’s safe to say that its days are numbered.</a:t>
            </a:r>
            <a:endParaRPr lang="en-US" dirty="0"/>
          </a:p>
        </p:txBody>
      </p:sp>
      <p:sp>
        <p:nvSpPr>
          <p:cNvPr id="4" name="Slide Number Placeholder 3"/>
          <p:cNvSpPr>
            <a:spLocks noGrp="1"/>
          </p:cNvSpPr>
          <p:nvPr>
            <p:ph type="sldNum" sz="quarter" idx="5"/>
          </p:nvPr>
        </p:nvSpPr>
        <p:spPr/>
        <p:txBody>
          <a:bodyPr/>
          <a:lstStyle/>
          <a:p>
            <a:fld id="{4F357240-3477-4200-B11F-B717DCB84C8B}" type="slidenum">
              <a:rPr lang="en-US" smtClean="0"/>
              <a:t>14</a:t>
            </a:fld>
            <a:endParaRPr lang="en-US"/>
          </a:p>
        </p:txBody>
      </p:sp>
    </p:spTree>
    <p:extLst>
      <p:ext uri="{BB962C8B-B14F-4D97-AF65-F5344CB8AC3E}">
        <p14:creationId xmlns:p14="http://schemas.microsoft.com/office/powerpoint/2010/main" val="4002030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take you through the process that I used to update the Arapahoe County Public Health septic system records.</a:t>
            </a:r>
          </a:p>
        </p:txBody>
      </p:sp>
      <p:sp>
        <p:nvSpPr>
          <p:cNvPr id="4" name="Slide Number Placeholder 3"/>
          <p:cNvSpPr>
            <a:spLocks noGrp="1"/>
          </p:cNvSpPr>
          <p:nvPr>
            <p:ph type="sldNum" sz="quarter" idx="5"/>
          </p:nvPr>
        </p:nvSpPr>
        <p:spPr/>
        <p:txBody>
          <a:bodyPr/>
          <a:lstStyle/>
          <a:p>
            <a:fld id="{4F357240-3477-4200-B11F-B717DCB84C8B}" type="slidenum">
              <a:rPr lang="en-US" smtClean="0"/>
              <a:t>3</a:t>
            </a:fld>
            <a:endParaRPr lang="en-US"/>
          </a:p>
        </p:txBody>
      </p:sp>
    </p:spTree>
    <p:extLst>
      <p:ext uri="{BB962C8B-B14F-4D97-AF65-F5344CB8AC3E}">
        <p14:creationId xmlns:p14="http://schemas.microsoft.com/office/powerpoint/2010/main" val="1659260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Arapahoe County Public Health opened its doors in January 2023, when TriCounty Health Department dissolved. I came onboard in October 2023. One project given to me was to go through the septic system records and determine if there were systems that no longer existed. There were 6,457 system addresses in Health Space (the software system used to track permits and inspections), plus an unknown number of old files that weren’t in HS. Many of the files were from the 50s-90s. The earliest was from 1948.</a:t>
            </a:r>
          </a:p>
        </p:txBody>
      </p:sp>
      <p:sp>
        <p:nvSpPr>
          <p:cNvPr id="4" name="Slide Number Placeholder 3"/>
          <p:cNvSpPr>
            <a:spLocks noGrp="1"/>
          </p:cNvSpPr>
          <p:nvPr>
            <p:ph type="sldNum" sz="quarter" idx="5"/>
          </p:nvPr>
        </p:nvSpPr>
        <p:spPr/>
        <p:txBody>
          <a:bodyPr/>
          <a:lstStyle/>
          <a:p>
            <a:fld id="{4F357240-3477-4200-B11F-B717DCB84C8B}" type="slidenum">
              <a:rPr lang="en-US" smtClean="0"/>
              <a:t>4</a:t>
            </a:fld>
            <a:endParaRPr lang="en-US"/>
          </a:p>
        </p:txBody>
      </p:sp>
    </p:spTree>
    <p:extLst>
      <p:ext uri="{BB962C8B-B14F-4D97-AF65-F5344CB8AC3E}">
        <p14:creationId xmlns:p14="http://schemas.microsoft.com/office/powerpoint/2010/main" val="1431892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chose system status categories: “still in use”, “demolished/gone” (through either from redevelopment or connection to sewer), “belonged to another county” (we gave them back the file), and “can’t locate”. This involved locating each of the systems. To do this, the sanitation district maps were very useful, especially since we have so many districts in Arapahoe County. These maps were used in conjunction with Google Maps and the County Assessor’s website to locate individual parcels. The Assessor’s website was VERY useful in identifying property addresses and parcels that no longer existed. Attempts were made to find the current or correct addresses for the systems.</a:t>
            </a:r>
            <a:br>
              <a:rPr lang="en-US" dirty="0"/>
            </a:br>
            <a:br>
              <a:rPr lang="en-US" dirty="0"/>
            </a:br>
            <a:r>
              <a:rPr lang="en-US" dirty="0"/>
              <a:t>Addresses were entered in an Excel spreadsheet and sorted by sanitation district. Lists of “true” addresses were sent to the district contacts and the request was made to confirm if the address had been connected to sewer. After a district replied, the spreadsheet and Health Space were both updated. It was a very iterative process. Most frustrating were the “can’t locate” sites. These had insufficient information to determine the current address.</a:t>
            </a:r>
          </a:p>
        </p:txBody>
      </p:sp>
      <p:sp>
        <p:nvSpPr>
          <p:cNvPr id="4" name="Slide Number Placeholder 3"/>
          <p:cNvSpPr>
            <a:spLocks noGrp="1"/>
          </p:cNvSpPr>
          <p:nvPr>
            <p:ph type="sldNum" sz="quarter" idx="5"/>
          </p:nvPr>
        </p:nvSpPr>
        <p:spPr/>
        <p:txBody>
          <a:bodyPr/>
          <a:lstStyle/>
          <a:p>
            <a:fld id="{4F357240-3477-4200-B11F-B717DCB84C8B}" type="slidenum">
              <a:rPr lang="en-US" smtClean="0"/>
              <a:t>5</a:t>
            </a:fld>
            <a:endParaRPr lang="en-US"/>
          </a:p>
        </p:txBody>
      </p:sp>
    </p:spTree>
    <p:extLst>
      <p:ext uri="{BB962C8B-B14F-4D97-AF65-F5344CB8AC3E}">
        <p14:creationId xmlns:p14="http://schemas.microsoft.com/office/powerpoint/2010/main" val="390430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systems were definitely easy to say that they no longer existed – such as those under roadways, apartment complexes, and shopping centers. They were my “low hanging fruit”. To “inactivate” the sites on the publicly available septic system lookup map, the permits were toggled “inactive” in Health Space, which connected to the lookup map. The septic system lookup webpage now permits viewers to select “Include Inactive Permits”, which appear with the red X. If the box is not selected, those systems do not appear on the map.</a:t>
            </a:r>
          </a:p>
        </p:txBody>
      </p:sp>
      <p:sp>
        <p:nvSpPr>
          <p:cNvPr id="4" name="Slide Number Placeholder 3"/>
          <p:cNvSpPr>
            <a:spLocks noGrp="1"/>
          </p:cNvSpPr>
          <p:nvPr>
            <p:ph type="sldNum" sz="quarter" idx="5"/>
          </p:nvPr>
        </p:nvSpPr>
        <p:spPr/>
        <p:txBody>
          <a:bodyPr/>
          <a:lstStyle/>
          <a:p>
            <a:fld id="{4F357240-3477-4200-B11F-B717DCB84C8B}" type="slidenum">
              <a:rPr lang="en-US" smtClean="0"/>
              <a:t>6</a:t>
            </a:fld>
            <a:endParaRPr lang="en-US"/>
          </a:p>
        </p:txBody>
      </p:sp>
    </p:spTree>
    <p:extLst>
      <p:ext uri="{BB962C8B-B14F-4D97-AF65-F5344CB8AC3E}">
        <p14:creationId xmlns:p14="http://schemas.microsoft.com/office/powerpoint/2010/main" val="3593162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numerous roadblocks to identifying system location. For “address does not exist” situations, it had to be determined if it was because the house numbers changed, the road name changed (sometimes both!), it was an incomplete address (I loved when there were “lot, block, &amp; subdivision” notations!), or if the site was truly gone due to either demolition or redevelopment. In a few cases, permits had been obtained by a developer for several parcels, then another developer bought the properties and added them to their development. The re-platting changed the lots, subdivision, and address information. In one instance, the new developer connected to sewer, so the permitted systems were never actually installed. Often, happiness was finding one file among a street full of address files that contained lot and subdivision information or a parcel map.</a:t>
            </a:r>
          </a:p>
        </p:txBody>
      </p:sp>
      <p:sp>
        <p:nvSpPr>
          <p:cNvPr id="4" name="Slide Number Placeholder 3"/>
          <p:cNvSpPr>
            <a:spLocks noGrp="1"/>
          </p:cNvSpPr>
          <p:nvPr>
            <p:ph type="sldNum" sz="quarter" idx="5"/>
          </p:nvPr>
        </p:nvSpPr>
        <p:spPr/>
        <p:txBody>
          <a:bodyPr/>
          <a:lstStyle/>
          <a:p>
            <a:fld id="{4F357240-3477-4200-B11F-B717DCB84C8B}" type="slidenum">
              <a:rPr lang="en-US" smtClean="0"/>
              <a:t>7</a:t>
            </a:fld>
            <a:endParaRPr lang="en-US"/>
          </a:p>
        </p:txBody>
      </p:sp>
    </p:spTree>
    <p:extLst>
      <p:ext uri="{BB962C8B-B14F-4D97-AF65-F5344CB8AC3E}">
        <p14:creationId xmlns:p14="http://schemas.microsoft.com/office/powerpoint/2010/main" val="3174803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“file follies” part comes into play with files such as this one. This page was the ONLY item in the file! For situations like this, the process was to use various maps to determine if the sites may have been demolished (became roads, shopping centers, or apartment complexes). If not, they were added to the list of addresses sent to the sanitation districts to determine if they had connected to sewer.</a:t>
            </a:r>
            <a:br>
              <a:rPr lang="en-US" dirty="0"/>
            </a:br>
            <a:br>
              <a:rPr lang="en-US" dirty="0"/>
            </a:br>
            <a:r>
              <a:rPr lang="en-US" dirty="0"/>
              <a:t>At times when the property number no longer existed (for example the 4589 address), the list was sent with several addresses above and below that number that do exist. If they all came back as “connected to sewer” – great. If one came back as “not connected”, the assumption was that that was the new address number.</a:t>
            </a:r>
            <a:br>
              <a:rPr lang="en-US" dirty="0"/>
            </a:br>
            <a:br>
              <a:rPr lang="en-US" dirty="0"/>
            </a:br>
            <a:r>
              <a:rPr lang="en-US" dirty="0"/>
              <a:t>Luckily, I never got back information that more were not connected than I was asking about.</a:t>
            </a:r>
          </a:p>
        </p:txBody>
      </p:sp>
      <p:sp>
        <p:nvSpPr>
          <p:cNvPr id="4" name="Slide Number Placeholder 3"/>
          <p:cNvSpPr>
            <a:spLocks noGrp="1"/>
          </p:cNvSpPr>
          <p:nvPr>
            <p:ph type="sldNum" sz="quarter" idx="5"/>
          </p:nvPr>
        </p:nvSpPr>
        <p:spPr/>
        <p:txBody>
          <a:bodyPr/>
          <a:lstStyle/>
          <a:p>
            <a:fld id="{4F357240-3477-4200-B11F-B717DCB84C8B}" type="slidenum">
              <a:rPr lang="en-US" smtClean="0"/>
              <a:t>8</a:t>
            </a:fld>
            <a:endParaRPr lang="en-US"/>
          </a:p>
        </p:txBody>
      </p:sp>
    </p:spTree>
    <p:extLst>
      <p:ext uri="{BB962C8B-B14F-4D97-AF65-F5344CB8AC3E}">
        <p14:creationId xmlns:p14="http://schemas.microsoft.com/office/powerpoint/2010/main" val="534635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addresses were incomplete or inaccurate, the majority of the drawings did NOT have sufficient information to try to locate the property.</a:t>
            </a:r>
          </a:p>
        </p:txBody>
      </p:sp>
      <p:sp>
        <p:nvSpPr>
          <p:cNvPr id="4" name="Slide Number Placeholder 3"/>
          <p:cNvSpPr>
            <a:spLocks noGrp="1"/>
          </p:cNvSpPr>
          <p:nvPr>
            <p:ph type="sldNum" sz="quarter" idx="5"/>
          </p:nvPr>
        </p:nvSpPr>
        <p:spPr/>
        <p:txBody>
          <a:bodyPr/>
          <a:lstStyle/>
          <a:p>
            <a:fld id="{4F357240-3477-4200-B11F-B717DCB84C8B}" type="slidenum">
              <a:rPr lang="en-US" smtClean="0"/>
              <a:t>9</a:t>
            </a:fld>
            <a:endParaRPr lang="en-US"/>
          </a:p>
        </p:txBody>
      </p:sp>
    </p:spTree>
    <p:extLst>
      <p:ext uri="{BB962C8B-B14F-4D97-AF65-F5344CB8AC3E}">
        <p14:creationId xmlns:p14="http://schemas.microsoft.com/office/powerpoint/2010/main" val="3559411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0AB78-F3DC-0702-FAF2-2CA85F994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768DCC-DB81-4EB0-FE10-71A7D686B9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94D7C-13F7-911D-3989-0FD82BCF6880}"/>
              </a:ext>
            </a:extLst>
          </p:cNvPr>
          <p:cNvSpPr>
            <a:spLocks noGrp="1"/>
          </p:cNvSpPr>
          <p:nvPr>
            <p:ph type="body" idx="1"/>
          </p:nvPr>
        </p:nvSpPr>
        <p:spPr/>
        <p:txBody>
          <a:bodyPr/>
          <a:lstStyle/>
          <a:p>
            <a:r>
              <a:rPr lang="en-US" dirty="0"/>
              <a:t>Some files had no address; just an intersection – in this case, “Osmer &amp; Jasmine”. Sorry, the “JA” didn’t show up well.</a:t>
            </a:r>
            <a:br>
              <a:rPr lang="en-US" dirty="0"/>
            </a:br>
            <a:br>
              <a:rPr lang="en-US" dirty="0"/>
            </a:br>
            <a:r>
              <a:rPr lang="en-US" dirty="0"/>
              <a:t>For this file, there was no address number and Osmer no longer existed. The property was located using both the drawing on the upper left corner of the form and various maps, which let me discover that the road was now E Crestline Ave. The Assessor’s parcel map let me add complete addresses to the list – in this case a row of address numbers - to send to the respective sanitation district.</a:t>
            </a:r>
          </a:p>
        </p:txBody>
      </p:sp>
      <p:sp>
        <p:nvSpPr>
          <p:cNvPr id="4" name="Slide Number Placeholder 3">
            <a:extLst>
              <a:ext uri="{FF2B5EF4-FFF2-40B4-BE49-F238E27FC236}">
                <a16:creationId xmlns:a16="http://schemas.microsoft.com/office/drawing/2014/main" id="{0B742A52-687F-DEAC-6A6F-1D5241CB6A00}"/>
              </a:ext>
            </a:extLst>
          </p:cNvPr>
          <p:cNvSpPr>
            <a:spLocks noGrp="1"/>
          </p:cNvSpPr>
          <p:nvPr>
            <p:ph type="sldNum" sz="quarter" idx="5"/>
          </p:nvPr>
        </p:nvSpPr>
        <p:spPr/>
        <p:txBody>
          <a:bodyPr/>
          <a:lstStyle/>
          <a:p>
            <a:fld id="{4F357240-3477-4200-B11F-B717DCB84C8B}" type="slidenum">
              <a:rPr lang="en-US" smtClean="0"/>
              <a:t>10</a:t>
            </a:fld>
            <a:endParaRPr lang="en-US"/>
          </a:p>
        </p:txBody>
      </p:sp>
    </p:spTree>
    <p:extLst>
      <p:ext uri="{BB962C8B-B14F-4D97-AF65-F5344CB8AC3E}">
        <p14:creationId xmlns:p14="http://schemas.microsoft.com/office/powerpoint/2010/main" val="1228378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B01F6-7AA1-4457-909A-550905F80B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F50EB3-8141-4C0D-97E9-CB3589F4CB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BCF4D6-C175-4421-AB90-8822673A3FFB}"/>
              </a:ext>
            </a:extLst>
          </p:cNvPr>
          <p:cNvSpPr>
            <a:spLocks noGrp="1"/>
          </p:cNvSpPr>
          <p:nvPr>
            <p:ph type="dt" sz="half" idx="10"/>
          </p:nvPr>
        </p:nvSpPr>
        <p:spPr/>
        <p:txBody>
          <a:bodyPr/>
          <a:lstStyle/>
          <a:p>
            <a:fld id="{AF5A4085-D335-44E6-A30E-A5F3AC7F820A}" type="datetimeFigureOut">
              <a:rPr lang="en-US" smtClean="0"/>
              <a:t>1/28/2026</a:t>
            </a:fld>
            <a:endParaRPr lang="en-US"/>
          </a:p>
        </p:txBody>
      </p:sp>
      <p:sp>
        <p:nvSpPr>
          <p:cNvPr id="5" name="Footer Placeholder 4">
            <a:extLst>
              <a:ext uri="{FF2B5EF4-FFF2-40B4-BE49-F238E27FC236}">
                <a16:creationId xmlns:a16="http://schemas.microsoft.com/office/drawing/2014/main" id="{E20A97A8-9A04-4DCA-84E9-BE446C670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DEE69-59A5-427D-88D3-966A4C42D6EB}"/>
              </a:ext>
            </a:extLst>
          </p:cNvPr>
          <p:cNvSpPr>
            <a:spLocks noGrp="1"/>
          </p:cNvSpPr>
          <p:nvPr>
            <p:ph type="sldNum" sz="quarter" idx="12"/>
          </p:nvPr>
        </p:nvSpPr>
        <p:spPr/>
        <p:txBody>
          <a:bodyPr/>
          <a:lstStyle/>
          <a:p>
            <a:fld id="{D4D6D73F-C2A7-40C2-88BF-971A31134C1B}" type="slidenum">
              <a:rPr lang="en-US" smtClean="0"/>
              <a:t>‹#›</a:t>
            </a:fld>
            <a:endParaRPr lang="en-US"/>
          </a:p>
        </p:txBody>
      </p:sp>
    </p:spTree>
    <p:extLst>
      <p:ext uri="{BB962C8B-B14F-4D97-AF65-F5344CB8AC3E}">
        <p14:creationId xmlns:p14="http://schemas.microsoft.com/office/powerpoint/2010/main" val="95985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5DF9-D06B-407A-89E2-54553C717F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FDCD31-84F2-4B2B-B0EF-275E404F2D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48802E-505B-4D77-80F7-371A81330C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4F79D5-97B8-46AE-B2D7-233B02E876B0}"/>
              </a:ext>
            </a:extLst>
          </p:cNvPr>
          <p:cNvSpPr>
            <a:spLocks noGrp="1"/>
          </p:cNvSpPr>
          <p:nvPr>
            <p:ph type="dt" sz="half" idx="10"/>
          </p:nvPr>
        </p:nvSpPr>
        <p:spPr/>
        <p:txBody>
          <a:bodyPr/>
          <a:lstStyle/>
          <a:p>
            <a:fld id="{F2D43310-A1D3-4DC3-AD47-5846AFAA1F10}" type="datetimeFigureOut">
              <a:rPr lang="en-US" smtClean="0"/>
              <a:t>1/28/2026</a:t>
            </a:fld>
            <a:endParaRPr lang="en-US" dirty="0"/>
          </a:p>
        </p:txBody>
      </p:sp>
      <p:sp>
        <p:nvSpPr>
          <p:cNvPr id="6" name="Footer Placeholder 5">
            <a:extLst>
              <a:ext uri="{FF2B5EF4-FFF2-40B4-BE49-F238E27FC236}">
                <a16:creationId xmlns:a16="http://schemas.microsoft.com/office/drawing/2014/main" id="{97F3099E-A9BE-4866-88B7-64978FB5D0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21DA79-DA40-4667-A816-319DF7382BFC}"/>
              </a:ext>
            </a:extLst>
          </p:cNvPr>
          <p:cNvSpPr>
            <a:spLocks noGrp="1"/>
          </p:cNvSpPr>
          <p:nvPr>
            <p:ph type="sldNum" sz="quarter" idx="12"/>
          </p:nvPr>
        </p:nvSpPr>
        <p:spPr/>
        <p:txBody>
          <a:bodyPr/>
          <a:lstStyle/>
          <a:p>
            <a:fld id="{1C6DBAEA-6C45-4E4F-B143-79068D30E74E}" type="slidenum">
              <a:rPr lang="en-US" smtClean="0"/>
              <a:t>‹#›</a:t>
            </a:fld>
            <a:endParaRPr lang="en-US" dirty="0"/>
          </a:p>
        </p:txBody>
      </p:sp>
    </p:spTree>
    <p:extLst>
      <p:ext uri="{BB962C8B-B14F-4D97-AF65-F5344CB8AC3E}">
        <p14:creationId xmlns:p14="http://schemas.microsoft.com/office/powerpoint/2010/main" val="222581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7B7402-3CD0-47A2-B98C-9B69549663CA}"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33E6E-8976-4DE6-9848-3F8136BD78D1}" type="slidenum">
              <a:rPr lang="en-US" smtClean="0"/>
              <a:t>‹#›</a:t>
            </a:fld>
            <a:endParaRPr lang="en-US"/>
          </a:p>
        </p:txBody>
      </p:sp>
    </p:spTree>
    <p:extLst>
      <p:ext uri="{BB962C8B-B14F-4D97-AF65-F5344CB8AC3E}">
        <p14:creationId xmlns:p14="http://schemas.microsoft.com/office/powerpoint/2010/main" val="550203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B7402-3CD0-47A2-B98C-9B69549663CA}"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33E6E-8976-4DE6-9848-3F8136BD78D1}" type="slidenum">
              <a:rPr lang="en-US" smtClean="0"/>
              <a:t>‹#›</a:t>
            </a:fld>
            <a:endParaRPr lang="en-US"/>
          </a:p>
        </p:txBody>
      </p:sp>
    </p:spTree>
    <p:extLst>
      <p:ext uri="{BB962C8B-B14F-4D97-AF65-F5344CB8AC3E}">
        <p14:creationId xmlns:p14="http://schemas.microsoft.com/office/powerpoint/2010/main" val="1651709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B7402-3CD0-47A2-B98C-9B69549663CA}"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33E6E-8976-4DE6-9848-3F8136BD78D1}" type="slidenum">
              <a:rPr lang="en-US" smtClean="0"/>
              <a:t>‹#›</a:t>
            </a:fld>
            <a:endParaRPr lang="en-US"/>
          </a:p>
        </p:txBody>
      </p:sp>
    </p:spTree>
    <p:extLst>
      <p:ext uri="{BB962C8B-B14F-4D97-AF65-F5344CB8AC3E}">
        <p14:creationId xmlns:p14="http://schemas.microsoft.com/office/powerpoint/2010/main" val="2595742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7B7402-3CD0-47A2-B98C-9B69549663CA}"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33E6E-8976-4DE6-9848-3F8136BD78D1}" type="slidenum">
              <a:rPr lang="en-US" smtClean="0"/>
              <a:t>‹#›</a:t>
            </a:fld>
            <a:endParaRPr lang="en-US"/>
          </a:p>
        </p:txBody>
      </p:sp>
    </p:spTree>
    <p:extLst>
      <p:ext uri="{BB962C8B-B14F-4D97-AF65-F5344CB8AC3E}">
        <p14:creationId xmlns:p14="http://schemas.microsoft.com/office/powerpoint/2010/main" val="1163709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7B7402-3CD0-47A2-B98C-9B69549663CA}" type="datetimeFigureOut">
              <a:rPr lang="en-US" smtClean="0"/>
              <a:t>1/28/2026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333E6E-8976-4DE6-9848-3F8136BD78D1}" type="slidenum">
              <a:rPr lang="en-US" smtClean="0"/>
              <a:t>‹#›</a:t>
            </a:fld>
            <a:endParaRPr lang="en-US"/>
          </a:p>
        </p:txBody>
      </p:sp>
    </p:spTree>
    <p:extLst>
      <p:ext uri="{BB962C8B-B14F-4D97-AF65-F5344CB8AC3E}">
        <p14:creationId xmlns:p14="http://schemas.microsoft.com/office/powerpoint/2010/main" val="3164736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7B7402-3CD0-47A2-B98C-9B69549663CA}" type="datetimeFigureOut">
              <a:rPr lang="en-US" smtClean="0"/>
              <a:t>1/28/2026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333E6E-8976-4DE6-9848-3F8136BD78D1}" type="slidenum">
              <a:rPr lang="en-US" smtClean="0"/>
              <a:t>‹#›</a:t>
            </a:fld>
            <a:endParaRPr lang="en-US"/>
          </a:p>
        </p:txBody>
      </p:sp>
    </p:spTree>
    <p:extLst>
      <p:ext uri="{BB962C8B-B14F-4D97-AF65-F5344CB8AC3E}">
        <p14:creationId xmlns:p14="http://schemas.microsoft.com/office/powerpoint/2010/main" val="4213361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B7402-3CD0-47A2-B98C-9B69549663CA}" type="datetimeFigureOut">
              <a:rPr lang="en-US" smtClean="0"/>
              <a:t>1/28/2026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333E6E-8976-4DE6-9848-3F8136BD78D1}" type="slidenum">
              <a:rPr lang="en-US" smtClean="0"/>
              <a:t>‹#›</a:t>
            </a:fld>
            <a:endParaRPr lang="en-US"/>
          </a:p>
        </p:txBody>
      </p:sp>
    </p:spTree>
    <p:extLst>
      <p:ext uri="{BB962C8B-B14F-4D97-AF65-F5344CB8AC3E}">
        <p14:creationId xmlns:p14="http://schemas.microsoft.com/office/powerpoint/2010/main" val="2567717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7B7402-3CD0-47A2-B98C-9B69549663CA}"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33E6E-8976-4DE6-9848-3F8136BD78D1}" type="slidenum">
              <a:rPr lang="en-US" smtClean="0"/>
              <a:t>‹#›</a:t>
            </a:fld>
            <a:endParaRPr lang="en-US"/>
          </a:p>
        </p:txBody>
      </p:sp>
    </p:spTree>
    <p:extLst>
      <p:ext uri="{BB962C8B-B14F-4D97-AF65-F5344CB8AC3E}">
        <p14:creationId xmlns:p14="http://schemas.microsoft.com/office/powerpoint/2010/main" val="4056688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7B7402-3CD0-47A2-B98C-9B69549663CA}"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33E6E-8976-4DE6-9848-3F8136BD78D1}" type="slidenum">
              <a:rPr lang="en-US" smtClean="0"/>
              <a:t>‹#›</a:t>
            </a:fld>
            <a:endParaRPr lang="en-US"/>
          </a:p>
        </p:txBody>
      </p:sp>
    </p:spTree>
    <p:extLst>
      <p:ext uri="{BB962C8B-B14F-4D97-AF65-F5344CB8AC3E}">
        <p14:creationId xmlns:p14="http://schemas.microsoft.com/office/powerpoint/2010/main" val="172735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C1E25-C112-4470-A27D-6EEC7E63C3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65BD38-41FA-4E72-BB3E-D5C8A37B2A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DE69DD-7E2F-41E5-BFEA-5DCB079FB0BA}"/>
              </a:ext>
            </a:extLst>
          </p:cNvPr>
          <p:cNvSpPr>
            <a:spLocks noGrp="1"/>
          </p:cNvSpPr>
          <p:nvPr>
            <p:ph type="dt" sz="half" idx="10"/>
          </p:nvPr>
        </p:nvSpPr>
        <p:spPr/>
        <p:txBody>
          <a:bodyPr/>
          <a:lstStyle/>
          <a:p>
            <a:fld id="{A164B0D7-BA97-4DC2-BA24-E2B6BBDFB5DE}" type="datetimeFigureOut">
              <a:rPr lang="en-US" smtClean="0"/>
              <a:t>1/28/2026</a:t>
            </a:fld>
            <a:endParaRPr lang="en-US"/>
          </a:p>
        </p:txBody>
      </p:sp>
      <p:sp>
        <p:nvSpPr>
          <p:cNvPr id="5" name="Footer Placeholder 4">
            <a:extLst>
              <a:ext uri="{FF2B5EF4-FFF2-40B4-BE49-F238E27FC236}">
                <a16:creationId xmlns:a16="http://schemas.microsoft.com/office/drawing/2014/main" id="{5948724B-67F8-4145-B00E-0EF4323B2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BF619-348B-415D-B3F1-A49FF8D8A42B}"/>
              </a:ext>
            </a:extLst>
          </p:cNvPr>
          <p:cNvSpPr>
            <a:spLocks noGrp="1"/>
          </p:cNvSpPr>
          <p:nvPr>
            <p:ph type="sldNum" sz="quarter" idx="12"/>
          </p:nvPr>
        </p:nvSpPr>
        <p:spPr/>
        <p:txBody>
          <a:bodyPr/>
          <a:lstStyle/>
          <a:p>
            <a:fld id="{5D438644-FA95-48B2-A607-6EEA2410F701}" type="slidenum">
              <a:rPr lang="en-US" smtClean="0"/>
              <a:t>‹#›</a:t>
            </a:fld>
            <a:endParaRPr lang="en-US"/>
          </a:p>
        </p:txBody>
      </p:sp>
    </p:spTree>
    <p:extLst>
      <p:ext uri="{BB962C8B-B14F-4D97-AF65-F5344CB8AC3E}">
        <p14:creationId xmlns:p14="http://schemas.microsoft.com/office/powerpoint/2010/main" val="1344807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B7402-3CD0-47A2-B98C-9B69549663CA}"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33E6E-8976-4DE6-9848-3F8136BD78D1}" type="slidenum">
              <a:rPr lang="en-US" smtClean="0"/>
              <a:t>‹#›</a:t>
            </a:fld>
            <a:endParaRPr lang="en-US"/>
          </a:p>
        </p:txBody>
      </p:sp>
    </p:spTree>
    <p:extLst>
      <p:ext uri="{BB962C8B-B14F-4D97-AF65-F5344CB8AC3E}">
        <p14:creationId xmlns:p14="http://schemas.microsoft.com/office/powerpoint/2010/main" val="2412025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B7402-3CD0-47A2-B98C-9B69549663CA}"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33E6E-8976-4DE6-9848-3F8136BD78D1}" type="slidenum">
              <a:rPr lang="en-US" smtClean="0"/>
              <a:t>‹#›</a:t>
            </a:fld>
            <a:endParaRPr lang="en-US"/>
          </a:p>
        </p:txBody>
      </p:sp>
    </p:spTree>
    <p:extLst>
      <p:ext uri="{BB962C8B-B14F-4D97-AF65-F5344CB8AC3E}">
        <p14:creationId xmlns:p14="http://schemas.microsoft.com/office/powerpoint/2010/main" val="271977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AC22-DFFD-45D4-9885-F92817EC8D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29D96C-1DD8-4347-AAD4-6C4B7566B8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C3A3B9-CDB2-4537-8047-BD9D97F41378}"/>
              </a:ext>
            </a:extLst>
          </p:cNvPr>
          <p:cNvSpPr>
            <a:spLocks noGrp="1"/>
          </p:cNvSpPr>
          <p:nvPr>
            <p:ph type="dt" sz="half" idx="10"/>
          </p:nvPr>
        </p:nvSpPr>
        <p:spPr/>
        <p:txBody>
          <a:bodyPr/>
          <a:lstStyle/>
          <a:p>
            <a:fld id="{C07B7402-3CD0-47A2-B98C-9B69549663CA}" type="datetimeFigureOut">
              <a:rPr lang="en-US" smtClean="0"/>
              <a:t>1/28/2026</a:t>
            </a:fld>
            <a:endParaRPr lang="en-US"/>
          </a:p>
        </p:txBody>
      </p:sp>
      <p:sp>
        <p:nvSpPr>
          <p:cNvPr id="5" name="Footer Placeholder 4">
            <a:extLst>
              <a:ext uri="{FF2B5EF4-FFF2-40B4-BE49-F238E27FC236}">
                <a16:creationId xmlns:a16="http://schemas.microsoft.com/office/drawing/2014/main" id="{873A7168-F8FF-4F08-8587-6E96F5DE0C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783D6D-B2DA-4DA7-B321-A846B2CE892F}"/>
              </a:ext>
            </a:extLst>
          </p:cNvPr>
          <p:cNvSpPr>
            <a:spLocks noGrp="1"/>
          </p:cNvSpPr>
          <p:nvPr>
            <p:ph type="sldNum" sz="quarter" idx="12"/>
          </p:nvPr>
        </p:nvSpPr>
        <p:spPr/>
        <p:txBody>
          <a:bodyPr/>
          <a:lstStyle/>
          <a:p>
            <a:fld id="{11333E6E-8976-4DE6-9848-3F8136BD78D1}" type="slidenum">
              <a:rPr lang="en-US" smtClean="0"/>
              <a:t>‹#›</a:t>
            </a:fld>
            <a:endParaRPr lang="en-US"/>
          </a:p>
        </p:txBody>
      </p:sp>
    </p:spTree>
    <p:extLst>
      <p:ext uri="{BB962C8B-B14F-4D97-AF65-F5344CB8AC3E}">
        <p14:creationId xmlns:p14="http://schemas.microsoft.com/office/powerpoint/2010/main" val="288486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AC22-DFFD-45D4-9885-F92817EC8D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29D96C-1DD8-4347-AAD4-6C4B7566B8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C3A3B9-CDB2-4537-8047-BD9D97F41378}"/>
              </a:ext>
            </a:extLst>
          </p:cNvPr>
          <p:cNvSpPr>
            <a:spLocks noGrp="1"/>
          </p:cNvSpPr>
          <p:nvPr>
            <p:ph type="dt" sz="half" idx="10"/>
          </p:nvPr>
        </p:nvSpPr>
        <p:spPr/>
        <p:txBody>
          <a:bodyPr/>
          <a:lstStyle/>
          <a:p>
            <a:fld id="{C07B7402-3CD0-47A2-B98C-9B69549663CA}" type="datetimeFigureOut">
              <a:rPr lang="en-US" smtClean="0"/>
              <a:t>1/28/2026</a:t>
            </a:fld>
            <a:endParaRPr lang="en-US"/>
          </a:p>
        </p:txBody>
      </p:sp>
      <p:sp>
        <p:nvSpPr>
          <p:cNvPr id="5" name="Footer Placeholder 4">
            <a:extLst>
              <a:ext uri="{FF2B5EF4-FFF2-40B4-BE49-F238E27FC236}">
                <a16:creationId xmlns:a16="http://schemas.microsoft.com/office/drawing/2014/main" id="{873A7168-F8FF-4F08-8587-6E96F5DE0C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783D6D-B2DA-4DA7-B321-A846B2CE892F}"/>
              </a:ext>
            </a:extLst>
          </p:cNvPr>
          <p:cNvSpPr>
            <a:spLocks noGrp="1"/>
          </p:cNvSpPr>
          <p:nvPr>
            <p:ph type="sldNum" sz="quarter" idx="12"/>
          </p:nvPr>
        </p:nvSpPr>
        <p:spPr/>
        <p:txBody>
          <a:bodyPr/>
          <a:lstStyle/>
          <a:p>
            <a:fld id="{11333E6E-8976-4DE6-9848-3F8136BD78D1}" type="slidenum">
              <a:rPr lang="en-US" smtClean="0"/>
              <a:t>‹#›</a:t>
            </a:fld>
            <a:endParaRPr lang="en-US"/>
          </a:p>
        </p:txBody>
      </p:sp>
    </p:spTree>
    <p:extLst>
      <p:ext uri="{BB962C8B-B14F-4D97-AF65-F5344CB8AC3E}">
        <p14:creationId xmlns:p14="http://schemas.microsoft.com/office/powerpoint/2010/main" val="405681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9F936-D961-40A2-8757-10D26399F6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45E039-0233-4875-9420-20D5BE7839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2C281C-571E-4CFC-9584-ED8565D06C96}"/>
              </a:ext>
            </a:extLst>
          </p:cNvPr>
          <p:cNvSpPr>
            <a:spLocks noGrp="1"/>
          </p:cNvSpPr>
          <p:nvPr>
            <p:ph type="dt" sz="half" idx="10"/>
          </p:nvPr>
        </p:nvSpPr>
        <p:spPr/>
        <p:txBody>
          <a:bodyPr/>
          <a:lstStyle/>
          <a:p>
            <a:fld id="{045491FF-4152-45E2-A733-19C64A0F46D4}" type="datetimeFigureOut">
              <a:rPr lang="en-US" smtClean="0"/>
              <a:t>1/28/2026</a:t>
            </a:fld>
            <a:endParaRPr lang="en-US"/>
          </a:p>
        </p:txBody>
      </p:sp>
      <p:sp>
        <p:nvSpPr>
          <p:cNvPr id="5" name="Footer Placeholder 4">
            <a:extLst>
              <a:ext uri="{FF2B5EF4-FFF2-40B4-BE49-F238E27FC236}">
                <a16:creationId xmlns:a16="http://schemas.microsoft.com/office/drawing/2014/main" id="{3A11272A-52BB-4CD9-84E2-C85BC4322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3E6D8-9FA1-48D0-ADC8-78E802D38D99}"/>
              </a:ext>
            </a:extLst>
          </p:cNvPr>
          <p:cNvSpPr>
            <a:spLocks noGrp="1"/>
          </p:cNvSpPr>
          <p:nvPr>
            <p:ph type="sldNum" sz="quarter" idx="12"/>
          </p:nvPr>
        </p:nvSpPr>
        <p:spPr/>
        <p:txBody>
          <a:bodyPr/>
          <a:lstStyle/>
          <a:p>
            <a:fld id="{DBB2E14B-301E-4795-9895-83E5DB01358C}" type="slidenum">
              <a:rPr lang="en-US" smtClean="0"/>
              <a:t>‹#›</a:t>
            </a:fld>
            <a:endParaRPr lang="en-US"/>
          </a:p>
        </p:txBody>
      </p:sp>
    </p:spTree>
    <p:extLst>
      <p:ext uri="{BB962C8B-B14F-4D97-AF65-F5344CB8AC3E}">
        <p14:creationId xmlns:p14="http://schemas.microsoft.com/office/powerpoint/2010/main" val="2621232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7DE69DD-7E2F-41E5-BFEA-5DCB079FB0BA}"/>
              </a:ext>
            </a:extLst>
          </p:cNvPr>
          <p:cNvSpPr>
            <a:spLocks noGrp="1"/>
          </p:cNvSpPr>
          <p:nvPr>
            <p:ph type="dt" sz="half" idx="10"/>
          </p:nvPr>
        </p:nvSpPr>
        <p:spPr/>
        <p:txBody>
          <a:bodyPr/>
          <a:lstStyle/>
          <a:p>
            <a:fld id="{A164B0D7-BA97-4DC2-BA24-E2B6BBDFB5DE}" type="datetimeFigureOut">
              <a:rPr lang="en-US" smtClean="0"/>
              <a:t>1/28/2026</a:t>
            </a:fld>
            <a:endParaRPr lang="en-US" dirty="0"/>
          </a:p>
        </p:txBody>
      </p:sp>
      <p:sp>
        <p:nvSpPr>
          <p:cNvPr id="5" name="Footer Placeholder 4">
            <a:extLst>
              <a:ext uri="{FF2B5EF4-FFF2-40B4-BE49-F238E27FC236}">
                <a16:creationId xmlns:a16="http://schemas.microsoft.com/office/drawing/2014/main" id="{5948724B-67F8-4145-B00E-0EF4323B27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ABF619-348B-415D-B3F1-A49FF8D8A42B}"/>
              </a:ext>
            </a:extLst>
          </p:cNvPr>
          <p:cNvSpPr>
            <a:spLocks noGrp="1"/>
          </p:cNvSpPr>
          <p:nvPr>
            <p:ph type="sldNum" sz="quarter" idx="12"/>
          </p:nvPr>
        </p:nvSpPr>
        <p:spPr/>
        <p:txBody>
          <a:bodyPr/>
          <a:lstStyle/>
          <a:p>
            <a:fld id="{5D438644-FA95-48B2-A607-6EEA2410F701}" type="slidenum">
              <a:rPr lang="en-US" smtClean="0"/>
              <a:t>‹#›</a:t>
            </a:fld>
            <a:endParaRPr lang="en-US" dirty="0"/>
          </a:p>
        </p:txBody>
      </p:sp>
    </p:spTree>
    <p:extLst>
      <p:ext uri="{BB962C8B-B14F-4D97-AF65-F5344CB8AC3E}">
        <p14:creationId xmlns:p14="http://schemas.microsoft.com/office/powerpoint/2010/main" val="3598245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CDF8-3D0C-44BE-BB26-7618416BD049}"/>
              </a:ext>
            </a:extLst>
          </p:cNvPr>
          <p:cNvSpPr>
            <a:spLocks noGrp="1"/>
          </p:cNvSpPr>
          <p:nvPr>
            <p:ph type="title"/>
          </p:nvPr>
        </p:nvSpPr>
        <p:spPr>
          <a:xfrm>
            <a:off x="3581400" y="60385"/>
            <a:ext cx="7772400" cy="845389"/>
          </a:xfrm>
        </p:spPr>
        <p:txBody>
          <a:bodyPr/>
          <a:lstStyle>
            <a:lvl1pPr>
              <a:defRPr>
                <a:solidFill>
                  <a:srgbClr val="1D345E"/>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930F9A9A-CB47-4F9F-B653-5E32273E53E8}"/>
              </a:ext>
            </a:extLst>
          </p:cNvPr>
          <p:cNvSpPr>
            <a:spLocks noGrp="1"/>
          </p:cNvSpPr>
          <p:nvPr>
            <p:ph type="dt" sz="half" idx="10"/>
          </p:nvPr>
        </p:nvSpPr>
        <p:spPr/>
        <p:txBody>
          <a:bodyPr/>
          <a:lstStyle/>
          <a:p>
            <a:fld id="{A164B0D7-BA97-4DC2-BA24-E2B6BBDFB5DE}" type="datetimeFigureOut">
              <a:rPr lang="en-US" smtClean="0"/>
              <a:t>1/28/2026</a:t>
            </a:fld>
            <a:endParaRPr lang="en-US" dirty="0"/>
          </a:p>
        </p:txBody>
      </p:sp>
      <p:sp>
        <p:nvSpPr>
          <p:cNvPr id="4" name="Footer Placeholder 3">
            <a:extLst>
              <a:ext uri="{FF2B5EF4-FFF2-40B4-BE49-F238E27FC236}">
                <a16:creationId xmlns:a16="http://schemas.microsoft.com/office/drawing/2014/main" id="{A9AD204F-FC90-4836-90D6-1BDE13640F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5BE392-0A84-49D2-8619-BDD2186E266F}"/>
              </a:ext>
            </a:extLst>
          </p:cNvPr>
          <p:cNvSpPr>
            <a:spLocks noGrp="1"/>
          </p:cNvSpPr>
          <p:nvPr>
            <p:ph type="sldNum" sz="quarter" idx="12"/>
          </p:nvPr>
        </p:nvSpPr>
        <p:spPr/>
        <p:txBody>
          <a:bodyPr/>
          <a:lstStyle/>
          <a:p>
            <a:fld id="{5D438644-FA95-48B2-A607-6EEA2410F701}" type="slidenum">
              <a:rPr lang="en-US" smtClean="0"/>
              <a:t>‹#›</a:t>
            </a:fld>
            <a:endParaRPr lang="en-US" dirty="0"/>
          </a:p>
        </p:txBody>
      </p:sp>
      <p:sp>
        <p:nvSpPr>
          <p:cNvPr id="7" name="Content Placeholder 6">
            <a:extLst>
              <a:ext uri="{FF2B5EF4-FFF2-40B4-BE49-F238E27FC236}">
                <a16:creationId xmlns:a16="http://schemas.microsoft.com/office/drawing/2014/main" id="{AB598683-FDDD-4E0B-8CCD-B05868A021B4}"/>
              </a:ext>
            </a:extLst>
          </p:cNvPr>
          <p:cNvSpPr>
            <a:spLocks noGrp="1"/>
          </p:cNvSpPr>
          <p:nvPr>
            <p:ph sz="quarter" idx="13"/>
          </p:nvPr>
        </p:nvSpPr>
        <p:spPr>
          <a:xfrm>
            <a:off x="3581400" y="1257300"/>
            <a:ext cx="7772400" cy="4462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6981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AC22-DFFD-45D4-9885-F92817EC8D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29D96C-1DD8-4347-AAD4-6C4B7566B8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C3A3B9-CDB2-4537-8047-BD9D97F41378}"/>
              </a:ext>
            </a:extLst>
          </p:cNvPr>
          <p:cNvSpPr>
            <a:spLocks noGrp="1"/>
          </p:cNvSpPr>
          <p:nvPr>
            <p:ph type="dt" sz="half" idx="10"/>
          </p:nvPr>
        </p:nvSpPr>
        <p:spPr/>
        <p:txBody>
          <a:bodyPr/>
          <a:lstStyle/>
          <a:p>
            <a:fld id="{C07B7402-3CD0-47A2-B98C-9B69549663CA}" type="datetimeFigureOut">
              <a:rPr lang="en-US" smtClean="0"/>
              <a:t>1/28/2026</a:t>
            </a:fld>
            <a:endParaRPr lang="en-US" dirty="0"/>
          </a:p>
        </p:txBody>
      </p:sp>
      <p:sp>
        <p:nvSpPr>
          <p:cNvPr id="5" name="Footer Placeholder 4">
            <a:extLst>
              <a:ext uri="{FF2B5EF4-FFF2-40B4-BE49-F238E27FC236}">
                <a16:creationId xmlns:a16="http://schemas.microsoft.com/office/drawing/2014/main" id="{873A7168-F8FF-4F08-8587-6E96F5DE0C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783D6D-B2DA-4DA7-B321-A846B2CE892F}"/>
              </a:ext>
            </a:extLst>
          </p:cNvPr>
          <p:cNvSpPr>
            <a:spLocks noGrp="1"/>
          </p:cNvSpPr>
          <p:nvPr>
            <p:ph type="sldNum" sz="quarter" idx="12"/>
          </p:nvPr>
        </p:nvSpPr>
        <p:spPr/>
        <p:txBody>
          <a:bodyPr/>
          <a:lstStyle/>
          <a:p>
            <a:fld id="{11333E6E-8976-4DE6-9848-3F8136BD78D1}" type="slidenum">
              <a:rPr lang="en-US" smtClean="0"/>
              <a:t>‹#›</a:t>
            </a:fld>
            <a:endParaRPr lang="en-US" dirty="0"/>
          </a:p>
        </p:txBody>
      </p:sp>
    </p:spTree>
    <p:extLst>
      <p:ext uri="{BB962C8B-B14F-4D97-AF65-F5344CB8AC3E}">
        <p14:creationId xmlns:p14="http://schemas.microsoft.com/office/powerpoint/2010/main" val="3115676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77B7A-A3D8-46ED-920F-99D64B6A0B66}"/>
              </a:ext>
            </a:extLst>
          </p:cNvPr>
          <p:cNvSpPr>
            <a:spLocks noGrp="1"/>
          </p:cNvSpPr>
          <p:nvPr>
            <p:ph type="title"/>
          </p:nvPr>
        </p:nvSpPr>
        <p:spPr>
          <a:xfrm>
            <a:off x="3876675" y="136525"/>
            <a:ext cx="7477125" cy="850392"/>
          </a:xfrm>
        </p:spPr>
        <p:txBody>
          <a:bodyPr/>
          <a:lstStyle>
            <a:lvl1pPr>
              <a:defRPr>
                <a:solidFill>
                  <a:srgbClr val="1D345E"/>
                </a:solidFill>
              </a:defRPr>
            </a:lvl1pPr>
          </a:lstStyle>
          <a:p>
            <a:r>
              <a:rPr lang="en-US"/>
              <a:t>Click to edit Master title style</a:t>
            </a:r>
          </a:p>
        </p:txBody>
      </p:sp>
      <p:sp>
        <p:nvSpPr>
          <p:cNvPr id="3" name="Date Placeholder 2">
            <a:extLst>
              <a:ext uri="{FF2B5EF4-FFF2-40B4-BE49-F238E27FC236}">
                <a16:creationId xmlns:a16="http://schemas.microsoft.com/office/drawing/2014/main" id="{4A321BAE-273A-4B2D-B283-00B0C5F30830}"/>
              </a:ext>
            </a:extLst>
          </p:cNvPr>
          <p:cNvSpPr>
            <a:spLocks noGrp="1"/>
          </p:cNvSpPr>
          <p:nvPr>
            <p:ph type="dt" sz="half" idx="10"/>
          </p:nvPr>
        </p:nvSpPr>
        <p:spPr/>
        <p:txBody>
          <a:bodyPr/>
          <a:lstStyle/>
          <a:p>
            <a:fld id="{045491FF-4152-45E2-A733-19C64A0F46D4}" type="datetimeFigureOut">
              <a:rPr lang="en-US" smtClean="0"/>
              <a:t>1/28/2026</a:t>
            </a:fld>
            <a:endParaRPr lang="en-US" dirty="0"/>
          </a:p>
        </p:txBody>
      </p:sp>
      <p:sp>
        <p:nvSpPr>
          <p:cNvPr id="4" name="Footer Placeholder 3">
            <a:extLst>
              <a:ext uri="{FF2B5EF4-FFF2-40B4-BE49-F238E27FC236}">
                <a16:creationId xmlns:a16="http://schemas.microsoft.com/office/drawing/2014/main" id="{5FF26F65-5D16-4E43-BE76-A5037A5175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5A5D215-77A0-44EA-A8E0-E2B476C509A0}"/>
              </a:ext>
            </a:extLst>
          </p:cNvPr>
          <p:cNvSpPr>
            <a:spLocks noGrp="1"/>
          </p:cNvSpPr>
          <p:nvPr>
            <p:ph type="sldNum" sz="quarter" idx="12"/>
          </p:nvPr>
        </p:nvSpPr>
        <p:spPr/>
        <p:txBody>
          <a:bodyPr/>
          <a:lstStyle/>
          <a:p>
            <a:fld id="{DBB2E14B-301E-4795-9895-83E5DB01358C}" type="slidenum">
              <a:rPr lang="en-US" smtClean="0"/>
              <a:t>‹#›</a:t>
            </a:fld>
            <a:endParaRPr lang="en-US" dirty="0"/>
          </a:p>
        </p:txBody>
      </p:sp>
      <p:sp>
        <p:nvSpPr>
          <p:cNvPr id="7" name="Content Placeholder 6">
            <a:extLst>
              <a:ext uri="{FF2B5EF4-FFF2-40B4-BE49-F238E27FC236}">
                <a16:creationId xmlns:a16="http://schemas.microsoft.com/office/drawing/2014/main" id="{C6B53C1D-10E0-4F14-9B69-79AEEAB5F68E}"/>
              </a:ext>
            </a:extLst>
          </p:cNvPr>
          <p:cNvSpPr>
            <a:spLocks noGrp="1"/>
          </p:cNvSpPr>
          <p:nvPr>
            <p:ph sz="quarter" idx="13"/>
          </p:nvPr>
        </p:nvSpPr>
        <p:spPr>
          <a:xfrm>
            <a:off x="3876674" y="1276350"/>
            <a:ext cx="7477125" cy="4486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58B6C37-E73E-4A1B-B383-D548AE64F041}"/>
              </a:ext>
            </a:extLst>
          </p:cNvPr>
          <p:cNvSpPr>
            <a:spLocks noGrp="1"/>
          </p:cNvSpPr>
          <p:nvPr>
            <p:ph type="pic" sz="quarter" idx="14"/>
          </p:nvPr>
        </p:nvSpPr>
        <p:spPr>
          <a:xfrm>
            <a:off x="200025" y="1276350"/>
            <a:ext cx="3467100" cy="4486275"/>
          </a:xfrm>
        </p:spPr>
        <p:txBody>
          <a:bodyPr/>
          <a:lstStyle/>
          <a:p>
            <a:endParaRPr lang="en-US" dirty="0"/>
          </a:p>
        </p:txBody>
      </p:sp>
    </p:spTree>
    <p:extLst>
      <p:ext uri="{BB962C8B-B14F-4D97-AF65-F5344CB8AC3E}">
        <p14:creationId xmlns:p14="http://schemas.microsoft.com/office/powerpoint/2010/main" val="37192640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6.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15B1D8-915B-4FBB-ADA8-E8579F5DD7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800503-C6C2-44CC-B5E6-DAA070C45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B61C37-1E57-43D4-9301-A9469424B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A4085-D335-44E6-A30E-A5F3AC7F820A}" type="datetimeFigureOut">
              <a:rPr lang="en-US" smtClean="0"/>
              <a:t>1/28/2026</a:t>
            </a:fld>
            <a:endParaRPr lang="en-US"/>
          </a:p>
        </p:txBody>
      </p:sp>
      <p:sp>
        <p:nvSpPr>
          <p:cNvPr id="5" name="Footer Placeholder 4">
            <a:extLst>
              <a:ext uri="{FF2B5EF4-FFF2-40B4-BE49-F238E27FC236}">
                <a16:creationId xmlns:a16="http://schemas.microsoft.com/office/drawing/2014/main" id="{DEFB390A-080F-49F2-81FD-05A30B339B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7FAAB8-8548-4C71-82E9-EA8FAD2A8E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6D73F-C2A7-40C2-88BF-971A31134C1B}" type="slidenum">
              <a:rPr lang="en-US" smtClean="0"/>
              <a:t>‹#›</a:t>
            </a:fld>
            <a:endParaRPr lang="en-US"/>
          </a:p>
        </p:txBody>
      </p:sp>
      <p:pic>
        <p:nvPicPr>
          <p:cNvPr id="8" name="Picture 7">
            <a:extLst>
              <a:ext uri="{FF2B5EF4-FFF2-40B4-BE49-F238E27FC236}">
                <a16:creationId xmlns:a16="http://schemas.microsoft.com/office/drawing/2014/main" id="{E7CB88FF-F580-45F0-A15F-6BA5AA0FC45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281"/>
            <a:ext cx="12191999" cy="6849438"/>
          </a:xfrm>
          <a:prstGeom prst="rect">
            <a:avLst/>
          </a:prstGeom>
        </p:spPr>
      </p:pic>
    </p:spTree>
    <p:extLst>
      <p:ext uri="{BB962C8B-B14F-4D97-AF65-F5344CB8AC3E}">
        <p14:creationId xmlns:p14="http://schemas.microsoft.com/office/powerpoint/2010/main" val="256153919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FE2E7D-CA62-421A-B705-ECF6A7A82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191325-233C-4259-81C1-DDD5159108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A7F6D-43A8-4B32-A596-9267E8674A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4B0D7-BA97-4DC2-BA24-E2B6BBDFB5DE}" type="datetimeFigureOut">
              <a:rPr lang="en-US" smtClean="0"/>
              <a:t>1/28/2026</a:t>
            </a:fld>
            <a:endParaRPr lang="en-US"/>
          </a:p>
        </p:txBody>
      </p:sp>
      <p:sp>
        <p:nvSpPr>
          <p:cNvPr id="5" name="Footer Placeholder 4">
            <a:extLst>
              <a:ext uri="{FF2B5EF4-FFF2-40B4-BE49-F238E27FC236}">
                <a16:creationId xmlns:a16="http://schemas.microsoft.com/office/drawing/2014/main" id="{78A94A14-687C-4BA1-BA12-D7E2E86A89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745F82-1C2D-43C6-B93E-79D87C4F8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38644-FA95-48B2-A607-6EEA2410F701}" type="slidenum">
              <a:rPr lang="en-US" smtClean="0"/>
              <a:t>‹#›</a:t>
            </a:fld>
            <a:endParaRPr lang="en-US"/>
          </a:p>
        </p:txBody>
      </p:sp>
      <p:pic>
        <p:nvPicPr>
          <p:cNvPr id="9" name="Picture 8">
            <a:extLst>
              <a:ext uri="{FF2B5EF4-FFF2-40B4-BE49-F238E27FC236}">
                <a16:creationId xmlns:a16="http://schemas.microsoft.com/office/drawing/2014/main" id="{E827A3CF-EA6D-4D1C-9D41-AD98E6D6588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281"/>
            <a:ext cx="12191999" cy="6849438"/>
          </a:xfrm>
          <a:prstGeom prst="rect">
            <a:avLst/>
          </a:prstGeom>
        </p:spPr>
      </p:pic>
    </p:spTree>
    <p:extLst>
      <p:ext uri="{BB962C8B-B14F-4D97-AF65-F5344CB8AC3E}">
        <p14:creationId xmlns:p14="http://schemas.microsoft.com/office/powerpoint/2010/main" val="1637689165"/>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85A54E-0E25-4DE7-B75B-BD38A693FD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DE87F8-92FC-4291-9320-1C21437A8E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35674-B57D-4557-A569-A2D10E6F19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B7402-3CD0-47A2-B98C-9B69549663CA}" type="datetimeFigureOut">
              <a:rPr lang="en-US" smtClean="0"/>
              <a:t>1/28/2026</a:t>
            </a:fld>
            <a:endParaRPr lang="en-US"/>
          </a:p>
        </p:txBody>
      </p:sp>
      <p:sp>
        <p:nvSpPr>
          <p:cNvPr id="5" name="Footer Placeholder 4">
            <a:extLst>
              <a:ext uri="{FF2B5EF4-FFF2-40B4-BE49-F238E27FC236}">
                <a16:creationId xmlns:a16="http://schemas.microsoft.com/office/drawing/2014/main" id="{37CF6A48-FEEF-4018-AC8B-079DE5AD5B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351FD3-74E5-47C6-BED1-AD0F66F760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33E6E-8976-4DE6-9848-3F8136BD78D1}" type="slidenum">
              <a:rPr lang="en-US" smtClean="0"/>
              <a:t>‹#›</a:t>
            </a:fld>
            <a:endParaRPr lang="en-US"/>
          </a:p>
        </p:txBody>
      </p:sp>
      <p:pic>
        <p:nvPicPr>
          <p:cNvPr id="14" name="Picture 13">
            <a:extLst>
              <a:ext uri="{FF2B5EF4-FFF2-40B4-BE49-F238E27FC236}">
                <a16:creationId xmlns:a16="http://schemas.microsoft.com/office/drawing/2014/main" id="{98A4042C-9CF6-47AB-92EB-15A4E28151B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281"/>
            <a:ext cx="12191999" cy="6849437"/>
          </a:xfrm>
          <a:prstGeom prst="rect">
            <a:avLst/>
          </a:prstGeom>
        </p:spPr>
      </p:pic>
    </p:spTree>
    <p:extLst>
      <p:ext uri="{BB962C8B-B14F-4D97-AF65-F5344CB8AC3E}">
        <p14:creationId xmlns:p14="http://schemas.microsoft.com/office/powerpoint/2010/main" val="47293833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85A54E-0E25-4DE7-B75B-BD38A693FD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DE87F8-92FC-4291-9320-1C21437A8E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35674-B57D-4557-A569-A2D10E6F19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B7402-3CD0-47A2-B98C-9B69549663CA}" type="datetimeFigureOut">
              <a:rPr lang="en-US" smtClean="0"/>
              <a:t>1/28/2026</a:t>
            </a:fld>
            <a:endParaRPr lang="en-US"/>
          </a:p>
        </p:txBody>
      </p:sp>
      <p:sp>
        <p:nvSpPr>
          <p:cNvPr id="5" name="Footer Placeholder 4">
            <a:extLst>
              <a:ext uri="{FF2B5EF4-FFF2-40B4-BE49-F238E27FC236}">
                <a16:creationId xmlns:a16="http://schemas.microsoft.com/office/drawing/2014/main" id="{37CF6A48-FEEF-4018-AC8B-079DE5AD5B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351FD3-74E5-47C6-BED1-AD0F66F760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33E6E-8976-4DE6-9848-3F8136BD78D1}" type="slidenum">
              <a:rPr lang="en-US" smtClean="0"/>
              <a:t>‹#›</a:t>
            </a:fld>
            <a:endParaRPr lang="en-US"/>
          </a:p>
        </p:txBody>
      </p:sp>
      <p:pic>
        <p:nvPicPr>
          <p:cNvPr id="14" name="Picture 13">
            <a:extLst>
              <a:ext uri="{FF2B5EF4-FFF2-40B4-BE49-F238E27FC236}">
                <a16:creationId xmlns:a16="http://schemas.microsoft.com/office/drawing/2014/main" id="{98A4042C-9CF6-47AB-92EB-15A4E28151B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4281"/>
            <a:ext cx="12191997" cy="6849437"/>
          </a:xfrm>
          <a:prstGeom prst="rect">
            <a:avLst/>
          </a:prstGeom>
        </p:spPr>
      </p:pic>
    </p:spTree>
    <p:extLst>
      <p:ext uri="{BB962C8B-B14F-4D97-AF65-F5344CB8AC3E}">
        <p14:creationId xmlns:p14="http://schemas.microsoft.com/office/powerpoint/2010/main" val="13597059"/>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6FD7D-1A58-4C92-8673-A48C3F077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9C715E-6FDF-4C2D-AF6D-673AD4FD3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80DDD-67CC-45EC-92A2-E964D8247E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491FF-4152-45E2-A733-19C64A0F46D4}" type="datetimeFigureOut">
              <a:rPr lang="en-US" smtClean="0"/>
              <a:t>1/28/2026</a:t>
            </a:fld>
            <a:endParaRPr lang="en-US"/>
          </a:p>
        </p:txBody>
      </p:sp>
      <p:sp>
        <p:nvSpPr>
          <p:cNvPr id="5" name="Footer Placeholder 4">
            <a:extLst>
              <a:ext uri="{FF2B5EF4-FFF2-40B4-BE49-F238E27FC236}">
                <a16:creationId xmlns:a16="http://schemas.microsoft.com/office/drawing/2014/main" id="{4DDAB7E3-29D0-48C8-8861-0D23D15D3A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8BB5C2-16EE-4005-A7F6-4E7DA2F859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2E14B-301E-4795-9895-83E5DB01358C}" type="slidenum">
              <a:rPr lang="en-US" smtClean="0"/>
              <a:t>‹#›</a:t>
            </a:fld>
            <a:endParaRPr lang="en-US"/>
          </a:p>
        </p:txBody>
      </p:sp>
      <p:pic>
        <p:nvPicPr>
          <p:cNvPr id="8" name="Picture 7">
            <a:extLst>
              <a:ext uri="{FF2B5EF4-FFF2-40B4-BE49-F238E27FC236}">
                <a16:creationId xmlns:a16="http://schemas.microsoft.com/office/drawing/2014/main" id="{23E5354F-9FEF-4342-8EA7-89D6315D7FF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281"/>
            <a:ext cx="12191999" cy="6849437"/>
          </a:xfrm>
          <a:prstGeom prst="rect">
            <a:avLst/>
          </a:prstGeom>
        </p:spPr>
      </p:pic>
    </p:spTree>
    <p:extLst>
      <p:ext uri="{BB962C8B-B14F-4D97-AF65-F5344CB8AC3E}">
        <p14:creationId xmlns:p14="http://schemas.microsoft.com/office/powerpoint/2010/main" val="1742349079"/>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FE2E7D-CA62-421A-B705-ECF6A7A82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191325-233C-4259-81C1-DDD5159108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A7F6D-43A8-4B32-A596-9267E8674A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4B0D7-BA97-4DC2-BA24-E2B6BBDFB5DE}" type="datetimeFigureOut">
              <a:rPr lang="en-US" smtClean="0"/>
              <a:t>1/28/2026</a:t>
            </a:fld>
            <a:endParaRPr lang="en-US" dirty="0"/>
          </a:p>
        </p:txBody>
      </p:sp>
      <p:sp>
        <p:nvSpPr>
          <p:cNvPr id="5" name="Footer Placeholder 4">
            <a:extLst>
              <a:ext uri="{FF2B5EF4-FFF2-40B4-BE49-F238E27FC236}">
                <a16:creationId xmlns:a16="http://schemas.microsoft.com/office/drawing/2014/main" id="{78A94A14-687C-4BA1-BA12-D7E2E86A89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2745F82-1C2D-43C6-B93E-79D87C4F8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38644-FA95-48B2-A607-6EEA2410F701}" type="slidenum">
              <a:rPr lang="en-US" smtClean="0"/>
              <a:t>‹#›</a:t>
            </a:fld>
            <a:endParaRPr lang="en-US" dirty="0"/>
          </a:p>
        </p:txBody>
      </p:sp>
      <p:pic>
        <p:nvPicPr>
          <p:cNvPr id="9" name="Picture 8">
            <a:extLst>
              <a:ext uri="{FF2B5EF4-FFF2-40B4-BE49-F238E27FC236}">
                <a16:creationId xmlns:a16="http://schemas.microsoft.com/office/drawing/2014/main" id="{E827A3CF-EA6D-4D1C-9D41-AD98E6D6588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0" y="4281"/>
            <a:ext cx="12191999" cy="6849438"/>
          </a:xfrm>
          <a:prstGeom prst="rect">
            <a:avLst/>
          </a:prstGeom>
        </p:spPr>
      </p:pic>
    </p:spTree>
    <p:extLst>
      <p:ext uri="{BB962C8B-B14F-4D97-AF65-F5344CB8AC3E}">
        <p14:creationId xmlns:p14="http://schemas.microsoft.com/office/powerpoint/2010/main" val="420127527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A4085-D335-44E6-A30E-A5F3AC7F820A}" type="datetimeFigureOut">
              <a:rPr lang="en-US" smtClean="0"/>
              <a:t>1/28/2026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6D73F-C2A7-40C2-88BF-971A31134C1B}" type="slidenum">
              <a:rPr lang="en-US" smtClean="0"/>
              <a:t>‹#›</a:t>
            </a:fld>
            <a:endParaRPr lang="en-US"/>
          </a:p>
        </p:txBody>
      </p:sp>
      <p:pic>
        <p:nvPicPr>
          <p:cNvPr id="7" name="Picture 6">
            <a:extLst>
              <a:ext uri="{FF2B5EF4-FFF2-40B4-BE49-F238E27FC236}">
                <a16:creationId xmlns:a16="http://schemas.microsoft.com/office/drawing/2014/main" id="{10B73A93-D892-A4E5-809F-B242CC86A1B4}"/>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4281"/>
            <a:ext cx="12191999" cy="6849437"/>
          </a:xfrm>
          <a:prstGeom prst="rect">
            <a:avLst/>
          </a:prstGeom>
        </p:spPr>
      </p:pic>
    </p:spTree>
    <p:extLst>
      <p:ext uri="{BB962C8B-B14F-4D97-AF65-F5344CB8AC3E}">
        <p14:creationId xmlns:p14="http://schemas.microsoft.com/office/powerpoint/2010/main" val="132620673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34.sv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svg"/></Relationships>
</file>

<file path=ppt/slides/_rels/slide1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6.xml"/><Relationship Id="rId4" Type="http://schemas.openxmlformats.org/officeDocument/2006/relationships/hyperlink" Target="mailto:drashash@arapahoegov.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27.png"/><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28.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494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12176-F3FA-1665-8935-788EEC1796CE}"/>
            </a:ext>
          </a:extLst>
        </p:cNvPr>
        <p:cNvGrpSpPr/>
        <p:nvPr/>
      </p:nvGrpSpPr>
      <p:grpSpPr>
        <a:xfrm>
          <a:off x="0" y="0"/>
          <a:ext cx="0" cy="0"/>
          <a:chOff x="0" y="0"/>
          <a:chExt cx="0" cy="0"/>
        </a:xfrm>
      </p:grpSpPr>
      <p:sp>
        <p:nvSpPr>
          <p:cNvPr id="14" name="Rectangle: Top Corners Snipped 13">
            <a:extLst>
              <a:ext uri="{FF2B5EF4-FFF2-40B4-BE49-F238E27FC236}">
                <a16:creationId xmlns:a16="http://schemas.microsoft.com/office/drawing/2014/main" id="{1086D2FB-C580-61C8-7EC8-CA6EF040C2CE}"/>
              </a:ext>
            </a:extLst>
          </p:cNvPr>
          <p:cNvSpPr/>
          <p:nvPr/>
        </p:nvSpPr>
        <p:spPr>
          <a:xfrm rot="5400000">
            <a:off x="7293428" y="-3529478"/>
            <a:ext cx="914400" cy="8563071"/>
          </a:xfrm>
          <a:prstGeom prst="snip2SameRect">
            <a:avLst>
              <a:gd name="adj1" fmla="val 813"/>
              <a:gd name="adj2" fmla="val 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44" descr="Construction Barricade with solid fill">
            <a:extLst>
              <a:ext uri="{FF2B5EF4-FFF2-40B4-BE49-F238E27FC236}">
                <a16:creationId xmlns:a16="http://schemas.microsoft.com/office/drawing/2014/main" id="{A1A41D6B-0CA0-A63D-C94A-A1644D3276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516" y="2241395"/>
            <a:ext cx="2430966" cy="2430966"/>
          </a:xfrm>
          <a:prstGeom prst="rect">
            <a:avLst/>
          </a:prstGeom>
        </p:spPr>
      </p:pic>
      <p:grpSp>
        <p:nvGrpSpPr>
          <p:cNvPr id="56" name="Group 55">
            <a:extLst>
              <a:ext uri="{FF2B5EF4-FFF2-40B4-BE49-F238E27FC236}">
                <a16:creationId xmlns:a16="http://schemas.microsoft.com/office/drawing/2014/main" id="{A100A8A5-2C8D-EF79-2630-AA1DC4047A0F}"/>
              </a:ext>
            </a:extLst>
          </p:cNvPr>
          <p:cNvGrpSpPr/>
          <p:nvPr/>
        </p:nvGrpSpPr>
        <p:grpSpPr>
          <a:xfrm>
            <a:off x="2557354" y="3092600"/>
            <a:ext cx="914400" cy="914400"/>
            <a:chOff x="2546203" y="3092600"/>
            <a:chExt cx="914400" cy="914400"/>
          </a:xfrm>
          <a:solidFill>
            <a:schemeClr val="accent6">
              <a:lumMod val="60000"/>
              <a:lumOff val="40000"/>
            </a:schemeClr>
          </a:solidFill>
        </p:grpSpPr>
        <p:sp>
          <p:nvSpPr>
            <p:cNvPr id="6" name="Rectangle: Top Corners Snipped 5">
              <a:extLst>
                <a:ext uri="{FF2B5EF4-FFF2-40B4-BE49-F238E27FC236}">
                  <a16:creationId xmlns:a16="http://schemas.microsoft.com/office/drawing/2014/main" id="{8F7BA535-3A06-ABAF-3512-FB5B54DD93B1}"/>
                </a:ext>
              </a:extLst>
            </p:cNvPr>
            <p:cNvSpPr/>
            <p:nvPr/>
          </p:nvSpPr>
          <p:spPr>
            <a:xfrm rot="16200000">
              <a:off x="2546203" y="3092600"/>
              <a:ext cx="914400" cy="914400"/>
            </a:xfrm>
            <a:prstGeom prst="snip2Same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B727467-F27D-F44B-A08E-3FFCBE859905}"/>
                </a:ext>
              </a:extLst>
            </p:cNvPr>
            <p:cNvSpPr txBox="1"/>
            <p:nvPr/>
          </p:nvSpPr>
          <p:spPr>
            <a:xfrm>
              <a:off x="2873300" y="3263587"/>
              <a:ext cx="356122" cy="584775"/>
            </a:xfrm>
            <a:prstGeom prst="rect">
              <a:avLst/>
            </a:prstGeom>
            <a:grpFill/>
          </p:spPr>
          <p:txBody>
            <a:bodyPr wrap="square" rtlCol="0">
              <a:spAutoFit/>
            </a:bodyPr>
            <a:lstStyle/>
            <a:p>
              <a:r>
                <a:rPr lang="en-US" sz="3200" dirty="0"/>
                <a:t>3</a:t>
              </a:r>
            </a:p>
          </p:txBody>
        </p:sp>
      </p:grpSp>
      <p:sp>
        <p:nvSpPr>
          <p:cNvPr id="2" name="Title 1">
            <a:extLst>
              <a:ext uri="{FF2B5EF4-FFF2-40B4-BE49-F238E27FC236}">
                <a16:creationId xmlns:a16="http://schemas.microsoft.com/office/drawing/2014/main" id="{E45FF275-FE46-FA49-19D1-F4DB001092E7}"/>
              </a:ext>
            </a:extLst>
          </p:cNvPr>
          <p:cNvSpPr>
            <a:spLocks noGrp="1"/>
          </p:cNvSpPr>
          <p:nvPr>
            <p:ph type="title"/>
          </p:nvPr>
        </p:nvSpPr>
        <p:spPr>
          <a:xfrm>
            <a:off x="3469091" y="293648"/>
            <a:ext cx="8563071" cy="914401"/>
          </a:xfrm>
        </p:spPr>
        <p:txBody>
          <a:bodyPr/>
          <a:lstStyle/>
          <a:p>
            <a:pPr algn="ctr"/>
            <a:r>
              <a:rPr lang="en-US" dirty="0">
                <a:latin typeface="+mn-lt"/>
              </a:rPr>
              <a:t>Roadblocks</a:t>
            </a:r>
          </a:p>
        </p:txBody>
      </p:sp>
      <p:pic>
        <p:nvPicPr>
          <p:cNvPr id="4" name="Picture 3">
            <a:extLst>
              <a:ext uri="{FF2B5EF4-FFF2-40B4-BE49-F238E27FC236}">
                <a16:creationId xmlns:a16="http://schemas.microsoft.com/office/drawing/2014/main" id="{36A9A6DD-D5B0-5BD7-2A1F-4FB420C7CE27}"/>
              </a:ext>
            </a:extLst>
          </p:cNvPr>
          <p:cNvPicPr>
            <a:picLocks noChangeAspect="1"/>
          </p:cNvPicPr>
          <p:nvPr/>
        </p:nvPicPr>
        <p:blipFill>
          <a:blip r:embed="rId5"/>
          <a:stretch>
            <a:fillRect/>
          </a:stretch>
        </p:blipFill>
        <p:spPr>
          <a:xfrm>
            <a:off x="3634288" y="1694988"/>
            <a:ext cx="8326986" cy="4296936"/>
          </a:xfrm>
          <a:prstGeom prst="rect">
            <a:avLst/>
          </a:prstGeom>
        </p:spPr>
      </p:pic>
      <p:sp>
        <p:nvSpPr>
          <p:cNvPr id="3" name="Rectangle 2">
            <a:extLst>
              <a:ext uri="{FF2B5EF4-FFF2-40B4-BE49-F238E27FC236}">
                <a16:creationId xmlns:a16="http://schemas.microsoft.com/office/drawing/2014/main" id="{6E09DB60-0A70-B88B-471A-23B320F995E7}"/>
              </a:ext>
            </a:extLst>
          </p:cNvPr>
          <p:cNvSpPr/>
          <p:nvPr/>
        </p:nvSpPr>
        <p:spPr>
          <a:xfrm>
            <a:off x="7973122" y="3848362"/>
            <a:ext cx="3847171" cy="106932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C0C00D8-4E64-F4B0-F17C-33EF7FDF54BB}"/>
              </a:ext>
            </a:extLst>
          </p:cNvPr>
          <p:cNvPicPr>
            <a:picLocks noChangeAspect="1"/>
          </p:cNvPicPr>
          <p:nvPr/>
        </p:nvPicPr>
        <p:blipFill>
          <a:blip r:embed="rId6"/>
          <a:stretch>
            <a:fillRect/>
          </a:stretch>
        </p:blipFill>
        <p:spPr>
          <a:xfrm>
            <a:off x="9174181" y="1201496"/>
            <a:ext cx="2800741" cy="5611008"/>
          </a:xfrm>
          <a:prstGeom prst="rect">
            <a:avLst/>
          </a:prstGeom>
        </p:spPr>
      </p:pic>
    </p:spTree>
    <p:extLst>
      <p:ext uri="{BB962C8B-B14F-4D97-AF65-F5344CB8AC3E}">
        <p14:creationId xmlns:p14="http://schemas.microsoft.com/office/powerpoint/2010/main" val="182039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228FD-71E9-B127-D00E-E2481796E5FE}"/>
            </a:ext>
          </a:extLst>
        </p:cNvPr>
        <p:cNvGrpSpPr/>
        <p:nvPr/>
      </p:nvGrpSpPr>
      <p:grpSpPr>
        <a:xfrm>
          <a:off x="0" y="0"/>
          <a:ext cx="0" cy="0"/>
          <a:chOff x="0" y="0"/>
          <a:chExt cx="0" cy="0"/>
        </a:xfrm>
      </p:grpSpPr>
      <p:sp>
        <p:nvSpPr>
          <p:cNvPr id="14" name="Rectangle: Top Corners Snipped 13">
            <a:extLst>
              <a:ext uri="{FF2B5EF4-FFF2-40B4-BE49-F238E27FC236}">
                <a16:creationId xmlns:a16="http://schemas.microsoft.com/office/drawing/2014/main" id="{59474356-4189-D889-CBC8-93E21A75CB74}"/>
              </a:ext>
            </a:extLst>
          </p:cNvPr>
          <p:cNvSpPr/>
          <p:nvPr/>
        </p:nvSpPr>
        <p:spPr>
          <a:xfrm rot="5400000">
            <a:off x="7293428" y="-3529478"/>
            <a:ext cx="914400" cy="8563071"/>
          </a:xfrm>
          <a:prstGeom prst="snip2SameRect">
            <a:avLst>
              <a:gd name="adj1" fmla="val 813"/>
              <a:gd name="adj2" fmla="val 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44" descr="Construction Barricade with solid fill">
            <a:extLst>
              <a:ext uri="{FF2B5EF4-FFF2-40B4-BE49-F238E27FC236}">
                <a16:creationId xmlns:a16="http://schemas.microsoft.com/office/drawing/2014/main" id="{5220D323-E61C-34CA-F2AA-577BFF41BF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516" y="2241395"/>
            <a:ext cx="2430966" cy="2430966"/>
          </a:xfrm>
          <a:prstGeom prst="rect">
            <a:avLst/>
          </a:prstGeom>
        </p:spPr>
      </p:pic>
      <p:grpSp>
        <p:nvGrpSpPr>
          <p:cNvPr id="56" name="Group 55">
            <a:extLst>
              <a:ext uri="{FF2B5EF4-FFF2-40B4-BE49-F238E27FC236}">
                <a16:creationId xmlns:a16="http://schemas.microsoft.com/office/drawing/2014/main" id="{8D995D43-3513-D398-8B7F-718C798206F3}"/>
              </a:ext>
            </a:extLst>
          </p:cNvPr>
          <p:cNvGrpSpPr/>
          <p:nvPr/>
        </p:nvGrpSpPr>
        <p:grpSpPr>
          <a:xfrm>
            <a:off x="2557354" y="3092600"/>
            <a:ext cx="914400" cy="914400"/>
            <a:chOff x="2546203" y="3092600"/>
            <a:chExt cx="914400" cy="914400"/>
          </a:xfrm>
          <a:solidFill>
            <a:schemeClr val="accent6">
              <a:lumMod val="60000"/>
              <a:lumOff val="40000"/>
            </a:schemeClr>
          </a:solidFill>
        </p:grpSpPr>
        <p:sp>
          <p:nvSpPr>
            <p:cNvPr id="6" name="Rectangle: Top Corners Snipped 5">
              <a:extLst>
                <a:ext uri="{FF2B5EF4-FFF2-40B4-BE49-F238E27FC236}">
                  <a16:creationId xmlns:a16="http://schemas.microsoft.com/office/drawing/2014/main" id="{7DBF0286-5882-D051-0ADC-CB35E8443526}"/>
                </a:ext>
              </a:extLst>
            </p:cNvPr>
            <p:cNvSpPr/>
            <p:nvPr/>
          </p:nvSpPr>
          <p:spPr>
            <a:xfrm rot="16200000">
              <a:off x="2546203" y="3092600"/>
              <a:ext cx="914400" cy="914400"/>
            </a:xfrm>
            <a:prstGeom prst="snip2Same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6F7D84B-040A-92EB-15C3-5C505EA97A08}"/>
                </a:ext>
              </a:extLst>
            </p:cNvPr>
            <p:cNvSpPr txBox="1"/>
            <p:nvPr/>
          </p:nvSpPr>
          <p:spPr>
            <a:xfrm>
              <a:off x="2873300" y="3263587"/>
              <a:ext cx="356122" cy="584775"/>
            </a:xfrm>
            <a:prstGeom prst="rect">
              <a:avLst/>
            </a:prstGeom>
            <a:grpFill/>
          </p:spPr>
          <p:txBody>
            <a:bodyPr wrap="square" rtlCol="0">
              <a:spAutoFit/>
            </a:bodyPr>
            <a:lstStyle/>
            <a:p>
              <a:r>
                <a:rPr lang="en-US" sz="3200" dirty="0"/>
                <a:t>3</a:t>
              </a:r>
            </a:p>
          </p:txBody>
        </p:sp>
      </p:grpSp>
      <p:sp>
        <p:nvSpPr>
          <p:cNvPr id="2" name="Title 1">
            <a:extLst>
              <a:ext uri="{FF2B5EF4-FFF2-40B4-BE49-F238E27FC236}">
                <a16:creationId xmlns:a16="http://schemas.microsoft.com/office/drawing/2014/main" id="{5E4E6048-0BEC-C506-7A21-7569F7E1AD83}"/>
              </a:ext>
            </a:extLst>
          </p:cNvPr>
          <p:cNvSpPr>
            <a:spLocks noGrp="1"/>
          </p:cNvSpPr>
          <p:nvPr>
            <p:ph type="title"/>
          </p:nvPr>
        </p:nvSpPr>
        <p:spPr>
          <a:xfrm>
            <a:off x="3469091" y="293648"/>
            <a:ext cx="8563071" cy="914401"/>
          </a:xfrm>
        </p:spPr>
        <p:txBody>
          <a:bodyPr/>
          <a:lstStyle/>
          <a:p>
            <a:pPr algn="ctr"/>
            <a:r>
              <a:rPr lang="en-US" dirty="0">
                <a:latin typeface="+mn-lt"/>
              </a:rPr>
              <a:t>Roadblocks</a:t>
            </a:r>
          </a:p>
        </p:txBody>
      </p:sp>
      <p:sp>
        <p:nvSpPr>
          <p:cNvPr id="9" name="TextBox 8">
            <a:extLst>
              <a:ext uri="{FF2B5EF4-FFF2-40B4-BE49-F238E27FC236}">
                <a16:creationId xmlns:a16="http://schemas.microsoft.com/office/drawing/2014/main" id="{442AF38D-3D8D-DF3C-D142-77A9C8765AAC}"/>
              </a:ext>
            </a:extLst>
          </p:cNvPr>
          <p:cNvSpPr txBox="1"/>
          <p:nvPr/>
        </p:nvSpPr>
        <p:spPr>
          <a:xfrm>
            <a:off x="3469091" y="6089008"/>
            <a:ext cx="8985091" cy="646331"/>
          </a:xfrm>
          <a:prstGeom prst="rect">
            <a:avLst/>
          </a:prstGeom>
          <a:noFill/>
        </p:spPr>
        <p:txBody>
          <a:bodyPr wrap="square">
            <a:spAutoFit/>
          </a:bodyPr>
          <a:lstStyle/>
          <a:p>
            <a:r>
              <a:rPr lang="en-US" dirty="0"/>
              <a:t>https://columbinegenealogy.com/wp-content/uploads/2013/04/Littleton_1961_Address_Changes_v.4_OLD-NEW-1.pdf</a:t>
            </a:r>
          </a:p>
        </p:txBody>
      </p:sp>
      <p:sp>
        <p:nvSpPr>
          <p:cNvPr id="10" name="TextBox 9">
            <a:extLst>
              <a:ext uri="{FF2B5EF4-FFF2-40B4-BE49-F238E27FC236}">
                <a16:creationId xmlns:a16="http://schemas.microsoft.com/office/drawing/2014/main" id="{4EF225B7-6319-4999-8D83-4C7627B12CDA}"/>
              </a:ext>
            </a:extLst>
          </p:cNvPr>
          <p:cNvSpPr txBox="1"/>
          <p:nvPr/>
        </p:nvSpPr>
        <p:spPr>
          <a:xfrm>
            <a:off x="4003287" y="2241395"/>
            <a:ext cx="7437863" cy="707886"/>
          </a:xfrm>
          <a:prstGeom prst="rect">
            <a:avLst/>
          </a:prstGeom>
          <a:noFill/>
        </p:spPr>
        <p:txBody>
          <a:bodyPr wrap="square" rtlCol="0">
            <a:spAutoFit/>
          </a:bodyPr>
          <a:lstStyle/>
          <a:p>
            <a:pPr algn="ctr"/>
            <a:r>
              <a:rPr lang="en-US" sz="4000" dirty="0"/>
              <a:t>“The address does not exist!”</a:t>
            </a:r>
          </a:p>
        </p:txBody>
      </p:sp>
    </p:spTree>
    <p:extLst>
      <p:ext uri="{BB962C8B-B14F-4D97-AF65-F5344CB8AC3E}">
        <p14:creationId xmlns:p14="http://schemas.microsoft.com/office/powerpoint/2010/main" val="3793500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053C0-6F3D-BDED-9682-565D9549C058}"/>
            </a:ext>
          </a:extLst>
        </p:cNvPr>
        <p:cNvGrpSpPr/>
        <p:nvPr/>
      </p:nvGrpSpPr>
      <p:grpSpPr>
        <a:xfrm>
          <a:off x="0" y="0"/>
          <a:ext cx="0" cy="0"/>
          <a:chOff x="0" y="0"/>
          <a:chExt cx="0" cy="0"/>
        </a:xfrm>
      </p:grpSpPr>
      <p:sp>
        <p:nvSpPr>
          <p:cNvPr id="15" name="Rectangle: Top Corners Snipped 14">
            <a:extLst>
              <a:ext uri="{FF2B5EF4-FFF2-40B4-BE49-F238E27FC236}">
                <a16:creationId xmlns:a16="http://schemas.microsoft.com/office/drawing/2014/main" id="{56644C57-F082-EAC8-5350-7B41CD70F940}"/>
              </a:ext>
            </a:extLst>
          </p:cNvPr>
          <p:cNvSpPr/>
          <p:nvPr/>
        </p:nvSpPr>
        <p:spPr>
          <a:xfrm rot="5400000">
            <a:off x="7282287" y="-3522027"/>
            <a:ext cx="914400" cy="8563043"/>
          </a:xfrm>
          <a:prstGeom prst="snip2SameRect">
            <a:avLst>
              <a:gd name="adj1" fmla="val 0"/>
              <a:gd name="adj2" fmla="val 0"/>
            </a:avLst>
          </a:prstGeom>
          <a:solidFill>
            <a:srgbClr val="D487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Graphic 42" descr="Handshake with solid fill">
            <a:extLst>
              <a:ext uri="{FF2B5EF4-FFF2-40B4-BE49-F238E27FC236}">
                <a16:creationId xmlns:a16="http://schemas.microsoft.com/office/drawing/2014/main" id="{42C31117-98E4-74A7-A970-264848C364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5249" y="2029523"/>
            <a:ext cx="2892654" cy="2892654"/>
          </a:xfrm>
          <a:prstGeom prst="rect">
            <a:avLst/>
          </a:prstGeom>
        </p:spPr>
      </p:pic>
      <p:grpSp>
        <p:nvGrpSpPr>
          <p:cNvPr id="57" name="Group 56">
            <a:extLst>
              <a:ext uri="{FF2B5EF4-FFF2-40B4-BE49-F238E27FC236}">
                <a16:creationId xmlns:a16="http://schemas.microsoft.com/office/drawing/2014/main" id="{35E32AC6-AF42-0C2D-F2F2-A348615D3B87}"/>
              </a:ext>
            </a:extLst>
          </p:cNvPr>
          <p:cNvGrpSpPr/>
          <p:nvPr/>
        </p:nvGrpSpPr>
        <p:grpSpPr>
          <a:xfrm>
            <a:off x="2553633" y="4036737"/>
            <a:ext cx="914400" cy="914400"/>
            <a:chOff x="2542482" y="4036737"/>
            <a:chExt cx="914400" cy="914400"/>
          </a:xfrm>
          <a:solidFill>
            <a:srgbClr val="D48758"/>
          </a:solidFill>
        </p:grpSpPr>
        <p:sp>
          <p:nvSpPr>
            <p:cNvPr id="7" name="Rectangle: Top Corners Snipped 6">
              <a:extLst>
                <a:ext uri="{FF2B5EF4-FFF2-40B4-BE49-F238E27FC236}">
                  <a16:creationId xmlns:a16="http://schemas.microsoft.com/office/drawing/2014/main" id="{CAFBFA01-FA18-642C-6C25-53125A4FFAB5}"/>
                </a:ext>
              </a:extLst>
            </p:cNvPr>
            <p:cNvSpPr/>
            <p:nvPr/>
          </p:nvSpPr>
          <p:spPr>
            <a:xfrm rot="16200000">
              <a:off x="2542482" y="4036737"/>
              <a:ext cx="914400" cy="914400"/>
            </a:xfrm>
            <a:prstGeom prst="snip2Same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82E2614-7027-1060-0A7D-12D6798EE913}"/>
                </a:ext>
              </a:extLst>
            </p:cNvPr>
            <p:cNvSpPr txBox="1"/>
            <p:nvPr/>
          </p:nvSpPr>
          <p:spPr>
            <a:xfrm>
              <a:off x="2873300" y="4200293"/>
              <a:ext cx="356122" cy="584775"/>
            </a:xfrm>
            <a:prstGeom prst="rect">
              <a:avLst/>
            </a:prstGeom>
            <a:grpFill/>
          </p:spPr>
          <p:txBody>
            <a:bodyPr wrap="square" rtlCol="0">
              <a:spAutoFit/>
            </a:bodyPr>
            <a:lstStyle/>
            <a:p>
              <a:r>
                <a:rPr lang="en-US" sz="3200" dirty="0"/>
                <a:t>4</a:t>
              </a:r>
            </a:p>
          </p:txBody>
        </p:sp>
      </p:grpSp>
      <p:sp>
        <p:nvSpPr>
          <p:cNvPr id="2" name="Title 1">
            <a:extLst>
              <a:ext uri="{FF2B5EF4-FFF2-40B4-BE49-F238E27FC236}">
                <a16:creationId xmlns:a16="http://schemas.microsoft.com/office/drawing/2014/main" id="{EAEB5A04-ECA2-6EBA-D378-F6AAFB28ACCF}"/>
              </a:ext>
            </a:extLst>
          </p:cNvPr>
          <p:cNvSpPr>
            <a:spLocks noGrp="1"/>
          </p:cNvSpPr>
          <p:nvPr>
            <p:ph type="title"/>
          </p:nvPr>
        </p:nvSpPr>
        <p:spPr>
          <a:xfrm>
            <a:off x="3453165" y="302296"/>
            <a:ext cx="8563044" cy="914401"/>
          </a:xfrm>
        </p:spPr>
        <p:txBody>
          <a:bodyPr/>
          <a:lstStyle/>
          <a:p>
            <a:pPr algn="ctr"/>
            <a:r>
              <a:rPr lang="en-US" dirty="0">
                <a:latin typeface="+mn-lt"/>
              </a:rPr>
              <a:t>Resources and Relationships</a:t>
            </a:r>
          </a:p>
        </p:txBody>
      </p:sp>
      <p:sp>
        <p:nvSpPr>
          <p:cNvPr id="3" name="TextBox 2">
            <a:extLst>
              <a:ext uri="{FF2B5EF4-FFF2-40B4-BE49-F238E27FC236}">
                <a16:creationId xmlns:a16="http://schemas.microsoft.com/office/drawing/2014/main" id="{332A1DE0-2247-0AA1-EC9E-824BEEABC93C}"/>
              </a:ext>
            </a:extLst>
          </p:cNvPr>
          <p:cNvSpPr txBox="1"/>
          <p:nvPr/>
        </p:nvSpPr>
        <p:spPr>
          <a:xfrm>
            <a:off x="4159405" y="1761893"/>
            <a:ext cx="7538224" cy="3293209"/>
          </a:xfrm>
          <a:prstGeom prst="rect">
            <a:avLst/>
          </a:prstGeom>
          <a:noFill/>
        </p:spPr>
        <p:txBody>
          <a:bodyPr wrap="square" rtlCol="0">
            <a:spAutoFit/>
          </a:bodyPr>
          <a:lstStyle/>
          <a:p>
            <a:pPr marL="285750" indent="-285750">
              <a:buClr>
                <a:srgbClr val="B05408"/>
              </a:buClr>
              <a:buFont typeface="Arial" panose="020B0604020202020204" pitchFamily="34" charset="0"/>
              <a:buChar char="•"/>
            </a:pPr>
            <a:r>
              <a:rPr lang="en-US" sz="3200" dirty="0"/>
              <a:t>Maps and screens</a:t>
            </a:r>
            <a:endParaRPr lang="en-US" sz="2800" dirty="0"/>
          </a:p>
          <a:p>
            <a:pPr marL="742950" lvl="1" indent="-285750">
              <a:buClr>
                <a:srgbClr val="B05408"/>
              </a:buClr>
              <a:buSzPct val="85000"/>
              <a:buFont typeface="Arial" panose="020B0604020202020204" pitchFamily="34" charset="0"/>
              <a:buChar char="•"/>
            </a:pPr>
            <a:r>
              <a:rPr lang="en-US" sz="2800" dirty="0"/>
              <a:t>Google Maps</a:t>
            </a:r>
          </a:p>
          <a:p>
            <a:pPr marL="742950" lvl="1" indent="-285750">
              <a:buClr>
                <a:srgbClr val="B05408"/>
              </a:buClr>
              <a:buSzPct val="85000"/>
              <a:buFont typeface="Arial" panose="020B0604020202020204" pitchFamily="34" charset="0"/>
              <a:buChar char="•"/>
            </a:pPr>
            <a:r>
              <a:rPr lang="en-US" sz="2800" dirty="0"/>
              <a:t>County Assessor’s website</a:t>
            </a:r>
          </a:p>
          <a:p>
            <a:pPr marL="742950" lvl="1" indent="-285750">
              <a:buClr>
                <a:srgbClr val="B05408"/>
              </a:buClr>
              <a:buSzPct val="85000"/>
              <a:buFont typeface="Arial" panose="020B0604020202020204" pitchFamily="34" charset="0"/>
              <a:buChar char="•"/>
            </a:pPr>
            <a:r>
              <a:rPr lang="en-US" sz="2800" dirty="0"/>
              <a:t>ACPH septic lookup website</a:t>
            </a:r>
          </a:p>
          <a:p>
            <a:pPr marL="742950" lvl="1" indent="-285750">
              <a:buClr>
                <a:srgbClr val="B05408"/>
              </a:buClr>
              <a:buSzPct val="85000"/>
              <a:buFont typeface="Arial" panose="020B0604020202020204" pitchFamily="34" charset="0"/>
              <a:buChar char="•"/>
            </a:pPr>
            <a:r>
              <a:rPr lang="en-US" sz="2800" dirty="0"/>
              <a:t>Excel spreadsheet</a:t>
            </a:r>
          </a:p>
          <a:p>
            <a:pPr marL="285750" indent="-285750">
              <a:buClr>
                <a:srgbClr val="B05408"/>
              </a:buClr>
              <a:buSzPct val="100000"/>
              <a:buFont typeface="Arial" panose="020B0604020202020204" pitchFamily="34" charset="0"/>
              <a:buChar char="•"/>
            </a:pPr>
            <a:r>
              <a:rPr lang="en-US" sz="3200" dirty="0"/>
              <a:t>Update Health Space after confirmation</a:t>
            </a:r>
          </a:p>
          <a:p>
            <a:pPr marL="285750" indent="-285750">
              <a:buClr>
                <a:srgbClr val="B05408"/>
              </a:buClr>
              <a:buSzPct val="100000"/>
              <a:buFont typeface="Arial" panose="020B0604020202020204" pitchFamily="34" charset="0"/>
              <a:buChar char="•"/>
            </a:pPr>
            <a:r>
              <a:rPr lang="en-US" sz="3200" dirty="0"/>
              <a:t>Sanitation district contacts!!!!</a:t>
            </a:r>
          </a:p>
        </p:txBody>
      </p:sp>
    </p:spTree>
    <p:extLst>
      <p:ext uri="{BB962C8B-B14F-4D97-AF65-F5344CB8AC3E}">
        <p14:creationId xmlns:p14="http://schemas.microsoft.com/office/powerpoint/2010/main" val="2869518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EF84D-FA0C-0FC6-C56C-3C1EDA2AEF36}"/>
            </a:ext>
          </a:extLst>
        </p:cNvPr>
        <p:cNvGrpSpPr/>
        <p:nvPr/>
      </p:nvGrpSpPr>
      <p:grpSpPr>
        <a:xfrm>
          <a:off x="0" y="0"/>
          <a:ext cx="0" cy="0"/>
          <a:chOff x="0" y="0"/>
          <a:chExt cx="0" cy="0"/>
        </a:xfrm>
      </p:grpSpPr>
      <p:sp>
        <p:nvSpPr>
          <p:cNvPr id="16" name="Rectangle: Top Corners Snipped 15">
            <a:extLst>
              <a:ext uri="{FF2B5EF4-FFF2-40B4-BE49-F238E27FC236}">
                <a16:creationId xmlns:a16="http://schemas.microsoft.com/office/drawing/2014/main" id="{1671F190-02B4-3048-796E-C517EA6B8711}"/>
              </a:ext>
            </a:extLst>
          </p:cNvPr>
          <p:cNvSpPr/>
          <p:nvPr/>
        </p:nvSpPr>
        <p:spPr>
          <a:xfrm rot="5400000">
            <a:off x="7282251" y="-3548062"/>
            <a:ext cx="914400" cy="8563072"/>
          </a:xfrm>
          <a:prstGeom prst="snip2SameRect">
            <a:avLst>
              <a:gd name="adj1" fmla="val 0"/>
              <a:gd name="adj2" fmla="val 0"/>
            </a:avLst>
          </a:prstGeom>
          <a:solidFill>
            <a:srgbClr val="C66C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Race Flag with solid fill">
            <a:extLst>
              <a:ext uri="{FF2B5EF4-FFF2-40B4-BE49-F238E27FC236}">
                <a16:creationId xmlns:a16="http://schemas.microsoft.com/office/drawing/2014/main" id="{6FC7F4DC-82D9-F38E-3FA6-51AC56CB30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747" y="2397511"/>
            <a:ext cx="3247570" cy="2421003"/>
          </a:xfrm>
          <a:prstGeom prst="rect">
            <a:avLst/>
          </a:prstGeom>
        </p:spPr>
      </p:pic>
      <p:grpSp>
        <p:nvGrpSpPr>
          <p:cNvPr id="58" name="Group 57">
            <a:extLst>
              <a:ext uri="{FF2B5EF4-FFF2-40B4-BE49-F238E27FC236}">
                <a16:creationId xmlns:a16="http://schemas.microsoft.com/office/drawing/2014/main" id="{19005BFD-AB81-1E4A-F722-3FA55D69E9E4}"/>
              </a:ext>
            </a:extLst>
          </p:cNvPr>
          <p:cNvGrpSpPr/>
          <p:nvPr/>
        </p:nvGrpSpPr>
        <p:grpSpPr>
          <a:xfrm>
            <a:off x="2551123" y="4980871"/>
            <a:ext cx="914400" cy="914400"/>
            <a:chOff x="2538766" y="4980871"/>
            <a:chExt cx="914400" cy="914400"/>
          </a:xfrm>
          <a:solidFill>
            <a:srgbClr val="C66C28"/>
          </a:solidFill>
        </p:grpSpPr>
        <p:sp>
          <p:nvSpPr>
            <p:cNvPr id="8" name="Rectangle: Top Corners Snipped 7">
              <a:extLst>
                <a:ext uri="{FF2B5EF4-FFF2-40B4-BE49-F238E27FC236}">
                  <a16:creationId xmlns:a16="http://schemas.microsoft.com/office/drawing/2014/main" id="{B5FBAE2E-7228-FA0A-D554-3F62358C8188}"/>
                </a:ext>
              </a:extLst>
            </p:cNvPr>
            <p:cNvSpPr/>
            <p:nvPr/>
          </p:nvSpPr>
          <p:spPr>
            <a:xfrm rot="16200000">
              <a:off x="2538766" y="4980871"/>
              <a:ext cx="914400" cy="914400"/>
            </a:xfrm>
            <a:prstGeom prst="snip2Same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31A2C7D1-01F6-441A-F122-DFCD87636D39}"/>
                </a:ext>
              </a:extLst>
            </p:cNvPr>
            <p:cNvSpPr txBox="1"/>
            <p:nvPr/>
          </p:nvSpPr>
          <p:spPr>
            <a:xfrm>
              <a:off x="2873300" y="5148141"/>
              <a:ext cx="356122" cy="584775"/>
            </a:xfrm>
            <a:prstGeom prst="rect">
              <a:avLst/>
            </a:prstGeom>
            <a:grpFill/>
          </p:spPr>
          <p:txBody>
            <a:bodyPr wrap="square" rtlCol="0">
              <a:spAutoFit/>
            </a:bodyPr>
            <a:lstStyle/>
            <a:p>
              <a:r>
                <a:rPr lang="en-US" sz="3200" dirty="0"/>
                <a:t>5</a:t>
              </a:r>
            </a:p>
          </p:txBody>
        </p:sp>
      </p:grpSp>
      <p:sp>
        <p:nvSpPr>
          <p:cNvPr id="2" name="Title 1">
            <a:extLst>
              <a:ext uri="{FF2B5EF4-FFF2-40B4-BE49-F238E27FC236}">
                <a16:creationId xmlns:a16="http://schemas.microsoft.com/office/drawing/2014/main" id="{154B7D8E-8D1F-DDAB-DEA1-1B7C5D22A791}"/>
              </a:ext>
            </a:extLst>
          </p:cNvPr>
          <p:cNvSpPr>
            <a:spLocks noGrp="1"/>
          </p:cNvSpPr>
          <p:nvPr>
            <p:ph type="title"/>
          </p:nvPr>
        </p:nvSpPr>
        <p:spPr>
          <a:xfrm>
            <a:off x="3453165" y="271168"/>
            <a:ext cx="8563071" cy="925277"/>
          </a:xfrm>
        </p:spPr>
        <p:txBody>
          <a:bodyPr/>
          <a:lstStyle/>
          <a:p>
            <a:pPr algn="ctr"/>
            <a:r>
              <a:rPr lang="en-US" dirty="0">
                <a:latin typeface="+mn-lt"/>
              </a:rPr>
              <a:t>Results and Lessons Learned</a:t>
            </a:r>
          </a:p>
        </p:txBody>
      </p:sp>
      <p:sp>
        <p:nvSpPr>
          <p:cNvPr id="3" name="TextBox 2">
            <a:extLst>
              <a:ext uri="{FF2B5EF4-FFF2-40B4-BE49-F238E27FC236}">
                <a16:creationId xmlns:a16="http://schemas.microsoft.com/office/drawing/2014/main" id="{3EB86F60-29C2-74A4-9D80-D8E88AB9D3D7}"/>
              </a:ext>
            </a:extLst>
          </p:cNvPr>
          <p:cNvSpPr txBox="1"/>
          <p:nvPr/>
        </p:nvSpPr>
        <p:spPr>
          <a:xfrm>
            <a:off x="4159405" y="1761893"/>
            <a:ext cx="7538224" cy="4401205"/>
          </a:xfrm>
          <a:prstGeom prst="rect">
            <a:avLst/>
          </a:prstGeom>
          <a:noFill/>
        </p:spPr>
        <p:txBody>
          <a:bodyPr wrap="square" rtlCol="0">
            <a:spAutoFit/>
          </a:bodyPr>
          <a:lstStyle/>
          <a:p>
            <a:pPr marL="285750" indent="-285750">
              <a:buClr>
                <a:srgbClr val="B05408"/>
              </a:buClr>
              <a:buFont typeface="Arial" panose="020B0604020202020204" pitchFamily="34" charset="0"/>
              <a:buChar char="•"/>
            </a:pPr>
            <a:r>
              <a:rPr lang="en-US" sz="3200" dirty="0"/>
              <a:t>1765 systems inactivated</a:t>
            </a:r>
          </a:p>
          <a:p>
            <a:pPr marL="742950" lvl="1" indent="-285750">
              <a:buClr>
                <a:srgbClr val="B05408"/>
              </a:buClr>
              <a:buSzPct val="85000"/>
              <a:buFont typeface="Arial" panose="020B0604020202020204" pitchFamily="34" charset="0"/>
              <a:buChar char="•"/>
            </a:pPr>
            <a:r>
              <a:rPr lang="en-US" sz="2800" dirty="0"/>
              <a:t>Some sites had multiple permits (install, repair, use, etc.)</a:t>
            </a:r>
          </a:p>
          <a:p>
            <a:pPr marL="285750" indent="-285750">
              <a:buClr>
                <a:srgbClr val="B05408"/>
              </a:buClr>
              <a:buSzPct val="100000"/>
              <a:buFont typeface="Arial" panose="020B0604020202020204" pitchFamily="34" charset="0"/>
              <a:buChar char="•"/>
            </a:pPr>
            <a:r>
              <a:rPr lang="en-US" sz="3200" dirty="0"/>
              <a:t>67 systems as “can’t locate”</a:t>
            </a:r>
          </a:p>
          <a:p>
            <a:pPr marL="742950" lvl="1" indent="-285750">
              <a:buClr>
                <a:srgbClr val="B05408"/>
              </a:buClr>
              <a:buSzPct val="100000"/>
              <a:buFont typeface="Arial" panose="020B0604020202020204" pitchFamily="34" charset="0"/>
              <a:buChar char="•"/>
            </a:pPr>
            <a:r>
              <a:rPr lang="en-US" sz="2800" dirty="0"/>
              <a:t>Now adding GPS info to tank location</a:t>
            </a:r>
          </a:p>
          <a:p>
            <a:pPr marL="285750" indent="-285750">
              <a:buClr>
                <a:srgbClr val="B05408"/>
              </a:buClr>
              <a:buSzPct val="100000"/>
              <a:buFont typeface="Arial" panose="020B0604020202020204" pitchFamily="34" charset="0"/>
              <a:buChar char="•"/>
            </a:pPr>
            <a:r>
              <a:rPr lang="en-US" sz="3200" dirty="0"/>
              <a:t>Different sanitation districts provide different information:</a:t>
            </a:r>
          </a:p>
          <a:p>
            <a:pPr marL="742950" lvl="1" indent="-285750">
              <a:buClr>
                <a:srgbClr val="B05408"/>
              </a:buClr>
              <a:buSzPct val="100000"/>
              <a:buFont typeface="Arial" panose="020B0604020202020204" pitchFamily="34" charset="0"/>
              <a:buChar char="•"/>
            </a:pPr>
            <a:r>
              <a:rPr lang="en-US" sz="2800" dirty="0"/>
              <a:t>“Yes”, “No”,…date of connection!</a:t>
            </a:r>
          </a:p>
          <a:p>
            <a:pPr marL="285750" indent="-285750">
              <a:buClr>
                <a:srgbClr val="B05408"/>
              </a:buClr>
              <a:buSzPct val="100000"/>
              <a:buFont typeface="Arial" panose="020B0604020202020204" pitchFamily="34" charset="0"/>
              <a:buChar char="•"/>
            </a:pPr>
            <a:r>
              <a:rPr lang="en-US" sz="3200" dirty="0"/>
              <a:t>Be nice to your contacts!</a:t>
            </a:r>
          </a:p>
        </p:txBody>
      </p:sp>
    </p:spTree>
    <p:extLst>
      <p:ext uri="{BB962C8B-B14F-4D97-AF65-F5344CB8AC3E}">
        <p14:creationId xmlns:p14="http://schemas.microsoft.com/office/powerpoint/2010/main" val="921625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4568F-AC4B-7348-3636-954776AB3EAA}"/>
            </a:ext>
          </a:extLst>
        </p:cNvPr>
        <p:cNvGrpSpPr/>
        <p:nvPr/>
      </p:nvGrpSpPr>
      <p:grpSpPr>
        <a:xfrm>
          <a:off x="0" y="0"/>
          <a:ext cx="0" cy="0"/>
          <a:chOff x="0" y="0"/>
          <a:chExt cx="0" cy="0"/>
        </a:xfrm>
      </p:grpSpPr>
      <p:sp>
        <p:nvSpPr>
          <p:cNvPr id="16" name="Rectangle: Top Corners Snipped 15">
            <a:extLst>
              <a:ext uri="{FF2B5EF4-FFF2-40B4-BE49-F238E27FC236}">
                <a16:creationId xmlns:a16="http://schemas.microsoft.com/office/drawing/2014/main" id="{D44E857B-570A-C74C-AE73-8189F8B190CA}"/>
              </a:ext>
            </a:extLst>
          </p:cNvPr>
          <p:cNvSpPr/>
          <p:nvPr/>
        </p:nvSpPr>
        <p:spPr>
          <a:xfrm rot="5400000">
            <a:off x="7282251" y="-3548062"/>
            <a:ext cx="914400" cy="8563072"/>
          </a:xfrm>
          <a:prstGeom prst="snip2SameRect">
            <a:avLst>
              <a:gd name="adj1" fmla="val 0"/>
              <a:gd name="adj2" fmla="val 0"/>
            </a:avLst>
          </a:prstGeom>
          <a:solidFill>
            <a:srgbClr val="C66C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Race Flag with solid fill">
            <a:extLst>
              <a:ext uri="{FF2B5EF4-FFF2-40B4-BE49-F238E27FC236}">
                <a16:creationId xmlns:a16="http://schemas.microsoft.com/office/drawing/2014/main" id="{709C9EBF-7DDF-374D-4A9A-B4EC285EB1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747" y="2397511"/>
            <a:ext cx="3247570" cy="2421003"/>
          </a:xfrm>
          <a:prstGeom prst="rect">
            <a:avLst/>
          </a:prstGeom>
        </p:spPr>
      </p:pic>
      <p:grpSp>
        <p:nvGrpSpPr>
          <p:cNvPr id="58" name="Group 57">
            <a:extLst>
              <a:ext uri="{FF2B5EF4-FFF2-40B4-BE49-F238E27FC236}">
                <a16:creationId xmlns:a16="http://schemas.microsoft.com/office/drawing/2014/main" id="{C7B5F08C-6A02-3CD6-D9FC-D5EE2E8A5653}"/>
              </a:ext>
            </a:extLst>
          </p:cNvPr>
          <p:cNvGrpSpPr/>
          <p:nvPr/>
        </p:nvGrpSpPr>
        <p:grpSpPr>
          <a:xfrm>
            <a:off x="2551123" y="4980871"/>
            <a:ext cx="914400" cy="914400"/>
            <a:chOff x="2538766" y="4980871"/>
            <a:chExt cx="914400" cy="914400"/>
          </a:xfrm>
          <a:solidFill>
            <a:srgbClr val="C66C28"/>
          </a:solidFill>
        </p:grpSpPr>
        <p:sp>
          <p:nvSpPr>
            <p:cNvPr id="8" name="Rectangle: Top Corners Snipped 7">
              <a:extLst>
                <a:ext uri="{FF2B5EF4-FFF2-40B4-BE49-F238E27FC236}">
                  <a16:creationId xmlns:a16="http://schemas.microsoft.com/office/drawing/2014/main" id="{49910669-74DA-CC65-EDA6-4985AAA85660}"/>
                </a:ext>
              </a:extLst>
            </p:cNvPr>
            <p:cNvSpPr/>
            <p:nvPr/>
          </p:nvSpPr>
          <p:spPr>
            <a:xfrm rot="16200000">
              <a:off x="2538766" y="4980871"/>
              <a:ext cx="914400" cy="914400"/>
            </a:xfrm>
            <a:prstGeom prst="snip2Same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D59D2FA-2E6C-2C70-8D47-5FFE63BF9244}"/>
                </a:ext>
              </a:extLst>
            </p:cNvPr>
            <p:cNvSpPr txBox="1"/>
            <p:nvPr/>
          </p:nvSpPr>
          <p:spPr>
            <a:xfrm>
              <a:off x="2873300" y="5148141"/>
              <a:ext cx="356122" cy="584775"/>
            </a:xfrm>
            <a:prstGeom prst="rect">
              <a:avLst/>
            </a:prstGeom>
            <a:grpFill/>
          </p:spPr>
          <p:txBody>
            <a:bodyPr wrap="square" rtlCol="0">
              <a:spAutoFit/>
            </a:bodyPr>
            <a:lstStyle/>
            <a:p>
              <a:r>
                <a:rPr lang="en-US" sz="3200" dirty="0"/>
                <a:t>5</a:t>
              </a:r>
            </a:p>
          </p:txBody>
        </p:sp>
      </p:grpSp>
      <p:sp>
        <p:nvSpPr>
          <p:cNvPr id="2" name="Title 1">
            <a:extLst>
              <a:ext uri="{FF2B5EF4-FFF2-40B4-BE49-F238E27FC236}">
                <a16:creationId xmlns:a16="http://schemas.microsoft.com/office/drawing/2014/main" id="{EE793999-4301-3D5D-DE87-1708A7CA2AE5}"/>
              </a:ext>
            </a:extLst>
          </p:cNvPr>
          <p:cNvSpPr>
            <a:spLocks noGrp="1"/>
          </p:cNvSpPr>
          <p:nvPr>
            <p:ph type="title"/>
          </p:nvPr>
        </p:nvSpPr>
        <p:spPr>
          <a:xfrm>
            <a:off x="3453165" y="271168"/>
            <a:ext cx="8563071" cy="925277"/>
          </a:xfrm>
        </p:spPr>
        <p:txBody>
          <a:bodyPr/>
          <a:lstStyle/>
          <a:p>
            <a:pPr algn="ctr"/>
            <a:r>
              <a:rPr lang="en-US" dirty="0">
                <a:latin typeface="+mn-lt"/>
              </a:rPr>
              <a:t>Results and Lessons Learned</a:t>
            </a:r>
          </a:p>
        </p:txBody>
      </p:sp>
      <p:pic>
        <p:nvPicPr>
          <p:cNvPr id="5" name="Picture 4">
            <a:extLst>
              <a:ext uri="{FF2B5EF4-FFF2-40B4-BE49-F238E27FC236}">
                <a16:creationId xmlns:a16="http://schemas.microsoft.com/office/drawing/2014/main" id="{16F33E39-C85F-4C6F-C543-10AA4438E87C}"/>
              </a:ext>
            </a:extLst>
          </p:cNvPr>
          <p:cNvPicPr>
            <a:picLocks noChangeAspect="1"/>
          </p:cNvPicPr>
          <p:nvPr/>
        </p:nvPicPr>
        <p:blipFill>
          <a:blip r:embed="rId5"/>
          <a:srcRect t="3148"/>
          <a:stretch>
            <a:fillRect/>
          </a:stretch>
        </p:blipFill>
        <p:spPr>
          <a:xfrm>
            <a:off x="4476810" y="1680515"/>
            <a:ext cx="6755483" cy="4751164"/>
          </a:xfrm>
          <a:prstGeom prst="rect">
            <a:avLst/>
          </a:prstGeom>
        </p:spPr>
      </p:pic>
    </p:spTree>
    <p:extLst>
      <p:ext uri="{BB962C8B-B14F-4D97-AF65-F5344CB8AC3E}">
        <p14:creationId xmlns:p14="http://schemas.microsoft.com/office/powerpoint/2010/main" val="29411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FAD74-F8A8-6856-F2A4-DE2D72CBA205}"/>
            </a:ext>
          </a:extLst>
        </p:cNvPr>
        <p:cNvGrpSpPr/>
        <p:nvPr/>
      </p:nvGrpSpPr>
      <p:grpSpPr>
        <a:xfrm>
          <a:off x="0" y="0"/>
          <a:ext cx="0" cy="0"/>
          <a:chOff x="0" y="0"/>
          <a:chExt cx="0" cy="0"/>
        </a:xfrm>
      </p:grpSpPr>
      <p:sp>
        <p:nvSpPr>
          <p:cNvPr id="17" name="Rectangle: Top Corners Snipped 16">
            <a:extLst>
              <a:ext uri="{FF2B5EF4-FFF2-40B4-BE49-F238E27FC236}">
                <a16:creationId xmlns:a16="http://schemas.microsoft.com/office/drawing/2014/main" id="{773F5972-CD48-47E5-28E0-530C55231F86}"/>
              </a:ext>
            </a:extLst>
          </p:cNvPr>
          <p:cNvSpPr/>
          <p:nvPr/>
        </p:nvSpPr>
        <p:spPr>
          <a:xfrm rot="5400000">
            <a:off x="7298165" y="-3564852"/>
            <a:ext cx="914400" cy="8597583"/>
          </a:xfrm>
          <a:prstGeom prst="snip2SameRect">
            <a:avLst>
              <a:gd name="adj1" fmla="val 0"/>
              <a:gd name="adj2" fmla="val 0"/>
            </a:avLst>
          </a:prstGeom>
          <a:solidFill>
            <a:srgbClr val="B054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Question mark with solid fill">
            <a:extLst>
              <a:ext uri="{FF2B5EF4-FFF2-40B4-BE49-F238E27FC236}">
                <a16:creationId xmlns:a16="http://schemas.microsoft.com/office/drawing/2014/main" id="{ED4C7DFB-D03C-8E6D-7F17-51A35BEFBB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1274" y="2279202"/>
            <a:ext cx="2846363" cy="2846363"/>
          </a:xfrm>
          <a:prstGeom prst="rect">
            <a:avLst/>
          </a:prstGeom>
        </p:spPr>
      </p:pic>
      <p:grpSp>
        <p:nvGrpSpPr>
          <p:cNvPr id="59" name="Group 58">
            <a:extLst>
              <a:ext uri="{FF2B5EF4-FFF2-40B4-BE49-F238E27FC236}">
                <a16:creationId xmlns:a16="http://schemas.microsoft.com/office/drawing/2014/main" id="{7D3F34A1-2F56-F377-1506-39CDBA528B65}"/>
              </a:ext>
            </a:extLst>
          </p:cNvPr>
          <p:cNvGrpSpPr/>
          <p:nvPr/>
        </p:nvGrpSpPr>
        <p:grpSpPr>
          <a:xfrm>
            <a:off x="2546201" y="5947307"/>
            <a:ext cx="914400" cy="914400"/>
            <a:chOff x="2546201" y="5947307"/>
            <a:chExt cx="914400" cy="914400"/>
          </a:xfrm>
          <a:solidFill>
            <a:srgbClr val="B05408"/>
          </a:solidFill>
        </p:grpSpPr>
        <p:sp>
          <p:nvSpPr>
            <p:cNvPr id="9" name="Rectangle: Top Corners Snipped 8">
              <a:extLst>
                <a:ext uri="{FF2B5EF4-FFF2-40B4-BE49-F238E27FC236}">
                  <a16:creationId xmlns:a16="http://schemas.microsoft.com/office/drawing/2014/main" id="{AF2E1DD0-9C5C-B08A-E9F9-FDEA21D78F58}"/>
                </a:ext>
              </a:extLst>
            </p:cNvPr>
            <p:cNvSpPr/>
            <p:nvPr/>
          </p:nvSpPr>
          <p:spPr>
            <a:xfrm rot="16200000">
              <a:off x="2546201" y="5947307"/>
              <a:ext cx="914400" cy="914400"/>
            </a:xfrm>
            <a:prstGeom prst="snip2Same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89E9F326-6402-F867-0209-0C907159B1D3}"/>
                </a:ext>
              </a:extLst>
            </p:cNvPr>
            <p:cNvSpPr txBox="1"/>
            <p:nvPr/>
          </p:nvSpPr>
          <p:spPr>
            <a:xfrm>
              <a:off x="2873300" y="6107149"/>
              <a:ext cx="356122" cy="584775"/>
            </a:xfrm>
            <a:prstGeom prst="rect">
              <a:avLst/>
            </a:prstGeom>
            <a:grpFill/>
          </p:spPr>
          <p:txBody>
            <a:bodyPr wrap="square" rtlCol="0">
              <a:spAutoFit/>
            </a:bodyPr>
            <a:lstStyle/>
            <a:p>
              <a:r>
                <a:rPr lang="en-US" sz="3200" dirty="0"/>
                <a:t>6</a:t>
              </a:r>
            </a:p>
          </p:txBody>
        </p:sp>
      </p:grpSp>
      <p:sp>
        <p:nvSpPr>
          <p:cNvPr id="2" name="Title 1">
            <a:extLst>
              <a:ext uri="{FF2B5EF4-FFF2-40B4-BE49-F238E27FC236}">
                <a16:creationId xmlns:a16="http://schemas.microsoft.com/office/drawing/2014/main" id="{1F82D8C6-D375-930A-43E0-803E44854C8A}"/>
              </a:ext>
            </a:extLst>
          </p:cNvPr>
          <p:cNvSpPr>
            <a:spLocks noGrp="1"/>
          </p:cNvSpPr>
          <p:nvPr>
            <p:ph type="title"/>
          </p:nvPr>
        </p:nvSpPr>
        <p:spPr>
          <a:xfrm>
            <a:off x="3460600" y="278627"/>
            <a:ext cx="8593557" cy="922612"/>
          </a:xfrm>
        </p:spPr>
        <p:txBody>
          <a:bodyPr/>
          <a:lstStyle/>
          <a:p>
            <a:pPr algn="ctr"/>
            <a:r>
              <a:rPr lang="en-US" dirty="0">
                <a:latin typeface="+mn-lt"/>
              </a:rPr>
              <a:t>Q &amp; A</a:t>
            </a:r>
          </a:p>
        </p:txBody>
      </p:sp>
      <p:sp>
        <p:nvSpPr>
          <p:cNvPr id="10" name="TextBox 9">
            <a:extLst>
              <a:ext uri="{FF2B5EF4-FFF2-40B4-BE49-F238E27FC236}">
                <a16:creationId xmlns:a16="http://schemas.microsoft.com/office/drawing/2014/main" id="{9D8A353D-0631-F4B4-4566-9E01E48A061B}"/>
              </a:ext>
            </a:extLst>
          </p:cNvPr>
          <p:cNvSpPr txBox="1"/>
          <p:nvPr/>
        </p:nvSpPr>
        <p:spPr>
          <a:xfrm>
            <a:off x="5609971" y="3064477"/>
            <a:ext cx="4423719" cy="1231106"/>
          </a:xfrm>
          <a:prstGeom prst="rect">
            <a:avLst/>
          </a:prstGeom>
          <a:noFill/>
        </p:spPr>
        <p:txBody>
          <a:bodyPr wrap="square" rtlCol="0">
            <a:spAutoFit/>
          </a:bodyPr>
          <a:lstStyle/>
          <a:p>
            <a:r>
              <a:rPr lang="en-US" sz="2800" dirty="0"/>
              <a:t>Feel free to contact me at:</a:t>
            </a:r>
          </a:p>
          <a:p>
            <a:r>
              <a:rPr lang="en-US" sz="2800" dirty="0">
                <a:hlinkClick r:id="rId4"/>
              </a:rPr>
              <a:t>drashash@arapahoegov.com</a:t>
            </a:r>
            <a:endParaRPr lang="en-US" sz="2800" dirty="0"/>
          </a:p>
          <a:p>
            <a:endParaRPr lang="en-US" dirty="0"/>
          </a:p>
        </p:txBody>
      </p:sp>
    </p:spTree>
    <p:extLst>
      <p:ext uri="{BB962C8B-B14F-4D97-AF65-F5344CB8AC3E}">
        <p14:creationId xmlns:p14="http://schemas.microsoft.com/office/powerpoint/2010/main" val="8710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246D51-3DEA-0387-C9A4-966F33DC2E34}"/>
              </a:ext>
            </a:extLst>
          </p:cNvPr>
          <p:cNvSpPr>
            <a:spLocks noGrp="1"/>
          </p:cNvSpPr>
          <p:nvPr>
            <p:ph sz="quarter" idx="13"/>
          </p:nvPr>
        </p:nvSpPr>
        <p:spPr>
          <a:xfrm>
            <a:off x="3686175" y="1098797"/>
            <a:ext cx="7987962" cy="4041375"/>
          </a:xfrm>
        </p:spPr>
        <p:txBody>
          <a:bodyPr>
            <a:normAutofit/>
          </a:bodyPr>
          <a:lstStyle/>
          <a:p>
            <a:pPr marL="0" indent="0" algn="ctr">
              <a:buNone/>
            </a:pPr>
            <a:endParaRPr lang="en-US" sz="4800" b="1" dirty="0">
              <a:effectLst>
                <a:outerShdw blurRad="38100" dist="38100" dir="2700000" algn="tl">
                  <a:srgbClr val="000000">
                    <a:alpha val="43137"/>
                  </a:srgbClr>
                </a:outerShdw>
              </a:effectLst>
            </a:endParaRPr>
          </a:p>
          <a:p>
            <a:pPr marL="0" indent="0" algn="ctr">
              <a:buNone/>
            </a:pPr>
            <a:r>
              <a:rPr lang="en-US" sz="6000" b="1" dirty="0">
                <a:effectLst>
                  <a:outerShdw blurRad="38100" dist="38100" dir="2700000" algn="tl">
                    <a:srgbClr val="000000">
                      <a:alpha val="43137"/>
                    </a:srgbClr>
                  </a:outerShdw>
                </a:effectLst>
              </a:rPr>
              <a:t>Old File Follies</a:t>
            </a:r>
            <a:br>
              <a:rPr lang="en-US" sz="4800" b="1" dirty="0">
                <a:effectLst>
                  <a:outerShdw blurRad="38100" dist="38100" dir="2700000" algn="tl">
                    <a:srgbClr val="000000">
                      <a:alpha val="43137"/>
                    </a:srgbClr>
                  </a:outerShdw>
                </a:effectLst>
              </a:rPr>
            </a:br>
            <a:br>
              <a:rPr lang="en-US" sz="48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What One Comes Across When Trying to Update Septic System Records</a:t>
            </a:r>
          </a:p>
        </p:txBody>
      </p:sp>
      <p:pic>
        <p:nvPicPr>
          <p:cNvPr id="6" name="Graphic 5" descr="Open folder outline">
            <a:extLst>
              <a:ext uri="{FF2B5EF4-FFF2-40B4-BE49-F238E27FC236}">
                <a16:creationId xmlns:a16="http://schemas.microsoft.com/office/drawing/2014/main" id="{714EED88-34E3-1A45-5805-1407338711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2589" y="2152185"/>
            <a:ext cx="3211552" cy="3211552"/>
          </a:xfrm>
          <a:prstGeom prst="rect">
            <a:avLst/>
          </a:prstGeom>
        </p:spPr>
      </p:pic>
      <p:sp>
        <p:nvSpPr>
          <p:cNvPr id="2" name="TextBox 1">
            <a:extLst>
              <a:ext uri="{FF2B5EF4-FFF2-40B4-BE49-F238E27FC236}">
                <a16:creationId xmlns:a16="http://schemas.microsoft.com/office/drawing/2014/main" id="{33184F75-1EE0-BC60-C8B9-BC108856C7A8}"/>
              </a:ext>
            </a:extLst>
          </p:cNvPr>
          <p:cNvSpPr txBox="1"/>
          <p:nvPr/>
        </p:nvSpPr>
        <p:spPr>
          <a:xfrm>
            <a:off x="5041560" y="5918884"/>
            <a:ext cx="5412259" cy="646331"/>
          </a:xfrm>
          <a:prstGeom prst="rect">
            <a:avLst/>
          </a:prstGeom>
          <a:noFill/>
        </p:spPr>
        <p:txBody>
          <a:bodyPr wrap="square" rtlCol="0">
            <a:spAutoFit/>
          </a:bodyPr>
          <a:lstStyle/>
          <a:p>
            <a:r>
              <a:rPr lang="en-US" dirty="0"/>
              <a:t>Diana Rashash, PhD CPH EI, Sr Water Quality Specialist</a:t>
            </a:r>
            <a:br>
              <a:rPr lang="en-US" dirty="0"/>
            </a:br>
            <a:r>
              <a:rPr lang="en-US" dirty="0"/>
              <a:t>Arapahoe County Public Health</a:t>
            </a:r>
          </a:p>
        </p:txBody>
      </p:sp>
    </p:spTree>
    <p:extLst>
      <p:ext uri="{BB962C8B-B14F-4D97-AF65-F5344CB8AC3E}">
        <p14:creationId xmlns:p14="http://schemas.microsoft.com/office/powerpoint/2010/main" val="585786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481ED1A-34CA-FF09-2168-2C7D6451FC9F}"/>
              </a:ext>
            </a:extLst>
          </p:cNvPr>
          <p:cNvGrpSpPr/>
          <p:nvPr/>
        </p:nvGrpSpPr>
        <p:grpSpPr>
          <a:xfrm>
            <a:off x="3345366" y="1194388"/>
            <a:ext cx="8597589" cy="5668527"/>
            <a:chOff x="3449445" y="1222920"/>
            <a:chExt cx="925554" cy="5668527"/>
          </a:xfrm>
        </p:grpSpPr>
        <p:sp>
          <p:nvSpPr>
            <p:cNvPr id="12" name="Rectangle: Top Corners Snipped 11">
              <a:extLst>
                <a:ext uri="{FF2B5EF4-FFF2-40B4-BE49-F238E27FC236}">
                  <a16:creationId xmlns:a16="http://schemas.microsoft.com/office/drawing/2014/main" id="{6070454C-E82B-88ED-7C84-1B373365ABEB}"/>
                </a:ext>
              </a:extLst>
            </p:cNvPr>
            <p:cNvSpPr/>
            <p:nvPr/>
          </p:nvSpPr>
          <p:spPr>
            <a:xfrm rot="5400000">
              <a:off x="3457484" y="1218598"/>
              <a:ext cx="913193" cy="921837"/>
            </a:xfrm>
            <a:prstGeom prst="snip2SameRect">
              <a:avLst>
                <a:gd name="adj1" fmla="val 0"/>
                <a:gd name="adj2" fmla="val 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Top Corners Snipped 12">
              <a:extLst>
                <a:ext uri="{FF2B5EF4-FFF2-40B4-BE49-F238E27FC236}">
                  <a16:creationId xmlns:a16="http://schemas.microsoft.com/office/drawing/2014/main" id="{FAC2E20E-CDB2-A7DA-B1BA-3B95BE62B109}"/>
                </a:ext>
              </a:extLst>
            </p:cNvPr>
            <p:cNvSpPr/>
            <p:nvPr/>
          </p:nvSpPr>
          <p:spPr>
            <a:xfrm rot="5400000">
              <a:off x="3457284" y="2163734"/>
              <a:ext cx="914400" cy="921030"/>
            </a:xfrm>
            <a:prstGeom prst="snip2SameRect">
              <a:avLst>
                <a:gd name="adj1" fmla="val 0"/>
                <a:gd name="adj2" fmla="val 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Top Corners Snipped 13">
              <a:extLst>
                <a:ext uri="{FF2B5EF4-FFF2-40B4-BE49-F238E27FC236}">
                  <a16:creationId xmlns:a16="http://schemas.microsoft.com/office/drawing/2014/main" id="{1B5595E3-1941-F68A-D080-D4895E4A1447}"/>
                </a:ext>
              </a:extLst>
            </p:cNvPr>
            <p:cNvSpPr/>
            <p:nvPr/>
          </p:nvSpPr>
          <p:spPr>
            <a:xfrm rot="5400000">
              <a:off x="3456880" y="3118621"/>
              <a:ext cx="914400" cy="921838"/>
            </a:xfrm>
            <a:prstGeom prst="snip2SameRect">
              <a:avLst>
                <a:gd name="adj1" fmla="val 813"/>
                <a:gd name="adj2" fmla="val 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Top Corners Snipped 14">
              <a:extLst>
                <a:ext uri="{FF2B5EF4-FFF2-40B4-BE49-F238E27FC236}">
                  <a16:creationId xmlns:a16="http://schemas.microsoft.com/office/drawing/2014/main" id="{68F1AECF-7D18-E48C-708D-9561ACC7AC0A}"/>
                </a:ext>
              </a:extLst>
            </p:cNvPr>
            <p:cNvSpPr/>
            <p:nvPr/>
          </p:nvSpPr>
          <p:spPr>
            <a:xfrm rot="5400000">
              <a:off x="3456881" y="4062760"/>
              <a:ext cx="914400" cy="921835"/>
            </a:xfrm>
            <a:prstGeom prst="snip2SameRect">
              <a:avLst>
                <a:gd name="adj1" fmla="val 0"/>
                <a:gd name="adj2" fmla="val 0"/>
              </a:avLst>
            </a:prstGeom>
            <a:solidFill>
              <a:srgbClr val="D487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Top Corners Snipped 15">
              <a:extLst>
                <a:ext uri="{FF2B5EF4-FFF2-40B4-BE49-F238E27FC236}">
                  <a16:creationId xmlns:a16="http://schemas.microsoft.com/office/drawing/2014/main" id="{04781AB7-7D15-895C-CCBD-49614B8C62E3}"/>
                </a:ext>
              </a:extLst>
            </p:cNvPr>
            <p:cNvSpPr/>
            <p:nvPr/>
          </p:nvSpPr>
          <p:spPr>
            <a:xfrm rot="5400000">
              <a:off x="3457484" y="5006288"/>
              <a:ext cx="913191" cy="921838"/>
            </a:xfrm>
            <a:prstGeom prst="snip2SameRect">
              <a:avLst>
                <a:gd name="adj1" fmla="val 0"/>
                <a:gd name="adj2" fmla="val 0"/>
              </a:avLst>
            </a:prstGeom>
            <a:solidFill>
              <a:srgbClr val="C06D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Top Corners Snipped 16">
              <a:extLst>
                <a:ext uri="{FF2B5EF4-FFF2-40B4-BE49-F238E27FC236}">
                  <a16:creationId xmlns:a16="http://schemas.microsoft.com/office/drawing/2014/main" id="{44DB5E25-27BF-8252-300B-D17BA08A07A4}"/>
                </a:ext>
              </a:extLst>
            </p:cNvPr>
            <p:cNvSpPr/>
            <p:nvPr/>
          </p:nvSpPr>
          <p:spPr>
            <a:xfrm rot="5400000">
              <a:off x="3455022" y="5971470"/>
              <a:ext cx="914400" cy="925553"/>
            </a:xfrm>
            <a:prstGeom prst="snip2SameRect">
              <a:avLst>
                <a:gd name="adj1" fmla="val 0"/>
                <a:gd name="adj2" fmla="val 0"/>
              </a:avLst>
            </a:prstGeom>
            <a:solidFill>
              <a:srgbClr val="B054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a:extLst>
              <a:ext uri="{FF2B5EF4-FFF2-40B4-BE49-F238E27FC236}">
                <a16:creationId xmlns:a16="http://schemas.microsoft.com/office/drawing/2014/main" id="{5938F1ED-60D5-F099-7FF5-D014B3108324}"/>
              </a:ext>
            </a:extLst>
          </p:cNvPr>
          <p:cNvSpPr txBox="1"/>
          <p:nvPr/>
        </p:nvSpPr>
        <p:spPr>
          <a:xfrm>
            <a:off x="5084956" y="267634"/>
            <a:ext cx="5397190" cy="769441"/>
          </a:xfrm>
          <a:prstGeom prst="rect">
            <a:avLst/>
          </a:prstGeom>
          <a:noFill/>
        </p:spPr>
        <p:txBody>
          <a:bodyPr wrap="square" rtlCol="0">
            <a:spAutoFit/>
          </a:bodyPr>
          <a:lstStyle/>
          <a:p>
            <a:pPr algn="ctr"/>
            <a:r>
              <a:rPr lang="en-US" sz="4400" dirty="0"/>
              <a:t>Agenda</a:t>
            </a:r>
          </a:p>
        </p:txBody>
      </p:sp>
      <p:grpSp>
        <p:nvGrpSpPr>
          <p:cNvPr id="48" name="Group 47">
            <a:extLst>
              <a:ext uri="{FF2B5EF4-FFF2-40B4-BE49-F238E27FC236}">
                <a16:creationId xmlns:a16="http://schemas.microsoft.com/office/drawing/2014/main" id="{8CDBD197-4272-A9BE-58F7-CDC91F28BF52}"/>
              </a:ext>
            </a:extLst>
          </p:cNvPr>
          <p:cNvGrpSpPr/>
          <p:nvPr/>
        </p:nvGrpSpPr>
        <p:grpSpPr>
          <a:xfrm>
            <a:off x="4155689" y="1209911"/>
            <a:ext cx="5707562" cy="914400"/>
            <a:chOff x="4155689" y="1209911"/>
            <a:chExt cx="5707562" cy="914400"/>
          </a:xfrm>
        </p:grpSpPr>
        <p:sp>
          <p:nvSpPr>
            <p:cNvPr id="23" name="TextBox 22">
              <a:extLst>
                <a:ext uri="{FF2B5EF4-FFF2-40B4-BE49-F238E27FC236}">
                  <a16:creationId xmlns:a16="http://schemas.microsoft.com/office/drawing/2014/main" id="{4D2E96AE-3FA0-90C7-061A-B64C0D9C8876}"/>
                </a:ext>
              </a:extLst>
            </p:cNvPr>
            <p:cNvSpPr txBox="1"/>
            <p:nvPr/>
          </p:nvSpPr>
          <p:spPr>
            <a:xfrm>
              <a:off x="5698272" y="1355028"/>
              <a:ext cx="4164979" cy="584775"/>
            </a:xfrm>
            <a:prstGeom prst="rect">
              <a:avLst/>
            </a:prstGeom>
            <a:noFill/>
          </p:spPr>
          <p:txBody>
            <a:bodyPr wrap="square">
              <a:spAutoFit/>
            </a:bodyPr>
            <a:lstStyle/>
            <a:p>
              <a:pPr algn="l"/>
              <a:r>
                <a:rPr lang="en-US" sz="3200" dirty="0"/>
                <a:t>Project Overview</a:t>
              </a:r>
            </a:p>
          </p:txBody>
        </p:sp>
        <p:pic>
          <p:nvPicPr>
            <p:cNvPr id="37" name="Graphic 36" descr="Binoculars with solid fill">
              <a:extLst>
                <a:ext uri="{FF2B5EF4-FFF2-40B4-BE49-F238E27FC236}">
                  <a16:creationId xmlns:a16="http://schemas.microsoft.com/office/drawing/2014/main" id="{12370D9E-BAFE-9457-3FB7-F07B1E048F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5689" y="1209911"/>
              <a:ext cx="914400" cy="914400"/>
            </a:xfrm>
            <a:prstGeom prst="rect">
              <a:avLst/>
            </a:prstGeom>
          </p:spPr>
        </p:pic>
      </p:grpSp>
      <p:grpSp>
        <p:nvGrpSpPr>
          <p:cNvPr id="53" name="Group 52">
            <a:extLst>
              <a:ext uri="{FF2B5EF4-FFF2-40B4-BE49-F238E27FC236}">
                <a16:creationId xmlns:a16="http://schemas.microsoft.com/office/drawing/2014/main" id="{3B726F73-41FC-B4AB-3DB9-7715F344FB13}"/>
              </a:ext>
            </a:extLst>
          </p:cNvPr>
          <p:cNvGrpSpPr/>
          <p:nvPr/>
        </p:nvGrpSpPr>
        <p:grpSpPr>
          <a:xfrm>
            <a:off x="4133386" y="5949171"/>
            <a:ext cx="5729866" cy="914400"/>
            <a:chOff x="4133386" y="5949171"/>
            <a:chExt cx="5729866" cy="914400"/>
          </a:xfrm>
        </p:grpSpPr>
        <p:sp>
          <p:nvSpPr>
            <p:cNvPr id="28" name="TextBox 27">
              <a:extLst>
                <a:ext uri="{FF2B5EF4-FFF2-40B4-BE49-F238E27FC236}">
                  <a16:creationId xmlns:a16="http://schemas.microsoft.com/office/drawing/2014/main" id="{8220273B-3052-1463-6808-9FACEF8384E8}"/>
                </a:ext>
              </a:extLst>
            </p:cNvPr>
            <p:cNvSpPr txBox="1"/>
            <p:nvPr/>
          </p:nvSpPr>
          <p:spPr>
            <a:xfrm>
              <a:off x="5698272" y="6108406"/>
              <a:ext cx="4164980" cy="584775"/>
            </a:xfrm>
            <a:prstGeom prst="rect">
              <a:avLst/>
            </a:prstGeom>
            <a:noFill/>
          </p:spPr>
          <p:txBody>
            <a:bodyPr wrap="square">
              <a:spAutoFit/>
            </a:bodyPr>
            <a:lstStyle/>
            <a:p>
              <a:pPr algn="l"/>
              <a:r>
                <a:rPr lang="en-US" sz="3200" dirty="0"/>
                <a:t>Q&amp;A</a:t>
              </a:r>
            </a:p>
          </p:txBody>
        </p:sp>
        <p:pic>
          <p:nvPicPr>
            <p:cNvPr id="39" name="Graphic 38" descr="Question mark with solid fill">
              <a:extLst>
                <a:ext uri="{FF2B5EF4-FFF2-40B4-BE49-F238E27FC236}">
                  <a16:creationId xmlns:a16="http://schemas.microsoft.com/office/drawing/2014/main" id="{D1B1D2E0-30F4-5C9D-862D-21CE8ACE29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3386" y="5949171"/>
              <a:ext cx="914400" cy="914400"/>
            </a:xfrm>
            <a:prstGeom prst="rect">
              <a:avLst/>
            </a:prstGeom>
          </p:spPr>
        </p:pic>
      </p:grpSp>
      <p:grpSp>
        <p:nvGrpSpPr>
          <p:cNvPr id="52" name="Group 51">
            <a:extLst>
              <a:ext uri="{FF2B5EF4-FFF2-40B4-BE49-F238E27FC236}">
                <a16:creationId xmlns:a16="http://schemas.microsoft.com/office/drawing/2014/main" id="{EC7A8EB5-2815-36F7-E13A-59C6FAEF20E5}"/>
              </a:ext>
            </a:extLst>
          </p:cNvPr>
          <p:cNvGrpSpPr/>
          <p:nvPr/>
        </p:nvGrpSpPr>
        <p:grpSpPr>
          <a:xfrm>
            <a:off x="3980985" y="4984053"/>
            <a:ext cx="7694341" cy="914400"/>
            <a:chOff x="4127266" y="4984053"/>
            <a:chExt cx="5735986" cy="914400"/>
          </a:xfrm>
        </p:grpSpPr>
        <p:sp>
          <p:nvSpPr>
            <p:cNvPr id="27" name="TextBox 26">
              <a:extLst>
                <a:ext uri="{FF2B5EF4-FFF2-40B4-BE49-F238E27FC236}">
                  <a16:creationId xmlns:a16="http://schemas.microsoft.com/office/drawing/2014/main" id="{FB0044AA-79FA-561E-57A3-ADB617FF5119}"/>
                </a:ext>
              </a:extLst>
            </p:cNvPr>
            <p:cNvSpPr txBox="1"/>
            <p:nvPr/>
          </p:nvSpPr>
          <p:spPr>
            <a:xfrm>
              <a:off x="5407470" y="5157914"/>
              <a:ext cx="4455782" cy="584775"/>
            </a:xfrm>
            <a:prstGeom prst="rect">
              <a:avLst/>
            </a:prstGeom>
            <a:noFill/>
          </p:spPr>
          <p:txBody>
            <a:bodyPr wrap="square">
              <a:spAutoFit/>
            </a:bodyPr>
            <a:lstStyle/>
            <a:p>
              <a:pPr algn="l"/>
              <a:r>
                <a:rPr lang="en-US" sz="3200" dirty="0"/>
                <a:t>Results and Lessons Learned</a:t>
              </a:r>
            </a:p>
          </p:txBody>
        </p:sp>
        <p:pic>
          <p:nvPicPr>
            <p:cNvPr id="41" name="Graphic 40" descr="Race Flag with solid fill">
              <a:extLst>
                <a:ext uri="{FF2B5EF4-FFF2-40B4-BE49-F238E27FC236}">
                  <a16:creationId xmlns:a16="http://schemas.microsoft.com/office/drawing/2014/main" id="{555E3C87-2836-D4CA-D29C-0AA5FDCD2B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27266" y="4984053"/>
              <a:ext cx="914400" cy="914400"/>
            </a:xfrm>
            <a:prstGeom prst="rect">
              <a:avLst/>
            </a:prstGeom>
          </p:spPr>
        </p:pic>
      </p:grpSp>
      <p:grpSp>
        <p:nvGrpSpPr>
          <p:cNvPr id="51" name="Group 50">
            <a:extLst>
              <a:ext uri="{FF2B5EF4-FFF2-40B4-BE49-F238E27FC236}">
                <a16:creationId xmlns:a16="http://schemas.microsoft.com/office/drawing/2014/main" id="{B52FA4C4-A0F2-873A-37A9-13DF70B70FFC}"/>
              </a:ext>
            </a:extLst>
          </p:cNvPr>
          <p:cNvGrpSpPr/>
          <p:nvPr/>
        </p:nvGrpSpPr>
        <p:grpSpPr>
          <a:xfrm>
            <a:off x="4132301" y="4041230"/>
            <a:ext cx="7052371" cy="914400"/>
            <a:chOff x="4132301" y="4041230"/>
            <a:chExt cx="7052371" cy="914400"/>
          </a:xfrm>
        </p:grpSpPr>
        <p:sp>
          <p:nvSpPr>
            <p:cNvPr id="26" name="TextBox 25">
              <a:extLst>
                <a:ext uri="{FF2B5EF4-FFF2-40B4-BE49-F238E27FC236}">
                  <a16:creationId xmlns:a16="http://schemas.microsoft.com/office/drawing/2014/main" id="{53BE6D9B-BAAE-23BF-D974-357F880F8735}"/>
                </a:ext>
              </a:extLst>
            </p:cNvPr>
            <p:cNvSpPr txBox="1"/>
            <p:nvPr/>
          </p:nvSpPr>
          <p:spPr>
            <a:xfrm>
              <a:off x="5698271" y="4203411"/>
              <a:ext cx="5486401" cy="584775"/>
            </a:xfrm>
            <a:prstGeom prst="rect">
              <a:avLst/>
            </a:prstGeom>
            <a:noFill/>
          </p:spPr>
          <p:txBody>
            <a:bodyPr wrap="square">
              <a:spAutoFit/>
            </a:bodyPr>
            <a:lstStyle/>
            <a:p>
              <a:pPr algn="l"/>
              <a:r>
                <a:rPr lang="en-US" sz="3200" dirty="0"/>
                <a:t>Resources and Relationships</a:t>
              </a:r>
            </a:p>
          </p:txBody>
        </p:sp>
        <p:pic>
          <p:nvPicPr>
            <p:cNvPr id="43" name="Graphic 42" descr="Handshake with solid fill">
              <a:extLst>
                <a:ext uri="{FF2B5EF4-FFF2-40B4-BE49-F238E27FC236}">
                  <a16:creationId xmlns:a16="http://schemas.microsoft.com/office/drawing/2014/main" id="{D6DE1FD8-AD38-C892-2D67-A7825D72F96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32301" y="4041230"/>
              <a:ext cx="914400" cy="914400"/>
            </a:xfrm>
            <a:prstGeom prst="rect">
              <a:avLst/>
            </a:prstGeom>
          </p:spPr>
        </p:pic>
      </p:grpSp>
      <p:grpSp>
        <p:nvGrpSpPr>
          <p:cNvPr id="50" name="Group 49">
            <a:extLst>
              <a:ext uri="{FF2B5EF4-FFF2-40B4-BE49-F238E27FC236}">
                <a16:creationId xmlns:a16="http://schemas.microsoft.com/office/drawing/2014/main" id="{9E97256F-E9E1-8AC2-D2BF-5D6723272294}"/>
              </a:ext>
            </a:extLst>
          </p:cNvPr>
          <p:cNvGrpSpPr/>
          <p:nvPr/>
        </p:nvGrpSpPr>
        <p:grpSpPr>
          <a:xfrm>
            <a:off x="4137339" y="3087270"/>
            <a:ext cx="5725913" cy="914400"/>
            <a:chOff x="4137339" y="3087270"/>
            <a:chExt cx="5725913" cy="914400"/>
          </a:xfrm>
        </p:grpSpPr>
        <p:sp>
          <p:nvSpPr>
            <p:cNvPr id="25" name="TextBox 24">
              <a:extLst>
                <a:ext uri="{FF2B5EF4-FFF2-40B4-BE49-F238E27FC236}">
                  <a16:creationId xmlns:a16="http://schemas.microsoft.com/office/drawing/2014/main" id="{99DA32C9-1DEA-D5A3-E4D5-AE4B7AEAA472}"/>
                </a:ext>
              </a:extLst>
            </p:cNvPr>
            <p:cNvSpPr txBox="1"/>
            <p:nvPr/>
          </p:nvSpPr>
          <p:spPr>
            <a:xfrm>
              <a:off x="5698272" y="3259271"/>
              <a:ext cx="4164980" cy="584775"/>
            </a:xfrm>
            <a:prstGeom prst="rect">
              <a:avLst/>
            </a:prstGeom>
            <a:noFill/>
          </p:spPr>
          <p:txBody>
            <a:bodyPr wrap="square">
              <a:spAutoFit/>
            </a:bodyPr>
            <a:lstStyle/>
            <a:p>
              <a:pPr algn="l"/>
              <a:r>
                <a:rPr lang="en-US" sz="3200" dirty="0"/>
                <a:t>Roadblocks</a:t>
              </a:r>
            </a:p>
          </p:txBody>
        </p:sp>
        <p:pic>
          <p:nvPicPr>
            <p:cNvPr id="45" name="Graphic 44" descr="Construction Barricade with solid fill">
              <a:extLst>
                <a:ext uri="{FF2B5EF4-FFF2-40B4-BE49-F238E27FC236}">
                  <a16:creationId xmlns:a16="http://schemas.microsoft.com/office/drawing/2014/main" id="{096D2B0D-DC42-FB9D-E75A-9027498FEB5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37339" y="3087270"/>
              <a:ext cx="914400" cy="914400"/>
            </a:xfrm>
            <a:prstGeom prst="rect">
              <a:avLst/>
            </a:prstGeom>
          </p:spPr>
        </p:pic>
      </p:grpSp>
      <p:grpSp>
        <p:nvGrpSpPr>
          <p:cNvPr id="49" name="Group 48">
            <a:extLst>
              <a:ext uri="{FF2B5EF4-FFF2-40B4-BE49-F238E27FC236}">
                <a16:creationId xmlns:a16="http://schemas.microsoft.com/office/drawing/2014/main" id="{1F8098CF-6309-AC9C-A83C-D306EF592C82}"/>
              </a:ext>
            </a:extLst>
          </p:cNvPr>
          <p:cNvGrpSpPr/>
          <p:nvPr/>
        </p:nvGrpSpPr>
        <p:grpSpPr>
          <a:xfrm>
            <a:off x="4142373" y="2144450"/>
            <a:ext cx="5720879" cy="914400"/>
            <a:chOff x="4142373" y="2144450"/>
            <a:chExt cx="5720879" cy="914400"/>
          </a:xfrm>
        </p:grpSpPr>
        <p:sp>
          <p:nvSpPr>
            <p:cNvPr id="24" name="TextBox 23">
              <a:extLst>
                <a:ext uri="{FF2B5EF4-FFF2-40B4-BE49-F238E27FC236}">
                  <a16:creationId xmlns:a16="http://schemas.microsoft.com/office/drawing/2014/main" id="{82CF76D7-AADC-55E5-D756-993FFC99225E}"/>
                </a:ext>
              </a:extLst>
            </p:cNvPr>
            <p:cNvSpPr txBox="1"/>
            <p:nvPr/>
          </p:nvSpPr>
          <p:spPr>
            <a:xfrm>
              <a:off x="5698272" y="2309559"/>
              <a:ext cx="4164980" cy="584775"/>
            </a:xfrm>
            <a:prstGeom prst="rect">
              <a:avLst/>
            </a:prstGeom>
            <a:noFill/>
          </p:spPr>
          <p:txBody>
            <a:bodyPr wrap="square">
              <a:spAutoFit/>
            </a:bodyPr>
            <a:lstStyle/>
            <a:p>
              <a:pPr algn="l"/>
              <a:r>
                <a:rPr lang="en-US" sz="3200" dirty="0"/>
                <a:t>Methods and Steps</a:t>
              </a:r>
            </a:p>
          </p:txBody>
        </p:sp>
        <p:pic>
          <p:nvPicPr>
            <p:cNvPr id="47" name="Graphic 46" descr="Shoe footprints with solid fill">
              <a:extLst>
                <a:ext uri="{FF2B5EF4-FFF2-40B4-BE49-F238E27FC236}">
                  <a16:creationId xmlns:a16="http://schemas.microsoft.com/office/drawing/2014/main" id="{520756B2-A00C-9B59-9713-3B9AAB33A7B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142373" y="2144450"/>
              <a:ext cx="914400" cy="914400"/>
            </a:xfrm>
            <a:prstGeom prst="rect">
              <a:avLst/>
            </a:prstGeom>
          </p:spPr>
        </p:pic>
      </p:grpSp>
      <p:grpSp>
        <p:nvGrpSpPr>
          <p:cNvPr id="54" name="Group 53">
            <a:extLst>
              <a:ext uri="{FF2B5EF4-FFF2-40B4-BE49-F238E27FC236}">
                <a16:creationId xmlns:a16="http://schemas.microsoft.com/office/drawing/2014/main" id="{7C4842A2-A593-55DB-CD90-F26B777DEE90}"/>
              </a:ext>
            </a:extLst>
          </p:cNvPr>
          <p:cNvGrpSpPr/>
          <p:nvPr/>
        </p:nvGrpSpPr>
        <p:grpSpPr>
          <a:xfrm>
            <a:off x="2553631" y="1193179"/>
            <a:ext cx="914400" cy="914400"/>
            <a:chOff x="2542480" y="1193179"/>
            <a:chExt cx="914400" cy="914400"/>
          </a:xfrm>
        </p:grpSpPr>
        <p:sp>
          <p:nvSpPr>
            <p:cNvPr id="4" name="Rectangle: Top Corners Snipped 3">
              <a:extLst>
                <a:ext uri="{FF2B5EF4-FFF2-40B4-BE49-F238E27FC236}">
                  <a16:creationId xmlns:a16="http://schemas.microsoft.com/office/drawing/2014/main" id="{46CF3D7F-E0DA-BF8C-D302-A9A4FBDDB9FB}"/>
                </a:ext>
              </a:extLst>
            </p:cNvPr>
            <p:cNvSpPr/>
            <p:nvPr/>
          </p:nvSpPr>
          <p:spPr>
            <a:xfrm rot="16200000">
              <a:off x="2542480" y="1193179"/>
              <a:ext cx="914400" cy="914400"/>
            </a:xfrm>
            <a:prstGeom prst="snip2Same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93837EB-570B-B4A7-550A-8C9C45280E5A}"/>
                </a:ext>
              </a:extLst>
            </p:cNvPr>
            <p:cNvSpPr txBox="1"/>
            <p:nvPr/>
          </p:nvSpPr>
          <p:spPr>
            <a:xfrm>
              <a:off x="2865863" y="1371604"/>
              <a:ext cx="356122" cy="584775"/>
            </a:xfrm>
            <a:prstGeom prst="rect">
              <a:avLst/>
            </a:prstGeom>
            <a:noFill/>
          </p:spPr>
          <p:txBody>
            <a:bodyPr wrap="square" rtlCol="0">
              <a:spAutoFit/>
            </a:bodyPr>
            <a:lstStyle/>
            <a:p>
              <a:r>
                <a:rPr lang="en-US" sz="3200" dirty="0"/>
                <a:t>1</a:t>
              </a:r>
            </a:p>
          </p:txBody>
        </p:sp>
      </p:grpSp>
      <p:grpSp>
        <p:nvGrpSpPr>
          <p:cNvPr id="55" name="Group 54">
            <a:extLst>
              <a:ext uri="{FF2B5EF4-FFF2-40B4-BE49-F238E27FC236}">
                <a16:creationId xmlns:a16="http://schemas.microsoft.com/office/drawing/2014/main" id="{21EBB91D-4324-F6DE-19B4-8785810DA5A2}"/>
              </a:ext>
            </a:extLst>
          </p:cNvPr>
          <p:cNvGrpSpPr/>
          <p:nvPr/>
        </p:nvGrpSpPr>
        <p:grpSpPr>
          <a:xfrm>
            <a:off x="2538766" y="2137310"/>
            <a:ext cx="914400" cy="914400"/>
            <a:chOff x="2538766" y="2137310"/>
            <a:chExt cx="914400" cy="914400"/>
          </a:xfrm>
        </p:grpSpPr>
        <p:sp>
          <p:nvSpPr>
            <p:cNvPr id="5" name="Rectangle: Top Corners Snipped 4">
              <a:extLst>
                <a:ext uri="{FF2B5EF4-FFF2-40B4-BE49-F238E27FC236}">
                  <a16:creationId xmlns:a16="http://schemas.microsoft.com/office/drawing/2014/main" id="{A42B650F-D36F-D305-64C2-B9A997D79677}"/>
                </a:ext>
              </a:extLst>
            </p:cNvPr>
            <p:cNvSpPr/>
            <p:nvPr/>
          </p:nvSpPr>
          <p:spPr>
            <a:xfrm rot="16200000">
              <a:off x="2538766" y="2137310"/>
              <a:ext cx="914400" cy="914400"/>
            </a:xfrm>
            <a:prstGeom prst="snip2Same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884289B-C9EE-EECA-2A16-E854E2D86569}"/>
                </a:ext>
              </a:extLst>
            </p:cNvPr>
            <p:cNvSpPr txBox="1"/>
            <p:nvPr/>
          </p:nvSpPr>
          <p:spPr>
            <a:xfrm>
              <a:off x="2873300" y="2315737"/>
              <a:ext cx="356122" cy="584775"/>
            </a:xfrm>
            <a:prstGeom prst="rect">
              <a:avLst/>
            </a:prstGeom>
            <a:noFill/>
          </p:spPr>
          <p:txBody>
            <a:bodyPr wrap="square" rtlCol="0">
              <a:spAutoFit/>
            </a:bodyPr>
            <a:lstStyle/>
            <a:p>
              <a:r>
                <a:rPr lang="en-US" sz="3200" dirty="0"/>
                <a:t>2</a:t>
              </a:r>
            </a:p>
          </p:txBody>
        </p:sp>
      </p:grpSp>
      <p:grpSp>
        <p:nvGrpSpPr>
          <p:cNvPr id="56" name="Group 55">
            <a:extLst>
              <a:ext uri="{FF2B5EF4-FFF2-40B4-BE49-F238E27FC236}">
                <a16:creationId xmlns:a16="http://schemas.microsoft.com/office/drawing/2014/main" id="{9BDF14C5-F057-4F5A-CF84-FB7C58DA84A0}"/>
              </a:ext>
            </a:extLst>
          </p:cNvPr>
          <p:cNvGrpSpPr/>
          <p:nvPr/>
        </p:nvGrpSpPr>
        <p:grpSpPr>
          <a:xfrm>
            <a:off x="2546203" y="3092600"/>
            <a:ext cx="914400" cy="914400"/>
            <a:chOff x="2546203" y="3092600"/>
            <a:chExt cx="914400" cy="914400"/>
          </a:xfrm>
        </p:grpSpPr>
        <p:sp>
          <p:nvSpPr>
            <p:cNvPr id="6" name="Rectangle: Top Corners Snipped 5">
              <a:extLst>
                <a:ext uri="{FF2B5EF4-FFF2-40B4-BE49-F238E27FC236}">
                  <a16:creationId xmlns:a16="http://schemas.microsoft.com/office/drawing/2014/main" id="{61668445-4C36-AD0A-FF85-07B72C7881DE}"/>
                </a:ext>
              </a:extLst>
            </p:cNvPr>
            <p:cNvSpPr/>
            <p:nvPr/>
          </p:nvSpPr>
          <p:spPr>
            <a:xfrm rot="16200000">
              <a:off x="2546203" y="3092600"/>
              <a:ext cx="914400" cy="914400"/>
            </a:xfrm>
            <a:prstGeom prst="snip2Same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4DA03F9-6D03-279A-D852-E8B9D0027342}"/>
                </a:ext>
              </a:extLst>
            </p:cNvPr>
            <p:cNvSpPr txBox="1"/>
            <p:nvPr/>
          </p:nvSpPr>
          <p:spPr>
            <a:xfrm>
              <a:off x="2873300" y="3263587"/>
              <a:ext cx="356122" cy="584775"/>
            </a:xfrm>
            <a:prstGeom prst="rect">
              <a:avLst/>
            </a:prstGeom>
            <a:noFill/>
          </p:spPr>
          <p:txBody>
            <a:bodyPr wrap="square" rtlCol="0">
              <a:spAutoFit/>
            </a:bodyPr>
            <a:lstStyle/>
            <a:p>
              <a:r>
                <a:rPr lang="en-US" sz="3200" dirty="0"/>
                <a:t>3</a:t>
              </a:r>
            </a:p>
          </p:txBody>
        </p:sp>
      </p:grpSp>
      <p:grpSp>
        <p:nvGrpSpPr>
          <p:cNvPr id="57" name="Group 56">
            <a:extLst>
              <a:ext uri="{FF2B5EF4-FFF2-40B4-BE49-F238E27FC236}">
                <a16:creationId xmlns:a16="http://schemas.microsoft.com/office/drawing/2014/main" id="{0065FA49-730F-B67A-DAB3-4102723E4E14}"/>
              </a:ext>
            </a:extLst>
          </p:cNvPr>
          <p:cNvGrpSpPr/>
          <p:nvPr/>
        </p:nvGrpSpPr>
        <p:grpSpPr>
          <a:xfrm>
            <a:off x="2542482" y="4036737"/>
            <a:ext cx="914400" cy="914400"/>
            <a:chOff x="2542482" y="4036737"/>
            <a:chExt cx="914400" cy="914400"/>
          </a:xfrm>
        </p:grpSpPr>
        <p:sp>
          <p:nvSpPr>
            <p:cNvPr id="7" name="Rectangle: Top Corners Snipped 6">
              <a:extLst>
                <a:ext uri="{FF2B5EF4-FFF2-40B4-BE49-F238E27FC236}">
                  <a16:creationId xmlns:a16="http://schemas.microsoft.com/office/drawing/2014/main" id="{5C2B2099-E3E6-334C-BDED-A374B2F2AFBE}"/>
                </a:ext>
              </a:extLst>
            </p:cNvPr>
            <p:cNvSpPr/>
            <p:nvPr/>
          </p:nvSpPr>
          <p:spPr>
            <a:xfrm rot="16200000">
              <a:off x="2542482" y="4036737"/>
              <a:ext cx="914400" cy="914400"/>
            </a:xfrm>
            <a:prstGeom prst="snip2SameRect">
              <a:avLst/>
            </a:prstGeom>
            <a:solidFill>
              <a:srgbClr val="D487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3A80B7C0-05EE-0DCF-69AA-AFAE05313DAE}"/>
                </a:ext>
              </a:extLst>
            </p:cNvPr>
            <p:cNvSpPr txBox="1"/>
            <p:nvPr/>
          </p:nvSpPr>
          <p:spPr>
            <a:xfrm>
              <a:off x="2873300" y="4200293"/>
              <a:ext cx="356122" cy="584775"/>
            </a:xfrm>
            <a:prstGeom prst="rect">
              <a:avLst/>
            </a:prstGeom>
            <a:noFill/>
          </p:spPr>
          <p:txBody>
            <a:bodyPr wrap="square" rtlCol="0">
              <a:spAutoFit/>
            </a:bodyPr>
            <a:lstStyle/>
            <a:p>
              <a:r>
                <a:rPr lang="en-US" sz="3200" dirty="0"/>
                <a:t>4</a:t>
              </a:r>
            </a:p>
          </p:txBody>
        </p:sp>
      </p:grpSp>
      <p:grpSp>
        <p:nvGrpSpPr>
          <p:cNvPr id="58" name="Group 57">
            <a:extLst>
              <a:ext uri="{FF2B5EF4-FFF2-40B4-BE49-F238E27FC236}">
                <a16:creationId xmlns:a16="http://schemas.microsoft.com/office/drawing/2014/main" id="{34F44AA0-4EC7-3912-31CB-96C895BFD169}"/>
              </a:ext>
            </a:extLst>
          </p:cNvPr>
          <p:cNvGrpSpPr/>
          <p:nvPr/>
        </p:nvGrpSpPr>
        <p:grpSpPr>
          <a:xfrm>
            <a:off x="2538766" y="4980871"/>
            <a:ext cx="914400" cy="914400"/>
            <a:chOff x="2538766" y="4980871"/>
            <a:chExt cx="914400" cy="914400"/>
          </a:xfrm>
        </p:grpSpPr>
        <p:sp>
          <p:nvSpPr>
            <p:cNvPr id="8" name="Rectangle: Top Corners Snipped 7">
              <a:extLst>
                <a:ext uri="{FF2B5EF4-FFF2-40B4-BE49-F238E27FC236}">
                  <a16:creationId xmlns:a16="http://schemas.microsoft.com/office/drawing/2014/main" id="{E99B3734-CCEF-88D3-E2D9-1F3A4731FCE7}"/>
                </a:ext>
              </a:extLst>
            </p:cNvPr>
            <p:cNvSpPr/>
            <p:nvPr/>
          </p:nvSpPr>
          <p:spPr>
            <a:xfrm rot="16200000">
              <a:off x="2538766" y="4980871"/>
              <a:ext cx="914400" cy="914400"/>
            </a:xfrm>
            <a:prstGeom prst="snip2SameRect">
              <a:avLst/>
            </a:prstGeom>
            <a:solidFill>
              <a:srgbClr val="C06D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8904CA7-954A-1B66-0165-EF22C7860BF6}"/>
                </a:ext>
              </a:extLst>
            </p:cNvPr>
            <p:cNvSpPr txBox="1"/>
            <p:nvPr/>
          </p:nvSpPr>
          <p:spPr>
            <a:xfrm>
              <a:off x="2873300" y="5148141"/>
              <a:ext cx="356122" cy="584775"/>
            </a:xfrm>
            <a:prstGeom prst="rect">
              <a:avLst/>
            </a:prstGeom>
            <a:noFill/>
          </p:spPr>
          <p:txBody>
            <a:bodyPr wrap="square" rtlCol="0">
              <a:spAutoFit/>
            </a:bodyPr>
            <a:lstStyle/>
            <a:p>
              <a:r>
                <a:rPr lang="en-US" sz="3200" dirty="0"/>
                <a:t>5</a:t>
              </a:r>
            </a:p>
          </p:txBody>
        </p:sp>
      </p:grpSp>
      <p:grpSp>
        <p:nvGrpSpPr>
          <p:cNvPr id="59" name="Group 58">
            <a:extLst>
              <a:ext uri="{FF2B5EF4-FFF2-40B4-BE49-F238E27FC236}">
                <a16:creationId xmlns:a16="http://schemas.microsoft.com/office/drawing/2014/main" id="{5929D9D1-6324-E46F-2ACD-1F7046551625}"/>
              </a:ext>
            </a:extLst>
          </p:cNvPr>
          <p:cNvGrpSpPr/>
          <p:nvPr/>
        </p:nvGrpSpPr>
        <p:grpSpPr>
          <a:xfrm>
            <a:off x="2546201" y="5947307"/>
            <a:ext cx="914400" cy="914400"/>
            <a:chOff x="2546201" y="5947307"/>
            <a:chExt cx="914400" cy="914400"/>
          </a:xfrm>
        </p:grpSpPr>
        <p:sp>
          <p:nvSpPr>
            <p:cNvPr id="9" name="Rectangle: Top Corners Snipped 8">
              <a:extLst>
                <a:ext uri="{FF2B5EF4-FFF2-40B4-BE49-F238E27FC236}">
                  <a16:creationId xmlns:a16="http://schemas.microsoft.com/office/drawing/2014/main" id="{B55547BA-EC1C-3EDC-B661-644B02A61AAF}"/>
                </a:ext>
              </a:extLst>
            </p:cNvPr>
            <p:cNvSpPr/>
            <p:nvPr/>
          </p:nvSpPr>
          <p:spPr>
            <a:xfrm rot="16200000">
              <a:off x="2546201" y="5947307"/>
              <a:ext cx="914400" cy="914400"/>
            </a:xfrm>
            <a:prstGeom prst="snip2SameRect">
              <a:avLst/>
            </a:prstGeom>
            <a:solidFill>
              <a:srgbClr val="B054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02B05FF-557C-15CC-0FCF-79C50D936933}"/>
                </a:ext>
              </a:extLst>
            </p:cNvPr>
            <p:cNvSpPr txBox="1"/>
            <p:nvPr/>
          </p:nvSpPr>
          <p:spPr>
            <a:xfrm>
              <a:off x="2873300" y="6107149"/>
              <a:ext cx="356122" cy="584775"/>
            </a:xfrm>
            <a:prstGeom prst="rect">
              <a:avLst/>
            </a:prstGeom>
            <a:noFill/>
          </p:spPr>
          <p:txBody>
            <a:bodyPr wrap="square" rtlCol="0">
              <a:spAutoFit/>
            </a:bodyPr>
            <a:lstStyle/>
            <a:p>
              <a:r>
                <a:rPr lang="en-US" sz="3200" dirty="0"/>
                <a:t>6</a:t>
              </a:r>
            </a:p>
          </p:txBody>
        </p:sp>
      </p:grpSp>
    </p:spTree>
    <p:extLst>
      <p:ext uri="{BB962C8B-B14F-4D97-AF65-F5344CB8AC3E}">
        <p14:creationId xmlns:p14="http://schemas.microsoft.com/office/powerpoint/2010/main" val="2204993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17E7A-B877-D561-EE59-B2686FA2E7FB}"/>
            </a:ext>
          </a:extLst>
        </p:cNvPr>
        <p:cNvGrpSpPr/>
        <p:nvPr/>
      </p:nvGrpSpPr>
      <p:grpSpPr>
        <a:xfrm>
          <a:off x="0" y="0"/>
          <a:ext cx="0" cy="0"/>
          <a:chOff x="0" y="0"/>
          <a:chExt cx="0" cy="0"/>
        </a:xfrm>
      </p:grpSpPr>
      <p:sp>
        <p:nvSpPr>
          <p:cNvPr id="12" name="Rectangle: Top Corners Snipped 11">
            <a:extLst>
              <a:ext uri="{FF2B5EF4-FFF2-40B4-BE49-F238E27FC236}">
                <a16:creationId xmlns:a16="http://schemas.microsoft.com/office/drawing/2014/main" id="{BFA65252-A1F3-095E-41BF-DEE7AC992705}"/>
              </a:ext>
            </a:extLst>
          </p:cNvPr>
          <p:cNvSpPr/>
          <p:nvPr/>
        </p:nvSpPr>
        <p:spPr>
          <a:xfrm rot="5400000">
            <a:off x="7293437" y="-3544332"/>
            <a:ext cx="914400" cy="8563061"/>
          </a:xfrm>
          <a:prstGeom prst="snip2SameRect">
            <a:avLst>
              <a:gd name="adj1" fmla="val 0"/>
              <a:gd name="adj2" fmla="val 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Graphic 36" descr="Binoculars with solid fill">
            <a:extLst>
              <a:ext uri="{FF2B5EF4-FFF2-40B4-BE49-F238E27FC236}">
                <a16:creationId xmlns:a16="http://schemas.microsoft.com/office/drawing/2014/main" id="{A268A172-F63C-BC72-4C61-3D77F30899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5688" y="2120599"/>
            <a:ext cx="2856562" cy="2856562"/>
          </a:xfrm>
          <a:prstGeom prst="rect">
            <a:avLst/>
          </a:prstGeom>
        </p:spPr>
      </p:pic>
      <p:grpSp>
        <p:nvGrpSpPr>
          <p:cNvPr id="54" name="Group 53">
            <a:extLst>
              <a:ext uri="{FF2B5EF4-FFF2-40B4-BE49-F238E27FC236}">
                <a16:creationId xmlns:a16="http://schemas.microsoft.com/office/drawing/2014/main" id="{71250A97-2935-DFD1-F15F-7628C270D618}"/>
              </a:ext>
            </a:extLst>
          </p:cNvPr>
          <p:cNvGrpSpPr/>
          <p:nvPr/>
        </p:nvGrpSpPr>
        <p:grpSpPr>
          <a:xfrm>
            <a:off x="2553631" y="1193179"/>
            <a:ext cx="914400" cy="914400"/>
            <a:chOff x="2542480" y="1193179"/>
            <a:chExt cx="914400" cy="914400"/>
          </a:xfrm>
          <a:solidFill>
            <a:schemeClr val="accent6">
              <a:lumMod val="20000"/>
              <a:lumOff val="80000"/>
            </a:schemeClr>
          </a:solidFill>
        </p:grpSpPr>
        <p:sp>
          <p:nvSpPr>
            <p:cNvPr id="4" name="Rectangle: Top Corners Snipped 3">
              <a:extLst>
                <a:ext uri="{FF2B5EF4-FFF2-40B4-BE49-F238E27FC236}">
                  <a16:creationId xmlns:a16="http://schemas.microsoft.com/office/drawing/2014/main" id="{FFE36D76-9EDF-B2B8-4F53-047A2EBD8FC3}"/>
                </a:ext>
              </a:extLst>
            </p:cNvPr>
            <p:cNvSpPr/>
            <p:nvPr/>
          </p:nvSpPr>
          <p:spPr>
            <a:xfrm rot="16200000">
              <a:off x="2542480" y="1193179"/>
              <a:ext cx="914400" cy="914400"/>
            </a:xfrm>
            <a:prstGeom prst="snip2Same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866ACF7-19AD-E7B9-7C9E-DA3DAD30EC6C}"/>
                </a:ext>
              </a:extLst>
            </p:cNvPr>
            <p:cNvSpPr txBox="1"/>
            <p:nvPr/>
          </p:nvSpPr>
          <p:spPr>
            <a:xfrm>
              <a:off x="2865863" y="1371604"/>
              <a:ext cx="356122" cy="584775"/>
            </a:xfrm>
            <a:prstGeom prst="rect">
              <a:avLst/>
            </a:prstGeom>
            <a:grpFill/>
          </p:spPr>
          <p:txBody>
            <a:bodyPr wrap="square" rtlCol="0">
              <a:spAutoFit/>
            </a:bodyPr>
            <a:lstStyle/>
            <a:p>
              <a:r>
                <a:rPr lang="en-US" sz="3200" dirty="0"/>
                <a:t>1</a:t>
              </a:r>
            </a:p>
          </p:txBody>
        </p:sp>
      </p:grpSp>
      <p:sp>
        <p:nvSpPr>
          <p:cNvPr id="3" name="TextBox 2">
            <a:extLst>
              <a:ext uri="{FF2B5EF4-FFF2-40B4-BE49-F238E27FC236}">
                <a16:creationId xmlns:a16="http://schemas.microsoft.com/office/drawing/2014/main" id="{4D6A634E-89A7-672A-B24A-CACCB9EA00D9}"/>
              </a:ext>
            </a:extLst>
          </p:cNvPr>
          <p:cNvSpPr txBox="1"/>
          <p:nvPr/>
        </p:nvSpPr>
        <p:spPr>
          <a:xfrm>
            <a:off x="4159405" y="1761893"/>
            <a:ext cx="7538224" cy="3908762"/>
          </a:xfrm>
          <a:prstGeom prst="rect">
            <a:avLst/>
          </a:prstGeom>
          <a:noFill/>
        </p:spPr>
        <p:txBody>
          <a:bodyPr wrap="square" rtlCol="0">
            <a:spAutoFit/>
          </a:bodyPr>
          <a:lstStyle/>
          <a:p>
            <a:pPr marL="285750" indent="-285750">
              <a:buClr>
                <a:srgbClr val="B05408"/>
              </a:buClr>
              <a:buFont typeface="Arial" panose="020B0604020202020204" pitchFamily="34" charset="0"/>
              <a:buChar char="•"/>
            </a:pPr>
            <a:r>
              <a:rPr lang="en-US" sz="3200" dirty="0"/>
              <a:t>ACPH formed January 1, 2023</a:t>
            </a:r>
          </a:p>
          <a:p>
            <a:pPr marL="285750" indent="-285750">
              <a:buClr>
                <a:srgbClr val="B05408"/>
              </a:buClr>
              <a:buFont typeface="Arial" panose="020B0604020202020204" pitchFamily="34" charset="0"/>
              <a:buChar char="•"/>
            </a:pPr>
            <a:r>
              <a:rPr lang="en-US" sz="3200" dirty="0"/>
              <a:t>Question to answer:</a:t>
            </a:r>
          </a:p>
          <a:p>
            <a:pPr lvl="2">
              <a:buClr>
                <a:srgbClr val="B05408"/>
              </a:buClr>
            </a:pPr>
            <a:r>
              <a:rPr lang="en-US" sz="3200" dirty="0"/>
              <a:t>What was the status of the septic systems in ACPH’s files?</a:t>
            </a:r>
          </a:p>
          <a:p>
            <a:pPr marL="285750" indent="-285750">
              <a:buClr>
                <a:srgbClr val="B05408"/>
              </a:buClr>
              <a:buFont typeface="Arial" panose="020B0604020202020204" pitchFamily="34" charset="0"/>
              <a:buChar char="•"/>
            </a:pPr>
            <a:r>
              <a:rPr lang="en-US" sz="3200" dirty="0"/>
              <a:t>Historical records from TriCounty Health</a:t>
            </a:r>
          </a:p>
          <a:p>
            <a:pPr marL="742950" lvl="1" indent="-285750">
              <a:buClr>
                <a:srgbClr val="B05408"/>
              </a:buClr>
              <a:buSzPct val="85000"/>
              <a:buFont typeface="Arial" panose="020B0604020202020204" pitchFamily="34" charset="0"/>
              <a:buChar char="•"/>
            </a:pPr>
            <a:r>
              <a:rPr lang="en-US" sz="2800" dirty="0"/>
              <a:t>6,457 system addresses in Health Space</a:t>
            </a:r>
          </a:p>
          <a:p>
            <a:pPr marL="742950" lvl="1" indent="-285750">
              <a:buClr>
                <a:srgbClr val="B05408"/>
              </a:buClr>
              <a:buSzPct val="85000"/>
              <a:buFont typeface="Arial" panose="020B0604020202020204" pitchFamily="34" charset="0"/>
              <a:buChar char="•"/>
            </a:pPr>
            <a:r>
              <a:rPr lang="en-US" sz="2800" dirty="0"/>
              <a:t>Unknown number not in Health Space</a:t>
            </a:r>
          </a:p>
          <a:p>
            <a:pPr marL="285750" indent="-285750">
              <a:buClr>
                <a:srgbClr val="B05408"/>
              </a:buClr>
              <a:buFont typeface="Arial" panose="020B0604020202020204" pitchFamily="34" charset="0"/>
              <a:buChar char="•"/>
            </a:pPr>
            <a:r>
              <a:rPr lang="en-US" sz="3200" dirty="0"/>
              <a:t>Files dated back to 1948</a:t>
            </a:r>
          </a:p>
        </p:txBody>
      </p:sp>
      <p:sp>
        <p:nvSpPr>
          <p:cNvPr id="2" name="Title 1">
            <a:extLst>
              <a:ext uri="{FF2B5EF4-FFF2-40B4-BE49-F238E27FC236}">
                <a16:creationId xmlns:a16="http://schemas.microsoft.com/office/drawing/2014/main" id="{FF1FCD22-CA8B-8DB9-A13C-97487134A528}"/>
              </a:ext>
            </a:extLst>
          </p:cNvPr>
          <p:cNvSpPr>
            <a:spLocks noGrp="1"/>
          </p:cNvSpPr>
          <p:nvPr>
            <p:ph type="title"/>
          </p:nvPr>
        </p:nvSpPr>
        <p:spPr>
          <a:xfrm>
            <a:off x="3468030" y="287067"/>
            <a:ext cx="8563062" cy="893092"/>
          </a:xfrm>
        </p:spPr>
        <p:txBody>
          <a:bodyPr/>
          <a:lstStyle/>
          <a:p>
            <a:pPr algn="ctr"/>
            <a:r>
              <a:rPr lang="en-US" dirty="0">
                <a:latin typeface="+mn-lt"/>
              </a:rPr>
              <a:t>Project Overview</a:t>
            </a:r>
          </a:p>
        </p:txBody>
      </p:sp>
    </p:spTree>
    <p:extLst>
      <p:ext uri="{BB962C8B-B14F-4D97-AF65-F5344CB8AC3E}">
        <p14:creationId xmlns:p14="http://schemas.microsoft.com/office/powerpoint/2010/main" val="66222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93625-B157-A542-5868-55C824D57FD2}"/>
            </a:ext>
          </a:extLst>
        </p:cNvPr>
        <p:cNvGrpSpPr/>
        <p:nvPr/>
      </p:nvGrpSpPr>
      <p:grpSpPr>
        <a:xfrm>
          <a:off x="0" y="0"/>
          <a:ext cx="0" cy="0"/>
          <a:chOff x="0" y="0"/>
          <a:chExt cx="0" cy="0"/>
        </a:xfrm>
      </p:grpSpPr>
      <p:sp>
        <p:nvSpPr>
          <p:cNvPr id="13" name="Rectangle: Top Corners Snipped 12">
            <a:extLst>
              <a:ext uri="{FF2B5EF4-FFF2-40B4-BE49-F238E27FC236}">
                <a16:creationId xmlns:a16="http://schemas.microsoft.com/office/drawing/2014/main" id="{12895435-8838-6482-3681-BB1DB7D71A3B}"/>
              </a:ext>
            </a:extLst>
          </p:cNvPr>
          <p:cNvSpPr/>
          <p:nvPr/>
        </p:nvSpPr>
        <p:spPr>
          <a:xfrm rot="5400000">
            <a:off x="7284900" y="-3530642"/>
            <a:ext cx="914400" cy="8555565"/>
          </a:xfrm>
          <a:prstGeom prst="snip2SameRect">
            <a:avLst>
              <a:gd name="adj1" fmla="val 0"/>
              <a:gd name="adj2" fmla="val 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Shoe footprints with solid fill">
            <a:extLst>
              <a:ext uri="{FF2B5EF4-FFF2-40B4-BE49-F238E27FC236}">
                <a16:creationId xmlns:a16="http://schemas.microsoft.com/office/drawing/2014/main" id="{5C505B81-7D42-211F-C50B-342912BAA8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537" y="2200501"/>
            <a:ext cx="2621805" cy="2621805"/>
          </a:xfrm>
          <a:prstGeom prst="rect">
            <a:avLst/>
          </a:prstGeom>
        </p:spPr>
      </p:pic>
      <p:grpSp>
        <p:nvGrpSpPr>
          <p:cNvPr id="55" name="Group 54">
            <a:extLst>
              <a:ext uri="{FF2B5EF4-FFF2-40B4-BE49-F238E27FC236}">
                <a16:creationId xmlns:a16="http://schemas.microsoft.com/office/drawing/2014/main" id="{A510F09E-DAD2-B874-4433-FDD93ACC729F}"/>
              </a:ext>
            </a:extLst>
          </p:cNvPr>
          <p:cNvGrpSpPr/>
          <p:nvPr/>
        </p:nvGrpSpPr>
        <p:grpSpPr>
          <a:xfrm>
            <a:off x="2562274" y="2137310"/>
            <a:ext cx="914400" cy="914400"/>
            <a:chOff x="2538766" y="2137310"/>
            <a:chExt cx="914400" cy="914400"/>
          </a:xfrm>
          <a:solidFill>
            <a:schemeClr val="accent6">
              <a:lumMod val="40000"/>
              <a:lumOff val="60000"/>
            </a:schemeClr>
          </a:solidFill>
        </p:grpSpPr>
        <p:sp>
          <p:nvSpPr>
            <p:cNvPr id="5" name="Rectangle: Top Corners Snipped 4">
              <a:extLst>
                <a:ext uri="{FF2B5EF4-FFF2-40B4-BE49-F238E27FC236}">
                  <a16:creationId xmlns:a16="http://schemas.microsoft.com/office/drawing/2014/main" id="{F9685362-C647-E81A-00D7-1A1F5F0C3065}"/>
                </a:ext>
              </a:extLst>
            </p:cNvPr>
            <p:cNvSpPr/>
            <p:nvPr/>
          </p:nvSpPr>
          <p:spPr>
            <a:xfrm rot="16200000">
              <a:off x="2538766" y="2137310"/>
              <a:ext cx="914400" cy="914400"/>
            </a:xfrm>
            <a:prstGeom prst="snip2Same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DF3D34F-3CEF-27AB-616C-B3978A494682}"/>
                </a:ext>
              </a:extLst>
            </p:cNvPr>
            <p:cNvSpPr txBox="1"/>
            <p:nvPr/>
          </p:nvSpPr>
          <p:spPr>
            <a:xfrm>
              <a:off x="2873300" y="2315737"/>
              <a:ext cx="356122" cy="584775"/>
            </a:xfrm>
            <a:prstGeom prst="rect">
              <a:avLst/>
            </a:prstGeom>
            <a:grpFill/>
          </p:spPr>
          <p:txBody>
            <a:bodyPr wrap="square" rtlCol="0">
              <a:spAutoFit/>
            </a:bodyPr>
            <a:lstStyle/>
            <a:p>
              <a:r>
                <a:rPr lang="en-US" sz="3200" dirty="0"/>
                <a:t>2</a:t>
              </a:r>
            </a:p>
          </p:txBody>
        </p:sp>
      </p:grpSp>
      <p:sp>
        <p:nvSpPr>
          <p:cNvPr id="11" name="TextBox 10">
            <a:extLst>
              <a:ext uri="{FF2B5EF4-FFF2-40B4-BE49-F238E27FC236}">
                <a16:creationId xmlns:a16="http://schemas.microsoft.com/office/drawing/2014/main" id="{3D5DB4C4-8155-F4E1-FBA1-4A1DA5D1ACC4}"/>
              </a:ext>
            </a:extLst>
          </p:cNvPr>
          <p:cNvSpPr txBox="1"/>
          <p:nvPr/>
        </p:nvSpPr>
        <p:spPr>
          <a:xfrm>
            <a:off x="4159405" y="1502581"/>
            <a:ext cx="7538224" cy="5139869"/>
          </a:xfrm>
          <a:prstGeom prst="rect">
            <a:avLst/>
          </a:prstGeom>
          <a:noFill/>
        </p:spPr>
        <p:txBody>
          <a:bodyPr wrap="square" rtlCol="0">
            <a:spAutoFit/>
          </a:bodyPr>
          <a:lstStyle/>
          <a:p>
            <a:pPr marL="285750" indent="-285750">
              <a:buClr>
                <a:srgbClr val="B05408"/>
              </a:buClr>
              <a:buFont typeface="Arial" panose="020B0604020202020204" pitchFamily="34" charset="0"/>
              <a:buChar char="•"/>
            </a:pPr>
            <a:r>
              <a:rPr lang="en-US" sz="3200" dirty="0"/>
              <a:t>Septic system status choices:</a:t>
            </a:r>
          </a:p>
          <a:p>
            <a:pPr marL="742950" lvl="1" indent="-285750">
              <a:buClr>
                <a:srgbClr val="B05408"/>
              </a:buClr>
              <a:buSzPct val="85000"/>
              <a:buFont typeface="Arial" panose="020B0604020202020204" pitchFamily="34" charset="0"/>
              <a:buChar char="•"/>
            </a:pPr>
            <a:r>
              <a:rPr lang="en-US" sz="2800" dirty="0"/>
              <a:t>Still in use</a:t>
            </a:r>
          </a:p>
          <a:p>
            <a:pPr marL="742950" lvl="1" indent="-285750">
              <a:buClr>
                <a:srgbClr val="B05408"/>
              </a:buClr>
              <a:buSzPct val="85000"/>
              <a:buFont typeface="Arial" panose="020B0604020202020204" pitchFamily="34" charset="0"/>
              <a:buChar char="•"/>
            </a:pPr>
            <a:r>
              <a:rPr lang="en-US" sz="2800" dirty="0"/>
              <a:t>Demolished/gone</a:t>
            </a:r>
          </a:p>
          <a:p>
            <a:pPr marL="742950" lvl="1" indent="-285750">
              <a:buClr>
                <a:srgbClr val="B05408"/>
              </a:buClr>
              <a:buSzPct val="85000"/>
              <a:buFont typeface="Arial" panose="020B0604020202020204" pitchFamily="34" charset="0"/>
              <a:buChar char="•"/>
            </a:pPr>
            <a:r>
              <a:rPr lang="en-US" sz="2800" dirty="0"/>
              <a:t>Belonged to a different county</a:t>
            </a:r>
          </a:p>
          <a:p>
            <a:pPr marL="742950" lvl="1" indent="-285750">
              <a:buClr>
                <a:srgbClr val="B05408"/>
              </a:buClr>
              <a:buSzPct val="85000"/>
              <a:buFont typeface="Arial" panose="020B0604020202020204" pitchFamily="34" charset="0"/>
              <a:buChar char="•"/>
            </a:pPr>
            <a:r>
              <a:rPr lang="en-US" sz="2800" dirty="0"/>
              <a:t>Can’t locate</a:t>
            </a:r>
          </a:p>
          <a:p>
            <a:pPr marL="285750" indent="-285750">
              <a:buClr>
                <a:srgbClr val="B05408"/>
              </a:buClr>
              <a:buFont typeface="Arial" panose="020B0604020202020204" pitchFamily="34" charset="0"/>
              <a:buChar char="•"/>
            </a:pPr>
            <a:r>
              <a:rPr lang="en-US" sz="3200" dirty="0"/>
              <a:t>Collect or locate sanitation district maps</a:t>
            </a:r>
          </a:p>
          <a:p>
            <a:pPr marL="742950" lvl="1" indent="-285750">
              <a:buClr>
                <a:srgbClr val="B05408"/>
              </a:buClr>
              <a:buSzPct val="85000"/>
              <a:buFont typeface="Arial" panose="020B0604020202020204" pitchFamily="34" charset="0"/>
              <a:buChar char="•"/>
            </a:pPr>
            <a:r>
              <a:rPr lang="en-US" sz="2800" dirty="0"/>
              <a:t>Roughly 32 sanitation districts!!</a:t>
            </a:r>
          </a:p>
          <a:p>
            <a:pPr marL="742950" lvl="1" indent="-285750">
              <a:buClr>
                <a:srgbClr val="B05408"/>
              </a:buClr>
              <a:buSzPct val="85000"/>
              <a:buFont typeface="Arial" panose="020B0604020202020204" pitchFamily="34" charset="0"/>
              <a:buChar char="•"/>
            </a:pPr>
            <a:r>
              <a:rPr lang="en-US" sz="2800" dirty="0"/>
              <a:t>Establish contacts with the districts</a:t>
            </a:r>
          </a:p>
          <a:p>
            <a:pPr marL="285750" indent="-285750">
              <a:buClr>
                <a:srgbClr val="B05408"/>
              </a:buClr>
              <a:buSzPct val="100000"/>
              <a:buFont typeface="Arial" panose="020B0604020202020204" pitchFamily="34" charset="0"/>
              <a:buChar char="•"/>
            </a:pPr>
            <a:r>
              <a:rPr lang="en-US" sz="3200" dirty="0"/>
              <a:t>Google Maps &amp; County Assessor’s website</a:t>
            </a:r>
          </a:p>
          <a:p>
            <a:pPr marL="285750" indent="-285750">
              <a:buClr>
                <a:srgbClr val="B05408"/>
              </a:buClr>
              <a:buSzPct val="100000"/>
              <a:buFont typeface="Arial" panose="020B0604020202020204" pitchFamily="34" charset="0"/>
              <a:buChar char="•"/>
            </a:pPr>
            <a:r>
              <a:rPr lang="en-US" sz="3200" dirty="0"/>
              <a:t>Create Excel spreadsheet &amp; update Health Space</a:t>
            </a:r>
          </a:p>
        </p:txBody>
      </p:sp>
      <p:sp>
        <p:nvSpPr>
          <p:cNvPr id="4" name="Title 3">
            <a:extLst>
              <a:ext uri="{FF2B5EF4-FFF2-40B4-BE49-F238E27FC236}">
                <a16:creationId xmlns:a16="http://schemas.microsoft.com/office/drawing/2014/main" id="{2DAF6615-ADCA-9D10-D035-8F0ABF5E228A}"/>
              </a:ext>
            </a:extLst>
          </p:cNvPr>
          <p:cNvSpPr>
            <a:spLocks noGrp="1"/>
          </p:cNvSpPr>
          <p:nvPr>
            <p:ph type="title"/>
          </p:nvPr>
        </p:nvSpPr>
        <p:spPr>
          <a:xfrm>
            <a:off x="3464316" y="298220"/>
            <a:ext cx="8555566" cy="906122"/>
          </a:xfrm>
        </p:spPr>
        <p:txBody>
          <a:bodyPr/>
          <a:lstStyle/>
          <a:p>
            <a:pPr algn="ctr"/>
            <a:r>
              <a:rPr lang="en-US" dirty="0">
                <a:latin typeface="+mn-lt"/>
              </a:rPr>
              <a:t>Methods and Steps</a:t>
            </a:r>
          </a:p>
        </p:txBody>
      </p:sp>
    </p:spTree>
    <p:extLst>
      <p:ext uri="{BB962C8B-B14F-4D97-AF65-F5344CB8AC3E}">
        <p14:creationId xmlns:p14="http://schemas.microsoft.com/office/powerpoint/2010/main" val="3734257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7BEAE-7C8A-39ED-D9C9-2BB3834920F9}"/>
            </a:ext>
          </a:extLst>
        </p:cNvPr>
        <p:cNvGrpSpPr/>
        <p:nvPr/>
      </p:nvGrpSpPr>
      <p:grpSpPr>
        <a:xfrm>
          <a:off x="0" y="0"/>
          <a:ext cx="0" cy="0"/>
          <a:chOff x="0" y="0"/>
          <a:chExt cx="0" cy="0"/>
        </a:xfrm>
      </p:grpSpPr>
      <p:sp>
        <p:nvSpPr>
          <p:cNvPr id="13" name="Rectangle: Top Corners Snipped 12">
            <a:extLst>
              <a:ext uri="{FF2B5EF4-FFF2-40B4-BE49-F238E27FC236}">
                <a16:creationId xmlns:a16="http://schemas.microsoft.com/office/drawing/2014/main" id="{FDCF90C8-3381-CF64-6535-E514C5A75064}"/>
              </a:ext>
            </a:extLst>
          </p:cNvPr>
          <p:cNvSpPr/>
          <p:nvPr/>
        </p:nvSpPr>
        <p:spPr>
          <a:xfrm rot="5400000">
            <a:off x="7284900" y="-3530642"/>
            <a:ext cx="914400" cy="8555565"/>
          </a:xfrm>
          <a:prstGeom prst="snip2SameRect">
            <a:avLst>
              <a:gd name="adj1" fmla="val 0"/>
              <a:gd name="adj2" fmla="val 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Shoe footprints with solid fill">
            <a:extLst>
              <a:ext uri="{FF2B5EF4-FFF2-40B4-BE49-F238E27FC236}">
                <a16:creationId xmlns:a16="http://schemas.microsoft.com/office/drawing/2014/main" id="{4D738078-DEAB-6EB8-4383-66D5A542C9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537" y="2200501"/>
            <a:ext cx="2621805" cy="2621805"/>
          </a:xfrm>
          <a:prstGeom prst="rect">
            <a:avLst/>
          </a:prstGeom>
        </p:spPr>
      </p:pic>
      <p:grpSp>
        <p:nvGrpSpPr>
          <p:cNvPr id="55" name="Group 54">
            <a:extLst>
              <a:ext uri="{FF2B5EF4-FFF2-40B4-BE49-F238E27FC236}">
                <a16:creationId xmlns:a16="http://schemas.microsoft.com/office/drawing/2014/main" id="{1706D77F-F921-635B-7932-AF50A1A60314}"/>
              </a:ext>
            </a:extLst>
          </p:cNvPr>
          <p:cNvGrpSpPr/>
          <p:nvPr/>
        </p:nvGrpSpPr>
        <p:grpSpPr>
          <a:xfrm>
            <a:off x="2562274" y="2137310"/>
            <a:ext cx="914400" cy="914400"/>
            <a:chOff x="2538766" y="2137310"/>
            <a:chExt cx="914400" cy="914400"/>
          </a:xfrm>
          <a:solidFill>
            <a:schemeClr val="accent6">
              <a:lumMod val="40000"/>
              <a:lumOff val="60000"/>
            </a:schemeClr>
          </a:solidFill>
        </p:grpSpPr>
        <p:sp>
          <p:nvSpPr>
            <p:cNvPr id="5" name="Rectangle: Top Corners Snipped 4">
              <a:extLst>
                <a:ext uri="{FF2B5EF4-FFF2-40B4-BE49-F238E27FC236}">
                  <a16:creationId xmlns:a16="http://schemas.microsoft.com/office/drawing/2014/main" id="{045E3F93-2876-BF88-4E10-A1F549262D50}"/>
                </a:ext>
              </a:extLst>
            </p:cNvPr>
            <p:cNvSpPr/>
            <p:nvPr/>
          </p:nvSpPr>
          <p:spPr>
            <a:xfrm rot="16200000">
              <a:off x="2538766" y="2137310"/>
              <a:ext cx="914400" cy="914400"/>
            </a:xfrm>
            <a:prstGeom prst="snip2Same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26433B76-45FA-37AE-5E4E-1075A2437B41}"/>
                </a:ext>
              </a:extLst>
            </p:cNvPr>
            <p:cNvSpPr txBox="1"/>
            <p:nvPr/>
          </p:nvSpPr>
          <p:spPr>
            <a:xfrm>
              <a:off x="2873300" y="2315737"/>
              <a:ext cx="356122" cy="584775"/>
            </a:xfrm>
            <a:prstGeom prst="rect">
              <a:avLst/>
            </a:prstGeom>
            <a:grpFill/>
          </p:spPr>
          <p:txBody>
            <a:bodyPr wrap="square" rtlCol="0">
              <a:spAutoFit/>
            </a:bodyPr>
            <a:lstStyle/>
            <a:p>
              <a:r>
                <a:rPr lang="en-US" sz="3200" dirty="0"/>
                <a:t>2</a:t>
              </a:r>
            </a:p>
          </p:txBody>
        </p:sp>
      </p:grpSp>
      <p:sp>
        <p:nvSpPr>
          <p:cNvPr id="4" name="Title 3">
            <a:extLst>
              <a:ext uri="{FF2B5EF4-FFF2-40B4-BE49-F238E27FC236}">
                <a16:creationId xmlns:a16="http://schemas.microsoft.com/office/drawing/2014/main" id="{5B631C32-4E4B-45EE-7BB8-63DE3AB74AE5}"/>
              </a:ext>
            </a:extLst>
          </p:cNvPr>
          <p:cNvSpPr>
            <a:spLocks noGrp="1"/>
          </p:cNvSpPr>
          <p:nvPr>
            <p:ph type="title"/>
          </p:nvPr>
        </p:nvSpPr>
        <p:spPr>
          <a:xfrm>
            <a:off x="3464316" y="298220"/>
            <a:ext cx="8555566" cy="906122"/>
          </a:xfrm>
        </p:spPr>
        <p:txBody>
          <a:bodyPr/>
          <a:lstStyle/>
          <a:p>
            <a:pPr algn="ctr"/>
            <a:r>
              <a:rPr lang="en-US" dirty="0">
                <a:latin typeface="+mn-lt"/>
              </a:rPr>
              <a:t>Methods and Steps</a:t>
            </a:r>
          </a:p>
        </p:txBody>
      </p:sp>
      <p:pic>
        <p:nvPicPr>
          <p:cNvPr id="7" name="Picture 6">
            <a:extLst>
              <a:ext uri="{FF2B5EF4-FFF2-40B4-BE49-F238E27FC236}">
                <a16:creationId xmlns:a16="http://schemas.microsoft.com/office/drawing/2014/main" id="{649CCF03-F493-AA64-6A9E-DF10E3AA76A6}"/>
              </a:ext>
            </a:extLst>
          </p:cNvPr>
          <p:cNvPicPr>
            <a:picLocks noChangeAspect="1"/>
          </p:cNvPicPr>
          <p:nvPr/>
        </p:nvPicPr>
        <p:blipFill>
          <a:blip r:embed="rId5"/>
          <a:stretch>
            <a:fillRect/>
          </a:stretch>
        </p:blipFill>
        <p:spPr>
          <a:xfrm>
            <a:off x="5724900" y="1328845"/>
            <a:ext cx="4084450" cy="4901341"/>
          </a:xfrm>
          <a:prstGeom prst="rect">
            <a:avLst/>
          </a:prstGeom>
        </p:spPr>
      </p:pic>
      <p:sp>
        <p:nvSpPr>
          <p:cNvPr id="9" name="TextBox 8">
            <a:extLst>
              <a:ext uri="{FF2B5EF4-FFF2-40B4-BE49-F238E27FC236}">
                <a16:creationId xmlns:a16="http://schemas.microsoft.com/office/drawing/2014/main" id="{0D227472-AACF-D072-AC69-B61DFFDD4DAF}"/>
              </a:ext>
            </a:extLst>
          </p:cNvPr>
          <p:cNvSpPr txBox="1"/>
          <p:nvPr/>
        </p:nvSpPr>
        <p:spPr>
          <a:xfrm>
            <a:off x="3470820" y="6322068"/>
            <a:ext cx="6094140" cy="461665"/>
          </a:xfrm>
          <a:prstGeom prst="rect">
            <a:avLst/>
          </a:prstGeom>
          <a:noFill/>
        </p:spPr>
        <p:txBody>
          <a:bodyPr wrap="square">
            <a:spAutoFit/>
          </a:bodyPr>
          <a:lstStyle/>
          <a:p>
            <a:r>
              <a:rPr lang="en-US" sz="2400" dirty="0"/>
              <a:t>https://gis.arapahoegov.com/septicSearch/</a:t>
            </a:r>
          </a:p>
        </p:txBody>
      </p:sp>
    </p:spTree>
    <p:extLst>
      <p:ext uri="{BB962C8B-B14F-4D97-AF65-F5344CB8AC3E}">
        <p14:creationId xmlns:p14="http://schemas.microsoft.com/office/powerpoint/2010/main" val="3029081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321CB-5CBB-8F7C-3672-10851A36DA10}"/>
            </a:ext>
          </a:extLst>
        </p:cNvPr>
        <p:cNvGrpSpPr/>
        <p:nvPr/>
      </p:nvGrpSpPr>
      <p:grpSpPr>
        <a:xfrm>
          <a:off x="0" y="0"/>
          <a:ext cx="0" cy="0"/>
          <a:chOff x="0" y="0"/>
          <a:chExt cx="0" cy="0"/>
        </a:xfrm>
      </p:grpSpPr>
      <p:sp>
        <p:nvSpPr>
          <p:cNvPr id="14" name="Rectangle: Top Corners Snipped 13">
            <a:extLst>
              <a:ext uri="{FF2B5EF4-FFF2-40B4-BE49-F238E27FC236}">
                <a16:creationId xmlns:a16="http://schemas.microsoft.com/office/drawing/2014/main" id="{19C824A8-B12F-651A-059A-9443B7603920}"/>
              </a:ext>
            </a:extLst>
          </p:cNvPr>
          <p:cNvSpPr/>
          <p:nvPr/>
        </p:nvSpPr>
        <p:spPr>
          <a:xfrm rot="5400000">
            <a:off x="7293428" y="-3529478"/>
            <a:ext cx="914400" cy="8563071"/>
          </a:xfrm>
          <a:prstGeom prst="snip2SameRect">
            <a:avLst>
              <a:gd name="adj1" fmla="val 813"/>
              <a:gd name="adj2" fmla="val 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44" descr="Construction Barricade with solid fill">
            <a:extLst>
              <a:ext uri="{FF2B5EF4-FFF2-40B4-BE49-F238E27FC236}">
                <a16:creationId xmlns:a16="http://schemas.microsoft.com/office/drawing/2014/main" id="{04E44C48-AC2F-AE24-9008-44CEF88B8D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516" y="2241395"/>
            <a:ext cx="2430966" cy="2430966"/>
          </a:xfrm>
          <a:prstGeom prst="rect">
            <a:avLst/>
          </a:prstGeom>
        </p:spPr>
      </p:pic>
      <p:grpSp>
        <p:nvGrpSpPr>
          <p:cNvPr id="56" name="Group 55">
            <a:extLst>
              <a:ext uri="{FF2B5EF4-FFF2-40B4-BE49-F238E27FC236}">
                <a16:creationId xmlns:a16="http://schemas.microsoft.com/office/drawing/2014/main" id="{EFD99D15-348E-DC27-42A2-51362B9094F5}"/>
              </a:ext>
            </a:extLst>
          </p:cNvPr>
          <p:cNvGrpSpPr/>
          <p:nvPr/>
        </p:nvGrpSpPr>
        <p:grpSpPr>
          <a:xfrm>
            <a:off x="2557354" y="3092600"/>
            <a:ext cx="914400" cy="914400"/>
            <a:chOff x="2546203" y="3092600"/>
            <a:chExt cx="914400" cy="914400"/>
          </a:xfrm>
          <a:solidFill>
            <a:schemeClr val="accent6">
              <a:lumMod val="60000"/>
              <a:lumOff val="40000"/>
            </a:schemeClr>
          </a:solidFill>
        </p:grpSpPr>
        <p:sp>
          <p:nvSpPr>
            <p:cNvPr id="6" name="Rectangle: Top Corners Snipped 5">
              <a:extLst>
                <a:ext uri="{FF2B5EF4-FFF2-40B4-BE49-F238E27FC236}">
                  <a16:creationId xmlns:a16="http://schemas.microsoft.com/office/drawing/2014/main" id="{02D181B8-B699-6B14-368D-4A3A88FF4C9F}"/>
                </a:ext>
              </a:extLst>
            </p:cNvPr>
            <p:cNvSpPr/>
            <p:nvPr/>
          </p:nvSpPr>
          <p:spPr>
            <a:xfrm rot="16200000">
              <a:off x="2546203" y="3092600"/>
              <a:ext cx="914400" cy="914400"/>
            </a:xfrm>
            <a:prstGeom prst="snip2Same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F24A404-D257-7ECF-BC2E-766A8FDB9136}"/>
                </a:ext>
              </a:extLst>
            </p:cNvPr>
            <p:cNvSpPr txBox="1"/>
            <p:nvPr/>
          </p:nvSpPr>
          <p:spPr>
            <a:xfrm>
              <a:off x="2873300" y="3263587"/>
              <a:ext cx="356122" cy="584775"/>
            </a:xfrm>
            <a:prstGeom prst="rect">
              <a:avLst/>
            </a:prstGeom>
            <a:grpFill/>
          </p:spPr>
          <p:txBody>
            <a:bodyPr wrap="square" rtlCol="0">
              <a:spAutoFit/>
            </a:bodyPr>
            <a:lstStyle/>
            <a:p>
              <a:r>
                <a:rPr lang="en-US" sz="3200" dirty="0"/>
                <a:t>3</a:t>
              </a:r>
            </a:p>
          </p:txBody>
        </p:sp>
      </p:grpSp>
      <p:sp>
        <p:nvSpPr>
          <p:cNvPr id="2" name="TextBox 1">
            <a:extLst>
              <a:ext uri="{FF2B5EF4-FFF2-40B4-BE49-F238E27FC236}">
                <a16:creationId xmlns:a16="http://schemas.microsoft.com/office/drawing/2014/main" id="{7FE31F6E-BB3F-3037-7F6D-55067A8603A8}"/>
              </a:ext>
            </a:extLst>
          </p:cNvPr>
          <p:cNvSpPr txBox="1"/>
          <p:nvPr/>
        </p:nvSpPr>
        <p:spPr>
          <a:xfrm>
            <a:off x="4159405" y="1761893"/>
            <a:ext cx="7538224" cy="4154984"/>
          </a:xfrm>
          <a:prstGeom prst="rect">
            <a:avLst/>
          </a:prstGeom>
          <a:noFill/>
        </p:spPr>
        <p:txBody>
          <a:bodyPr wrap="square" rtlCol="0">
            <a:spAutoFit/>
          </a:bodyPr>
          <a:lstStyle/>
          <a:p>
            <a:pPr marL="285750" indent="-285750">
              <a:buClr>
                <a:srgbClr val="B05408"/>
              </a:buClr>
              <a:buFont typeface="Arial" panose="020B0604020202020204" pitchFamily="34" charset="0"/>
              <a:buChar char="•"/>
            </a:pPr>
            <a:r>
              <a:rPr lang="en-US" sz="3200" dirty="0"/>
              <a:t>Address issues</a:t>
            </a:r>
          </a:p>
          <a:p>
            <a:pPr marL="914400" lvl="1" indent="-457200">
              <a:buClr>
                <a:srgbClr val="B05408"/>
              </a:buClr>
              <a:buSzPct val="85000"/>
              <a:buFont typeface="Arial" panose="020B0604020202020204" pitchFamily="34" charset="0"/>
              <a:buChar char="•"/>
            </a:pPr>
            <a:r>
              <a:rPr lang="en-US" sz="2800" dirty="0"/>
              <a:t>House number changes</a:t>
            </a:r>
          </a:p>
          <a:p>
            <a:pPr marL="914400" lvl="1" indent="-457200">
              <a:buClr>
                <a:srgbClr val="B05408"/>
              </a:buClr>
              <a:buSzPct val="85000"/>
              <a:buFont typeface="Arial" panose="020B0604020202020204" pitchFamily="34" charset="0"/>
              <a:buChar char="•"/>
            </a:pPr>
            <a:r>
              <a:rPr lang="en-US" sz="2800" dirty="0"/>
              <a:t>Road name changes</a:t>
            </a:r>
          </a:p>
          <a:p>
            <a:pPr marL="914400" lvl="1" indent="-457200">
              <a:buClr>
                <a:srgbClr val="B05408"/>
              </a:buClr>
              <a:buSzPct val="85000"/>
              <a:buFont typeface="Arial" panose="020B0604020202020204" pitchFamily="34" charset="0"/>
              <a:buChar char="•"/>
            </a:pPr>
            <a:r>
              <a:rPr lang="en-US" sz="2800" dirty="0"/>
              <a:t>Incomplete addresses</a:t>
            </a:r>
          </a:p>
          <a:p>
            <a:pPr marL="914400" lvl="1" indent="-457200">
              <a:buClr>
                <a:srgbClr val="B05408"/>
              </a:buClr>
              <a:buSzPct val="85000"/>
              <a:buFont typeface="Arial" panose="020B0604020202020204" pitchFamily="34" charset="0"/>
              <a:buChar char="•"/>
            </a:pPr>
            <a:r>
              <a:rPr lang="en-US" sz="2800" dirty="0"/>
              <a:t>Address no longer exists</a:t>
            </a:r>
          </a:p>
          <a:p>
            <a:pPr marL="285750" indent="-285750">
              <a:buClr>
                <a:srgbClr val="B05408"/>
              </a:buClr>
              <a:buFont typeface="Arial" panose="020B0604020202020204" pitchFamily="34" charset="0"/>
              <a:buChar char="•"/>
            </a:pPr>
            <a:r>
              <a:rPr lang="en-US" sz="3200" dirty="0"/>
              <a:t>Re-platted developments</a:t>
            </a:r>
          </a:p>
          <a:p>
            <a:pPr marL="285750" indent="-285750">
              <a:buClr>
                <a:srgbClr val="B05408"/>
              </a:buClr>
              <a:buFont typeface="Arial" panose="020B0604020202020204" pitchFamily="34" charset="0"/>
              <a:buChar char="•"/>
            </a:pPr>
            <a:r>
              <a:rPr lang="en-US" sz="3200" dirty="0"/>
              <a:t>Very poorly documented systems</a:t>
            </a:r>
          </a:p>
          <a:p>
            <a:pPr marL="742950" lvl="1" indent="-285750">
              <a:buClr>
                <a:srgbClr val="B05408"/>
              </a:buClr>
              <a:buSzPct val="85000"/>
              <a:buFont typeface="Arial" panose="020B0604020202020204" pitchFamily="34" charset="0"/>
              <a:buChar char="•"/>
            </a:pPr>
            <a:r>
              <a:rPr lang="en-US" sz="2800" dirty="0"/>
              <a:t>DIAGRAMS!</a:t>
            </a:r>
          </a:p>
          <a:p>
            <a:pPr marL="285750" indent="-285750">
              <a:buClr>
                <a:srgbClr val="B05408"/>
              </a:buClr>
              <a:buFont typeface="Arial" panose="020B0604020202020204" pitchFamily="34" charset="0"/>
              <a:buChar char="•"/>
            </a:pPr>
            <a:endParaRPr lang="en-US" sz="2800" dirty="0"/>
          </a:p>
        </p:txBody>
      </p:sp>
      <p:sp>
        <p:nvSpPr>
          <p:cNvPr id="4" name="Title 3">
            <a:extLst>
              <a:ext uri="{FF2B5EF4-FFF2-40B4-BE49-F238E27FC236}">
                <a16:creationId xmlns:a16="http://schemas.microsoft.com/office/drawing/2014/main" id="{98A90BA4-C74A-381B-98F8-6181BA5D10BF}"/>
              </a:ext>
            </a:extLst>
          </p:cNvPr>
          <p:cNvSpPr>
            <a:spLocks noGrp="1"/>
          </p:cNvSpPr>
          <p:nvPr>
            <p:ph type="title"/>
          </p:nvPr>
        </p:nvSpPr>
        <p:spPr>
          <a:xfrm>
            <a:off x="3466957" y="298223"/>
            <a:ext cx="8563061" cy="911035"/>
          </a:xfrm>
        </p:spPr>
        <p:txBody>
          <a:bodyPr/>
          <a:lstStyle/>
          <a:p>
            <a:pPr algn="ctr"/>
            <a:r>
              <a:rPr lang="en-US" dirty="0">
                <a:latin typeface="+mn-lt"/>
              </a:rPr>
              <a:t>Roadblocks</a:t>
            </a:r>
          </a:p>
        </p:txBody>
      </p:sp>
    </p:spTree>
    <p:extLst>
      <p:ext uri="{BB962C8B-B14F-4D97-AF65-F5344CB8AC3E}">
        <p14:creationId xmlns:p14="http://schemas.microsoft.com/office/powerpoint/2010/main" val="372636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0C2B0-378F-4923-C130-DF55F615C439}"/>
            </a:ext>
          </a:extLst>
        </p:cNvPr>
        <p:cNvGrpSpPr/>
        <p:nvPr/>
      </p:nvGrpSpPr>
      <p:grpSpPr>
        <a:xfrm>
          <a:off x="0" y="0"/>
          <a:ext cx="0" cy="0"/>
          <a:chOff x="0" y="0"/>
          <a:chExt cx="0" cy="0"/>
        </a:xfrm>
      </p:grpSpPr>
      <p:sp>
        <p:nvSpPr>
          <p:cNvPr id="14" name="Rectangle: Top Corners Snipped 13">
            <a:extLst>
              <a:ext uri="{FF2B5EF4-FFF2-40B4-BE49-F238E27FC236}">
                <a16:creationId xmlns:a16="http://schemas.microsoft.com/office/drawing/2014/main" id="{CC1E87A8-5F88-F3B1-33DA-9471E35B5D64}"/>
              </a:ext>
            </a:extLst>
          </p:cNvPr>
          <p:cNvSpPr/>
          <p:nvPr/>
        </p:nvSpPr>
        <p:spPr>
          <a:xfrm rot="5400000">
            <a:off x="7293428" y="-3529478"/>
            <a:ext cx="914400" cy="8563071"/>
          </a:xfrm>
          <a:prstGeom prst="snip2SameRect">
            <a:avLst>
              <a:gd name="adj1" fmla="val 813"/>
              <a:gd name="adj2" fmla="val 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44" descr="Construction Barricade with solid fill">
            <a:extLst>
              <a:ext uri="{FF2B5EF4-FFF2-40B4-BE49-F238E27FC236}">
                <a16:creationId xmlns:a16="http://schemas.microsoft.com/office/drawing/2014/main" id="{66D2E87E-C561-F73C-887C-5ED4A808D4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516" y="2241395"/>
            <a:ext cx="2430966" cy="2430966"/>
          </a:xfrm>
          <a:prstGeom prst="rect">
            <a:avLst/>
          </a:prstGeom>
        </p:spPr>
      </p:pic>
      <p:grpSp>
        <p:nvGrpSpPr>
          <p:cNvPr id="56" name="Group 55">
            <a:extLst>
              <a:ext uri="{FF2B5EF4-FFF2-40B4-BE49-F238E27FC236}">
                <a16:creationId xmlns:a16="http://schemas.microsoft.com/office/drawing/2014/main" id="{F5B0A912-9451-E97C-9068-81149B37C77D}"/>
              </a:ext>
            </a:extLst>
          </p:cNvPr>
          <p:cNvGrpSpPr/>
          <p:nvPr/>
        </p:nvGrpSpPr>
        <p:grpSpPr>
          <a:xfrm>
            <a:off x="2557354" y="3092600"/>
            <a:ext cx="914400" cy="914400"/>
            <a:chOff x="2546203" y="3092600"/>
            <a:chExt cx="914400" cy="914400"/>
          </a:xfrm>
          <a:solidFill>
            <a:schemeClr val="accent6">
              <a:lumMod val="60000"/>
              <a:lumOff val="40000"/>
            </a:schemeClr>
          </a:solidFill>
        </p:grpSpPr>
        <p:sp>
          <p:nvSpPr>
            <p:cNvPr id="6" name="Rectangle: Top Corners Snipped 5">
              <a:extLst>
                <a:ext uri="{FF2B5EF4-FFF2-40B4-BE49-F238E27FC236}">
                  <a16:creationId xmlns:a16="http://schemas.microsoft.com/office/drawing/2014/main" id="{B4BD6E4E-6202-6C8F-7390-B56940540A35}"/>
                </a:ext>
              </a:extLst>
            </p:cNvPr>
            <p:cNvSpPr/>
            <p:nvPr/>
          </p:nvSpPr>
          <p:spPr>
            <a:xfrm rot="16200000">
              <a:off x="2546203" y="3092600"/>
              <a:ext cx="914400" cy="914400"/>
            </a:xfrm>
            <a:prstGeom prst="snip2Same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249BA23-765C-5DFB-C7B3-BB235B855005}"/>
                </a:ext>
              </a:extLst>
            </p:cNvPr>
            <p:cNvSpPr txBox="1"/>
            <p:nvPr/>
          </p:nvSpPr>
          <p:spPr>
            <a:xfrm>
              <a:off x="2873300" y="3263587"/>
              <a:ext cx="356122" cy="584775"/>
            </a:xfrm>
            <a:prstGeom prst="rect">
              <a:avLst/>
            </a:prstGeom>
            <a:grpFill/>
          </p:spPr>
          <p:txBody>
            <a:bodyPr wrap="square" rtlCol="0">
              <a:spAutoFit/>
            </a:bodyPr>
            <a:lstStyle/>
            <a:p>
              <a:r>
                <a:rPr lang="en-US" sz="3200" dirty="0"/>
                <a:t>3</a:t>
              </a:r>
            </a:p>
          </p:txBody>
        </p:sp>
      </p:grpSp>
      <p:grpSp>
        <p:nvGrpSpPr>
          <p:cNvPr id="5" name="Group 4">
            <a:extLst>
              <a:ext uri="{FF2B5EF4-FFF2-40B4-BE49-F238E27FC236}">
                <a16:creationId xmlns:a16="http://schemas.microsoft.com/office/drawing/2014/main" id="{731CF595-9916-FEA6-1685-552746260784}"/>
              </a:ext>
            </a:extLst>
          </p:cNvPr>
          <p:cNvGrpSpPr/>
          <p:nvPr/>
        </p:nvGrpSpPr>
        <p:grpSpPr>
          <a:xfrm>
            <a:off x="3567670" y="1823812"/>
            <a:ext cx="8464494" cy="3941367"/>
            <a:chOff x="3930305" y="1823813"/>
            <a:chExt cx="7899178" cy="3539924"/>
          </a:xfrm>
        </p:grpSpPr>
        <p:pic>
          <p:nvPicPr>
            <p:cNvPr id="20" name="Picture 19">
              <a:extLst>
                <a:ext uri="{FF2B5EF4-FFF2-40B4-BE49-F238E27FC236}">
                  <a16:creationId xmlns:a16="http://schemas.microsoft.com/office/drawing/2014/main" id="{21629D4A-42AC-F8A6-E1D4-A97B56629DB2}"/>
                </a:ext>
              </a:extLst>
            </p:cNvPr>
            <p:cNvPicPr>
              <a:picLocks noChangeAspect="1"/>
            </p:cNvPicPr>
            <p:nvPr/>
          </p:nvPicPr>
          <p:blipFill>
            <a:blip r:embed="rId5"/>
            <a:stretch>
              <a:fillRect/>
            </a:stretch>
          </p:blipFill>
          <p:spPr>
            <a:xfrm>
              <a:off x="3930305" y="1823813"/>
              <a:ext cx="7899178" cy="3539924"/>
            </a:xfrm>
            <a:prstGeom prst="rect">
              <a:avLst/>
            </a:prstGeom>
          </p:spPr>
        </p:pic>
        <p:cxnSp>
          <p:nvCxnSpPr>
            <p:cNvPr id="3" name="Straight Connector 2">
              <a:extLst>
                <a:ext uri="{FF2B5EF4-FFF2-40B4-BE49-F238E27FC236}">
                  <a16:creationId xmlns:a16="http://schemas.microsoft.com/office/drawing/2014/main" id="{1C71DBDD-7A28-E5B7-3B68-14E70BFF0C03}"/>
                </a:ext>
              </a:extLst>
            </p:cNvPr>
            <p:cNvCxnSpPr/>
            <p:nvPr/>
          </p:nvCxnSpPr>
          <p:spPr>
            <a:xfrm>
              <a:off x="9400478" y="3230134"/>
              <a:ext cx="2174488" cy="0"/>
            </a:xfrm>
            <a:prstGeom prst="line">
              <a:avLst/>
            </a:prstGeom>
            <a:ln w="1619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5C5FF72-3D0D-B482-22A6-127F73C19176}"/>
                </a:ext>
              </a:extLst>
            </p:cNvPr>
            <p:cNvSpPr/>
            <p:nvPr/>
          </p:nvSpPr>
          <p:spPr>
            <a:xfrm>
              <a:off x="8218449" y="3848362"/>
              <a:ext cx="2687444" cy="98011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a:extLst>
              <a:ext uri="{FF2B5EF4-FFF2-40B4-BE49-F238E27FC236}">
                <a16:creationId xmlns:a16="http://schemas.microsoft.com/office/drawing/2014/main" id="{686795FE-838A-B7FE-9442-F603ADBEEA5B}"/>
              </a:ext>
            </a:extLst>
          </p:cNvPr>
          <p:cNvSpPr>
            <a:spLocks noGrp="1"/>
          </p:cNvSpPr>
          <p:nvPr>
            <p:ph type="title"/>
          </p:nvPr>
        </p:nvSpPr>
        <p:spPr>
          <a:xfrm>
            <a:off x="3469092" y="305327"/>
            <a:ext cx="8563072" cy="903932"/>
          </a:xfrm>
        </p:spPr>
        <p:txBody>
          <a:bodyPr/>
          <a:lstStyle/>
          <a:p>
            <a:pPr algn="ctr"/>
            <a:r>
              <a:rPr lang="en-US" dirty="0">
                <a:latin typeface="+mn-lt"/>
              </a:rPr>
              <a:t>Roadblocks</a:t>
            </a:r>
          </a:p>
        </p:txBody>
      </p:sp>
    </p:spTree>
    <p:extLst>
      <p:ext uri="{BB962C8B-B14F-4D97-AF65-F5344CB8AC3E}">
        <p14:creationId xmlns:p14="http://schemas.microsoft.com/office/powerpoint/2010/main" val="3449068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E5D70-8387-1A07-2D41-5E7F0C600BE7}"/>
            </a:ext>
          </a:extLst>
        </p:cNvPr>
        <p:cNvGrpSpPr/>
        <p:nvPr/>
      </p:nvGrpSpPr>
      <p:grpSpPr>
        <a:xfrm>
          <a:off x="0" y="0"/>
          <a:ext cx="0" cy="0"/>
          <a:chOff x="0" y="0"/>
          <a:chExt cx="0" cy="0"/>
        </a:xfrm>
      </p:grpSpPr>
      <p:sp>
        <p:nvSpPr>
          <p:cNvPr id="14" name="Rectangle: Top Corners Snipped 13">
            <a:extLst>
              <a:ext uri="{FF2B5EF4-FFF2-40B4-BE49-F238E27FC236}">
                <a16:creationId xmlns:a16="http://schemas.microsoft.com/office/drawing/2014/main" id="{8428F2D9-915B-A6FD-6A14-88D2524EB243}"/>
              </a:ext>
            </a:extLst>
          </p:cNvPr>
          <p:cNvSpPr/>
          <p:nvPr/>
        </p:nvSpPr>
        <p:spPr>
          <a:xfrm rot="5400000">
            <a:off x="7293428" y="-3529478"/>
            <a:ext cx="914400" cy="8563071"/>
          </a:xfrm>
          <a:prstGeom prst="snip2SameRect">
            <a:avLst>
              <a:gd name="adj1" fmla="val 813"/>
              <a:gd name="adj2" fmla="val 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44" descr="Construction Barricade with solid fill">
            <a:extLst>
              <a:ext uri="{FF2B5EF4-FFF2-40B4-BE49-F238E27FC236}">
                <a16:creationId xmlns:a16="http://schemas.microsoft.com/office/drawing/2014/main" id="{94DB7AE6-DC07-2AE9-8279-9EC662E094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516" y="2241395"/>
            <a:ext cx="2430966" cy="2430966"/>
          </a:xfrm>
          <a:prstGeom prst="rect">
            <a:avLst/>
          </a:prstGeom>
        </p:spPr>
      </p:pic>
      <p:grpSp>
        <p:nvGrpSpPr>
          <p:cNvPr id="56" name="Group 55">
            <a:extLst>
              <a:ext uri="{FF2B5EF4-FFF2-40B4-BE49-F238E27FC236}">
                <a16:creationId xmlns:a16="http://schemas.microsoft.com/office/drawing/2014/main" id="{779A7B9E-09A9-53D7-BECC-536F47D81760}"/>
              </a:ext>
            </a:extLst>
          </p:cNvPr>
          <p:cNvGrpSpPr/>
          <p:nvPr/>
        </p:nvGrpSpPr>
        <p:grpSpPr>
          <a:xfrm>
            <a:off x="2557354" y="3092600"/>
            <a:ext cx="914400" cy="914400"/>
            <a:chOff x="2546203" y="3092600"/>
            <a:chExt cx="914400" cy="914400"/>
          </a:xfrm>
          <a:solidFill>
            <a:schemeClr val="accent6">
              <a:lumMod val="60000"/>
              <a:lumOff val="40000"/>
            </a:schemeClr>
          </a:solidFill>
        </p:grpSpPr>
        <p:sp>
          <p:nvSpPr>
            <p:cNvPr id="6" name="Rectangle: Top Corners Snipped 5">
              <a:extLst>
                <a:ext uri="{FF2B5EF4-FFF2-40B4-BE49-F238E27FC236}">
                  <a16:creationId xmlns:a16="http://schemas.microsoft.com/office/drawing/2014/main" id="{8945F68C-0419-CF81-E0A6-A341614DF96E}"/>
                </a:ext>
              </a:extLst>
            </p:cNvPr>
            <p:cNvSpPr/>
            <p:nvPr/>
          </p:nvSpPr>
          <p:spPr>
            <a:xfrm rot="16200000">
              <a:off x="2546203" y="3092600"/>
              <a:ext cx="914400" cy="914400"/>
            </a:xfrm>
            <a:prstGeom prst="snip2Same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B58F5AB-591E-DE25-77A5-9CBD252F5654}"/>
                </a:ext>
              </a:extLst>
            </p:cNvPr>
            <p:cNvSpPr txBox="1"/>
            <p:nvPr/>
          </p:nvSpPr>
          <p:spPr>
            <a:xfrm>
              <a:off x="2873300" y="3263587"/>
              <a:ext cx="356122" cy="584775"/>
            </a:xfrm>
            <a:prstGeom prst="rect">
              <a:avLst/>
            </a:prstGeom>
            <a:grpFill/>
          </p:spPr>
          <p:txBody>
            <a:bodyPr wrap="square" rtlCol="0">
              <a:spAutoFit/>
            </a:bodyPr>
            <a:lstStyle/>
            <a:p>
              <a:r>
                <a:rPr lang="en-US" sz="3200" dirty="0"/>
                <a:t>3</a:t>
              </a:r>
            </a:p>
          </p:txBody>
        </p:sp>
      </p:grpSp>
      <p:pic>
        <p:nvPicPr>
          <p:cNvPr id="7" name="Picture 6" descr="Diagram&#10;&#10;AI-generated content may be incorrect.">
            <a:extLst>
              <a:ext uri="{FF2B5EF4-FFF2-40B4-BE49-F238E27FC236}">
                <a16:creationId xmlns:a16="http://schemas.microsoft.com/office/drawing/2014/main" id="{BF809205-A4D0-B881-5C6A-AD159752837C}"/>
              </a:ext>
            </a:extLst>
          </p:cNvPr>
          <p:cNvPicPr>
            <a:picLocks noChangeAspect="1"/>
          </p:cNvPicPr>
          <p:nvPr/>
        </p:nvPicPr>
        <p:blipFill>
          <a:blip r:embed="rId5">
            <a:extLst>
              <a:ext uri="{28A0092B-C50C-407E-A947-70E740481C1C}">
                <a14:useLocalDpi xmlns:a14="http://schemas.microsoft.com/office/drawing/2010/main" val="0"/>
              </a:ext>
            </a:extLst>
          </a:blip>
          <a:srcRect t="31780"/>
          <a:stretch>
            <a:fillRect/>
          </a:stretch>
        </p:blipFill>
        <p:spPr>
          <a:xfrm>
            <a:off x="4866090" y="1627218"/>
            <a:ext cx="5751110" cy="4830757"/>
          </a:xfrm>
          <a:prstGeom prst="rect">
            <a:avLst/>
          </a:prstGeom>
        </p:spPr>
      </p:pic>
      <p:sp>
        <p:nvSpPr>
          <p:cNvPr id="2" name="Title 1">
            <a:extLst>
              <a:ext uri="{FF2B5EF4-FFF2-40B4-BE49-F238E27FC236}">
                <a16:creationId xmlns:a16="http://schemas.microsoft.com/office/drawing/2014/main" id="{2DBCE3BB-6F02-1443-8A12-7D50557580D9}"/>
              </a:ext>
            </a:extLst>
          </p:cNvPr>
          <p:cNvSpPr>
            <a:spLocks noGrp="1"/>
          </p:cNvSpPr>
          <p:nvPr>
            <p:ph type="title"/>
          </p:nvPr>
        </p:nvSpPr>
        <p:spPr>
          <a:xfrm>
            <a:off x="3469091" y="293648"/>
            <a:ext cx="8563071" cy="914401"/>
          </a:xfrm>
        </p:spPr>
        <p:txBody>
          <a:bodyPr/>
          <a:lstStyle/>
          <a:p>
            <a:pPr algn="ctr"/>
            <a:r>
              <a:rPr lang="en-US" dirty="0">
                <a:latin typeface="+mn-lt"/>
              </a:rPr>
              <a:t>Roadblocks</a:t>
            </a:r>
          </a:p>
        </p:txBody>
      </p:sp>
    </p:spTree>
    <p:extLst>
      <p:ext uri="{BB962C8B-B14F-4D97-AF65-F5344CB8AC3E}">
        <p14:creationId xmlns:p14="http://schemas.microsoft.com/office/powerpoint/2010/main" val="1713749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2013 - 2022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schemeClr>
        </a:solidFill>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cb2da0c-62ba-4b3e-a1cf-6b928770a98e">
      <Terms xmlns="http://schemas.microsoft.com/office/infopath/2007/PartnerControls"/>
    </lcf76f155ced4ddcb4097134ff3c332f>
    <SharedWithUsers xmlns="c0a2c949-6f10-4338-8ee0-c3991d559ab6">
      <UserInfo>
        <DisplayName>Partnerships, Planning &amp; Community Health Promotion Division Members</DisplayName>
        <AccountId>832</AccountId>
        <AccountType/>
      </UserInfo>
    </SharedWithUsers>
    <CreatedDate xmlns="0cb2da0c-62ba-4b3e-a1cf-6b928770a98e" xsi:nil="true"/>
    <TaxCatchAll xmlns="c0a2c949-6f10-4338-8ee0-c3991d559ab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AC666B1D9F214DB6CE3ACAC4956BE0" ma:contentTypeVersion="19" ma:contentTypeDescription="Create a new document." ma:contentTypeScope="" ma:versionID="a9d81a8f086f8be126a645542211913f">
  <xsd:schema xmlns:xsd="http://www.w3.org/2001/XMLSchema" xmlns:xs="http://www.w3.org/2001/XMLSchema" xmlns:p="http://schemas.microsoft.com/office/2006/metadata/properties" xmlns:ns2="0cb2da0c-62ba-4b3e-a1cf-6b928770a98e" xmlns:ns3="c0a2c949-6f10-4338-8ee0-c3991d559ab6" targetNamespace="http://schemas.microsoft.com/office/2006/metadata/properties" ma:root="true" ma:fieldsID="1a6df421978feb8e3f190a3ce87226eb" ns2:_="" ns3:_="">
    <xsd:import namespace="0cb2da0c-62ba-4b3e-a1cf-6b928770a98e"/>
    <xsd:import namespace="c0a2c949-6f10-4338-8ee0-c3991d559a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CreatedDate" minOccurs="0"/>
                <xsd:element ref="ns2:Created_x0020_Date_x003a__x0020_Created"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2da0c-62ba-4b3e-a1cf-6b928770a9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bea4594-804a-4244-9ad6-af1a621da81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CreatedDate" ma:index="21" nillable="true" ma:displayName="Created Date" ma:format="Dropdown" ma:list="0cb2da0c-62ba-4b3e-a1cf-6b928770a98e" ma:internalName="CreatedDate" ma:showField="Created">
      <xsd:simpleType>
        <xsd:restriction base="dms:Lookup"/>
      </xsd:simpleType>
    </xsd:element>
    <xsd:element name="Created_x0020_Date_x003a__x0020_Created" ma:index="22" nillable="true" ma:displayName="Created Date: Created" ma:format="Dropdown" ma:list="0cb2da0c-62ba-4b3e-a1cf-6b928770a98e" ma:internalName="Created_x0020_Date_x003a__x0020_Created" ma:readOnly="true" ma:showField="Created">
      <xsd:simpleType>
        <xsd:restriction base="dms:Lookup"/>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a2c949-6f10-4338-8ee0-c3991d559a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93f575d-6108-431d-b546-ba002c2ee207}" ma:internalName="TaxCatchAll" ma:showField="CatchAllData" ma:web="c0a2c949-6f10-4338-8ee0-c3991d559a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20D1B5-3AAC-463C-9061-2361B1A476A7}">
  <ds:schemaRefs>
    <ds:schemaRef ds:uri="http://purl.org/dc/elements/1.1/"/>
    <ds:schemaRef ds:uri="0cb2da0c-62ba-4b3e-a1cf-6b928770a98e"/>
    <ds:schemaRef ds:uri="http://schemas.microsoft.com/office/2006/documentManagement/types"/>
    <ds:schemaRef ds:uri="http://purl.org/dc/dcmitype/"/>
    <ds:schemaRef ds:uri="http://schemas.microsoft.com/office/2006/metadata/properties"/>
    <ds:schemaRef ds:uri="c0a2c949-6f10-4338-8ee0-c3991d559ab6"/>
    <ds:schemaRef ds:uri="http://schemas.openxmlformats.org/package/2006/metadata/core-properti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26501B2B-530D-4A62-8E37-EF212055AA89}">
  <ds:schemaRefs>
    <ds:schemaRef ds:uri="http://schemas.microsoft.com/sharepoint/v3/contenttype/forms"/>
  </ds:schemaRefs>
</ds:datastoreItem>
</file>

<file path=customXml/itemProps3.xml><?xml version="1.0" encoding="utf-8"?>
<ds:datastoreItem xmlns:ds="http://schemas.openxmlformats.org/officeDocument/2006/customXml" ds:itemID="{F8D99247-A378-4C31-9310-65223C33B2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2da0c-62ba-4b3e-a1cf-6b928770a98e"/>
    <ds:schemaRef ds:uri="c0a2c949-6f10-4338-8ee0-c3991d559a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2372</TotalTime>
  <Words>1749</Words>
  <Application>Microsoft Office PowerPoint</Application>
  <PresentationFormat>Widescreen</PresentationFormat>
  <Paragraphs>110</Paragraphs>
  <Slides>15</Slides>
  <Notes>13</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15</vt:i4>
      </vt:variant>
    </vt:vector>
  </HeadingPairs>
  <TitlesOfParts>
    <vt:vector size="26" baseType="lpstr">
      <vt:lpstr>Aptos</vt:lpstr>
      <vt:lpstr>Arial</vt:lpstr>
      <vt:lpstr>Calibri</vt:lpstr>
      <vt:lpstr>Calibri Light</vt:lpstr>
      <vt:lpstr>Office Theme</vt:lpstr>
      <vt:lpstr>1_Custom Design</vt:lpstr>
      <vt:lpstr>Custom Design</vt:lpstr>
      <vt:lpstr>8_Custom Design</vt:lpstr>
      <vt:lpstr>2_Custom Design</vt:lpstr>
      <vt:lpstr>1_Custom Design</vt:lpstr>
      <vt:lpstr>Office 2013 - 2022 Theme</vt:lpstr>
      <vt:lpstr>PowerPoint Presentation</vt:lpstr>
      <vt:lpstr>PowerPoint Presentation</vt:lpstr>
      <vt:lpstr>PowerPoint Presentation</vt:lpstr>
      <vt:lpstr>Project Overview</vt:lpstr>
      <vt:lpstr>Methods and Steps</vt:lpstr>
      <vt:lpstr>Methods and Steps</vt:lpstr>
      <vt:lpstr>Roadblocks</vt:lpstr>
      <vt:lpstr>Roadblocks</vt:lpstr>
      <vt:lpstr>Roadblocks</vt:lpstr>
      <vt:lpstr>Roadblocks</vt:lpstr>
      <vt:lpstr>Roadblocks</vt:lpstr>
      <vt:lpstr>Resources and Relationships</vt:lpstr>
      <vt:lpstr>Results and Lessons Learned</vt:lpstr>
      <vt:lpstr>Results and Lessons Learned</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Ellis</dc:creator>
  <cp:lastModifiedBy>Diana Rashash</cp:lastModifiedBy>
  <cp:revision>187</cp:revision>
  <dcterms:created xsi:type="dcterms:W3CDTF">2020-12-17T15:49:10Z</dcterms:created>
  <dcterms:modified xsi:type="dcterms:W3CDTF">2026-01-28T22:43:22Z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0x010100C4AC666B1D9F214DB6CE3ACAC4956BE0</vt:lpwstr>
  </property>
  <property fmtid="{D5CDD505-2E9C-101B-9397-08002B2CF9AE}" pid="3" name="MediaServiceImageTags">
    <vt:lpwstr/>
  </property>
  <property fmtid="{D5CDD505-2E9C-101B-9397-08002B2CF9AE}" pid="4" name="Order">
    <vt:r8>20100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